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60"/>
  </p:notesMasterIdLst>
  <p:handoutMasterIdLst>
    <p:handoutMasterId r:id="rId61"/>
  </p:handoutMasterIdLst>
  <p:sldIdLst>
    <p:sldId id="258" r:id="rId4"/>
    <p:sldId id="371" r:id="rId5"/>
    <p:sldId id="378" r:id="rId6"/>
    <p:sldId id="383" r:id="rId7"/>
    <p:sldId id="380" r:id="rId8"/>
    <p:sldId id="381" r:id="rId9"/>
    <p:sldId id="366" r:id="rId10"/>
    <p:sldId id="317" r:id="rId11"/>
    <p:sldId id="347" r:id="rId12"/>
    <p:sldId id="362" r:id="rId13"/>
    <p:sldId id="348" r:id="rId14"/>
    <p:sldId id="361" r:id="rId15"/>
    <p:sldId id="363" r:id="rId16"/>
    <p:sldId id="355" r:id="rId17"/>
    <p:sldId id="365" r:id="rId18"/>
    <p:sldId id="352" r:id="rId19"/>
    <p:sldId id="268" r:id="rId20"/>
    <p:sldId id="285" r:id="rId21"/>
    <p:sldId id="286" r:id="rId22"/>
    <p:sldId id="287" r:id="rId23"/>
    <p:sldId id="288" r:id="rId24"/>
    <p:sldId id="349" r:id="rId25"/>
    <p:sldId id="367" r:id="rId26"/>
    <p:sldId id="350" r:id="rId27"/>
    <p:sldId id="356" r:id="rId28"/>
    <p:sldId id="292" r:id="rId29"/>
    <p:sldId id="272" r:id="rId30"/>
    <p:sldId id="274" r:id="rId31"/>
    <p:sldId id="354" r:id="rId32"/>
    <p:sldId id="300" r:id="rId33"/>
    <p:sldId id="316" r:id="rId34"/>
    <p:sldId id="280" r:id="rId35"/>
    <p:sldId id="282" r:id="rId36"/>
    <p:sldId id="281" r:id="rId37"/>
    <p:sldId id="382" r:id="rId38"/>
    <p:sldId id="357" r:id="rId39"/>
    <p:sldId id="359" r:id="rId40"/>
    <p:sldId id="310" r:id="rId41"/>
    <p:sldId id="375" r:id="rId42"/>
    <p:sldId id="377" r:id="rId43"/>
    <p:sldId id="376" r:id="rId44"/>
    <p:sldId id="320" r:id="rId45"/>
    <p:sldId id="321" r:id="rId46"/>
    <p:sldId id="322" r:id="rId47"/>
    <p:sldId id="324" r:id="rId48"/>
    <p:sldId id="325" r:id="rId49"/>
    <p:sldId id="326" r:id="rId50"/>
    <p:sldId id="332" r:id="rId51"/>
    <p:sldId id="328" r:id="rId52"/>
    <p:sldId id="329" r:id="rId53"/>
    <p:sldId id="330" r:id="rId54"/>
    <p:sldId id="331" r:id="rId55"/>
    <p:sldId id="333" r:id="rId56"/>
    <p:sldId id="334" r:id="rId57"/>
    <p:sldId id="351" r:id="rId58"/>
    <p:sldId id="368" r:id="rId59"/>
  </p:sldIdLst>
  <p:sldSz cx="9144000" cy="6858000" type="screen4x3"/>
  <p:notesSz cx="6735763" cy="98663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2298" y="-8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'oppsummering med 2012'!$A$21:$C$21</c:f>
              <c:strCache>
                <c:ptCount val="1"/>
                <c:pt idx="0">
                  <c:v>Antall tilsyn hos kommunene (skoleeierne)</c:v>
                </c:pt>
              </c:strCache>
            </c:strRef>
          </c:tx>
          <c:spPr>
            <a:solidFill>
              <a:srgbClr val="0070C0"/>
            </a:solidFill>
          </c:spPr>
          <c:invertIfNegative val="0"/>
          <c:dLbls>
            <c:txPr>
              <a:bodyPr/>
              <a:lstStyle/>
              <a:p>
                <a:pPr>
                  <a:defRPr sz="1200"/>
                </a:pPr>
                <a:endParaRPr lang="nb-NO"/>
              </a:p>
            </c:txPr>
            <c:showLegendKey val="0"/>
            <c:showVal val="1"/>
            <c:showCatName val="0"/>
            <c:showSerName val="0"/>
            <c:showPercent val="0"/>
            <c:showBubbleSize val="0"/>
            <c:showLeaderLines val="0"/>
          </c:dLbls>
          <c:cat>
            <c:strRef>
              <c:f>'oppsummering med 2012'!$D$20:$F$20</c:f>
              <c:strCache>
                <c:ptCount val="3"/>
                <c:pt idx="0">
                  <c:v>2009</c:v>
                </c:pt>
                <c:pt idx="1">
                  <c:v>2010</c:v>
                </c:pt>
                <c:pt idx="2">
                  <c:v>2011-2012</c:v>
                </c:pt>
              </c:strCache>
            </c:strRef>
          </c:cat>
          <c:val>
            <c:numRef>
              <c:f>'oppsummering med 2012'!$D$21:$F$21</c:f>
              <c:numCache>
                <c:formatCode>General</c:formatCode>
                <c:ptCount val="3"/>
                <c:pt idx="0">
                  <c:v>91</c:v>
                </c:pt>
                <c:pt idx="1">
                  <c:v>50</c:v>
                </c:pt>
                <c:pt idx="2">
                  <c:v>143</c:v>
                </c:pt>
              </c:numCache>
            </c:numRef>
          </c:val>
        </c:ser>
        <c:ser>
          <c:idx val="1"/>
          <c:order val="1"/>
          <c:tx>
            <c:strRef>
              <c:f>'oppsummering med 2012'!$A$22:$C$22</c:f>
              <c:strCache>
                <c:ptCount val="1"/>
                <c:pt idx="0">
                  <c:v>Antall tilsyn hos kommunene (skoleeierne) som førte til pålegg</c:v>
                </c:pt>
              </c:strCache>
            </c:strRef>
          </c:tx>
          <c:spPr>
            <a:solidFill>
              <a:srgbClr val="AECDF0"/>
            </a:solidFill>
          </c:spPr>
          <c:invertIfNegative val="0"/>
          <c:cat>
            <c:strRef>
              <c:f>'oppsummering med 2012'!$D$20:$F$20</c:f>
              <c:strCache>
                <c:ptCount val="3"/>
                <c:pt idx="0">
                  <c:v>2009</c:v>
                </c:pt>
                <c:pt idx="1">
                  <c:v>2010</c:v>
                </c:pt>
                <c:pt idx="2">
                  <c:v>2011-2012</c:v>
                </c:pt>
              </c:strCache>
            </c:strRef>
          </c:cat>
          <c:val>
            <c:numRef>
              <c:f>'oppsummering med 2012'!$D$22:$F$22</c:f>
              <c:numCache>
                <c:formatCode>General</c:formatCode>
                <c:ptCount val="3"/>
                <c:pt idx="0">
                  <c:v>18</c:v>
                </c:pt>
                <c:pt idx="1">
                  <c:v>34</c:v>
                </c:pt>
                <c:pt idx="2">
                  <c:v>130</c:v>
                </c:pt>
              </c:numCache>
            </c:numRef>
          </c:val>
        </c:ser>
        <c:dLbls>
          <c:showLegendKey val="0"/>
          <c:showVal val="0"/>
          <c:showCatName val="0"/>
          <c:showSerName val="0"/>
          <c:showPercent val="0"/>
          <c:showBubbleSize val="0"/>
        </c:dLbls>
        <c:gapWidth val="150"/>
        <c:shape val="box"/>
        <c:axId val="56765440"/>
        <c:axId val="56771328"/>
        <c:axId val="0"/>
      </c:bar3DChart>
      <c:catAx>
        <c:axId val="56765440"/>
        <c:scaling>
          <c:orientation val="minMax"/>
        </c:scaling>
        <c:delete val="0"/>
        <c:axPos val="b"/>
        <c:numFmt formatCode="General" sourceLinked="1"/>
        <c:majorTickMark val="out"/>
        <c:minorTickMark val="none"/>
        <c:tickLblPos val="nextTo"/>
        <c:txPr>
          <a:bodyPr/>
          <a:lstStyle/>
          <a:p>
            <a:pPr>
              <a:defRPr sz="1200"/>
            </a:pPr>
            <a:endParaRPr lang="nb-NO"/>
          </a:p>
        </c:txPr>
        <c:crossAx val="56771328"/>
        <c:crosses val="autoZero"/>
        <c:auto val="1"/>
        <c:lblAlgn val="ctr"/>
        <c:lblOffset val="100"/>
        <c:noMultiLvlLbl val="0"/>
      </c:catAx>
      <c:valAx>
        <c:axId val="56771328"/>
        <c:scaling>
          <c:orientation val="minMax"/>
        </c:scaling>
        <c:delete val="0"/>
        <c:axPos val="l"/>
        <c:majorGridlines/>
        <c:numFmt formatCode="General" sourceLinked="1"/>
        <c:majorTickMark val="out"/>
        <c:minorTickMark val="none"/>
        <c:tickLblPos val="nextTo"/>
        <c:txPr>
          <a:bodyPr/>
          <a:lstStyle/>
          <a:p>
            <a:pPr>
              <a:defRPr sz="1200"/>
            </a:pPr>
            <a:endParaRPr lang="nb-NO"/>
          </a:p>
        </c:txPr>
        <c:crossAx val="56765440"/>
        <c:crosses val="autoZero"/>
        <c:crossBetween val="between"/>
      </c:valAx>
      <c:spPr>
        <a:noFill/>
        <a:ln w="25387">
          <a:noFill/>
        </a:ln>
      </c:spPr>
    </c:plotArea>
    <c:legend>
      <c:legendPos val="r"/>
      <c:legendEntry>
        <c:idx val="0"/>
        <c:txPr>
          <a:bodyPr/>
          <a:lstStyle/>
          <a:p>
            <a:pPr>
              <a:defRPr sz="1600"/>
            </a:pPr>
            <a:endParaRPr lang="nb-NO"/>
          </a:p>
        </c:txPr>
      </c:legendEntry>
      <c:legendEntry>
        <c:idx val="1"/>
        <c:txPr>
          <a:bodyPr/>
          <a:lstStyle/>
          <a:p>
            <a:pPr>
              <a:defRPr sz="1600"/>
            </a:pPr>
            <a:endParaRPr lang="nb-NO"/>
          </a:p>
        </c:txPr>
      </c:legendEntry>
      <c:layout>
        <c:manualLayout>
          <c:xMode val="edge"/>
          <c:yMode val="edge"/>
          <c:x val="0.66838468840763721"/>
          <c:y val="0.29579265498277968"/>
          <c:w val="0.3291165400512619"/>
          <c:h val="0.48959142607174105"/>
        </c:manualLayout>
      </c:layout>
      <c:overlay val="0"/>
      <c:txPr>
        <a:bodyPr/>
        <a:lstStyle/>
        <a:p>
          <a:pPr>
            <a:defRPr sz="1400"/>
          </a:pPr>
          <a:endParaRPr lang="nb-NO"/>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034E35B1-8746-4B5F-85E3-DEB712729357}" type="datetimeFigureOut">
              <a:rPr lang="nb-NO" smtClean="0"/>
              <a:t>24.03.2015</a:t>
            </a:fld>
            <a:endParaRPr lang="nb-NO"/>
          </a:p>
        </p:txBody>
      </p:sp>
      <p:sp>
        <p:nvSpPr>
          <p:cNvPr id="4" name="Plassholder for bunntekst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E9657639-4F69-46CC-9102-F70871389281}" type="slidenum">
              <a:rPr lang="nb-NO" smtClean="0"/>
              <a:t>‹#›</a:t>
            </a:fld>
            <a:endParaRPr lang="nb-NO"/>
          </a:p>
        </p:txBody>
      </p:sp>
    </p:spTree>
    <p:extLst>
      <p:ext uri="{BB962C8B-B14F-4D97-AF65-F5344CB8AC3E}">
        <p14:creationId xmlns:p14="http://schemas.microsoft.com/office/powerpoint/2010/main" val="3972363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55C43FA3-A360-4845-AEA5-3F254A430C98}" type="datetimeFigureOut">
              <a:rPr lang="nb-NO" smtClean="0"/>
              <a:t>24.03.2015</a:t>
            </a:fld>
            <a:endParaRPr lang="nb-NO"/>
          </a:p>
        </p:txBody>
      </p:sp>
      <p:sp>
        <p:nvSpPr>
          <p:cNvPr id="4" name="Plassholder for lysbilde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10D6A6A9-2935-455B-81F3-C54CD71AF8B7}" type="slidenum">
              <a:rPr lang="nb-NO" smtClean="0"/>
              <a:t>‹#›</a:t>
            </a:fld>
            <a:endParaRPr lang="nb-NO"/>
          </a:p>
        </p:txBody>
      </p:sp>
    </p:spTree>
    <p:extLst>
      <p:ext uri="{BB962C8B-B14F-4D97-AF65-F5344CB8AC3E}">
        <p14:creationId xmlns:p14="http://schemas.microsoft.com/office/powerpoint/2010/main" val="3625825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2453D48F-A080-4755-BE1C-1FC388A6F8DB}" type="slidenum">
              <a:rPr lang="nb-NO" smtClean="0">
                <a:solidFill>
                  <a:prstClr val="black"/>
                </a:solidFill>
              </a:rPr>
              <a:pPr/>
              <a:t>1</a:t>
            </a:fld>
            <a:endParaRPr lang="nb-NO" smtClean="0">
              <a:solidFill>
                <a:prstClr val="black"/>
              </a:solidFill>
            </a:endParaRPr>
          </a:p>
        </p:txBody>
      </p:sp>
      <p:sp>
        <p:nvSpPr>
          <p:cNvPr id="92163" name="Rectangle 2"/>
          <p:cNvSpPr>
            <a:spLocks noGrp="1" noRot="1" noChangeAspect="1" noChangeArrowheads="1" noTextEdit="1"/>
          </p:cNvSpPr>
          <p:nvPr>
            <p:ph type="sldImg"/>
          </p:nvPr>
        </p:nvSpPr>
        <p:spPr>
          <a:xfrm>
            <a:off x="904875" y="741363"/>
            <a:ext cx="4927600" cy="3697287"/>
          </a:xfrm>
          <a:ln/>
        </p:spPr>
      </p:sp>
      <p:sp>
        <p:nvSpPr>
          <p:cNvPr id="92164" name="Rectangle 3"/>
          <p:cNvSpPr>
            <a:spLocks noGrp="1" noChangeArrowheads="1"/>
          </p:cNvSpPr>
          <p:nvPr>
            <p:ph type="body" idx="1"/>
          </p:nvPr>
        </p:nvSpPr>
        <p:spPr>
          <a:noFill/>
          <a:ln/>
        </p:spPr>
        <p:txBody>
          <a:bodyPr/>
          <a:lstStyle/>
          <a:p>
            <a:pPr eaLnBrk="1" hangingPunct="1"/>
            <a:endParaRPr lang="nb-NO"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lassholder for lysbilde 1"/>
          <p:cNvSpPr>
            <a:spLocks noGrp="1" noRot="1" noChangeAspect="1" noTextEdit="1"/>
          </p:cNvSpPr>
          <p:nvPr>
            <p:ph type="sldImg"/>
          </p:nvPr>
        </p:nvSpPr>
        <p:spPr>
          <a:ln/>
        </p:spPr>
      </p:sp>
      <p:sp>
        <p:nvSpPr>
          <p:cNvPr id="62467"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dirty="0" smtClean="0"/>
          </a:p>
        </p:txBody>
      </p:sp>
      <p:sp>
        <p:nvSpPr>
          <p:cNvPr id="62468"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fld id="{205E787E-F10D-4887-900F-FF8E35E4EAD6}" type="slidenum">
              <a:rPr lang="nb-NO" sz="1200" smtClean="0">
                <a:solidFill>
                  <a:prstClr val="black"/>
                </a:solidFill>
              </a:rPr>
              <a:pPr/>
              <a:t>7</a:t>
            </a:fld>
            <a:endParaRPr lang="nb-NO" sz="1200"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04875" y="741363"/>
            <a:ext cx="4927600" cy="3697287"/>
          </a:xfrm>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pPr>
              <a:defRPr/>
            </a:pPr>
            <a:fld id="{D6259E79-F5DF-43B8-BDB0-5021BC7F8523}" type="slidenum">
              <a:rPr lang="nb-NO" smtClean="0">
                <a:solidFill>
                  <a:prstClr val="black"/>
                </a:solidFill>
              </a:rPr>
              <a:pPr>
                <a:defRPr/>
              </a:pPr>
              <a:t>15</a:t>
            </a:fld>
            <a:endParaRPr lang="nb-NO">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04875" y="741363"/>
            <a:ext cx="4927600" cy="3697287"/>
          </a:xfrm>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pPr>
              <a:defRPr/>
            </a:pPr>
            <a:fld id="{D6259E79-F5DF-43B8-BDB0-5021BC7F8523}" type="slidenum">
              <a:rPr lang="nb-NO" smtClean="0"/>
              <a:pPr>
                <a:defRPr/>
              </a:pPr>
              <a:t>18</a:t>
            </a:fld>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30E1EB6D-1423-45EB-87FD-1A23998F946B}" type="slidenum">
              <a:rPr lang="nb-NO" smtClean="0">
                <a:solidFill>
                  <a:prstClr val="black"/>
                </a:solidFill>
              </a:rPr>
              <a:pPr/>
              <a:t>23</a:t>
            </a:fld>
            <a:endParaRPr lang="nb-NO">
              <a:solidFill>
                <a:prstClr val="black"/>
              </a:solidFill>
            </a:endParaRPr>
          </a:p>
        </p:txBody>
      </p:sp>
    </p:spTree>
    <p:extLst>
      <p:ext uri="{BB962C8B-B14F-4D97-AF65-F5344CB8AC3E}">
        <p14:creationId xmlns:p14="http://schemas.microsoft.com/office/powerpoint/2010/main" val="274475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b-NO" altLang="nb-NO" smtClean="0"/>
              <a:t>Der Klassenraum (m) ist ein Gebiet (s), wo man interessante Forschung gemacht hat. Verschiedene Farbtemperaturen sind für Konzentration und Entspannung benutzt. Drei Szenarien sind 1. Intensives, kaltweisses Energielicht am Morgen, vielleicht so hoch wie 12000 Kelvin. Nummer 2 ist Konzentrationslicht, das heisst 1000 Lux und 6000 Kelvin. Das letzte ist Ruhelicht mit nur 300 Lux und 2700 Kelvin. Das kann man für Diskussionen oder nach Tests nutzen.</a:t>
            </a:r>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1239D8-924D-4E7E-87C5-9E5D84E9BAAF}" type="slidenum">
              <a:rPr lang="nb-NO" altLang="nb-NO" smtClean="0"/>
              <a:pPr/>
              <a:t>39</a:t>
            </a:fld>
            <a:endParaRPr lang="nb-NO" altLang="nb-NO"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BD1DFC2-9463-467D-B5F6-597012C1109E}" type="slidenum">
              <a:rPr lang="nb-NO" smtClean="0">
                <a:solidFill>
                  <a:prstClr val="black"/>
                </a:solidFill>
              </a:rPr>
              <a:pPr eaLnBrk="1" hangingPunct="1"/>
              <a:t>49</a:t>
            </a:fld>
            <a:endParaRPr lang="nb-NO" smtClean="0">
              <a:solidFill>
                <a:prstClr val="black"/>
              </a:solidFill>
            </a:endParaRPr>
          </a:p>
        </p:txBody>
      </p:sp>
      <p:sp>
        <p:nvSpPr>
          <p:cNvPr id="174083" name="Rectangle 2"/>
          <p:cNvSpPr>
            <a:spLocks noGrp="1" noRot="1" noChangeAspect="1" noChangeArrowheads="1" noTextEdit="1"/>
          </p:cNvSpPr>
          <p:nvPr>
            <p:ph type="sldImg"/>
          </p:nvPr>
        </p:nvSpPr>
        <p:spPr>
          <a:xfrm>
            <a:off x="912813" y="747713"/>
            <a:ext cx="4913312" cy="3684587"/>
          </a:xfrm>
          <a:ln w="12700" cap="flat">
            <a:solidFill>
              <a:schemeClr val="tx1"/>
            </a:solidFill>
          </a:ln>
        </p:spPr>
      </p:sp>
      <p:sp>
        <p:nvSpPr>
          <p:cNvPr id="174084" name="Rectangle 3"/>
          <p:cNvSpPr>
            <a:spLocks noGrp="1" noChangeArrowheads="1"/>
          </p:cNvSpPr>
          <p:nvPr>
            <p:ph type="body" idx="1"/>
          </p:nvPr>
        </p:nvSpPr>
        <p:spPr>
          <a:xfrm>
            <a:off x="893763" y="4703763"/>
            <a:ext cx="49466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2" tIns="44482" rIns="90552" bIns="44482"/>
          <a:lstStyle/>
          <a:p>
            <a:pPr eaLnBrk="1" hangingPunct="1"/>
            <a:endParaRPr lang="nb-NO" smtClean="0">
              <a:latin typeface="Arial" pitchFamily="34" charset="0"/>
            </a:endParaRPr>
          </a:p>
        </p:txBody>
      </p:sp>
    </p:spTree>
    <p:extLst>
      <p:ext uri="{BB962C8B-B14F-4D97-AF65-F5344CB8AC3E}">
        <p14:creationId xmlns:p14="http://schemas.microsoft.com/office/powerpoint/2010/main" val="303304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0D6A6A9-2935-455B-81F3-C54CD71AF8B7}" type="slidenum">
              <a:rPr lang="nb-NO" smtClean="0"/>
              <a:t>52</a:t>
            </a:fld>
            <a:endParaRPr lang="nb-NO"/>
          </a:p>
        </p:txBody>
      </p:sp>
    </p:spTree>
    <p:extLst>
      <p:ext uri="{BB962C8B-B14F-4D97-AF65-F5344CB8AC3E}">
        <p14:creationId xmlns:p14="http://schemas.microsoft.com/office/powerpoint/2010/main" val="3705802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BB56636F-9E64-48A9-A0E8-D6911EA208CE}" type="datetimeFigureOut">
              <a:rPr lang="nb-NO" smtClean="0"/>
              <a:t>24.03.2015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BB56636F-9E64-48A9-A0E8-D6911EA208CE}" type="datetimeFigureOut">
              <a:rPr lang="nb-NO" smtClean="0"/>
              <a:t>24.03.2015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BB56636F-9E64-48A9-A0E8-D6911EA208CE}" type="datetimeFigureOut">
              <a:rPr lang="nb-NO" smtClean="0"/>
              <a:t>24.03.2015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508"/>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21D6FA94-6B45-4181-94E5-7F5724767E93}" type="datetime1">
              <a:rPr lang="nb-NO">
                <a:solidFill>
                  <a:srgbClr val="000000"/>
                </a:solidFill>
              </a:rPr>
              <a:pPr>
                <a:defRPr/>
              </a:pPr>
              <a:t>24.03.2015</a:t>
            </a:fld>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Skoleprosjektet "med skolen som arbeidsplass"  NP 1131</a:t>
            </a:r>
          </a:p>
        </p:txBody>
      </p:sp>
      <p:sp>
        <p:nvSpPr>
          <p:cNvPr id="6" name="Rectangle 6"/>
          <p:cNvSpPr>
            <a:spLocks noGrp="1" noChangeArrowheads="1"/>
          </p:cNvSpPr>
          <p:nvPr>
            <p:ph type="sldNum" sz="quarter" idx="12"/>
          </p:nvPr>
        </p:nvSpPr>
        <p:spPr>
          <a:ln/>
        </p:spPr>
        <p:txBody>
          <a:bodyPr/>
          <a:lstStyle>
            <a:lvl1pPr>
              <a:defRPr/>
            </a:lvl1pPr>
          </a:lstStyle>
          <a:p>
            <a:pPr>
              <a:defRPr/>
            </a:pPr>
            <a:fld id="{A0C54EA0-9AA9-4817-AD02-58D41C235C50}" type="slidenum">
              <a:rPr lang="nb-NO">
                <a:solidFill>
                  <a:srgbClr val="000000"/>
                </a:solidFill>
              </a:rPr>
              <a:pPr>
                <a:defRPr/>
              </a:pPr>
              <a:t>‹#›</a:t>
            </a:fld>
            <a:endParaRPr lang="nb-NO">
              <a:solidFill>
                <a:srgbClr val="000000"/>
              </a:solidFill>
            </a:endParaRPr>
          </a:p>
        </p:txBody>
      </p:sp>
    </p:spTree>
    <p:extLst>
      <p:ext uri="{BB962C8B-B14F-4D97-AF65-F5344CB8AC3E}">
        <p14:creationId xmlns:p14="http://schemas.microsoft.com/office/powerpoint/2010/main" val="2136755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ED29A546-416B-4390-A3CA-A312612CB140}" type="datetime1">
              <a:rPr lang="nb-NO">
                <a:solidFill>
                  <a:srgbClr val="000000"/>
                </a:solidFill>
              </a:rPr>
              <a:pPr>
                <a:defRPr/>
              </a:pPr>
              <a:t>24.03.2015</a:t>
            </a:fld>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Skoleprosjektet "med skolen som arbeidsplass"  NP 1131</a:t>
            </a:r>
          </a:p>
        </p:txBody>
      </p:sp>
      <p:sp>
        <p:nvSpPr>
          <p:cNvPr id="6" name="Rectangle 6"/>
          <p:cNvSpPr>
            <a:spLocks noGrp="1" noChangeArrowheads="1"/>
          </p:cNvSpPr>
          <p:nvPr>
            <p:ph type="sldNum" sz="quarter" idx="12"/>
          </p:nvPr>
        </p:nvSpPr>
        <p:spPr>
          <a:ln/>
        </p:spPr>
        <p:txBody>
          <a:bodyPr/>
          <a:lstStyle>
            <a:lvl1pPr>
              <a:defRPr/>
            </a:lvl1pPr>
          </a:lstStyle>
          <a:p>
            <a:pPr>
              <a:defRPr/>
            </a:pPr>
            <a:fld id="{3C8ED70F-E73D-41CC-9F33-94ACBDCCC3DF}" type="slidenum">
              <a:rPr lang="nb-NO">
                <a:solidFill>
                  <a:srgbClr val="000000"/>
                </a:solidFill>
              </a:rPr>
              <a:pPr>
                <a:defRPr/>
              </a:pPr>
              <a:t>‹#›</a:t>
            </a:fld>
            <a:endParaRPr lang="nb-NO">
              <a:solidFill>
                <a:srgbClr val="000000"/>
              </a:solidFill>
            </a:endParaRPr>
          </a:p>
        </p:txBody>
      </p:sp>
    </p:spTree>
    <p:extLst>
      <p:ext uri="{BB962C8B-B14F-4D97-AF65-F5344CB8AC3E}">
        <p14:creationId xmlns:p14="http://schemas.microsoft.com/office/powerpoint/2010/main" val="2073258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5" y="4406983"/>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fld id="{96831842-DC2A-409E-939B-4BB56B110809}" type="datetime1">
              <a:rPr lang="nb-NO">
                <a:solidFill>
                  <a:srgbClr val="000000"/>
                </a:solidFill>
              </a:rPr>
              <a:pPr>
                <a:defRPr/>
              </a:pPr>
              <a:t>24.03.2015</a:t>
            </a:fld>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Skoleprosjektet "med skolen som arbeidsplass"  NP 1131</a:t>
            </a:r>
          </a:p>
        </p:txBody>
      </p:sp>
      <p:sp>
        <p:nvSpPr>
          <p:cNvPr id="6" name="Rectangle 6"/>
          <p:cNvSpPr>
            <a:spLocks noGrp="1" noChangeArrowheads="1"/>
          </p:cNvSpPr>
          <p:nvPr>
            <p:ph type="sldNum" sz="quarter" idx="12"/>
          </p:nvPr>
        </p:nvSpPr>
        <p:spPr>
          <a:ln/>
        </p:spPr>
        <p:txBody>
          <a:bodyPr/>
          <a:lstStyle>
            <a:lvl1pPr>
              <a:defRPr/>
            </a:lvl1pPr>
          </a:lstStyle>
          <a:p>
            <a:pPr>
              <a:defRPr/>
            </a:pPr>
            <a:fld id="{ED8BA7DD-1F7F-4AC5-A859-1C5810C8DA2F}" type="slidenum">
              <a:rPr lang="nb-NO">
                <a:solidFill>
                  <a:srgbClr val="000000"/>
                </a:solidFill>
              </a:rPr>
              <a:pPr>
                <a:defRPr/>
              </a:pPr>
              <a:t>‹#›</a:t>
            </a:fld>
            <a:endParaRPr lang="nb-NO">
              <a:solidFill>
                <a:srgbClr val="000000"/>
              </a:solidFill>
            </a:endParaRPr>
          </a:p>
        </p:txBody>
      </p:sp>
    </p:spTree>
    <p:extLst>
      <p:ext uri="{BB962C8B-B14F-4D97-AF65-F5344CB8AC3E}">
        <p14:creationId xmlns:p14="http://schemas.microsoft.com/office/powerpoint/2010/main" val="3423976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586156" y="1612900"/>
            <a:ext cx="3927231"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54061" y="1612900"/>
            <a:ext cx="3927231"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fld id="{62B4DAA1-667A-4060-9478-7987B9335303}" type="datetime1">
              <a:rPr lang="nb-NO">
                <a:solidFill>
                  <a:srgbClr val="000000"/>
                </a:solidFill>
              </a:rPr>
              <a:pPr>
                <a:defRPr/>
              </a:pPr>
              <a:t>24.03.2015</a:t>
            </a:fld>
            <a:endParaRPr lang="nb-N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Skoleprosjektet "med skolen som arbeidsplass"  NP 1131</a:t>
            </a:r>
          </a:p>
        </p:txBody>
      </p:sp>
      <p:sp>
        <p:nvSpPr>
          <p:cNvPr id="7" name="Rectangle 6"/>
          <p:cNvSpPr>
            <a:spLocks noGrp="1" noChangeArrowheads="1"/>
          </p:cNvSpPr>
          <p:nvPr>
            <p:ph type="sldNum" sz="quarter" idx="12"/>
          </p:nvPr>
        </p:nvSpPr>
        <p:spPr>
          <a:ln/>
        </p:spPr>
        <p:txBody>
          <a:bodyPr/>
          <a:lstStyle>
            <a:lvl1pPr>
              <a:defRPr/>
            </a:lvl1pPr>
          </a:lstStyle>
          <a:p>
            <a:pPr>
              <a:defRPr/>
            </a:pPr>
            <a:fld id="{8A74F86A-B885-4515-B952-FB51596DADF9}" type="slidenum">
              <a:rPr lang="nb-NO">
                <a:solidFill>
                  <a:srgbClr val="000000"/>
                </a:solidFill>
              </a:rPr>
              <a:pPr>
                <a:defRPr/>
              </a:pPr>
              <a:t>‹#›</a:t>
            </a:fld>
            <a:endParaRPr lang="nb-NO">
              <a:solidFill>
                <a:srgbClr val="000000"/>
              </a:solidFill>
            </a:endParaRPr>
          </a:p>
        </p:txBody>
      </p:sp>
    </p:spTree>
    <p:extLst>
      <p:ext uri="{BB962C8B-B14F-4D97-AF65-F5344CB8AC3E}">
        <p14:creationId xmlns:p14="http://schemas.microsoft.com/office/powerpoint/2010/main" val="2186041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306"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306"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fld id="{CFFDD2BD-41D7-4CAD-BFB6-0706FD6F2872}" type="datetime1">
              <a:rPr lang="nb-NO">
                <a:solidFill>
                  <a:srgbClr val="000000"/>
                </a:solidFill>
              </a:rPr>
              <a:pPr>
                <a:defRPr/>
              </a:pPr>
              <a:t>24.03.2015</a:t>
            </a:fld>
            <a:endParaRPr lang="nb-NO">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Skoleprosjektet "med skolen som arbeidsplass"  NP 1131</a:t>
            </a:r>
          </a:p>
        </p:txBody>
      </p:sp>
      <p:sp>
        <p:nvSpPr>
          <p:cNvPr id="9" name="Rectangle 6"/>
          <p:cNvSpPr>
            <a:spLocks noGrp="1" noChangeArrowheads="1"/>
          </p:cNvSpPr>
          <p:nvPr>
            <p:ph type="sldNum" sz="quarter" idx="12"/>
          </p:nvPr>
        </p:nvSpPr>
        <p:spPr>
          <a:ln/>
        </p:spPr>
        <p:txBody>
          <a:bodyPr/>
          <a:lstStyle>
            <a:lvl1pPr>
              <a:defRPr/>
            </a:lvl1pPr>
          </a:lstStyle>
          <a:p>
            <a:pPr>
              <a:defRPr/>
            </a:pPr>
            <a:fld id="{CCCFE0B4-2CEE-49C2-A5F9-8582B62C016F}" type="slidenum">
              <a:rPr lang="nb-NO">
                <a:solidFill>
                  <a:srgbClr val="000000"/>
                </a:solidFill>
              </a:rPr>
              <a:pPr>
                <a:defRPr/>
              </a:pPr>
              <a:t>‹#›</a:t>
            </a:fld>
            <a:endParaRPr lang="nb-NO">
              <a:solidFill>
                <a:srgbClr val="000000"/>
              </a:solidFill>
            </a:endParaRPr>
          </a:p>
        </p:txBody>
      </p:sp>
    </p:spTree>
    <p:extLst>
      <p:ext uri="{BB962C8B-B14F-4D97-AF65-F5344CB8AC3E}">
        <p14:creationId xmlns:p14="http://schemas.microsoft.com/office/powerpoint/2010/main" val="2585889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4"/>
          <p:cNvSpPr>
            <a:spLocks noGrp="1" noChangeArrowheads="1"/>
          </p:cNvSpPr>
          <p:nvPr>
            <p:ph type="dt" sz="half" idx="10"/>
          </p:nvPr>
        </p:nvSpPr>
        <p:spPr>
          <a:ln/>
        </p:spPr>
        <p:txBody>
          <a:bodyPr/>
          <a:lstStyle>
            <a:lvl1pPr>
              <a:defRPr/>
            </a:lvl1pPr>
          </a:lstStyle>
          <a:p>
            <a:pPr>
              <a:defRPr/>
            </a:pPr>
            <a:fld id="{B516F75D-DE4F-4E00-85F9-51A7405D48A1}" type="datetime1">
              <a:rPr lang="nb-NO">
                <a:solidFill>
                  <a:srgbClr val="000000"/>
                </a:solidFill>
              </a:rPr>
              <a:pPr>
                <a:defRPr/>
              </a:pPr>
              <a:t>24.03.2015</a:t>
            </a:fld>
            <a:endParaRPr lang="nb-NO">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Skoleprosjektet "med skolen som arbeidsplass"  NP 1131</a:t>
            </a:r>
          </a:p>
        </p:txBody>
      </p:sp>
      <p:sp>
        <p:nvSpPr>
          <p:cNvPr id="5" name="Rectangle 6"/>
          <p:cNvSpPr>
            <a:spLocks noGrp="1" noChangeArrowheads="1"/>
          </p:cNvSpPr>
          <p:nvPr>
            <p:ph type="sldNum" sz="quarter" idx="12"/>
          </p:nvPr>
        </p:nvSpPr>
        <p:spPr>
          <a:ln/>
        </p:spPr>
        <p:txBody>
          <a:bodyPr/>
          <a:lstStyle>
            <a:lvl1pPr>
              <a:defRPr/>
            </a:lvl1pPr>
          </a:lstStyle>
          <a:p>
            <a:pPr>
              <a:defRPr/>
            </a:pPr>
            <a:fld id="{1F22CD6F-A08C-449E-894D-6C890EEA4793}" type="slidenum">
              <a:rPr lang="nb-NO">
                <a:solidFill>
                  <a:srgbClr val="000000"/>
                </a:solidFill>
              </a:rPr>
              <a:pPr>
                <a:defRPr/>
              </a:pPr>
              <a:t>‹#›</a:t>
            </a:fld>
            <a:endParaRPr lang="nb-NO">
              <a:solidFill>
                <a:srgbClr val="000000"/>
              </a:solidFill>
            </a:endParaRPr>
          </a:p>
        </p:txBody>
      </p:sp>
    </p:spTree>
    <p:extLst>
      <p:ext uri="{BB962C8B-B14F-4D97-AF65-F5344CB8AC3E}">
        <p14:creationId xmlns:p14="http://schemas.microsoft.com/office/powerpoint/2010/main" val="1061474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8BFB1D9-CBE1-4DBF-B2E7-C18BD160F022}" type="datetime1">
              <a:rPr lang="nb-NO">
                <a:solidFill>
                  <a:srgbClr val="000000"/>
                </a:solidFill>
              </a:rPr>
              <a:pPr>
                <a:defRPr/>
              </a:pPr>
              <a:t>24.03.2015</a:t>
            </a:fld>
            <a:endParaRPr lang="nb-NO">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Skoleprosjektet "med skolen som arbeidsplass"  NP 1131</a:t>
            </a:r>
          </a:p>
        </p:txBody>
      </p:sp>
      <p:sp>
        <p:nvSpPr>
          <p:cNvPr id="4" name="Rectangle 6"/>
          <p:cNvSpPr>
            <a:spLocks noGrp="1" noChangeArrowheads="1"/>
          </p:cNvSpPr>
          <p:nvPr>
            <p:ph type="sldNum" sz="quarter" idx="12"/>
          </p:nvPr>
        </p:nvSpPr>
        <p:spPr>
          <a:ln/>
        </p:spPr>
        <p:txBody>
          <a:bodyPr/>
          <a:lstStyle>
            <a:lvl1pPr>
              <a:defRPr/>
            </a:lvl1pPr>
          </a:lstStyle>
          <a:p>
            <a:pPr>
              <a:defRPr/>
            </a:pPr>
            <a:fld id="{BB27BD39-E75E-4E01-9A72-2434B78D269B}" type="slidenum">
              <a:rPr lang="nb-NO">
                <a:solidFill>
                  <a:srgbClr val="000000"/>
                </a:solidFill>
              </a:rPr>
              <a:pPr>
                <a:defRPr/>
              </a:pPr>
              <a:t>‹#›</a:t>
            </a:fld>
            <a:endParaRPr lang="nb-NO">
              <a:solidFill>
                <a:srgbClr val="000000"/>
              </a:solidFill>
            </a:endParaRPr>
          </a:p>
        </p:txBody>
      </p:sp>
    </p:spTree>
    <p:extLst>
      <p:ext uri="{BB962C8B-B14F-4D97-AF65-F5344CB8AC3E}">
        <p14:creationId xmlns:p14="http://schemas.microsoft.com/office/powerpoint/2010/main" val="151871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7" y="273050"/>
            <a:ext cx="3008435"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538" y="273088"/>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7" y="1435103"/>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fld id="{1F11A43A-88F3-4407-9F4E-E6E5E2402FA3}" type="datetime1">
              <a:rPr lang="nb-NO">
                <a:solidFill>
                  <a:srgbClr val="000000"/>
                </a:solidFill>
              </a:rPr>
              <a:pPr>
                <a:defRPr/>
              </a:pPr>
              <a:t>24.03.2015</a:t>
            </a:fld>
            <a:endParaRPr lang="nb-N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Skoleprosjektet "med skolen som arbeidsplass"  NP 1131</a:t>
            </a:r>
          </a:p>
        </p:txBody>
      </p:sp>
      <p:sp>
        <p:nvSpPr>
          <p:cNvPr id="7" name="Rectangle 6"/>
          <p:cNvSpPr>
            <a:spLocks noGrp="1" noChangeArrowheads="1"/>
          </p:cNvSpPr>
          <p:nvPr>
            <p:ph type="sldNum" sz="quarter" idx="12"/>
          </p:nvPr>
        </p:nvSpPr>
        <p:spPr>
          <a:ln/>
        </p:spPr>
        <p:txBody>
          <a:bodyPr/>
          <a:lstStyle>
            <a:lvl1pPr>
              <a:defRPr/>
            </a:lvl1pPr>
          </a:lstStyle>
          <a:p>
            <a:pPr>
              <a:defRPr/>
            </a:pPr>
            <a:fld id="{FE9452A6-D6BD-4EB0-A9D9-4E8123D455D3}" type="slidenum">
              <a:rPr lang="nb-NO">
                <a:solidFill>
                  <a:srgbClr val="000000"/>
                </a:solidFill>
              </a:rPr>
              <a:pPr>
                <a:defRPr/>
              </a:pPr>
              <a:t>‹#›</a:t>
            </a:fld>
            <a:endParaRPr lang="nb-NO">
              <a:solidFill>
                <a:srgbClr val="000000"/>
              </a:solidFill>
            </a:endParaRPr>
          </a:p>
        </p:txBody>
      </p:sp>
    </p:spTree>
    <p:extLst>
      <p:ext uri="{BB962C8B-B14F-4D97-AF65-F5344CB8AC3E}">
        <p14:creationId xmlns:p14="http://schemas.microsoft.com/office/powerpoint/2010/main" val="1795633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BB56636F-9E64-48A9-A0E8-D6911EA208CE}" type="datetimeFigureOut">
              <a:rPr lang="nb-NO" smtClean="0"/>
              <a:t>24.03.2015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166"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smtClean="0"/>
          </a:p>
        </p:txBody>
      </p:sp>
      <p:sp>
        <p:nvSpPr>
          <p:cNvPr id="4" name="Plassholder for tekst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fld id="{3D480E34-4B43-4E77-8A49-AF19531D6246}" type="datetime1">
              <a:rPr lang="nb-NO">
                <a:solidFill>
                  <a:srgbClr val="000000"/>
                </a:solidFill>
              </a:rPr>
              <a:pPr>
                <a:defRPr/>
              </a:pPr>
              <a:t>24.03.2015</a:t>
            </a:fld>
            <a:endParaRPr lang="nb-N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Skoleprosjektet "med skolen som arbeidsplass"  NP 1131</a:t>
            </a:r>
          </a:p>
        </p:txBody>
      </p:sp>
      <p:sp>
        <p:nvSpPr>
          <p:cNvPr id="7" name="Rectangle 6"/>
          <p:cNvSpPr>
            <a:spLocks noGrp="1" noChangeArrowheads="1"/>
          </p:cNvSpPr>
          <p:nvPr>
            <p:ph type="sldNum" sz="quarter" idx="12"/>
          </p:nvPr>
        </p:nvSpPr>
        <p:spPr>
          <a:ln/>
        </p:spPr>
        <p:txBody>
          <a:bodyPr/>
          <a:lstStyle>
            <a:lvl1pPr>
              <a:defRPr/>
            </a:lvl1pPr>
          </a:lstStyle>
          <a:p>
            <a:pPr>
              <a:defRPr/>
            </a:pPr>
            <a:fld id="{5A1A28B1-40DC-4F3C-B92D-CFC59B8327D0}" type="slidenum">
              <a:rPr lang="nb-NO">
                <a:solidFill>
                  <a:srgbClr val="000000"/>
                </a:solidFill>
              </a:rPr>
              <a:pPr>
                <a:defRPr/>
              </a:pPr>
              <a:t>‹#›</a:t>
            </a:fld>
            <a:endParaRPr lang="nb-NO">
              <a:solidFill>
                <a:srgbClr val="000000"/>
              </a:solidFill>
            </a:endParaRPr>
          </a:p>
        </p:txBody>
      </p:sp>
    </p:spTree>
    <p:extLst>
      <p:ext uri="{BB962C8B-B14F-4D97-AF65-F5344CB8AC3E}">
        <p14:creationId xmlns:p14="http://schemas.microsoft.com/office/powerpoint/2010/main" val="3484101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36AA696C-75C4-483F-AB52-B16A2949A96E}" type="datetime1">
              <a:rPr lang="nb-NO">
                <a:solidFill>
                  <a:srgbClr val="000000"/>
                </a:solidFill>
              </a:rPr>
              <a:pPr>
                <a:defRPr/>
              </a:pPr>
              <a:t>24.03.2015</a:t>
            </a:fld>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Skoleprosjektet "med skolen som arbeidsplass"  NP 1131</a:t>
            </a:r>
          </a:p>
        </p:txBody>
      </p:sp>
      <p:sp>
        <p:nvSpPr>
          <p:cNvPr id="6" name="Rectangle 6"/>
          <p:cNvSpPr>
            <a:spLocks noGrp="1" noChangeArrowheads="1"/>
          </p:cNvSpPr>
          <p:nvPr>
            <p:ph type="sldNum" sz="quarter" idx="12"/>
          </p:nvPr>
        </p:nvSpPr>
        <p:spPr>
          <a:ln/>
        </p:spPr>
        <p:txBody>
          <a:bodyPr/>
          <a:lstStyle>
            <a:lvl1pPr>
              <a:defRPr/>
            </a:lvl1pPr>
          </a:lstStyle>
          <a:p>
            <a:pPr>
              <a:defRPr/>
            </a:pPr>
            <a:fld id="{8D7E0C9C-1F31-404E-BCF8-0F5962B50BF1}" type="slidenum">
              <a:rPr lang="nb-NO">
                <a:solidFill>
                  <a:srgbClr val="000000"/>
                </a:solidFill>
              </a:rPr>
              <a:pPr>
                <a:defRPr/>
              </a:pPr>
              <a:t>‹#›</a:t>
            </a:fld>
            <a:endParaRPr lang="nb-NO">
              <a:solidFill>
                <a:srgbClr val="000000"/>
              </a:solidFill>
            </a:endParaRPr>
          </a:p>
        </p:txBody>
      </p:sp>
    </p:spTree>
    <p:extLst>
      <p:ext uri="{BB962C8B-B14F-4D97-AF65-F5344CB8AC3E}">
        <p14:creationId xmlns:p14="http://schemas.microsoft.com/office/powerpoint/2010/main" val="1682902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82508" y="736600"/>
            <a:ext cx="1998785" cy="5448300"/>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586157" y="736600"/>
            <a:ext cx="5855677" cy="5448300"/>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29D78B0B-A893-40D4-BCDF-EE737677468E}" type="datetime1">
              <a:rPr lang="nb-NO">
                <a:solidFill>
                  <a:srgbClr val="000000"/>
                </a:solidFill>
              </a:rPr>
              <a:pPr>
                <a:defRPr/>
              </a:pPr>
              <a:t>24.03.2015</a:t>
            </a:fld>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Skoleprosjektet "med skolen som arbeidsplass"  NP 1131</a:t>
            </a:r>
          </a:p>
        </p:txBody>
      </p:sp>
      <p:sp>
        <p:nvSpPr>
          <p:cNvPr id="6" name="Rectangle 6"/>
          <p:cNvSpPr>
            <a:spLocks noGrp="1" noChangeArrowheads="1"/>
          </p:cNvSpPr>
          <p:nvPr>
            <p:ph type="sldNum" sz="quarter" idx="12"/>
          </p:nvPr>
        </p:nvSpPr>
        <p:spPr>
          <a:ln/>
        </p:spPr>
        <p:txBody>
          <a:bodyPr/>
          <a:lstStyle>
            <a:lvl1pPr>
              <a:defRPr/>
            </a:lvl1pPr>
          </a:lstStyle>
          <a:p>
            <a:pPr>
              <a:defRPr/>
            </a:pPr>
            <a:fld id="{0AB43E2F-07B5-4532-8A7D-AAC589711649}" type="slidenum">
              <a:rPr lang="nb-NO">
                <a:solidFill>
                  <a:srgbClr val="000000"/>
                </a:solidFill>
              </a:rPr>
              <a:pPr>
                <a:defRPr/>
              </a:pPr>
              <a:t>‹#›</a:t>
            </a:fld>
            <a:endParaRPr lang="nb-NO">
              <a:solidFill>
                <a:srgbClr val="000000"/>
              </a:solidFill>
            </a:endParaRPr>
          </a:p>
        </p:txBody>
      </p:sp>
    </p:spTree>
    <p:extLst>
      <p:ext uri="{BB962C8B-B14F-4D97-AF65-F5344CB8AC3E}">
        <p14:creationId xmlns:p14="http://schemas.microsoft.com/office/powerpoint/2010/main" val="4276696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685800" y="736600"/>
            <a:ext cx="7772400" cy="762000"/>
          </a:xfrm>
        </p:spPr>
        <p:txBody>
          <a:bodyPr/>
          <a:lstStyle/>
          <a:p>
            <a:r>
              <a:rPr lang="nb-NO" smtClean="0"/>
              <a:t>Klikk for å redigere tittelstil</a:t>
            </a:r>
            <a:endParaRPr lang="nb-NO"/>
          </a:p>
        </p:txBody>
      </p:sp>
      <p:sp>
        <p:nvSpPr>
          <p:cNvPr id="3" name="Plassholder for tabell 2"/>
          <p:cNvSpPr>
            <a:spLocks noGrp="1"/>
          </p:cNvSpPr>
          <p:nvPr>
            <p:ph type="tbl" idx="1"/>
          </p:nvPr>
        </p:nvSpPr>
        <p:spPr>
          <a:xfrm>
            <a:off x="586154" y="1612900"/>
            <a:ext cx="7995138" cy="4572000"/>
          </a:xfrm>
        </p:spPr>
        <p:txBody>
          <a:bodyPr/>
          <a:lstStyle/>
          <a:p>
            <a:pPr lvl="0"/>
            <a:endParaRPr lang="nb-NO" noProof="0" smtClean="0"/>
          </a:p>
        </p:txBody>
      </p:sp>
      <p:sp>
        <p:nvSpPr>
          <p:cNvPr id="4" name="Rectangle 4"/>
          <p:cNvSpPr>
            <a:spLocks noGrp="1" noChangeArrowheads="1"/>
          </p:cNvSpPr>
          <p:nvPr>
            <p:ph type="dt" sz="half" idx="10"/>
          </p:nvPr>
        </p:nvSpPr>
        <p:spPr>
          <a:ln/>
        </p:spPr>
        <p:txBody>
          <a:bodyPr/>
          <a:lstStyle>
            <a:lvl1pPr>
              <a:defRPr/>
            </a:lvl1pPr>
          </a:lstStyle>
          <a:p>
            <a:pPr>
              <a:defRPr/>
            </a:pPr>
            <a:fld id="{ADFDC451-1982-4A61-AB07-F25DFA39B657}" type="datetime1">
              <a:rPr lang="nb-NO">
                <a:solidFill>
                  <a:srgbClr val="000000"/>
                </a:solidFill>
              </a:rPr>
              <a:pPr>
                <a:defRPr/>
              </a:pPr>
              <a:t>24.03.2015</a:t>
            </a:fld>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Skoleprosjektet "med skolen som arbeidsplass"  NP 1131</a:t>
            </a:r>
          </a:p>
        </p:txBody>
      </p:sp>
      <p:sp>
        <p:nvSpPr>
          <p:cNvPr id="6" name="Rectangle 6"/>
          <p:cNvSpPr>
            <a:spLocks noGrp="1" noChangeArrowheads="1"/>
          </p:cNvSpPr>
          <p:nvPr>
            <p:ph type="sldNum" sz="quarter" idx="12"/>
          </p:nvPr>
        </p:nvSpPr>
        <p:spPr>
          <a:ln/>
        </p:spPr>
        <p:txBody>
          <a:bodyPr/>
          <a:lstStyle>
            <a:lvl1pPr>
              <a:defRPr/>
            </a:lvl1pPr>
          </a:lstStyle>
          <a:p>
            <a:pPr>
              <a:defRPr/>
            </a:pPr>
            <a:fld id="{55E35EE3-88A5-4E22-B5BF-0F0BD8E6D24D}" type="slidenum">
              <a:rPr lang="nb-NO">
                <a:solidFill>
                  <a:srgbClr val="000000"/>
                </a:solidFill>
              </a:rPr>
              <a:pPr>
                <a:defRPr/>
              </a:pPr>
              <a:t>‹#›</a:t>
            </a:fld>
            <a:endParaRPr lang="nb-NO">
              <a:solidFill>
                <a:srgbClr val="000000"/>
              </a:solidFill>
            </a:endParaRPr>
          </a:p>
        </p:txBody>
      </p:sp>
    </p:spTree>
    <p:extLst>
      <p:ext uri="{BB962C8B-B14F-4D97-AF65-F5344CB8AC3E}">
        <p14:creationId xmlns:p14="http://schemas.microsoft.com/office/powerpoint/2010/main" val="3251692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9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BD5B872-D7DF-4BF5-87B5-14B6C7140998}" type="datetimeFigureOut">
              <a:rPr lang="nb-NO"/>
              <a:pPr>
                <a:defRPr/>
              </a:pPr>
              <a:t>24.03.2015</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E3D43C4D-ADBE-4777-99C1-8D6F1F15425B}" type="slidenum">
              <a:rPr lang="nb-NO"/>
              <a:pPr>
                <a:defRPr/>
              </a:pPr>
              <a:t>‹#›</a:t>
            </a:fld>
            <a:endParaRPr lang="nb-NO"/>
          </a:p>
        </p:txBody>
      </p:sp>
    </p:spTree>
    <p:extLst>
      <p:ext uri="{BB962C8B-B14F-4D97-AF65-F5344CB8AC3E}">
        <p14:creationId xmlns:p14="http://schemas.microsoft.com/office/powerpoint/2010/main" val="1764289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BD5B872-D7DF-4BF5-87B5-14B6C7140998}" type="datetimeFigureOut">
              <a:rPr lang="nb-NO"/>
              <a:pPr>
                <a:defRPr/>
              </a:pPr>
              <a:t>24.03.2015</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47295764-43D8-4A70-AC19-00BA6FEF390B}" type="slidenum">
              <a:rPr lang="nb-NO"/>
              <a:pPr>
                <a:defRPr/>
              </a:pPr>
              <a:t>‹#›</a:t>
            </a:fld>
            <a:endParaRPr lang="nb-NO"/>
          </a:p>
        </p:txBody>
      </p:sp>
    </p:spTree>
    <p:extLst>
      <p:ext uri="{BB962C8B-B14F-4D97-AF65-F5344CB8AC3E}">
        <p14:creationId xmlns:p14="http://schemas.microsoft.com/office/powerpoint/2010/main" val="601591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7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BD5B872-D7DF-4BF5-87B5-14B6C7140998}" type="datetimeFigureOut">
              <a:rPr lang="nb-NO"/>
              <a:pPr>
                <a:defRPr/>
              </a:pPr>
              <a:t>24.03.2015</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49158843-0E32-4059-B6DF-4061E460355C}" type="slidenum">
              <a:rPr lang="nb-NO"/>
              <a:pPr>
                <a:defRPr/>
              </a:pPr>
              <a:t>‹#›</a:t>
            </a:fld>
            <a:endParaRPr lang="nb-NO"/>
          </a:p>
        </p:txBody>
      </p:sp>
    </p:spTree>
    <p:extLst>
      <p:ext uri="{BB962C8B-B14F-4D97-AF65-F5344CB8AC3E}">
        <p14:creationId xmlns:p14="http://schemas.microsoft.com/office/powerpoint/2010/main" val="1047708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BD5B872-D7DF-4BF5-87B5-14B6C7140998}" type="datetimeFigureOut">
              <a:rPr lang="nb-NO"/>
              <a:pPr>
                <a:defRPr/>
              </a:pPr>
              <a:t>24.03.2015</a:t>
            </a:fld>
            <a:endParaRPr lang="nb-NO"/>
          </a:p>
        </p:txBody>
      </p:sp>
      <p:sp>
        <p:nvSpPr>
          <p:cNvPr id="6" name="Plassholder for bunntekst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D6D4AB68-33D9-46EE-9C08-E639D882BC36}" type="slidenum">
              <a:rPr lang="nb-NO"/>
              <a:pPr>
                <a:defRPr/>
              </a:pPr>
              <a:t>‹#›</a:t>
            </a:fld>
            <a:endParaRPr lang="nb-NO"/>
          </a:p>
        </p:txBody>
      </p:sp>
    </p:spTree>
    <p:extLst>
      <p:ext uri="{BB962C8B-B14F-4D97-AF65-F5344CB8AC3E}">
        <p14:creationId xmlns:p14="http://schemas.microsoft.com/office/powerpoint/2010/main" val="4207714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BD5B872-D7DF-4BF5-87B5-14B6C7140998}" type="datetimeFigureOut">
              <a:rPr lang="nb-NO"/>
              <a:pPr>
                <a:defRPr/>
              </a:pPr>
              <a:t>24.03.2015</a:t>
            </a:fld>
            <a:endParaRPr lang="nb-NO"/>
          </a:p>
        </p:txBody>
      </p:sp>
      <p:sp>
        <p:nvSpPr>
          <p:cNvPr id="8" name="Plassholder for bunntekst 7"/>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nb-NO"/>
          </a:p>
        </p:txBody>
      </p:sp>
      <p:sp>
        <p:nvSpPr>
          <p:cNvPr id="9" name="Plassholder for lysbildenummer 8"/>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F5C48007-E0EC-4A6C-868C-AE61D75A9C33}" type="slidenum">
              <a:rPr lang="nb-NO"/>
              <a:pPr>
                <a:defRPr/>
              </a:pPr>
              <a:t>‹#›</a:t>
            </a:fld>
            <a:endParaRPr lang="nb-NO"/>
          </a:p>
        </p:txBody>
      </p:sp>
    </p:spTree>
    <p:extLst>
      <p:ext uri="{BB962C8B-B14F-4D97-AF65-F5344CB8AC3E}">
        <p14:creationId xmlns:p14="http://schemas.microsoft.com/office/powerpoint/2010/main" val="3797453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BD5B872-D7DF-4BF5-87B5-14B6C7140998}" type="datetimeFigureOut">
              <a:rPr lang="nb-NO"/>
              <a:pPr>
                <a:defRPr/>
              </a:pPr>
              <a:t>24.03.2015</a:t>
            </a:fld>
            <a:endParaRPr lang="nb-NO"/>
          </a:p>
        </p:txBody>
      </p:sp>
      <p:sp>
        <p:nvSpPr>
          <p:cNvPr id="4" name="Plassholder for bunntekst 3"/>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nb-NO"/>
          </a:p>
        </p:txBody>
      </p:sp>
      <p:sp>
        <p:nvSpPr>
          <p:cNvPr id="5" name="Plassholder for lysbildenummer 4"/>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99C85A94-5234-4523-867B-3DFDE4C3CDCB}" type="slidenum">
              <a:rPr lang="nb-NO"/>
              <a:pPr>
                <a:defRPr/>
              </a:pPr>
              <a:t>‹#›</a:t>
            </a:fld>
            <a:endParaRPr lang="nb-NO"/>
          </a:p>
        </p:txBody>
      </p:sp>
    </p:spTree>
    <p:extLst>
      <p:ext uri="{BB962C8B-B14F-4D97-AF65-F5344CB8AC3E}">
        <p14:creationId xmlns:p14="http://schemas.microsoft.com/office/powerpoint/2010/main" val="1047552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BB56636F-9E64-48A9-A0E8-D6911EA208CE}" type="datetimeFigureOut">
              <a:rPr lang="nb-NO" smtClean="0"/>
              <a:t>24.03.2015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BD5B872-D7DF-4BF5-87B5-14B6C7140998}" type="datetimeFigureOut">
              <a:rPr lang="nb-NO"/>
              <a:pPr>
                <a:defRPr/>
              </a:pPr>
              <a:t>24.03.2015</a:t>
            </a:fld>
            <a:endParaRPr lang="nb-NO"/>
          </a:p>
        </p:txBody>
      </p:sp>
      <p:sp>
        <p:nvSpPr>
          <p:cNvPr id="3" name="Plassholder for bunntekst 2"/>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nb-NO"/>
          </a:p>
        </p:txBody>
      </p:sp>
      <p:sp>
        <p:nvSpPr>
          <p:cNvPr id="4" name="Plassholder for lysbildenummer 3"/>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3295A245-BD6F-41B4-BE12-894DC82D45E3}" type="slidenum">
              <a:rPr lang="nb-NO"/>
              <a:pPr>
                <a:defRPr/>
              </a:pPr>
              <a:t>‹#›</a:t>
            </a:fld>
            <a:endParaRPr lang="nb-NO"/>
          </a:p>
        </p:txBody>
      </p:sp>
    </p:spTree>
    <p:extLst>
      <p:ext uri="{BB962C8B-B14F-4D97-AF65-F5344CB8AC3E}">
        <p14:creationId xmlns:p14="http://schemas.microsoft.com/office/powerpoint/2010/main" val="462485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1"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BD5B872-D7DF-4BF5-87B5-14B6C7140998}" type="datetimeFigureOut">
              <a:rPr lang="nb-NO"/>
              <a:pPr>
                <a:defRPr/>
              </a:pPr>
              <a:t>24.03.2015</a:t>
            </a:fld>
            <a:endParaRPr lang="nb-NO"/>
          </a:p>
        </p:txBody>
      </p:sp>
      <p:sp>
        <p:nvSpPr>
          <p:cNvPr id="6" name="Plassholder for bunntekst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EC1D7257-FF8D-4C12-A90A-BF00FC342A38}" type="slidenum">
              <a:rPr lang="nb-NO"/>
              <a:pPr>
                <a:defRPr/>
              </a:pPr>
              <a:t>‹#›</a:t>
            </a:fld>
            <a:endParaRPr lang="nb-NO"/>
          </a:p>
        </p:txBody>
      </p:sp>
    </p:spTree>
    <p:extLst>
      <p:ext uri="{BB962C8B-B14F-4D97-AF65-F5344CB8AC3E}">
        <p14:creationId xmlns:p14="http://schemas.microsoft.com/office/powerpoint/2010/main" val="3007506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BD5B872-D7DF-4BF5-87B5-14B6C7140998}" type="datetimeFigureOut">
              <a:rPr lang="nb-NO"/>
              <a:pPr>
                <a:defRPr/>
              </a:pPr>
              <a:t>24.03.2015</a:t>
            </a:fld>
            <a:endParaRPr lang="nb-NO"/>
          </a:p>
        </p:txBody>
      </p:sp>
      <p:sp>
        <p:nvSpPr>
          <p:cNvPr id="6" name="Plassholder for bunntekst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48FB4D36-B499-488F-9D3C-FDF13AA00973}" type="slidenum">
              <a:rPr lang="nb-NO"/>
              <a:pPr>
                <a:defRPr/>
              </a:pPr>
              <a:t>‹#›</a:t>
            </a:fld>
            <a:endParaRPr lang="nb-NO"/>
          </a:p>
        </p:txBody>
      </p:sp>
    </p:spTree>
    <p:extLst>
      <p:ext uri="{BB962C8B-B14F-4D97-AF65-F5344CB8AC3E}">
        <p14:creationId xmlns:p14="http://schemas.microsoft.com/office/powerpoint/2010/main" val="38468971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BD5B872-D7DF-4BF5-87B5-14B6C7140998}" type="datetimeFigureOut">
              <a:rPr lang="nb-NO"/>
              <a:pPr>
                <a:defRPr/>
              </a:pPr>
              <a:t>24.03.2015</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96464FC4-7608-4259-A930-BA3D77EAB3F2}" type="slidenum">
              <a:rPr lang="nb-NO"/>
              <a:pPr>
                <a:defRPr/>
              </a:pPr>
              <a:t>‹#›</a:t>
            </a:fld>
            <a:endParaRPr lang="nb-NO"/>
          </a:p>
        </p:txBody>
      </p:sp>
    </p:spTree>
    <p:extLst>
      <p:ext uri="{BB962C8B-B14F-4D97-AF65-F5344CB8AC3E}">
        <p14:creationId xmlns:p14="http://schemas.microsoft.com/office/powerpoint/2010/main" val="4198064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64"/>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64"/>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BD5B872-D7DF-4BF5-87B5-14B6C7140998}" type="datetimeFigureOut">
              <a:rPr lang="nb-NO"/>
              <a:pPr>
                <a:defRPr/>
              </a:pPr>
              <a:t>24.03.2015</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CF241C24-AE33-440C-9BAE-B64190929DF8}" type="slidenum">
              <a:rPr lang="nb-NO"/>
              <a:pPr>
                <a:defRPr/>
              </a:pPr>
              <a:t>‹#›</a:t>
            </a:fld>
            <a:endParaRPr lang="nb-NO"/>
          </a:p>
        </p:txBody>
      </p:sp>
    </p:spTree>
    <p:extLst>
      <p:ext uri="{BB962C8B-B14F-4D97-AF65-F5344CB8AC3E}">
        <p14:creationId xmlns:p14="http://schemas.microsoft.com/office/powerpoint/2010/main" val="2090111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BB56636F-9E64-48A9-A0E8-D6911EA208CE}" type="datetimeFigureOut">
              <a:rPr lang="nb-NO" smtClean="0"/>
              <a:t>24.03.2015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BB56636F-9E64-48A9-A0E8-D6911EA208CE}" type="datetimeFigureOut">
              <a:rPr lang="nb-NO" smtClean="0"/>
              <a:t>24.03.2015</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BB56636F-9E64-48A9-A0E8-D6911EA208CE}" type="datetimeFigureOut">
              <a:rPr lang="nb-NO" smtClean="0"/>
              <a:t>24.03.2015</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B56636F-9E64-48A9-A0E8-D6911EA208CE}" type="datetimeFigureOut">
              <a:rPr lang="nb-NO" smtClean="0"/>
              <a:t>24.03.2015</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BB56636F-9E64-48A9-A0E8-D6911EA208CE}" type="datetimeFigureOut">
              <a:rPr lang="nb-NO" smtClean="0"/>
              <a:t>24.03.2015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BB56636F-9E64-48A9-A0E8-D6911EA208CE}" type="datetimeFigureOut">
              <a:rPr lang="nb-NO" smtClean="0"/>
              <a:t>24.03.2015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56636F-9E64-48A9-A0E8-D6911EA208CE}" type="datetimeFigureOut">
              <a:rPr lang="nb-NO" smtClean="0"/>
              <a:t>24.03.2015</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EFB388-42AA-4DF2-851A-CCA4A06B24AA}" type="slidenum">
              <a:rPr lang="nb-NO" smtClean="0"/>
              <a:t>‹#›</a:t>
            </a:fld>
            <a:endParaRPr lang="nb-N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7366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smtClean="0"/>
              <a:t>Click to edit Master title style</a:t>
            </a:r>
          </a:p>
        </p:txBody>
      </p:sp>
      <p:sp>
        <p:nvSpPr>
          <p:cNvPr id="5123" name="Rectangle 3"/>
          <p:cNvSpPr>
            <a:spLocks noGrp="1" noChangeArrowheads="1"/>
          </p:cNvSpPr>
          <p:nvPr>
            <p:ph type="body" idx="1"/>
          </p:nvPr>
        </p:nvSpPr>
        <p:spPr bwMode="auto">
          <a:xfrm>
            <a:off x="586154" y="1612900"/>
            <a:ext cx="7995138"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p>
        </p:txBody>
      </p:sp>
      <p:sp>
        <p:nvSpPr>
          <p:cNvPr id="1028" name="Rectangle 4"/>
          <p:cNvSpPr>
            <a:spLocks noGrp="1" noChangeArrowheads="1"/>
          </p:cNvSpPr>
          <p:nvPr>
            <p:ph type="dt" sz="half" idx="2"/>
          </p:nvPr>
        </p:nvSpPr>
        <p:spPr bwMode="auto">
          <a:xfrm>
            <a:off x="7450015" y="6273800"/>
            <a:ext cx="86164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a:lvl1pPr>
          </a:lstStyle>
          <a:p>
            <a:pPr algn="ctr" eaLnBrk="0" fontAlgn="base" hangingPunct="0">
              <a:spcBef>
                <a:spcPct val="0"/>
              </a:spcBef>
              <a:spcAft>
                <a:spcPct val="0"/>
              </a:spcAft>
              <a:defRPr/>
            </a:pPr>
            <a:fld id="{E31C76A8-DC81-4695-8FAD-E5EF6A977098}" type="datetime1">
              <a:rPr lang="nb-NO">
                <a:solidFill>
                  <a:srgbClr val="000000"/>
                </a:solidFill>
              </a:rPr>
              <a:pPr algn="ctr" eaLnBrk="0" fontAlgn="base" hangingPunct="0">
                <a:spcBef>
                  <a:spcPct val="0"/>
                </a:spcBef>
                <a:spcAft>
                  <a:spcPct val="0"/>
                </a:spcAft>
                <a:defRPr/>
              </a:pPr>
              <a:t>24.03.2015</a:t>
            </a:fld>
            <a:endParaRPr lang="nb-NO">
              <a:solidFill>
                <a:srgbClr val="000000"/>
              </a:solidFill>
            </a:endParaRPr>
          </a:p>
        </p:txBody>
      </p:sp>
      <p:sp>
        <p:nvSpPr>
          <p:cNvPr id="1029" name="Rectangle 5"/>
          <p:cNvSpPr>
            <a:spLocks noGrp="1" noChangeArrowheads="1"/>
          </p:cNvSpPr>
          <p:nvPr>
            <p:ph type="ftr" sz="quarter" idx="3"/>
          </p:nvPr>
        </p:nvSpPr>
        <p:spPr bwMode="auto">
          <a:xfrm>
            <a:off x="1688123" y="6273800"/>
            <a:ext cx="539261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100"/>
            </a:lvl1pPr>
          </a:lstStyle>
          <a:p>
            <a:pPr eaLnBrk="0" fontAlgn="base" hangingPunct="0">
              <a:spcBef>
                <a:spcPct val="0"/>
              </a:spcBef>
              <a:spcAft>
                <a:spcPct val="0"/>
              </a:spcAft>
              <a:defRPr/>
            </a:pPr>
            <a:r>
              <a:rPr lang="nb-NO">
                <a:solidFill>
                  <a:srgbClr val="000000"/>
                </a:solidFill>
              </a:rPr>
              <a:t>Skoleprosjektet "med skolen som arbeidsplass"  NP 1131</a:t>
            </a:r>
          </a:p>
        </p:txBody>
      </p:sp>
      <p:sp>
        <p:nvSpPr>
          <p:cNvPr id="1030" name="Rectangle 6"/>
          <p:cNvSpPr>
            <a:spLocks noGrp="1" noChangeArrowheads="1"/>
          </p:cNvSpPr>
          <p:nvPr>
            <p:ph type="sldNum" sz="quarter" idx="4"/>
          </p:nvPr>
        </p:nvSpPr>
        <p:spPr bwMode="auto">
          <a:xfrm>
            <a:off x="8124092" y="6261100"/>
            <a:ext cx="427892"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1"/>
            </a:lvl1pPr>
          </a:lstStyle>
          <a:p>
            <a:pPr eaLnBrk="0" fontAlgn="base" hangingPunct="0">
              <a:spcBef>
                <a:spcPct val="0"/>
              </a:spcBef>
              <a:spcAft>
                <a:spcPct val="0"/>
              </a:spcAft>
              <a:defRPr/>
            </a:pPr>
            <a:fld id="{37D69F19-B461-470D-8E53-B3DA0EC033EC}" type="slidenum">
              <a:rPr lang="nb-NO">
                <a:solidFill>
                  <a:srgbClr val="000000"/>
                </a:solidFill>
              </a:rPr>
              <a:pPr eaLnBrk="0" fontAlgn="base" hangingPunct="0">
                <a:spcBef>
                  <a:spcPct val="0"/>
                </a:spcBef>
                <a:spcAft>
                  <a:spcPct val="0"/>
                </a:spcAft>
                <a:defRPr/>
              </a:pPr>
              <a:t>‹#›</a:t>
            </a:fld>
            <a:endParaRPr lang="nb-NO">
              <a:solidFill>
                <a:srgbClr val="000000"/>
              </a:solidFill>
            </a:endParaRPr>
          </a:p>
        </p:txBody>
      </p:sp>
      <p:sp>
        <p:nvSpPr>
          <p:cNvPr id="1031" name="Line 7"/>
          <p:cNvSpPr>
            <a:spLocks noChangeAspect="1" noChangeShapeType="1"/>
          </p:cNvSpPr>
          <p:nvPr userDrawn="1"/>
        </p:nvSpPr>
        <p:spPr bwMode="auto">
          <a:xfrm>
            <a:off x="690203" y="6197600"/>
            <a:ext cx="7773865" cy="1588"/>
          </a:xfrm>
          <a:prstGeom prst="line">
            <a:avLst/>
          </a:prstGeom>
          <a:noFill/>
          <a:ln w="19050">
            <a:solidFill>
              <a:srgbClr val="4A4C46"/>
            </a:solidFill>
            <a:prstDash val="sysDot"/>
            <a:round/>
            <a:headEnd/>
            <a:tailEnd/>
          </a:ln>
        </p:spPr>
        <p:txBody>
          <a:bodyPr wrap="none" anchor="ctr"/>
          <a:lstStyle/>
          <a:p>
            <a:pPr algn="ctr" eaLnBrk="0" fontAlgn="base" hangingPunct="0">
              <a:spcBef>
                <a:spcPct val="0"/>
              </a:spcBef>
              <a:spcAft>
                <a:spcPct val="0"/>
              </a:spcAft>
              <a:defRPr/>
            </a:pPr>
            <a:endParaRPr lang="nb-NO" sz="2000">
              <a:solidFill>
                <a:srgbClr val="000000"/>
              </a:solidFill>
            </a:endParaRPr>
          </a:p>
        </p:txBody>
      </p:sp>
      <p:sp>
        <p:nvSpPr>
          <p:cNvPr id="1032" name="Text Box 8"/>
          <p:cNvSpPr txBox="1">
            <a:spLocks noChangeArrowheads="1"/>
          </p:cNvSpPr>
          <p:nvPr userDrawn="1"/>
        </p:nvSpPr>
        <p:spPr bwMode="auto">
          <a:xfrm>
            <a:off x="597880" y="6273800"/>
            <a:ext cx="1336431" cy="260350"/>
          </a:xfrm>
          <a:prstGeom prst="rect">
            <a:avLst/>
          </a:prstGeom>
          <a:noFill/>
          <a:ln w="9525">
            <a:noFill/>
            <a:miter lim="800000"/>
            <a:headEnd/>
            <a:tailEnd/>
          </a:ln>
        </p:spPr>
        <p:txBody>
          <a:bodyPr>
            <a:spAutoFit/>
          </a:bodyPr>
          <a:lstStyle/>
          <a:p>
            <a:pPr eaLnBrk="0" fontAlgn="base" hangingPunct="0">
              <a:spcBef>
                <a:spcPct val="50000"/>
              </a:spcBef>
              <a:spcAft>
                <a:spcPct val="0"/>
              </a:spcAft>
              <a:defRPr/>
            </a:pPr>
            <a:r>
              <a:rPr lang="nb-NO" sz="1100" b="1">
                <a:solidFill>
                  <a:srgbClr val="000000"/>
                </a:solidFill>
              </a:rPr>
              <a:t>Arbeidstilsynet</a:t>
            </a:r>
          </a:p>
        </p:txBody>
      </p:sp>
    </p:spTree>
    <p:extLst>
      <p:ext uri="{BB962C8B-B14F-4D97-AF65-F5344CB8AC3E}">
        <p14:creationId xmlns:p14="http://schemas.microsoft.com/office/powerpoint/2010/main" val="3529086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ctr" rtl="0" eaLnBrk="0" fontAlgn="base" hangingPunct="0">
        <a:spcBef>
          <a:spcPct val="0"/>
        </a:spcBef>
        <a:spcAft>
          <a:spcPct val="0"/>
        </a:spcAft>
        <a:defRPr sz="3000" b="1">
          <a:solidFill>
            <a:srgbClr val="262626"/>
          </a:solidFill>
          <a:latin typeface="+mj-lt"/>
          <a:ea typeface="+mj-ea"/>
          <a:cs typeface="+mj-cs"/>
        </a:defRPr>
      </a:lvl1pPr>
      <a:lvl2pPr algn="ctr" rtl="0" eaLnBrk="0" fontAlgn="base" hangingPunct="0">
        <a:spcBef>
          <a:spcPct val="0"/>
        </a:spcBef>
        <a:spcAft>
          <a:spcPct val="0"/>
        </a:spcAft>
        <a:defRPr sz="3000" b="1">
          <a:solidFill>
            <a:srgbClr val="262626"/>
          </a:solidFill>
          <a:latin typeface="Arial" charset="0"/>
          <a:cs typeface="Arial" charset="0"/>
        </a:defRPr>
      </a:lvl2pPr>
      <a:lvl3pPr algn="ctr" rtl="0" eaLnBrk="0" fontAlgn="base" hangingPunct="0">
        <a:spcBef>
          <a:spcPct val="0"/>
        </a:spcBef>
        <a:spcAft>
          <a:spcPct val="0"/>
        </a:spcAft>
        <a:defRPr sz="3000" b="1">
          <a:solidFill>
            <a:srgbClr val="262626"/>
          </a:solidFill>
          <a:latin typeface="Arial" charset="0"/>
          <a:cs typeface="Arial" charset="0"/>
        </a:defRPr>
      </a:lvl3pPr>
      <a:lvl4pPr algn="ctr" rtl="0" eaLnBrk="0" fontAlgn="base" hangingPunct="0">
        <a:spcBef>
          <a:spcPct val="0"/>
        </a:spcBef>
        <a:spcAft>
          <a:spcPct val="0"/>
        </a:spcAft>
        <a:defRPr sz="3000" b="1">
          <a:solidFill>
            <a:srgbClr val="262626"/>
          </a:solidFill>
          <a:latin typeface="Arial" charset="0"/>
          <a:cs typeface="Arial" charset="0"/>
        </a:defRPr>
      </a:lvl4pPr>
      <a:lvl5pPr algn="ctr" rtl="0" eaLnBrk="0" fontAlgn="base" hangingPunct="0">
        <a:spcBef>
          <a:spcPct val="0"/>
        </a:spcBef>
        <a:spcAft>
          <a:spcPct val="0"/>
        </a:spcAft>
        <a:defRPr sz="3000" b="1">
          <a:solidFill>
            <a:srgbClr val="262626"/>
          </a:solidFill>
          <a:latin typeface="Arial" charset="0"/>
          <a:cs typeface="Arial" charset="0"/>
        </a:defRPr>
      </a:lvl5pPr>
      <a:lvl6pPr marL="457200" algn="ctr" rtl="0" fontAlgn="base">
        <a:spcBef>
          <a:spcPct val="0"/>
        </a:spcBef>
        <a:spcAft>
          <a:spcPct val="0"/>
        </a:spcAft>
        <a:defRPr sz="3000" b="1">
          <a:solidFill>
            <a:srgbClr val="262626"/>
          </a:solidFill>
          <a:latin typeface="Arial" charset="0"/>
          <a:cs typeface="Arial" charset="0"/>
        </a:defRPr>
      </a:lvl6pPr>
      <a:lvl7pPr marL="914400" algn="ctr" rtl="0" fontAlgn="base">
        <a:spcBef>
          <a:spcPct val="0"/>
        </a:spcBef>
        <a:spcAft>
          <a:spcPct val="0"/>
        </a:spcAft>
        <a:defRPr sz="3000" b="1">
          <a:solidFill>
            <a:srgbClr val="262626"/>
          </a:solidFill>
          <a:latin typeface="Arial" charset="0"/>
          <a:cs typeface="Arial" charset="0"/>
        </a:defRPr>
      </a:lvl7pPr>
      <a:lvl8pPr marL="1371600" algn="ctr" rtl="0" fontAlgn="base">
        <a:spcBef>
          <a:spcPct val="0"/>
        </a:spcBef>
        <a:spcAft>
          <a:spcPct val="0"/>
        </a:spcAft>
        <a:defRPr sz="3000" b="1">
          <a:solidFill>
            <a:srgbClr val="262626"/>
          </a:solidFill>
          <a:latin typeface="Arial" charset="0"/>
          <a:cs typeface="Arial" charset="0"/>
        </a:defRPr>
      </a:lvl8pPr>
      <a:lvl9pPr marL="1828800" algn="ctr" rtl="0" fontAlgn="base">
        <a:spcBef>
          <a:spcPct val="0"/>
        </a:spcBef>
        <a:spcAft>
          <a:spcPct val="0"/>
        </a:spcAft>
        <a:defRPr sz="3000" b="1">
          <a:solidFill>
            <a:srgbClr val="262626"/>
          </a:solidFill>
          <a:latin typeface="Arial" charset="0"/>
          <a:cs typeface="Arial" charset="0"/>
        </a:defRPr>
      </a:lvl9pPr>
    </p:titleStyle>
    <p:bodyStyle>
      <a:lvl1pPr marL="190500" indent="-190500" algn="l" rtl="0" eaLnBrk="0" fontAlgn="base" hangingPunct="0">
        <a:spcBef>
          <a:spcPct val="25000"/>
        </a:spcBef>
        <a:spcAft>
          <a:spcPct val="25000"/>
        </a:spcAft>
        <a:buClr>
          <a:srgbClr val="61B021"/>
        </a:buClr>
        <a:buFont typeface="Times" pitchFamily="18" charset="0"/>
        <a:buChar char="•"/>
        <a:defRPr sz="2000">
          <a:solidFill>
            <a:schemeClr val="tx1"/>
          </a:solidFill>
          <a:latin typeface="+mn-lt"/>
          <a:ea typeface="+mn-ea"/>
          <a:cs typeface="+mn-cs"/>
        </a:defRPr>
      </a:lvl1pPr>
      <a:lvl2pPr marL="469900" indent="-277813" algn="l" rtl="0" eaLnBrk="0" fontAlgn="base" hangingPunct="0">
        <a:spcBef>
          <a:spcPct val="25000"/>
        </a:spcBef>
        <a:spcAft>
          <a:spcPct val="25000"/>
        </a:spcAft>
        <a:buChar char="–"/>
        <a:defRPr sz="1600">
          <a:solidFill>
            <a:schemeClr val="tx1"/>
          </a:solidFill>
          <a:latin typeface="+mn-lt"/>
          <a:cs typeface="+mn-cs"/>
        </a:defRPr>
      </a:lvl2pPr>
      <a:lvl3pPr marL="1187450" indent="-228600" algn="l" rtl="0" eaLnBrk="0" fontAlgn="base" hangingPunct="0">
        <a:spcBef>
          <a:spcPct val="25000"/>
        </a:spcBef>
        <a:spcAft>
          <a:spcPct val="25000"/>
        </a:spcAft>
        <a:buChar char="•"/>
        <a:defRPr sz="1000">
          <a:solidFill>
            <a:schemeClr val="tx1"/>
          </a:solidFill>
          <a:latin typeface="+mn-lt"/>
          <a:cs typeface="+mn-cs"/>
        </a:defRPr>
      </a:lvl3pPr>
      <a:lvl4pPr marL="1606550" indent="-228600" algn="l" rtl="0" eaLnBrk="0" fontAlgn="base" hangingPunct="0">
        <a:spcBef>
          <a:spcPct val="25000"/>
        </a:spcBef>
        <a:spcAft>
          <a:spcPct val="25000"/>
        </a:spcAft>
        <a:buChar char="–"/>
        <a:defRPr sz="2000">
          <a:solidFill>
            <a:schemeClr val="tx1"/>
          </a:solidFill>
          <a:latin typeface="+mn-lt"/>
          <a:cs typeface="+mn-cs"/>
        </a:defRPr>
      </a:lvl4pPr>
      <a:lvl5pPr marL="2057400" indent="-228600" algn="l" rtl="0" eaLnBrk="0" fontAlgn="base" hangingPunct="0">
        <a:spcBef>
          <a:spcPct val="25000"/>
        </a:spcBef>
        <a:spcAft>
          <a:spcPct val="25000"/>
        </a:spcAft>
        <a:buChar char="»"/>
        <a:defRPr sz="2000">
          <a:solidFill>
            <a:schemeClr val="tx1"/>
          </a:solidFill>
          <a:latin typeface="+mn-lt"/>
          <a:cs typeface="+mn-cs"/>
        </a:defRPr>
      </a:lvl5pPr>
      <a:lvl6pPr marL="2514600" indent="-228600" algn="l" rtl="0" fontAlgn="base">
        <a:spcBef>
          <a:spcPct val="25000"/>
        </a:spcBef>
        <a:spcAft>
          <a:spcPct val="25000"/>
        </a:spcAft>
        <a:buChar char="»"/>
        <a:defRPr sz="2000">
          <a:solidFill>
            <a:schemeClr val="tx1"/>
          </a:solidFill>
          <a:latin typeface="+mn-lt"/>
          <a:cs typeface="+mn-cs"/>
        </a:defRPr>
      </a:lvl6pPr>
      <a:lvl7pPr marL="2971800" indent="-228600" algn="l" rtl="0" fontAlgn="base">
        <a:spcBef>
          <a:spcPct val="25000"/>
        </a:spcBef>
        <a:spcAft>
          <a:spcPct val="25000"/>
        </a:spcAft>
        <a:buChar char="»"/>
        <a:defRPr sz="2000">
          <a:solidFill>
            <a:schemeClr val="tx1"/>
          </a:solidFill>
          <a:latin typeface="+mn-lt"/>
          <a:cs typeface="+mn-cs"/>
        </a:defRPr>
      </a:lvl7pPr>
      <a:lvl8pPr marL="3429000" indent="-228600" algn="l" rtl="0" fontAlgn="base">
        <a:spcBef>
          <a:spcPct val="25000"/>
        </a:spcBef>
        <a:spcAft>
          <a:spcPct val="25000"/>
        </a:spcAft>
        <a:buChar char="»"/>
        <a:defRPr sz="2000">
          <a:solidFill>
            <a:schemeClr val="tx1"/>
          </a:solidFill>
          <a:latin typeface="+mn-lt"/>
          <a:cs typeface="+mn-cs"/>
        </a:defRPr>
      </a:lvl8pPr>
      <a:lvl9pPr marL="3886200" indent="-228600" algn="l" rtl="0" fontAlgn="base">
        <a:spcBef>
          <a:spcPct val="25000"/>
        </a:spcBef>
        <a:spcAft>
          <a:spcPct val="25000"/>
        </a:spcAft>
        <a:buChar char="»"/>
        <a:defRPr sz="2000">
          <a:solidFill>
            <a:schemeClr val="tx1"/>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Plassholder for tittel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smtClean="0"/>
              <a:t>Klikk for å redigere tittelstil</a:t>
            </a:r>
          </a:p>
        </p:txBody>
      </p:sp>
      <p:sp>
        <p:nvSpPr>
          <p:cNvPr id="7171" name="Plassholder for tekst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4" name="Plassholder for dato 3"/>
          <p:cNvSpPr>
            <a:spLocks noGrp="1"/>
          </p:cNvSpPr>
          <p:nvPr>
            <p:ph type="dt" sz="half" idx="2"/>
          </p:nvPr>
        </p:nvSpPr>
        <p:spPr>
          <a:xfrm>
            <a:off x="457200" y="6356417"/>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4BD5B872-D7DF-4BF5-87B5-14B6C7140998}" type="datetimeFigureOut">
              <a:rPr lang="nb-NO"/>
              <a:pPr>
                <a:defRPr/>
              </a:pPr>
              <a:t>24.03.2015</a:t>
            </a:fld>
            <a:endParaRPr lang="nb-NO"/>
          </a:p>
        </p:txBody>
      </p:sp>
      <p:sp>
        <p:nvSpPr>
          <p:cNvPr id="5" name="Plassholder for bunntekst 4"/>
          <p:cNvSpPr>
            <a:spLocks noGrp="1"/>
          </p:cNvSpPr>
          <p:nvPr>
            <p:ph type="ftr" sz="quarter" idx="3"/>
          </p:nvPr>
        </p:nvSpPr>
        <p:spPr>
          <a:xfrm>
            <a:off x="3124200" y="6356417"/>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nb-NO"/>
          </a:p>
        </p:txBody>
      </p:sp>
      <p:sp>
        <p:nvSpPr>
          <p:cNvPr id="6" name="Plassholder for lysbildenummer 5"/>
          <p:cNvSpPr>
            <a:spLocks noGrp="1"/>
          </p:cNvSpPr>
          <p:nvPr>
            <p:ph type="sldNum" sz="quarter" idx="4"/>
          </p:nvPr>
        </p:nvSpPr>
        <p:spPr>
          <a:xfrm>
            <a:off x="6553200" y="6356417"/>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97CA2884-5C1E-45AB-903B-5E9E03029D55}" type="slidenum">
              <a:rPr lang="nb-NO"/>
              <a:pPr>
                <a:defRPr/>
              </a:pPr>
              <a:t>‹#›</a:t>
            </a:fld>
            <a:endParaRPr lang="nb-NO"/>
          </a:p>
        </p:txBody>
      </p:sp>
    </p:spTree>
    <p:extLst>
      <p:ext uri="{BB962C8B-B14F-4D97-AF65-F5344CB8AC3E}">
        <p14:creationId xmlns:p14="http://schemas.microsoft.com/office/powerpoint/2010/main" val="321946060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bergen.kommune.no/aktuelt/tema/inneklimaet-i-skolen/9517/article-109237"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nrk.no/hordaland/prislappen-er-na-pa-4-milliarder-1.11518045"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kommunalteknikk.no/kommunalteknikk-nr-4-2013.5224844-76800.html" TargetMode="External"/><Relationship Id="rId1" Type="http://schemas.openxmlformats.org/officeDocument/2006/relationships/slideLayout" Target="../slideLayouts/slideLayout6.xml"/><Relationship Id="rId6" Type="http://schemas.openxmlformats.org/officeDocument/2006/relationships/hyperlink" Target="http://www.vvsforum.no/artikkel/7770/7770.html" TargetMode="External"/><Relationship Id="rId5" Type="http://schemas.openxmlformats.org/officeDocument/2006/relationships/hyperlink" Target="http://www.arbeidstilsynet.no/binfil/download2.php?tid=243215"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7.jpeg"/><Relationship Id="rId7" Type="http://schemas.openxmlformats.org/officeDocument/2006/relationships/hyperlink" Target="http://www.google.no/url?sa=i&amp;rct=j&amp;q=fuktskade+sykehus&amp;source=images&amp;cd=&amp;cad=rja&amp;docid=NrVsXe4G9JxBcM&amp;tbnid=gr4MPl9BF2LHoM:&amp;ved=0CAUQjRw&amp;url=http://www.vg.no/nyheter/bolig/artikkel.php?artid=578518&amp;ei=GWcbUqzvIqOG4ATVooHQCQ&amp;bvm=bv.51156542,d.bGE&amp;psig=AFQjCNGswb85gkJ3NbYsMZ4QOD3Ldk2NeA&amp;ust=1377613676611020" TargetMode="External"/><Relationship Id="rId2" Type="http://schemas.openxmlformats.org/officeDocument/2006/relationships/hyperlink" Target="http://www.google.no/url?sa=i&amp;rct=j&amp;q=fuktskade+sykehus&amp;source=images&amp;cd=&amp;cad=rja&amp;docid=NrVsXe4G9JxBcM&amp;tbnid=gr4MPl9BF2LHoM:&amp;ved=0CAUQjRw&amp;url=http://www.unn.no/annet-materiale/fuktskader-i-boliger-bruk-pengene-paa-utbedring-ikke-muggsoppmaaling-article17038-28366.html&amp;ei=cmcbUq70N8Kq4ASz8oDYBg&amp;bvm=bv.51156542,d.bGE&amp;psig=AFQjCNGswb85gkJ3NbYsMZ4QOD3Ldk2NeA&amp;ust=1377613676611020" TargetMode="Externa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hyperlink" Target="http://www.google.no/url?sa=i&amp;rct=j&amp;q=fuktskade+sykehus&amp;source=images&amp;cd=&amp;cad=rja&amp;docid=OsYhnYIks_MrjM&amp;tbnid=iYJI11fQehbtkM:&amp;ved=0CAUQjRw&amp;url=http://www.dagbladet.no/2012/02/23/nyheter/innenriks/fuktskader/20370310/&amp;ei=F2YbUpDCOaKN4AS-i4DQBg&amp;bvm=bv.51156542,d.bGE&amp;psig=AFQjCNGswb85gkJ3NbYsMZ4QOD3Ldk2NeA&amp;ust=1377613676611020" TargetMode="External"/><Relationship Id="rId4" Type="http://schemas.openxmlformats.org/officeDocument/2006/relationships/hyperlink" Target="http://www.naaf.no/Documents/Allergi%20i%20Praksis/14_17_Aip_3_09.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rif.no/media/5486/rif_stateofthenation_2015_lavopploeselig.pdf" TargetMode="External"/><Relationship Id="rId5" Type="http://schemas.openxmlformats.org/officeDocument/2006/relationships/image" Target="../media/image31.png"/><Relationship Id="rId4" Type="http://schemas.openxmlformats.org/officeDocument/2006/relationships/hyperlink" Target="http://www.nbef.no/nyheter/single-news/?cHash=5f318fe98ae6609e71f2dc67e3a94851&amp;tx_ttnews%5btt_news%5d=195"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www.helsebiblioteket.no/samfunnsmedisin-og-folkehelse/helser%C3%A5det/2013"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www.naaf.no/no/naafs-blader/Fagbladet_Allergi_i_Praksis/Allergi-i-Praksis-4--2012/Fukt-i-bygninger--hva-koster-de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5.emf"/><Relationship Id="rId4" Type="http://schemas.openxmlformats.org/officeDocument/2006/relationships/oleObject" Target="../embeddings/Microsoft_Word_97_-_2003_Document1.doc"/></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www.erswhitebook.or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innemiljo.net/attachments/article/226/helseradet-23-13_Inneklima.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hyperlink" Target="http://www.google.no/url?sa=i&amp;rct=j&amp;q=&amp;esrc=s&amp;frm=1&amp;source=images&amp;cd=&amp;cad=rja&amp;docid=-oYt_gdjBtDXyM&amp;tbnid=YoJ_i08lXrUNmM:&amp;ved=0CAUQjRw&amp;url=http://www.boarding.no/art.asp?id%3D36913&amp;ei=tBlEUqHrJ4TK4ASS44GwCg&amp;bvm=bv.53217764,d.bGE&amp;psig=AFQjCNGh29kwFpfV2pSHd8pL9Yfs-rMRzA&amp;ust=138028089346672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helsebiblioteket.no/samfunnsmedisin-og-folkehelse/helser%C3%A5det/2013"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forskning.no/artikler/2013/mars/351706" TargetMode="Externa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ilight.dk/?page_id=305" TargetMode="Externa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www.tu.no/migration_catalog/2012/02/22/1200001906.jpg/alternates/w1366f/1200001906.jp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dagensmedisin.no/"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luftdicht.de/geschichte/pettenkofer1858.pdf" TargetMode="External"/><Relationship Id="rId1" Type="http://schemas.openxmlformats.org/officeDocument/2006/relationships/slideLayout" Target="../slideLayouts/slideLayout2.xml"/><Relationship Id="rId4" Type="http://schemas.openxmlformats.org/officeDocument/2006/relationships/image" Target="http://www.planet-wissen.de/pics/IEPics/portraet_kanali_petten_g.jpg"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5.xml"/><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hyperlink" Target="http://www.naaf.no/no/subsites/bygg-og-helse/" TargetMode="External"/><Relationship Id="rId7"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hyperlink" Target="http://www.ebprodukter.no/wp-content/uploads/2013/04/allconlu1.jp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hyperlink" Target="http://www.naaf.no/no/Aktuelt/Nyhetsarkiv/Teppegolv-og-inneklima/" TargetMode="Externa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www.tv2.no/2014/02/17/sport/vintersport/ol/sotsji/5332672" TargetMode="Externa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www.arbejdsmiljoforskning.dk/da/nyheder/arkiv/2012/daarlig-akustik-paavirker-skolelaerere-negativt" TargetMode="Externa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labcon.ufsc.br/anexos/33.pdf" TargetMode="External"/><Relationship Id="rId2" Type="http://schemas.openxmlformats.org/officeDocument/2006/relationships/hyperlink" Target="https://archive.org/details/schoolarchitectu00robsuoft"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ba.no/nyheter/article5871394.ec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943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116632"/>
            <a:ext cx="8229600" cy="1143000"/>
          </a:xfrm>
        </p:spPr>
        <p:txBody>
          <a:bodyPr>
            <a:normAutofit fontScale="90000"/>
          </a:bodyPr>
          <a:lstStyle/>
          <a:p>
            <a:r>
              <a:rPr lang="nb-NO" b="1" dirty="0" smtClean="0"/>
              <a:t>Bergen Kommune 190913: Alle </a:t>
            </a:r>
            <a:r>
              <a:rPr lang="nb-NO" b="1" dirty="0"/>
              <a:t>påleggene fra Arbeidstilsynet oppfylt</a:t>
            </a:r>
            <a:endParaRPr lang="nb-NO" dirty="0"/>
          </a:p>
        </p:txBody>
      </p:sp>
      <p:sp>
        <p:nvSpPr>
          <p:cNvPr id="3" name="Plassholder for innhold 2"/>
          <p:cNvSpPr>
            <a:spLocks noGrp="1"/>
          </p:cNvSpPr>
          <p:nvPr>
            <p:ph idx="1"/>
          </p:nvPr>
        </p:nvSpPr>
        <p:spPr>
          <a:xfrm>
            <a:off x="467544" y="5157192"/>
            <a:ext cx="8424936" cy="1296144"/>
          </a:xfrm>
        </p:spPr>
        <p:txBody>
          <a:bodyPr>
            <a:normAutofit fontScale="85000" lnSpcReduction="10000"/>
          </a:bodyPr>
          <a:lstStyle/>
          <a:p>
            <a:pPr marL="0" indent="0">
              <a:buNone/>
            </a:pPr>
            <a:r>
              <a:rPr lang="nb-NO" sz="2600" dirty="0" smtClean="0"/>
              <a:t>Arbeidstilsynet mener Bergen kommune nå har oppfylt alle påleggene som tilsynet har kommet med når det gjelder inneklimaet for ansatte i skolene. Det betyr ikke at arbeidet er ferdig.</a:t>
            </a:r>
          </a:p>
          <a:p>
            <a:pPr marL="0" indent="0">
              <a:buNone/>
            </a:pPr>
            <a:r>
              <a:rPr lang="nb-NO" sz="1900" dirty="0" smtClean="0">
                <a:hlinkClick r:id="rId2"/>
              </a:rPr>
              <a:t>https://www.bergen.kommune.no/aktuelt/tema/inneklimaet-i-skolen/9517/article-109237</a:t>
            </a:r>
            <a:r>
              <a:rPr lang="nb-NO" sz="1900" dirty="0" smtClean="0"/>
              <a:t> </a:t>
            </a:r>
            <a:endParaRPr lang="nb-NO" sz="1900" dirty="0"/>
          </a:p>
        </p:txBody>
      </p:sp>
      <p:pic>
        <p:nvPicPr>
          <p:cNvPr id="7" name="Picture 2" descr="Skoler i Bergen"/>
          <p:cNvPicPr>
            <a:picLocks noChangeAspect="1" noChangeArrowheads="1"/>
          </p:cNvPicPr>
          <p:nvPr/>
        </p:nvPicPr>
        <p:blipFill>
          <a:blip r:embed="rId3" cstate="print"/>
          <a:srcRect/>
          <a:stretch>
            <a:fillRect/>
          </a:stretch>
        </p:blipFill>
        <p:spPr bwMode="auto">
          <a:xfrm>
            <a:off x="1043608" y="1350428"/>
            <a:ext cx="6768752" cy="3816426"/>
          </a:xfrm>
          <a:prstGeom prst="rect">
            <a:avLst/>
          </a:prstGeom>
          <a:noFill/>
        </p:spPr>
      </p:pic>
    </p:spTree>
    <p:extLst>
      <p:ext uri="{BB962C8B-B14F-4D97-AF65-F5344CB8AC3E}">
        <p14:creationId xmlns:p14="http://schemas.microsoft.com/office/powerpoint/2010/main" val="1231799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2" y="0"/>
            <a:ext cx="8892480" cy="686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1969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116632"/>
            <a:ext cx="8229600" cy="936104"/>
          </a:xfrm>
        </p:spPr>
        <p:txBody>
          <a:bodyPr>
            <a:normAutofit fontScale="90000"/>
          </a:bodyPr>
          <a:lstStyle/>
          <a:p>
            <a:r>
              <a:rPr lang="nb-NO" sz="4000" b="1" dirty="0" smtClean="0"/>
              <a:t>Prislapp </a:t>
            </a:r>
            <a:r>
              <a:rPr lang="nb-NO" sz="4000" b="1" dirty="0"/>
              <a:t>4 </a:t>
            </a:r>
            <a:r>
              <a:rPr lang="nb-NO" sz="4000" b="1" dirty="0" smtClean="0"/>
              <a:t>milliarder kroner</a:t>
            </a:r>
            <a:r>
              <a:rPr lang="en-US" sz="4000" dirty="0" smtClean="0">
                <a:effectLst/>
              </a:rPr>
              <a:t/>
            </a:r>
            <a:br>
              <a:rPr lang="en-US" sz="4000" dirty="0" smtClean="0">
                <a:effectLst/>
              </a:rPr>
            </a:br>
            <a:r>
              <a:rPr lang="en-US" sz="2000" dirty="0" smtClean="0">
                <a:effectLst/>
                <a:hlinkClick r:id="rId2"/>
              </a:rPr>
              <a:t>http://www.nrk.no/hordaland/prislappen-er-na-pa-4-milliarder-1.11518045</a:t>
            </a:r>
            <a:r>
              <a:rPr lang="en-US" sz="2000" dirty="0" smtClean="0">
                <a:effectLst/>
              </a:rPr>
              <a:t> </a:t>
            </a:r>
            <a:endParaRPr lang="nb-NO" sz="2000" dirty="0"/>
          </a:p>
        </p:txBody>
      </p:sp>
      <p:sp>
        <p:nvSpPr>
          <p:cNvPr id="3" name="Plassholder for innhold 2"/>
          <p:cNvSpPr>
            <a:spLocks noGrp="1"/>
          </p:cNvSpPr>
          <p:nvPr>
            <p:ph idx="1"/>
          </p:nvPr>
        </p:nvSpPr>
        <p:spPr>
          <a:xfrm>
            <a:off x="683568" y="4581128"/>
            <a:ext cx="7848872" cy="1944216"/>
          </a:xfrm>
        </p:spPr>
        <p:txBody>
          <a:bodyPr>
            <a:normAutofit lnSpcReduction="10000"/>
          </a:bodyPr>
          <a:lstStyle/>
          <a:p>
            <a:pPr marL="0" indent="0">
              <a:buNone/>
            </a:pPr>
            <a:r>
              <a:rPr lang="nb-NO" sz="2400" dirty="0"/>
              <a:t>Skoleforfallet i Bergen koster 4 milliarder kroner de neste 10 årene - og det kommer til å stige.</a:t>
            </a:r>
            <a:endParaRPr lang="nb-NO" sz="2400" dirty="0" smtClean="0"/>
          </a:p>
          <a:p>
            <a:pPr marL="0" indent="0">
              <a:buNone/>
            </a:pPr>
            <a:r>
              <a:rPr lang="nb-NO" sz="2400" dirty="0" smtClean="0"/>
              <a:t>NRK </a:t>
            </a:r>
            <a:r>
              <a:rPr lang="nb-NO" sz="2400" b="1" dirty="0" smtClean="0"/>
              <a:t>040214</a:t>
            </a:r>
            <a:r>
              <a:rPr lang="nb-NO" sz="2400" dirty="0" smtClean="0"/>
              <a:t>, Rune Eriksen: </a:t>
            </a:r>
            <a:r>
              <a:rPr lang="nb-NO" sz="2400" dirty="0"/>
              <a:t>Bergensskolenes endeløse forfall fortsetter. Tilstandsrapport for 51 av 89 skoler er nå gjennomgått. Prislapp: 4 milliarder kroner.</a:t>
            </a:r>
          </a:p>
        </p:txBody>
      </p:sp>
      <p:pic>
        <p:nvPicPr>
          <p:cNvPr id="645122" name="Picture 2" descr="Skoleforfall på Landås - DYRT FOR BERGEN KOMMUNE: Skoleforfallet i Bergen koster 4 milliarder kroner de neste 10 årene - og det kommer til å sti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1" y="1124744"/>
            <a:ext cx="6126529"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2491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4341927" y="4630616"/>
            <a:ext cx="4661014" cy="1200329"/>
          </a:xfrm>
          <a:prstGeom prst="rect">
            <a:avLst/>
          </a:prstGeom>
          <a:noFill/>
        </p:spPr>
        <p:txBody>
          <a:bodyPr wrap="square" rtlCol="0">
            <a:spAutoFit/>
          </a:bodyPr>
          <a:lstStyle/>
          <a:p>
            <a:r>
              <a:rPr lang="nb-NO" dirty="0">
                <a:solidFill>
                  <a:prstClr val="black"/>
                </a:solidFill>
              </a:rPr>
              <a:t>Bakke JV. Drift av bygg er viktig helsearbeid. Kommunalteknikk </a:t>
            </a:r>
            <a:r>
              <a:rPr lang="nb-NO" dirty="0" err="1">
                <a:solidFill>
                  <a:prstClr val="black"/>
                </a:solidFill>
              </a:rPr>
              <a:t>nr</a:t>
            </a:r>
            <a:r>
              <a:rPr lang="nb-NO" dirty="0">
                <a:solidFill>
                  <a:prstClr val="black"/>
                </a:solidFill>
              </a:rPr>
              <a:t> 4 – 2013, side 10-12. </a:t>
            </a:r>
            <a:r>
              <a:rPr lang="nb-NO" u="sng" dirty="0">
                <a:solidFill>
                  <a:prstClr val="black"/>
                </a:solidFill>
                <a:hlinkClick r:id="rId2"/>
              </a:rPr>
              <a:t>http://</a:t>
            </a:r>
            <a:r>
              <a:rPr lang="nb-NO" u="sng" dirty="0" smtClean="0">
                <a:solidFill>
                  <a:prstClr val="black"/>
                </a:solidFill>
                <a:hlinkClick r:id="rId2"/>
              </a:rPr>
              <a:t>www.kommunalteknikk.no/kommunalteknikk-nr-4-2013.5224844-76800.html</a:t>
            </a:r>
            <a:endParaRPr lang="nb-NO"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926" y="1624737"/>
            <a:ext cx="4802074" cy="3005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16632"/>
            <a:ext cx="3960440" cy="5605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Sylinder 1"/>
          <p:cNvSpPr txBox="1"/>
          <p:nvPr/>
        </p:nvSpPr>
        <p:spPr>
          <a:xfrm>
            <a:off x="251520" y="5877272"/>
            <a:ext cx="6768752" cy="646331"/>
          </a:xfrm>
          <a:prstGeom prst="rect">
            <a:avLst/>
          </a:prstGeom>
          <a:noFill/>
        </p:spPr>
        <p:txBody>
          <a:bodyPr wrap="square" rtlCol="0">
            <a:spAutoFit/>
          </a:bodyPr>
          <a:lstStyle/>
          <a:p>
            <a:r>
              <a:rPr lang="nb-NO" dirty="0">
                <a:solidFill>
                  <a:prstClr val="black"/>
                </a:solidFill>
              </a:rPr>
              <a:t>Arbeidstilsynet 2013. Inneklima i norske skoler. Hovedfunn 2011-2012 </a:t>
            </a:r>
            <a:r>
              <a:rPr lang="nb-NO" u="sng" dirty="0">
                <a:solidFill>
                  <a:prstClr val="black"/>
                </a:solidFill>
                <a:hlinkClick r:id="rId5"/>
              </a:rPr>
              <a:t>http://www.arbeidstilsynet.no/binfil/download2.php?tid=243215</a:t>
            </a:r>
            <a:endParaRPr lang="nb-NO" dirty="0">
              <a:solidFill>
                <a:prstClr val="black"/>
              </a:solidFill>
            </a:endParaRPr>
          </a:p>
        </p:txBody>
      </p:sp>
      <p:sp>
        <p:nvSpPr>
          <p:cNvPr id="4" name="TekstSylinder 3"/>
          <p:cNvSpPr txBox="1"/>
          <p:nvPr/>
        </p:nvSpPr>
        <p:spPr>
          <a:xfrm>
            <a:off x="4341926" y="116632"/>
            <a:ext cx="4676657" cy="1508105"/>
          </a:xfrm>
          <a:prstGeom prst="rect">
            <a:avLst/>
          </a:prstGeom>
          <a:noFill/>
        </p:spPr>
        <p:txBody>
          <a:bodyPr wrap="square" rtlCol="0">
            <a:spAutoFit/>
          </a:bodyPr>
          <a:lstStyle/>
          <a:p>
            <a:r>
              <a:rPr lang="nb-NO" sz="2000" dirty="0" smtClean="0">
                <a:solidFill>
                  <a:prstClr val="black"/>
                </a:solidFill>
              </a:rPr>
              <a:t>VVS-Forum 231013, Per Henriksen: </a:t>
            </a:r>
          </a:p>
          <a:p>
            <a:r>
              <a:rPr lang="nb-NO" sz="2800" b="1" dirty="0" smtClean="0">
                <a:solidFill>
                  <a:prstClr val="black"/>
                </a:solidFill>
              </a:rPr>
              <a:t>9 </a:t>
            </a:r>
            <a:r>
              <a:rPr lang="nb-NO" sz="2800" b="1" dirty="0">
                <a:solidFill>
                  <a:prstClr val="black"/>
                </a:solidFill>
              </a:rPr>
              <a:t>av 10 kommuner har fått krav om </a:t>
            </a:r>
            <a:r>
              <a:rPr lang="nb-NO" sz="2800" b="1" dirty="0" smtClean="0">
                <a:solidFill>
                  <a:prstClr val="black"/>
                </a:solidFill>
              </a:rPr>
              <a:t>forbedringer</a:t>
            </a:r>
          </a:p>
          <a:p>
            <a:r>
              <a:rPr lang="nb-NO" sz="1600" dirty="0">
                <a:solidFill>
                  <a:prstClr val="black"/>
                </a:solidFill>
                <a:hlinkClick r:id="rId6"/>
              </a:rPr>
              <a:t>http://</a:t>
            </a:r>
            <a:r>
              <a:rPr lang="nb-NO" sz="1600" dirty="0" smtClean="0">
                <a:solidFill>
                  <a:prstClr val="black"/>
                </a:solidFill>
                <a:hlinkClick r:id="rId6"/>
              </a:rPr>
              <a:t>www.vvsforum.no/artikkel/7770/7770.html</a:t>
            </a:r>
            <a:r>
              <a:rPr lang="nb-NO" sz="1600" dirty="0" smtClean="0">
                <a:solidFill>
                  <a:prstClr val="black"/>
                </a:solidFill>
              </a:rPr>
              <a:t> </a:t>
            </a:r>
            <a:endParaRPr lang="nb-NO" sz="1600" dirty="0">
              <a:solidFill>
                <a:prstClr val="black"/>
              </a:solidFill>
            </a:endParaRPr>
          </a:p>
        </p:txBody>
      </p:sp>
    </p:spTree>
    <p:extLst>
      <p:ext uri="{BB962C8B-B14F-4D97-AF65-F5344CB8AC3E}">
        <p14:creationId xmlns:p14="http://schemas.microsoft.com/office/powerpoint/2010/main" val="159722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http://t0.gstatic.com/images?q=tbn:ANd9GcRPduQ4EQq586Ibu5Yri96gdVqaNRRB7Goa3j61ZnCFpuG2wrP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356" y="0"/>
            <a:ext cx="1730643" cy="2448861"/>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0" y="0"/>
            <a:ext cx="7668344" cy="836712"/>
          </a:xfrm>
        </p:spPr>
        <p:txBody>
          <a:bodyPr>
            <a:noAutofit/>
          </a:bodyPr>
          <a:lstStyle/>
          <a:p>
            <a:r>
              <a:rPr lang="nb-NO" sz="3200" b="1" dirty="0" smtClean="0"/>
              <a:t>Dårlig forvaltning, drift og vedlikehold (FDV)</a:t>
            </a:r>
            <a:endParaRPr lang="nb-NO" sz="3200" b="1" dirty="0"/>
          </a:p>
        </p:txBody>
      </p:sp>
      <p:sp>
        <p:nvSpPr>
          <p:cNvPr id="3" name="Plassholder for innhold 2"/>
          <p:cNvSpPr>
            <a:spLocks noGrp="1"/>
          </p:cNvSpPr>
          <p:nvPr>
            <p:ph idx="1"/>
          </p:nvPr>
        </p:nvSpPr>
        <p:spPr>
          <a:xfrm>
            <a:off x="251521" y="836712"/>
            <a:ext cx="5256584" cy="5760640"/>
          </a:xfrm>
        </p:spPr>
        <p:txBody>
          <a:bodyPr>
            <a:normAutofit fontScale="92500"/>
          </a:bodyPr>
          <a:lstStyle/>
          <a:p>
            <a:pPr>
              <a:buNone/>
            </a:pPr>
            <a:r>
              <a:rPr lang="nb-NO" dirty="0" smtClean="0"/>
              <a:t>Konsekvenser for arbeidsmiljø:</a:t>
            </a:r>
          </a:p>
          <a:p>
            <a:pPr marL="809625" lvl="1" indent="-454025"/>
            <a:r>
              <a:rPr lang="nb-NO" dirty="0" smtClean="0"/>
              <a:t>Mer fuktskader</a:t>
            </a:r>
          </a:p>
          <a:p>
            <a:pPr marL="809625" lvl="1" indent="-454025"/>
            <a:r>
              <a:rPr lang="nb-NO" dirty="0" smtClean="0"/>
              <a:t>Dårlig renhold – forurenset luft</a:t>
            </a:r>
          </a:p>
          <a:p>
            <a:pPr marL="809625" lvl="1" indent="-454025"/>
            <a:r>
              <a:rPr lang="nb-NO" dirty="0" smtClean="0"/>
              <a:t>Sviktende temperaturkontroll, for varmt, for kaldt, trekk</a:t>
            </a:r>
          </a:p>
          <a:p>
            <a:pPr marL="809625" lvl="1" indent="-454025"/>
            <a:r>
              <a:rPr lang="nb-NO" dirty="0" smtClean="0"/>
              <a:t>Dårlig ventilasjon</a:t>
            </a:r>
          </a:p>
          <a:p>
            <a:pPr marL="809625" lvl="1" indent="-454025"/>
            <a:r>
              <a:rPr lang="nb-NO" dirty="0" smtClean="0"/>
              <a:t>Dårligere luft</a:t>
            </a:r>
          </a:p>
          <a:p>
            <a:pPr marL="0" indent="0">
              <a:buNone/>
            </a:pPr>
            <a:r>
              <a:rPr lang="nb-NO" dirty="0" smtClean="0"/>
              <a:t>Konsekvenser for helse, produktivitet og læring</a:t>
            </a:r>
          </a:p>
          <a:p>
            <a:pPr marL="0" indent="0">
              <a:buNone/>
            </a:pPr>
            <a:endParaRPr lang="nb-NO" sz="1900" dirty="0" smtClean="0"/>
          </a:p>
          <a:p>
            <a:pPr marL="0" indent="0">
              <a:buNone/>
            </a:pPr>
            <a:r>
              <a:rPr lang="nb-NO" sz="1900" dirty="0" smtClean="0"/>
              <a:t>Se også: </a:t>
            </a:r>
            <a:r>
              <a:rPr lang="nb-NO" sz="1900" dirty="0"/>
              <a:t>Bakke JV. Inneklima i skoler og barnehager – hva er problemene og hvordan kan de løses? Allergi i Praksis 3; 2009: 14 – 17. </a:t>
            </a:r>
            <a:r>
              <a:rPr lang="nb-NO" sz="1300" u="sng" dirty="0">
                <a:hlinkClick r:id="rId4"/>
              </a:rPr>
              <a:t>http://www.naaf.no/Documents/Allergi%20i%20Praksis/14_17_Aip_3_09.pdf</a:t>
            </a:r>
            <a:r>
              <a:rPr lang="nb-NO" sz="1300" dirty="0"/>
              <a:t>  </a:t>
            </a:r>
            <a:endParaRPr lang="nb-NO" sz="1900" dirty="0"/>
          </a:p>
          <a:p>
            <a:pPr marL="0" indent="0">
              <a:buNone/>
            </a:pPr>
            <a:endParaRPr lang="nb-NO" dirty="0"/>
          </a:p>
        </p:txBody>
      </p:sp>
      <p:pic>
        <p:nvPicPr>
          <p:cNvPr id="7" name="Picture 2" descr="http://t0.gstatic.com/images?q=tbn:ANd9GcRIr-gR4mH_ozH4UPAbKbt2Z3BtJdMC8M4Hqq1UQPjef7Vkw2RP">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8622" y="4875426"/>
            <a:ext cx="3525378" cy="1982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t2.gstatic.com/images?q=tbn:ANd9GcTHiikDavM3yRqTBU_Q6MMBxwD68sbQIv87CY6KOwQnoWhM6ZmM">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105" y="2448861"/>
            <a:ext cx="3635896" cy="242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0444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8176" y="44624"/>
            <a:ext cx="6576884" cy="648072"/>
          </a:xfrm>
        </p:spPr>
        <p:txBody>
          <a:bodyPr>
            <a:normAutofit fontScale="90000"/>
          </a:bodyPr>
          <a:lstStyle/>
          <a:p>
            <a:r>
              <a:rPr lang="nb-NO" sz="4800" b="1" dirty="0" smtClean="0"/>
              <a:t>Dyrt å vedlikeholde?</a:t>
            </a:r>
            <a:endParaRPr lang="nb-NO" sz="4800" b="1" dirty="0"/>
          </a:p>
        </p:txBody>
      </p:sp>
      <p:sp>
        <p:nvSpPr>
          <p:cNvPr id="3" name="Plassholder for innhold 2"/>
          <p:cNvSpPr>
            <a:spLocks noGrp="1"/>
          </p:cNvSpPr>
          <p:nvPr>
            <p:ph idx="1"/>
          </p:nvPr>
        </p:nvSpPr>
        <p:spPr>
          <a:xfrm>
            <a:off x="251678" y="692696"/>
            <a:ext cx="8453476" cy="1224136"/>
          </a:xfrm>
        </p:spPr>
        <p:txBody>
          <a:bodyPr>
            <a:noAutofit/>
          </a:bodyPr>
          <a:lstStyle/>
          <a:p>
            <a:pPr marL="0" lvl="0" indent="0">
              <a:buNone/>
            </a:pPr>
            <a:r>
              <a:rPr lang="nb-NO" sz="1800" b="1" i="1" u="sng" dirty="0" smtClean="0">
                <a:solidFill>
                  <a:srgbClr val="C00000"/>
                </a:solidFill>
              </a:rPr>
              <a:t>Det koster mer å ikke vedlikeholde.</a:t>
            </a:r>
            <a:r>
              <a:rPr lang="nb-NO" sz="1800" dirty="0" smtClean="0">
                <a:solidFill>
                  <a:prstClr val="black"/>
                </a:solidFill>
              </a:rPr>
              <a:t> Riksrevisjonen rettet sterk kritikk</a:t>
            </a:r>
            <a:br>
              <a:rPr lang="nb-NO" sz="1800" dirty="0" smtClean="0">
                <a:solidFill>
                  <a:prstClr val="black"/>
                </a:solidFill>
              </a:rPr>
            </a:br>
            <a:r>
              <a:rPr lang="nb-NO" sz="1800" dirty="0" smtClean="0">
                <a:solidFill>
                  <a:prstClr val="black"/>
                </a:solidFill>
              </a:rPr>
              <a:t>mot kommunenes forsømmelse av vedlikehold av skolebygninger </a:t>
            </a:r>
            <a:br>
              <a:rPr lang="nb-NO" sz="1800" dirty="0" smtClean="0">
                <a:solidFill>
                  <a:prstClr val="black"/>
                </a:solidFill>
              </a:rPr>
            </a:br>
            <a:r>
              <a:rPr lang="nb-NO" sz="1800" dirty="0" err="1" smtClean="0">
                <a:solidFill>
                  <a:prstClr val="black"/>
                </a:solidFill>
              </a:rPr>
              <a:t>dok</a:t>
            </a:r>
            <a:r>
              <a:rPr lang="nb-NO" sz="1800" dirty="0" smtClean="0">
                <a:solidFill>
                  <a:prstClr val="black"/>
                </a:solidFill>
              </a:rPr>
              <a:t>. Nr. 3:13, 2004/2005. </a:t>
            </a:r>
            <a:r>
              <a:rPr lang="nb-NO" sz="1800" b="1" i="1" u="sng" dirty="0" smtClean="0">
                <a:solidFill>
                  <a:srgbClr val="C00000"/>
                </a:solidFill>
              </a:rPr>
              <a:t>I tillegg kommer kostnadene av </a:t>
            </a:r>
            <a:br>
              <a:rPr lang="nb-NO" sz="1800" b="1" i="1" u="sng" dirty="0" smtClean="0">
                <a:solidFill>
                  <a:srgbClr val="C00000"/>
                </a:solidFill>
              </a:rPr>
            </a:br>
            <a:r>
              <a:rPr lang="nb-NO" sz="1800" b="1" i="1" u="sng" dirty="0" smtClean="0">
                <a:solidFill>
                  <a:srgbClr val="C00000"/>
                </a:solidFill>
              </a:rPr>
              <a:t>konsekvensene for arbeidsmiljø, helse og læring. </a:t>
            </a:r>
          </a:p>
        </p:txBody>
      </p:sp>
      <p:sp>
        <p:nvSpPr>
          <p:cNvPr id="4" name="TekstSylinder 3"/>
          <p:cNvSpPr txBox="1"/>
          <p:nvPr/>
        </p:nvSpPr>
        <p:spPr>
          <a:xfrm>
            <a:off x="258176" y="1916832"/>
            <a:ext cx="6293462" cy="923330"/>
          </a:xfrm>
          <a:prstGeom prst="rect">
            <a:avLst/>
          </a:prstGeom>
          <a:noFill/>
        </p:spPr>
        <p:txBody>
          <a:bodyPr wrap="square" rtlCol="0">
            <a:spAutoFit/>
          </a:bodyPr>
          <a:lstStyle/>
          <a:p>
            <a:r>
              <a:rPr lang="nb-NO" dirty="0"/>
              <a:t>En kommunal eiendomssjef i 2003: </a:t>
            </a:r>
            <a:r>
              <a:rPr lang="nb-NO" dirty="0" smtClean="0"/>
              <a:t>”</a:t>
            </a:r>
            <a:r>
              <a:rPr lang="nb-NO" dirty="0" err="1" smtClean="0"/>
              <a:t>Årskostnadene</a:t>
            </a:r>
            <a:r>
              <a:rPr lang="nb-NO" dirty="0" smtClean="0"/>
              <a:t> for </a:t>
            </a:r>
            <a:r>
              <a:rPr lang="nb-NO" dirty="0"/>
              <a:t>billige bygg som ikke vedlikeholdes kan fort bli det tredobbelte av gode bygg som vedlikeholdes godt”. </a:t>
            </a:r>
          </a:p>
        </p:txBody>
      </p:sp>
      <p:pic>
        <p:nvPicPr>
          <p:cNvPr id="5" name="Picture 1" descr="\\srviohr01\Bakke_ja$\Mine dokumenter\Mine presentasjoner\Arbeidstils\FylkesmannenHdir\Bjørbergportret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870" y="0"/>
            <a:ext cx="2305195" cy="2988471"/>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p:cNvSpPr txBox="1"/>
          <p:nvPr/>
        </p:nvSpPr>
        <p:spPr>
          <a:xfrm>
            <a:off x="7065880" y="2995870"/>
            <a:ext cx="1800200" cy="369332"/>
          </a:xfrm>
          <a:prstGeom prst="rect">
            <a:avLst/>
          </a:prstGeom>
          <a:noFill/>
        </p:spPr>
        <p:txBody>
          <a:bodyPr wrap="square" rtlCol="0">
            <a:spAutoFit/>
          </a:bodyPr>
          <a:lstStyle/>
          <a:p>
            <a:r>
              <a:rPr lang="nb-NO" dirty="0" smtClean="0"/>
              <a:t>Svein </a:t>
            </a:r>
            <a:r>
              <a:rPr lang="nb-NO" dirty="0" err="1" smtClean="0"/>
              <a:t>Bjørberg</a:t>
            </a:r>
            <a:endParaRPr lang="nb-NO" dirty="0"/>
          </a:p>
        </p:txBody>
      </p:sp>
      <p:sp>
        <p:nvSpPr>
          <p:cNvPr id="7" name="TekstSylinder 6"/>
          <p:cNvSpPr txBox="1"/>
          <p:nvPr/>
        </p:nvSpPr>
        <p:spPr>
          <a:xfrm>
            <a:off x="268867" y="4038423"/>
            <a:ext cx="6566193" cy="1338828"/>
          </a:xfrm>
          <a:prstGeom prst="rect">
            <a:avLst/>
          </a:prstGeom>
          <a:noFill/>
        </p:spPr>
        <p:txBody>
          <a:bodyPr wrap="square" rtlCol="0">
            <a:spAutoFit/>
          </a:bodyPr>
          <a:lstStyle/>
          <a:p>
            <a:r>
              <a:rPr lang="nb-NO" dirty="0"/>
              <a:t>Tilstandsbarometeret </a:t>
            </a:r>
            <a:r>
              <a:rPr lang="nb-NO" dirty="0" smtClean="0"/>
              <a:t>2013 viste at </a:t>
            </a:r>
            <a:r>
              <a:rPr lang="nb-NO" b="1" i="1" u="sng" dirty="0" smtClean="0">
                <a:solidFill>
                  <a:srgbClr val="FF0000"/>
                </a:solidFill>
              </a:rPr>
              <a:t>6 </a:t>
            </a:r>
            <a:r>
              <a:rPr lang="nb-NO" b="1" i="1" u="sng" dirty="0">
                <a:solidFill>
                  <a:srgbClr val="FF0000"/>
                </a:solidFill>
              </a:rPr>
              <a:t>av 10 offentlige bygg har </a:t>
            </a:r>
            <a:r>
              <a:rPr lang="nb-NO" b="1" i="1" u="sng" dirty="0" smtClean="0">
                <a:solidFill>
                  <a:srgbClr val="FF0000"/>
                </a:solidFill>
              </a:rPr>
              <a:t>behov for utbedring og at det </a:t>
            </a:r>
            <a:r>
              <a:rPr lang="nb-NO" b="1" i="1" u="sng" dirty="0">
                <a:solidFill>
                  <a:srgbClr val="FF0000"/>
                </a:solidFill>
              </a:rPr>
              <a:t>vil ta </a:t>
            </a:r>
            <a:r>
              <a:rPr lang="nb-NO" b="1" i="1" u="sng" dirty="0" smtClean="0">
                <a:solidFill>
                  <a:srgbClr val="FF0000"/>
                </a:solidFill>
              </a:rPr>
              <a:t>20 </a:t>
            </a:r>
            <a:r>
              <a:rPr lang="nb-NO" b="1" i="1" u="sng" dirty="0">
                <a:solidFill>
                  <a:srgbClr val="FF0000"/>
                </a:solidFill>
              </a:rPr>
              <a:t>år å dekke vedlikeholdsetterslepet i </a:t>
            </a:r>
            <a:r>
              <a:rPr lang="nb-NO" b="1" i="1" u="sng" dirty="0" smtClean="0">
                <a:solidFill>
                  <a:srgbClr val="FF0000"/>
                </a:solidFill>
              </a:rPr>
              <a:t>kommunene. </a:t>
            </a:r>
            <a:r>
              <a:rPr lang="nb-NO" dirty="0" smtClean="0"/>
              <a:t>Viktigste årsaker er mangel på økonomi og interesse fra politisk ledelse. </a:t>
            </a:r>
            <a:r>
              <a:rPr lang="nb-NO" sz="900" dirty="0" smtClean="0">
                <a:hlinkClick r:id="rId4"/>
              </a:rPr>
              <a:t>http</a:t>
            </a:r>
            <a:r>
              <a:rPr lang="nb-NO" sz="900" dirty="0">
                <a:hlinkClick r:id="rId4"/>
              </a:rPr>
              <a:t>://www.nbef.no/nyheter/single-news/?</a:t>
            </a:r>
            <a:r>
              <a:rPr lang="nb-NO" sz="900" dirty="0" smtClean="0">
                <a:hlinkClick r:id="rId4"/>
              </a:rPr>
              <a:t>cHash=5f318fe98ae6609e71f2dc67e3a94851&amp;tx_ttnews%5Btt_news%5D=195</a:t>
            </a:r>
            <a:r>
              <a:rPr lang="nb-NO" sz="900" dirty="0" smtClean="0"/>
              <a:t> </a:t>
            </a:r>
            <a:endParaRPr lang="nb-NO" sz="900" dirty="0"/>
          </a:p>
        </p:txBody>
      </p:sp>
      <p:sp>
        <p:nvSpPr>
          <p:cNvPr id="8" name="TekstSylinder 7"/>
          <p:cNvSpPr txBox="1"/>
          <p:nvPr/>
        </p:nvSpPr>
        <p:spPr>
          <a:xfrm>
            <a:off x="268867" y="2839021"/>
            <a:ext cx="6408556" cy="1200329"/>
          </a:xfrm>
          <a:prstGeom prst="rect">
            <a:avLst/>
          </a:prstGeom>
          <a:noFill/>
        </p:spPr>
        <p:txBody>
          <a:bodyPr wrap="square" rtlCol="0">
            <a:spAutoFit/>
          </a:bodyPr>
          <a:lstStyle/>
          <a:p>
            <a:r>
              <a:rPr lang="nb-NO" dirty="0"/>
              <a:t>”Ikke uventet ”sier professor Svein </a:t>
            </a:r>
            <a:r>
              <a:rPr lang="nb-NO" dirty="0" err="1"/>
              <a:t>Bjørberg</a:t>
            </a:r>
            <a:r>
              <a:rPr lang="nb-NO" dirty="0"/>
              <a:t>, NTNU og Multiconsult. KS-rapporten (2008) viste et etterslep på 148 milliarder i kommunalt vedlikehold hvorav 60 milliarder må utbedres på kort </a:t>
            </a:r>
            <a:r>
              <a:rPr lang="nb-NO" dirty="0" smtClean="0"/>
              <a:t>sikt, halvparten </a:t>
            </a:r>
            <a:r>
              <a:rPr lang="nb-NO" dirty="0"/>
              <a:t>gjelder skolebygg</a:t>
            </a:r>
            <a:r>
              <a:rPr lang="nb-NO" dirty="0" smtClean="0"/>
              <a:t>.</a:t>
            </a:r>
            <a:endParaRPr lang="nb-NO" sz="1600"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8522" y="3573016"/>
            <a:ext cx="2335478" cy="328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Sylinder 8"/>
          <p:cNvSpPr txBox="1"/>
          <p:nvPr/>
        </p:nvSpPr>
        <p:spPr>
          <a:xfrm>
            <a:off x="269288" y="5377251"/>
            <a:ext cx="6539234" cy="892552"/>
          </a:xfrm>
          <a:prstGeom prst="rect">
            <a:avLst/>
          </a:prstGeom>
          <a:noFill/>
        </p:spPr>
        <p:txBody>
          <a:bodyPr wrap="square" rtlCol="0">
            <a:spAutoFit/>
          </a:bodyPr>
          <a:lstStyle/>
          <a:p>
            <a:pPr lvl="0"/>
            <a:r>
              <a:rPr lang="nb-NO" dirty="0">
                <a:solidFill>
                  <a:prstClr val="black"/>
                </a:solidFill>
              </a:rPr>
              <a:t>Norges tilstand 2015 (180315</a:t>
            </a:r>
            <a:r>
              <a:rPr lang="nb-NO" dirty="0" smtClean="0">
                <a:solidFill>
                  <a:prstClr val="black"/>
                </a:solidFill>
              </a:rPr>
              <a:t>), side 20: «Det </a:t>
            </a:r>
            <a:r>
              <a:rPr lang="nb-NO" dirty="0">
                <a:solidFill>
                  <a:prstClr val="black"/>
                </a:solidFill>
              </a:rPr>
              <a:t>kommunale etterslepet fortsetter å </a:t>
            </a:r>
            <a:r>
              <a:rPr lang="nb-NO" dirty="0" smtClean="0">
                <a:solidFill>
                  <a:prstClr val="black"/>
                </a:solidFill>
              </a:rPr>
              <a:t>øke… gir grunnlag for å sette rød pil». </a:t>
            </a:r>
            <a:r>
              <a:rPr lang="nb-NO" dirty="0">
                <a:solidFill>
                  <a:prstClr val="black"/>
                </a:solidFill>
              </a:rPr>
              <a:t>Se </a:t>
            </a:r>
            <a:r>
              <a:rPr lang="nb-NO" sz="1600" dirty="0">
                <a:solidFill>
                  <a:prstClr val="black"/>
                </a:solidFill>
                <a:hlinkClick r:id="rId6"/>
              </a:rPr>
              <a:t>http://</a:t>
            </a:r>
            <a:r>
              <a:rPr lang="nb-NO" sz="1600" dirty="0" smtClean="0">
                <a:solidFill>
                  <a:prstClr val="black"/>
                </a:solidFill>
                <a:hlinkClick r:id="rId6"/>
              </a:rPr>
              <a:t>rif.no/media/5486/rif_stateofthenation_2015_lavopploeselig.pdf</a:t>
            </a:r>
            <a:r>
              <a:rPr lang="nb-NO" sz="1600" dirty="0" smtClean="0">
                <a:solidFill>
                  <a:prstClr val="black"/>
                </a:solidFill>
              </a:rPr>
              <a:t> </a:t>
            </a:r>
            <a:endParaRPr lang="nb-NO" sz="1600" dirty="0"/>
          </a:p>
        </p:txBody>
      </p:sp>
    </p:spTree>
    <p:extLst>
      <p:ext uri="{BB962C8B-B14F-4D97-AF65-F5344CB8AC3E}">
        <p14:creationId xmlns:p14="http://schemas.microsoft.com/office/powerpoint/2010/main" val="143887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467544" y="116632"/>
            <a:ext cx="8229600" cy="850106"/>
          </a:xfrm>
        </p:spPr>
        <p:txBody>
          <a:bodyPr>
            <a:normAutofit fontScale="90000"/>
          </a:bodyPr>
          <a:lstStyle/>
          <a:p>
            <a:r>
              <a:rPr lang="nb-NO" sz="5400" b="1" dirty="0" smtClean="0"/>
              <a:t>Hva mer koster det?</a:t>
            </a:r>
            <a:endParaRPr lang="nb-NO" b="1" dirty="0"/>
          </a:p>
        </p:txBody>
      </p:sp>
      <p:sp>
        <p:nvSpPr>
          <p:cNvPr id="5" name="Plassholder for innhold 4"/>
          <p:cNvSpPr>
            <a:spLocks noGrp="1"/>
          </p:cNvSpPr>
          <p:nvPr>
            <p:ph sz="half" idx="1"/>
          </p:nvPr>
        </p:nvSpPr>
        <p:spPr>
          <a:xfrm>
            <a:off x="4608004" y="1052738"/>
            <a:ext cx="4290628" cy="4525963"/>
          </a:xfrm>
        </p:spPr>
        <p:txBody>
          <a:bodyPr>
            <a:normAutofit fontScale="92500" lnSpcReduction="20000"/>
          </a:bodyPr>
          <a:lstStyle/>
          <a:p>
            <a:pPr>
              <a:buNone/>
            </a:pPr>
            <a:r>
              <a:rPr lang="nb-NO" sz="3500" b="1" dirty="0" smtClean="0"/>
              <a:t>Effekter</a:t>
            </a:r>
          </a:p>
          <a:p>
            <a:r>
              <a:rPr lang="nb-NO" dirty="0" smtClean="0"/>
              <a:t>Sykdom, bl.a. verre astma og allergi, hyppigere og verre luftveisinfeksjoner og andre luftveislidelser.</a:t>
            </a:r>
          </a:p>
          <a:p>
            <a:r>
              <a:rPr lang="nb-NO" dirty="0" smtClean="0"/>
              <a:t>Plager (symptomer), bl.a. hodepine og tretthet</a:t>
            </a:r>
          </a:p>
          <a:p>
            <a:r>
              <a:rPr lang="nb-NO" dirty="0" smtClean="0"/>
              <a:t>Funksjon: nedsatt trivsel, produktivitet, læring og læringsmiljø</a:t>
            </a:r>
          </a:p>
          <a:p>
            <a:r>
              <a:rPr lang="nb-NO" dirty="0" smtClean="0"/>
              <a:t>Opplevd dårlig miljø og forfall. «Er vi noe verdt?»</a:t>
            </a:r>
            <a:endParaRPr lang="nb-NO" dirty="0"/>
          </a:p>
        </p:txBody>
      </p:sp>
      <p:sp>
        <p:nvSpPr>
          <p:cNvPr id="6" name="Plassholder for innhold 5"/>
          <p:cNvSpPr>
            <a:spLocks noGrp="1"/>
          </p:cNvSpPr>
          <p:nvPr>
            <p:ph sz="half" idx="2"/>
          </p:nvPr>
        </p:nvSpPr>
        <p:spPr>
          <a:xfrm>
            <a:off x="287524" y="1089139"/>
            <a:ext cx="4320480" cy="4680520"/>
          </a:xfrm>
        </p:spPr>
        <p:txBody>
          <a:bodyPr>
            <a:normAutofit fontScale="92500" lnSpcReduction="20000"/>
          </a:bodyPr>
          <a:lstStyle/>
          <a:p>
            <a:pPr>
              <a:buNone/>
            </a:pPr>
            <a:r>
              <a:rPr lang="nb-NO" sz="3500" b="1" dirty="0" smtClean="0"/>
              <a:t>Eksponeringer</a:t>
            </a:r>
          </a:p>
          <a:p>
            <a:r>
              <a:rPr lang="nb-NO" dirty="0" smtClean="0"/>
              <a:t>Fuktproblemer</a:t>
            </a:r>
          </a:p>
          <a:p>
            <a:r>
              <a:rPr lang="nb-NO" dirty="0" smtClean="0"/>
              <a:t>Termisk miljø, oppvarming og bruk av energi. </a:t>
            </a:r>
          </a:p>
          <a:p>
            <a:r>
              <a:rPr lang="nb-NO" dirty="0" smtClean="0"/>
              <a:t>Ventilasjon og klimainstallasjoner </a:t>
            </a:r>
          </a:p>
          <a:p>
            <a:r>
              <a:rPr lang="nb-NO" dirty="0" smtClean="0"/>
              <a:t>Bygningshygiene, renhold, forvaltning, drift, vedlikehold og utvikling (FDVU)</a:t>
            </a:r>
          </a:p>
          <a:p>
            <a:r>
              <a:rPr lang="nb-NO" dirty="0" smtClean="0"/>
              <a:t>Dagslys, utsyn, akustikk</a:t>
            </a:r>
            <a:endParaRPr lang="nb-NO" dirty="0"/>
          </a:p>
        </p:txBody>
      </p:sp>
      <p:sp>
        <p:nvSpPr>
          <p:cNvPr id="2" name="TekstSylinder 1"/>
          <p:cNvSpPr txBox="1"/>
          <p:nvPr/>
        </p:nvSpPr>
        <p:spPr>
          <a:xfrm>
            <a:off x="227023" y="5403702"/>
            <a:ext cx="8712968" cy="1200329"/>
          </a:xfrm>
          <a:prstGeom prst="rect">
            <a:avLst/>
          </a:prstGeom>
          <a:noFill/>
        </p:spPr>
        <p:txBody>
          <a:bodyPr wrap="square" rtlCol="0">
            <a:spAutoFit/>
          </a:bodyPr>
          <a:lstStyle/>
          <a:p>
            <a:r>
              <a:rPr lang="nb-NO" dirty="0"/>
              <a:t>Bakke JV, </a:t>
            </a:r>
            <a:r>
              <a:rPr lang="nb-NO" dirty="0" err="1"/>
              <a:t>Nersveen</a:t>
            </a:r>
            <a:r>
              <a:rPr lang="nb-NO" dirty="0"/>
              <a:t> J. Ikke glem dagslys og utsyn! Helserådet 2013: 12. 14. juni 2013, 21. årgang. Side 8-11. Helserådet 2013: 12 kan lastes ned fra </a:t>
            </a:r>
            <a:r>
              <a:rPr lang="nb-NO" u="sng" dirty="0">
                <a:hlinkClick r:id="rId2"/>
              </a:rPr>
              <a:t>http://www.helsebiblioteket.no/samfunnsmedisin-og-folkehelse/helser%C3%A5det/2013</a:t>
            </a:r>
            <a:r>
              <a:rPr lang="nb-NO" dirty="0"/>
              <a:t>  </a:t>
            </a:r>
          </a:p>
          <a:p>
            <a:endParaRPr lang="nb-NO" dirty="0"/>
          </a:p>
        </p:txBody>
      </p:sp>
    </p:spTree>
    <p:extLst>
      <p:ext uri="{BB962C8B-B14F-4D97-AF65-F5344CB8AC3E}">
        <p14:creationId xmlns:p14="http://schemas.microsoft.com/office/powerpoint/2010/main" val="117864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0"/>
            <a:ext cx="8229600" cy="764704"/>
          </a:xfrm>
        </p:spPr>
        <p:txBody>
          <a:bodyPr>
            <a:normAutofit/>
          </a:bodyPr>
          <a:lstStyle/>
          <a:p>
            <a:r>
              <a:rPr lang="nb-NO" b="1" dirty="0" smtClean="0"/>
              <a:t>Bygningsfukt</a:t>
            </a:r>
            <a:endParaRPr lang="nb-NO" b="1" dirty="0"/>
          </a:p>
        </p:txBody>
      </p:sp>
      <p:sp>
        <p:nvSpPr>
          <p:cNvPr id="3" name="Plassholder for innhold 2"/>
          <p:cNvSpPr>
            <a:spLocks noGrp="1"/>
          </p:cNvSpPr>
          <p:nvPr>
            <p:ph idx="1"/>
          </p:nvPr>
        </p:nvSpPr>
        <p:spPr>
          <a:xfrm>
            <a:off x="323528" y="692696"/>
            <a:ext cx="8496944" cy="5832648"/>
          </a:xfrm>
        </p:spPr>
        <p:txBody>
          <a:bodyPr>
            <a:normAutofit fontScale="55000" lnSpcReduction="20000"/>
          </a:bodyPr>
          <a:lstStyle/>
          <a:p>
            <a:pPr marL="0" indent="0">
              <a:buNone/>
            </a:pPr>
            <a:r>
              <a:rPr lang="nb-NO" sz="4400" dirty="0" smtClean="0"/>
              <a:t>I </a:t>
            </a:r>
            <a:r>
              <a:rPr lang="nb-NO" sz="4400" dirty="0"/>
              <a:t>2012 </a:t>
            </a:r>
            <a:r>
              <a:rPr lang="nb-NO" sz="4400" dirty="0" smtClean="0"/>
              <a:t>anga 51% av </a:t>
            </a:r>
            <a:r>
              <a:rPr lang="nb-NO" sz="4400" dirty="0"/>
              <a:t>skolene </a:t>
            </a:r>
            <a:r>
              <a:rPr lang="nb-NO" sz="4400" dirty="0" smtClean="0"/>
              <a:t>at det var eller hadde vært fukt, råte eller mugglukt </a:t>
            </a:r>
            <a:r>
              <a:rPr lang="nb-NO" sz="4400" dirty="0"/>
              <a:t>i </a:t>
            </a:r>
            <a:r>
              <a:rPr lang="nb-NO" sz="4400" dirty="0" smtClean="0"/>
              <a:t>lokalene. Fukt i bygg er assosiert med</a:t>
            </a:r>
          </a:p>
          <a:p>
            <a:pPr marL="261938" indent="-261938"/>
            <a:r>
              <a:rPr lang="nb-NO" sz="3600" dirty="0" smtClean="0"/>
              <a:t>Økt sykelighet av astma, pipende pust/tetthetsfornemmelse, hoste, luftveis-infeksjoner, bronkitt, KOLS, allergisk snue, eksem og øvre luftveissymptomer hos allergikere og ikke-allergikere.</a:t>
            </a:r>
          </a:p>
          <a:p>
            <a:pPr marL="261938" indent="-261938"/>
            <a:r>
              <a:rPr lang="nb-NO" sz="3600" dirty="0" smtClean="0"/>
              <a:t>Mer hodepine, trøtthet og konsentrasjonsvansker som reduserer læreevne.</a:t>
            </a:r>
          </a:p>
          <a:p>
            <a:pPr marL="261938" indent="-261938"/>
            <a:r>
              <a:rPr lang="nb-NO" sz="3600" dirty="0" smtClean="0"/>
              <a:t>Utbedring av boligfukt reduserer sykelighet og bedrer mental helse.</a:t>
            </a:r>
          </a:p>
          <a:p>
            <a:pPr marL="261938" indent="-261938"/>
            <a:r>
              <a:rPr lang="nb-NO" sz="3600" dirty="0" smtClean="0"/>
              <a:t>Mekanismene er ikke klarlagt. Mikrobiologiske undersøkelser kan ikke ”friskmelde” bygg med fukt. Det er indikasjon på dose/ respons-sammenheng med omfang av skade. </a:t>
            </a:r>
          </a:p>
          <a:p>
            <a:pPr marL="261938" indent="-261938"/>
            <a:r>
              <a:rPr lang="nb-NO" sz="3600" dirty="0" smtClean="0"/>
              <a:t>Byggfukt bør anses som </a:t>
            </a:r>
            <a:r>
              <a:rPr lang="nb-NO" sz="3600" b="1" i="1" u="sng" dirty="0" smtClean="0">
                <a:solidFill>
                  <a:srgbClr val="C00000"/>
                </a:solidFill>
              </a:rPr>
              <a:t>et bygningsteknisk og bygningsfysisk tema assosiert med helserisiko</a:t>
            </a:r>
            <a:r>
              <a:rPr lang="nb-NO" sz="3600" dirty="0" smtClean="0">
                <a:solidFill>
                  <a:srgbClr val="C00000"/>
                </a:solidFill>
              </a:rPr>
              <a:t>.</a:t>
            </a:r>
          </a:p>
          <a:p>
            <a:pPr marL="261938" indent="-261938"/>
            <a:r>
              <a:rPr lang="nb-NO" sz="3600" b="1" i="1" u="sng" dirty="0" smtClean="0">
                <a:solidFill>
                  <a:srgbClr val="C00000"/>
                </a:solidFill>
              </a:rPr>
              <a:t>OR for allergisk og ikke-allergiske luftveissykdommer ligger på ca 1,5 </a:t>
            </a:r>
            <a:r>
              <a:rPr lang="nb-NO" sz="3600" dirty="0" smtClean="0"/>
              <a:t>og ser ut til å ha sunket med økende evne til å avdekke fuktskader i studiene. En D/R- eller ”fortynningseffekt”?</a:t>
            </a:r>
          </a:p>
          <a:p>
            <a:pPr marL="0" indent="0">
              <a:buNone/>
            </a:pPr>
            <a:endParaRPr lang="nb-NO" sz="2600" dirty="0" smtClean="0"/>
          </a:p>
          <a:p>
            <a:pPr marL="0" indent="0">
              <a:buNone/>
            </a:pPr>
            <a:r>
              <a:rPr lang="nb-NO" sz="3300" dirty="0" smtClean="0"/>
              <a:t>Se også: </a:t>
            </a:r>
            <a:r>
              <a:rPr lang="nb-NO" sz="3300" dirty="0"/>
              <a:t>Bakke JV.  Fukt i bygninger – hva koster det? Allergi i praksis 2012: 4: 24-35 </a:t>
            </a:r>
            <a:r>
              <a:rPr lang="nb-NO" sz="2900" u="sng" dirty="0">
                <a:hlinkClick r:id="rId2"/>
              </a:rPr>
              <a:t>http://www.naaf.no/no/naafs-blader/Fagbladet_Allergi_i_Praksis/Allergi-i-Praksis-4--2012/Fukt-i-bygninger--hva-koster-det/</a:t>
            </a:r>
            <a:endParaRPr lang="nb-NO" sz="2900" dirty="0"/>
          </a:p>
        </p:txBody>
      </p:sp>
    </p:spTree>
    <p:extLst>
      <p:ext uri="{BB962C8B-B14F-4D97-AF65-F5344CB8AC3E}">
        <p14:creationId xmlns:p14="http://schemas.microsoft.com/office/powerpoint/2010/main" val="212478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blinds(horizontal)">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blinds(horizontal)">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linds(horizontal)">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2" y="274638"/>
            <a:ext cx="4186808" cy="1143000"/>
          </a:xfrm>
        </p:spPr>
        <p:txBody>
          <a:bodyPr>
            <a:normAutofit fontScale="90000"/>
          </a:bodyPr>
          <a:lstStyle/>
          <a:p>
            <a:r>
              <a:rPr lang="nb-NO" dirty="0" smtClean="0"/>
              <a:t>Dårlig inneklima på jobben 2009</a:t>
            </a:r>
            <a:endParaRPr lang="nb-NO" dirty="0"/>
          </a:p>
        </p:txBody>
      </p:sp>
      <p:sp>
        <p:nvSpPr>
          <p:cNvPr id="3" name="Plassholder for innhold 2"/>
          <p:cNvSpPr>
            <a:spLocks noGrp="1"/>
          </p:cNvSpPr>
          <p:nvPr>
            <p:ph idx="1"/>
          </p:nvPr>
        </p:nvSpPr>
        <p:spPr>
          <a:xfrm>
            <a:off x="251522" y="1628800"/>
            <a:ext cx="4402832" cy="4525963"/>
          </a:xfrm>
        </p:spPr>
        <p:txBody>
          <a:bodyPr/>
          <a:lstStyle/>
          <a:p>
            <a:r>
              <a:rPr lang="nb-NO" dirty="0" smtClean="0"/>
              <a:t>Syke og pleiesektoren</a:t>
            </a:r>
          </a:p>
          <a:p>
            <a:r>
              <a:rPr lang="nb-NO" dirty="0" smtClean="0"/>
              <a:t>Undervisningssektoren</a:t>
            </a:r>
          </a:p>
          <a:p>
            <a:pPr lvl="1"/>
            <a:r>
              <a:rPr lang="nb-NO" dirty="0" smtClean="0"/>
              <a:t>Grunnskole</a:t>
            </a:r>
          </a:p>
          <a:p>
            <a:pPr lvl="1"/>
            <a:r>
              <a:rPr lang="nb-NO" dirty="0" smtClean="0"/>
              <a:t>Høyskole</a:t>
            </a:r>
          </a:p>
          <a:p>
            <a:pPr lvl="1"/>
            <a:r>
              <a:rPr lang="nb-NO" dirty="0" smtClean="0"/>
              <a:t>Barnehager</a:t>
            </a:r>
          </a:p>
          <a:p>
            <a:r>
              <a:rPr lang="nb-NO" dirty="0" smtClean="0"/>
              <a:t>Adm. Dir., politiker, organisasjonsleder</a:t>
            </a:r>
            <a:endParaRPr lang="nb-NO" dirty="0"/>
          </a:p>
        </p:txBody>
      </p:sp>
      <p:pic>
        <p:nvPicPr>
          <p:cNvPr id="69634" name="Picture 2"/>
          <p:cNvPicPr>
            <a:picLocks noChangeAspect="1" noChangeArrowheads="1"/>
          </p:cNvPicPr>
          <p:nvPr/>
        </p:nvPicPr>
        <p:blipFill>
          <a:blip r:embed="rId3" cstate="print"/>
          <a:srcRect/>
          <a:stretch>
            <a:fillRect/>
          </a:stretch>
        </p:blipFill>
        <p:spPr bwMode="auto">
          <a:xfrm>
            <a:off x="4788025" y="0"/>
            <a:ext cx="4355976" cy="6871960"/>
          </a:xfrm>
          <a:prstGeom prst="rect">
            <a:avLst/>
          </a:prstGeom>
          <a:noFill/>
          <a:ln w="9525">
            <a:noFill/>
            <a:miter lim="800000"/>
            <a:headEnd/>
            <a:tailEnd/>
          </a:ln>
          <a:effectLst/>
        </p:spPr>
      </p:pic>
      <p:cxnSp>
        <p:nvCxnSpPr>
          <p:cNvPr id="6" name="Rett pil 5"/>
          <p:cNvCxnSpPr/>
          <p:nvPr/>
        </p:nvCxnSpPr>
        <p:spPr>
          <a:xfrm>
            <a:off x="2511465" y="5301208"/>
            <a:ext cx="3124039" cy="79208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8" name="Rett pil 7"/>
          <p:cNvCxnSpPr/>
          <p:nvPr/>
        </p:nvCxnSpPr>
        <p:spPr>
          <a:xfrm flipV="1">
            <a:off x="2843808" y="908720"/>
            <a:ext cx="3323446" cy="79208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0" name="Rett pil 9"/>
          <p:cNvCxnSpPr/>
          <p:nvPr/>
        </p:nvCxnSpPr>
        <p:spPr>
          <a:xfrm flipV="1">
            <a:off x="4106717" y="980728"/>
            <a:ext cx="1927599" cy="144016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2" name="Rett pil 11"/>
          <p:cNvCxnSpPr/>
          <p:nvPr/>
        </p:nvCxnSpPr>
        <p:spPr>
          <a:xfrm flipV="1">
            <a:off x="3043216" y="1124744"/>
            <a:ext cx="2924633" cy="576064"/>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4" name="Rett pil 13"/>
          <p:cNvCxnSpPr/>
          <p:nvPr/>
        </p:nvCxnSpPr>
        <p:spPr>
          <a:xfrm flipV="1">
            <a:off x="3375559" y="1196752"/>
            <a:ext cx="2459350" cy="504056"/>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6" name="Rett pil 15"/>
          <p:cNvCxnSpPr/>
          <p:nvPr/>
        </p:nvCxnSpPr>
        <p:spPr>
          <a:xfrm flipV="1">
            <a:off x="4173187" y="1340768"/>
            <a:ext cx="1661723" cy="115212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8" name="Rett pil 17"/>
          <p:cNvCxnSpPr/>
          <p:nvPr/>
        </p:nvCxnSpPr>
        <p:spPr>
          <a:xfrm flipV="1">
            <a:off x="4173187" y="2420888"/>
            <a:ext cx="2193474" cy="144016"/>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0" name="Rett pil 19"/>
          <p:cNvCxnSpPr/>
          <p:nvPr/>
        </p:nvCxnSpPr>
        <p:spPr>
          <a:xfrm flipV="1">
            <a:off x="3707908" y="1556792"/>
            <a:ext cx="2060537" cy="144016"/>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2" name="Rett pil 21"/>
          <p:cNvCxnSpPr/>
          <p:nvPr/>
        </p:nvCxnSpPr>
        <p:spPr>
          <a:xfrm flipV="1">
            <a:off x="3973780" y="1700808"/>
            <a:ext cx="1595254" cy="7200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18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par>
                                <p:cTn id="14" presetID="4"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ox(in)">
                                      <p:cBhvr>
                                        <p:cTn id="16" dur="500"/>
                                        <p:tgtEl>
                                          <p:spTgt spid="20"/>
                                        </p:tgtEl>
                                      </p:cBhvr>
                                    </p:animEffect>
                                  </p:childTnLst>
                                </p:cTn>
                              </p:par>
                              <p:par>
                                <p:cTn id="17" presetID="4" presetClass="entr" presetSubtype="1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ox(in)">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xit" presetSubtype="16" fill="hold" nodeType="clickEffect">
                                  <p:stCondLst>
                                    <p:cond delay="0"/>
                                  </p:stCondLst>
                                  <p:childTnLst>
                                    <p:animEffect transition="out" filter="box(in)">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4" presetClass="exit" presetSubtype="16" fill="hold" nodeType="withEffect">
                                  <p:stCondLst>
                                    <p:cond delay="0"/>
                                  </p:stCondLst>
                                  <p:childTnLst>
                                    <p:animEffect transition="out" filter="box(in)">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4" presetClass="exit" presetSubtype="16" fill="hold" nodeType="withEffect">
                                  <p:stCondLst>
                                    <p:cond delay="0"/>
                                  </p:stCondLst>
                                  <p:childTnLst>
                                    <p:animEffect transition="out" filter="box(in)">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4" presetClass="exit" presetSubtype="16" fill="hold" nodeType="withEffect">
                                  <p:stCondLst>
                                    <p:cond delay="0"/>
                                  </p:stCondLst>
                                  <p:childTnLst>
                                    <p:animEffect transition="out" filter="box(in)">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4" presetClass="exit" presetSubtype="16" fill="hold" nodeType="withEffect">
                                  <p:stCondLst>
                                    <p:cond delay="0"/>
                                  </p:stCondLst>
                                  <p:childTnLst>
                                    <p:animEffect transition="out" filter="box(in)">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ox(in)">
                                      <p:cBhvr>
                                        <p:cTn id="41" dur="500"/>
                                        <p:tgtEl>
                                          <p:spTgt spid="10"/>
                                        </p:tgtEl>
                                      </p:cBhvr>
                                    </p:animEffect>
                                  </p:childTnLst>
                                </p:cTn>
                              </p:par>
                              <p:par>
                                <p:cTn id="42" presetID="4" presetClass="entr" presetSubtype="16"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ox(in)">
                                      <p:cBhvr>
                                        <p:cTn id="44" dur="500"/>
                                        <p:tgtEl>
                                          <p:spTgt spid="16"/>
                                        </p:tgtEl>
                                      </p:cBhvr>
                                    </p:animEffect>
                                  </p:childTnLst>
                                </p:cTn>
                              </p:par>
                              <p:par>
                                <p:cTn id="45" presetID="4"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ox(i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xit" presetSubtype="16" fill="hold" nodeType="clickEffect">
                                  <p:stCondLst>
                                    <p:cond delay="0"/>
                                  </p:stCondLst>
                                  <p:childTnLst>
                                    <p:animEffect transition="out" filter="box(in)">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4" presetClass="exit" presetSubtype="16" fill="hold" nodeType="withEffect">
                                  <p:stCondLst>
                                    <p:cond delay="0"/>
                                  </p:stCondLst>
                                  <p:childTnLst>
                                    <p:animEffect transition="out" filter="box(in)">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4" presetClass="exit" presetSubtype="16" fill="hold" nodeType="withEffect">
                                  <p:stCondLst>
                                    <p:cond delay="0"/>
                                  </p:stCondLst>
                                  <p:childTnLst>
                                    <p:animEffect transition="out" filter="box(in)">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box(in)">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http://statbank.ssb.no/Statbank5322/temp/2010111213434724839381FysArbMilj03a_1_piv_1345975.jpg"/>
          <p:cNvPicPr>
            <a:picLocks noChangeAspect="1" noChangeArrowheads="1"/>
          </p:cNvPicPr>
          <p:nvPr/>
        </p:nvPicPr>
        <p:blipFill>
          <a:blip r:embed="rId2" cstate="print"/>
          <a:srcRect/>
          <a:stretch>
            <a:fillRect/>
          </a:stretch>
        </p:blipFill>
        <p:spPr bwMode="auto">
          <a:xfrm>
            <a:off x="3892062" y="3357594"/>
            <a:ext cx="5251938" cy="3500437"/>
          </a:xfrm>
          <a:prstGeom prst="rect">
            <a:avLst/>
          </a:prstGeom>
          <a:noFill/>
          <a:ln w="9525">
            <a:noFill/>
            <a:miter lim="800000"/>
            <a:headEnd/>
            <a:tailEnd/>
          </a:ln>
        </p:spPr>
      </p:pic>
      <p:pic>
        <p:nvPicPr>
          <p:cNvPr id="70659" name="Picture 3" descr="201061713536194575123FysArbMilj04a_1_piv_136987"/>
          <p:cNvPicPr>
            <a:picLocks noChangeAspect="1" noChangeArrowheads="1"/>
          </p:cNvPicPr>
          <p:nvPr/>
        </p:nvPicPr>
        <p:blipFill>
          <a:blip r:embed="rId3" cstate="print"/>
          <a:srcRect/>
          <a:stretch>
            <a:fillRect/>
          </a:stretch>
        </p:blipFill>
        <p:spPr bwMode="auto">
          <a:xfrm>
            <a:off x="4139712" y="0"/>
            <a:ext cx="5004288" cy="3335338"/>
          </a:xfrm>
          <a:prstGeom prst="rect">
            <a:avLst/>
          </a:prstGeom>
          <a:noFill/>
          <a:ln w="9525">
            <a:noFill/>
            <a:miter lim="800000"/>
            <a:headEnd/>
            <a:tailEnd/>
          </a:ln>
        </p:spPr>
      </p:pic>
      <p:sp>
        <p:nvSpPr>
          <p:cNvPr id="70660" name="Tittel 5"/>
          <p:cNvSpPr>
            <a:spLocks noGrp="1"/>
          </p:cNvSpPr>
          <p:nvPr>
            <p:ph type="title"/>
          </p:nvPr>
        </p:nvSpPr>
        <p:spPr>
          <a:xfrm>
            <a:off x="180243" y="115888"/>
            <a:ext cx="4176346" cy="1441450"/>
          </a:xfrm>
        </p:spPr>
        <p:txBody>
          <a:bodyPr/>
          <a:lstStyle/>
          <a:p>
            <a:pPr algn="l" eaLnBrk="1" hangingPunct="1"/>
            <a:r>
              <a:rPr lang="nb-NO" sz="2800" b="1" smtClean="0">
                <a:latin typeface="Arial" charset="0"/>
                <a:cs typeface="Arial" charset="0"/>
              </a:rPr>
              <a:t>SSB: Utsatt for dårlig inneklima mesteparten av tiden</a:t>
            </a:r>
          </a:p>
        </p:txBody>
      </p:sp>
      <p:sp>
        <p:nvSpPr>
          <p:cNvPr id="8" name="TekstSylinder 7"/>
          <p:cNvSpPr txBox="1"/>
          <p:nvPr/>
        </p:nvSpPr>
        <p:spPr>
          <a:xfrm>
            <a:off x="323855" y="1557338"/>
            <a:ext cx="3672254" cy="4400550"/>
          </a:xfrm>
          <a:prstGeom prst="rect">
            <a:avLst/>
          </a:prstGeom>
          <a:noFill/>
        </p:spPr>
        <p:txBody>
          <a:bodyPr>
            <a:spAutoFit/>
          </a:bodyPr>
          <a:lstStyle/>
          <a:p>
            <a:pPr algn="l" eaLnBrk="1" fontAlgn="auto" hangingPunct="1">
              <a:spcBef>
                <a:spcPts val="0"/>
              </a:spcBef>
              <a:spcAft>
                <a:spcPts val="0"/>
              </a:spcAft>
              <a:defRPr/>
            </a:pPr>
            <a:r>
              <a:rPr lang="nb-NO" sz="2800" dirty="0">
                <a:solidFill>
                  <a:prstClr val="black"/>
                </a:solidFill>
                <a:latin typeface="Calibri"/>
                <a:cs typeface="+mn-cs"/>
              </a:rPr>
              <a:t>Det er mest plager av inneklima i </a:t>
            </a:r>
            <a:r>
              <a:rPr lang="nb-NO" sz="2800" dirty="0" err="1">
                <a:solidFill>
                  <a:prstClr val="black"/>
                </a:solidFill>
                <a:latin typeface="Calibri"/>
                <a:cs typeface="+mn-cs"/>
              </a:rPr>
              <a:t>syke-</a:t>
            </a:r>
            <a:r>
              <a:rPr lang="nb-NO" sz="2800" dirty="0">
                <a:solidFill>
                  <a:prstClr val="black"/>
                </a:solidFill>
                <a:latin typeface="Calibri"/>
                <a:cs typeface="+mn-cs"/>
              </a:rPr>
              <a:t> og </a:t>
            </a:r>
            <a:r>
              <a:rPr lang="nb-NO" sz="2800" dirty="0" err="1">
                <a:solidFill>
                  <a:prstClr val="black"/>
                </a:solidFill>
                <a:latin typeface="Calibri"/>
                <a:cs typeface="+mn-cs"/>
              </a:rPr>
              <a:t>pleisektoren</a:t>
            </a:r>
            <a:r>
              <a:rPr lang="nb-NO" sz="2800" dirty="0">
                <a:solidFill>
                  <a:prstClr val="black"/>
                </a:solidFill>
                <a:latin typeface="Calibri"/>
                <a:cs typeface="+mn-cs"/>
              </a:rPr>
              <a:t> og i undervisning, spesielt i grunnskolen (SSB, LKU arbeidsmiljø 2000, 2003, 2006, og 2009).</a:t>
            </a:r>
          </a:p>
          <a:p>
            <a:pPr algn="l" eaLnBrk="1" fontAlgn="auto" hangingPunct="1">
              <a:spcBef>
                <a:spcPts val="0"/>
              </a:spcBef>
              <a:spcAft>
                <a:spcPts val="0"/>
              </a:spcAft>
              <a:defRPr/>
            </a:pPr>
            <a:r>
              <a:rPr lang="nb-NO" sz="2800" dirty="0">
                <a:solidFill>
                  <a:prstClr val="black"/>
                </a:solidFill>
                <a:latin typeface="Calibri"/>
                <a:cs typeface="+mn-cs"/>
              </a:rPr>
              <a:t>Noe bedring fra 2000.  Nå er </a:t>
            </a:r>
            <a:r>
              <a:rPr lang="nb-NO" sz="2800" dirty="0" err="1">
                <a:solidFill>
                  <a:prstClr val="black"/>
                </a:solidFill>
                <a:latin typeface="Calibri"/>
                <a:cs typeface="+mn-cs"/>
              </a:rPr>
              <a:t>syke-</a:t>
            </a:r>
            <a:r>
              <a:rPr lang="nb-NO" sz="2800" dirty="0">
                <a:solidFill>
                  <a:prstClr val="black"/>
                </a:solidFill>
                <a:latin typeface="Calibri"/>
                <a:cs typeface="+mn-cs"/>
              </a:rPr>
              <a:t> og pleiesektoren verst.</a:t>
            </a:r>
            <a:endParaRPr lang="nb-NO" sz="1800" dirty="0">
              <a:solidFill>
                <a:prstClr val="black"/>
              </a:solidFill>
              <a:latin typeface="Calibri"/>
              <a:cs typeface="+mn-cs"/>
            </a:endParaRPr>
          </a:p>
        </p:txBody>
      </p:sp>
    </p:spTree>
    <p:extLst>
      <p:ext uri="{BB962C8B-B14F-4D97-AF65-F5344CB8AC3E}">
        <p14:creationId xmlns:p14="http://schemas.microsoft.com/office/powerpoint/2010/main" val="22387659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20650" y="1844824"/>
            <a:ext cx="8843838" cy="1656184"/>
          </a:xfrm>
        </p:spPr>
        <p:txBody>
          <a:bodyPr>
            <a:noAutofit/>
          </a:bodyPr>
          <a:lstStyle/>
          <a:p>
            <a:r>
              <a:rPr lang="nb-NO" sz="3600" b="1" dirty="0" smtClean="0"/>
              <a:t>KRAFTTAK </a:t>
            </a:r>
            <a:r>
              <a:rPr lang="nb-NO" sz="3600" b="1" dirty="0"/>
              <a:t>FOR ET BEDRE SKOLEMILJØ</a:t>
            </a:r>
            <a:r>
              <a:rPr lang="nb-NO" sz="2800" dirty="0"/>
              <a:t/>
            </a:r>
            <a:br>
              <a:rPr lang="nb-NO" sz="2800" dirty="0"/>
            </a:br>
            <a:r>
              <a:rPr lang="nb-NO" sz="2800" dirty="0" smtClean="0"/>
              <a:t> </a:t>
            </a:r>
            <a:r>
              <a:rPr lang="nb-NO" sz="2800" b="1" dirty="0"/>
              <a:t>18. og 19. mars 2015 SCANDIC BODØ</a:t>
            </a:r>
            <a:endParaRPr lang="nb-NO" sz="3200" dirty="0"/>
          </a:p>
        </p:txBody>
      </p:sp>
      <p:sp>
        <p:nvSpPr>
          <p:cNvPr id="3" name="Undertittel 2"/>
          <p:cNvSpPr>
            <a:spLocks noGrp="1"/>
          </p:cNvSpPr>
          <p:nvPr>
            <p:ph type="subTitle" idx="1"/>
          </p:nvPr>
        </p:nvSpPr>
        <p:spPr>
          <a:xfrm>
            <a:off x="169143" y="3576469"/>
            <a:ext cx="8908464" cy="1799634"/>
          </a:xfrm>
        </p:spPr>
        <p:txBody>
          <a:bodyPr>
            <a:noAutofit/>
          </a:bodyPr>
          <a:lstStyle/>
          <a:p>
            <a:r>
              <a:rPr lang="nb-NO" sz="2800" b="1" dirty="0">
                <a:solidFill>
                  <a:schemeClr val="tx1"/>
                </a:solidFill>
              </a:rPr>
              <a:t>Virkninger </a:t>
            </a:r>
            <a:r>
              <a:rPr lang="nb-NO" sz="2800" b="1" dirty="0" smtClean="0">
                <a:solidFill>
                  <a:schemeClr val="tx1"/>
                </a:solidFill>
              </a:rPr>
              <a:t>av fysisk skolemiljø </a:t>
            </a:r>
            <a:r>
              <a:rPr lang="nb-NO" sz="2800" b="1" dirty="0">
                <a:solidFill>
                  <a:schemeClr val="tx1"/>
                </a:solidFill>
              </a:rPr>
              <a:t>på læring, helse og trivsel</a:t>
            </a:r>
            <a:r>
              <a:rPr lang="nn-NO" dirty="0" smtClean="0">
                <a:solidFill>
                  <a:schemeClr val="tx1"/>
                </a:solidFill>
              </a:rPr>
              <a:t/>
            </a:r>
            <a:br>
              <a:rPr lang="nn-NO" dirty="0" smtClean="0">
                <a:solidFill>
                  <a:schemeClr val="tx1"/>
                </a:solidFill>
              </a:rPr>
            </a:br>
            <a:r>
              <a:rPr lang="nb-NO" sz="2400" dirty="0" smtClean="0">
                <a:solidFill>
                  <a:schemeClr val="tx1"/>
                </a:solidFill>
              </a:rPr>
              <a:t>Jan Vilhelm Bakke, </a:t>
            </a:r>
            <a:r>
              <a:rPr lang="nb-NO" sz="2400" dirty="0" err="1" smtClean="0">
                <a:solidFill>
                  <a:schemeClr val="tx1"/>
                </a:solidFill>
              </a:rPr>
              <a:t>Phd</a:t>
            </a:r>
            <a:endParaRPr lang="nb-NO" sz="2400" dirty="0" smtClean="0">
              <a:solidFill>
                <a:schemeClr val="tx1"/>
              </a:solidFill>
            </a:endParaRPr>
          </a:p>
          <a:p>
            <a:r>
              <a:rPr lang="nb-NO" sz="2400" dirty="0" smtClean="0">
                <a:solidFill>
                  <a:schemeClr val="tx1"/>
                </a:solidFill>
              </a:rPr>
              <a:t>Overlege i Arbeidstilsynet og Førsteamanuensis miljømedisin, NTNU, Institutt for Energi og prosessteknikk</a:t>
            </a:r>
            <a:endParaRPr lang="nb-NO" sz="2400" dirty="0">
              <a:solidFill>
                <a:schemeClr val="tx1"/>
              </a:solidFill>
            </a:endParaRPr>
          </a:p>
        </p:txBody>
      </p:sp>
      <p:pic>
        <p:nvPicPr>
          <p:cNvPr id="4" name="Picture 4"/>
          <p:cNvPicPr>
            <a:picLocks noChangeAspect="1" noChangeArrowheads="1"/>
          </p:cNvPicPr>
          <p:nvPr/>
        </p:nvPicPr>
        <p:blipFill>
          <a:blip r:embed="rId2" cstate="print"/>
          <a:srcRect/>
          <a:stretch>
            <a:fillRect/>
          </a:stretch>
        </p:blipFill>
        <p:spPr bwMode="auto">
          <a:xfrm>
            <a:off x="7564719" y="5352239"/>
            <a:ext cx="1512888" cy="1493837"/>
          </a:xfrm>
          <a:prstGeom prst="rect">
            <a:avLst/>
          </a:prstGeom>
          <a:noFill/>
          <a:ln w="9525">
            <a:noFill/>
            <a:miter lim="800000"/>
            <a:headEnd/>
            <a:tailEnd/>
          </a:ln>
        </p:spPr>
      </p:pic>
      <p:pic>
        <p:nvPicPr>
          <p:cNvPr id="7" name="Bilde 6"/>
          <p:cNvPicPr/>
          <p:nvPr/>
        </p:nvPicPr>
        <p:blipFill>
          <a:blip r:embed="rId3" cstate="print">
            <a:extLst>
              <a:ext uri="{28A0092B-C50C-407E-A947-70E740481C1C}">
                <a14:useLocalDpi xmlns:a14="http://schemas.microsoft.com/office/drawing/2010/main" val="0"/>
              </a:ext>
            </a:extLst>
          </a:blip>
          <a:stretch>
            <a:fillRect/>
          </a:stretch>
        </p:blipFill>
        <p:spPr>
          <a:xfrm>
            <a:off x="1296035" y="140373"/>
            <a:ext cx="3458366" cy="382351"/>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514082"/>
            <a:ext cx="3150791" cy="936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Bilde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4120" y="0"/>
            <a:ext cx="1199881" cy="1412776"/>
          </a:xfrm>
          <a:prstGeom prst="rect">
            <a:avLst/>
          </a:prstGeom>
          <a:noFill/>
        </p:spPr>
      </p:pic>
      <p:pic>
        <p:nvPicPr>
          <p:cNvPr id="8" name="Bilde 7" descr="imageWithFallback.aspx.jpg"/>
          <p:cNvPicPr/>
          <p:nvPr/>
        </p:nvPicPr>
        <p:blipFill>
          <a:blip r:embed="rId6" cstate="print"/>
          <a:stretch>
            <a:fillRect/>
          </a:stretch>
        </p:blipFill>
        <p:spPr>
          <a:xfrm>
            <a:off x="4856020" y="42236"/>
            <a:ext cx="3051615" cy="492040"/>
          </a:xfrm>
          <a:prstGeom prst="rect">
            <a:avLst/>
          </a:prstGeom>
        </p:spPr>
      </p:pic>
      <p:pic>
        <p:nvPicPr>
          <p:cNvPr id="10" name="Bilde 9"/>
          <p:cNvPicPr/>
          <p:nvPr/>
        </p:nvPicPr>
        <p:blipFill>
          <a:blip r:embed="rId7" cstate="print">
            <a:extLst>
              <a:ext uri="{28A0092B-C50C-407E-A947-70E740481C1C}">
                <a14:useLocalDpi xmlns:a14="http://schemas.microsoft.com/office/drawing/2010/main" val="0"/>
              </a:ext>
            </a:extLst>
          </a:blip>
          <a:stretch>
            <a:fillRect/>
          </a:stretch>
        </p:blipFill>
        <p:spPr>
          <a:xfrm>
            <a:off x="4887696" y="646049"/>
            <a:ext cx="3027289" cy="1030424"/>
          </a:xfrm>
          <a:prstGeom prst="rect">
            <a:avLst/>
          </a:prstGeom>
        </p:spPr>
      </p:pic>
      <p:sp>
        <p:nvSpPr>
          <p:cNvPr id="6" name="AutoShape 4" descr="data:image/jpeg;base64,/9j/4AAQSkZJRgABAQAAAQABAAD/2wCEAAkGBxQTERUUExASFhQXGRgWGRYUGBIgHRYfGR0WGRYdGB8bHCgiGB4lHBQZJDQlJSkrOjI6Fx80ODcsNyktLi8BCgoKDg0OGhAQGy8kICQ0OCwsNDU0MSwsLCwsNCw0LCwsLCw3LCwsLCwsLCwsLCwsLCwsLCwsLCwsLCwsLCwsLP/AABEIAH8AagMBIgACEQEDEQH/xAAcAAACAwEBAQEAAAAAAAAAAAAABgQFBwMCCAH/xABEEAACAQICBAYPBgUFAQAAAAABAgMAEQQSBQYhMRNBUXFykhYXIzIzVGFjc6KxwdHS4iI0QpGhsgdSgYLCFCQ1U2Il/8QAGQEAAwEBAQAAAAAAAAAAAAAAAAEEAwIF/8QAHxEAAgIBBQEBAAAAAAAAAAAAAAECERIDEyExUUEy/9oADAMBAAIRAxEAPwDcaKV+y7zHr/TR2XeY9f6a725eGe7D0aKKV+y7zHr/AE0dl3mPX+mjbl4G7D0aKKV+y7zHr/TR2XeY9f6aNuXgbsPRoopX7LvMev8ATR2XeY9f6aNuXgbsPRoopX7LvMev9NHZd5j1/po25eBuw9Giilfsu8x6/wBNdsJrPnkVOBtmYLfPuubfy0bcg3Y+jFRRRXBoZjRRXbCYV5GyopJ9nOeKrTzzjUxdGScHwhGVSVAvvOY2uByUz6J1eSOzPZ3/AEXmHHz121j8COnH+4Vk9XmkbLS4tifj8A8LWdeYjceY1Gpv1vQskYAJJfYBx7DSga7hK1ZxOOLoKK9wxM7BVUljuApo0Tq0Fs01mP8AINw5+WnKSj2KMHLoVLUVb61i2It/4X31UU07VikqdBUrRPh4umvtFRalaJ8PF019oofQR7RolFFFRF5mBrR8DhljQBFAFhu4+flrOG3VpkXejmFb63wn0Pp7qq1j8COnH+4Va1VayHuI6cf7hWUe0bT/ACw0z4TD+lHsNetK6Fjm296/8w944686Z8Jh/Sj2Gp8uKRWVWYAtfLfjtb407aqhUndlJoyQYU8HLGEvulFyr85/CaYAb7q8zRBlKsAQd4NVurQtBbiDuBzBjak+eQXDoXtbPvJ6K++qembSmjDPjCoYKAiknybd1Q9K6uvHdo7unrD4/wBKojJUkTzg22ylqVonw8XTX2iotStE+Hi6a+0V2+jOPaNEoooqIvMwbdWmRd6OYVmbbq0yLvRzCt9b4T6H0q9L6eSG6r9qTk4hzn3UpzY15ZFZ2v8AaWw4htG4V00994k6XuFQVaxB5Df8q7hBJGc5tuh40ye6Yf0vuNVeuu+L+7/GqvR2IaTFRs7EksNp93JVprrvi/u/xrhRxkkaOWUWyJonWF47LJd05fxLzctX+rLXguON3P5saRqddUz/ALYdJvbT1YpK0LSk26Z1g++S+jT2tVpVXB98l9GntarSsZG8Si1h0RGyPKBldQW2bmtyj30saJ8PF019op30193l6DeykjRPh4umvtFbabbizDVSUkaJRRRU5SZg26tCxWkI4UBduIWA3nmFZ9XqWUsbsSTymq5wyI4Txs64/E8JIz2tmN7clcKKK6M27PcMpVgymxBuDU7S2lTOEzLZlve243tu5N1V1FFK7Hbqgrvg8Y8TZkYg/oeccdcKKBXRZ4jTchdnWyMyqpt5L97yb676K1heOyyXdOX8Q+NUtFLBVR0pyu7HrH4tJcLKyMCMjf02cfJSfojw8XTX2io8cpW9iRcWNuMHiNSNE+Hi6a+0Vyo4pnTnk0aJRRRUpYfN/bHl8Vw/5y/NR2x5fFcP+cvzUkSHYeatTn1TwxxDK2DMKpJkiOaW2LBw8sjEBjtKOinMmzbY1S3RHGLZSp/EiUHbhMORyXm+aunbMfxHDdaf56uIdVMGWwYOHB4S2bIZzf8A2zSsJxf7LF8pULYkZuSq/CauwSQSyHChJ1mlSGC2JQT5IEkVcshLjez23tYC9qWaO8GR+2Y/iOG60/z0dsx/EcN1p/nr1gcBhZo8JbAxiSWDEzZEefNM+HZlSJbubZ7XIAvvAtVjoTVnDShXlwkcMrxIzYeRp1VCZzErKM2dTIneqTvA5aMgwZWdsx/EcN1p/no7Zj+I4brT/PQdWoUwcs/BZpUkfEJBM2V/9MjcHlkQMHG5nzADvd9T59DYbhMdwej0Jw4hCIoxj5y6liSEfNfaBfcLbaMhYMgdsx/EcN1p/no7Zj+I4brT/PVRpsQjAYV0wcUcszThnVprjgXVRYMxG3Mb7Oa1LddLk5fA99sx/EcN1p/nq01X/iC82Nw0RweHUPKi5laa4uRtF2teswq81E/5PB+ni/cKT6CL5R9U0UUVMWHxw5sDT1pbVFYZGMuOnywRh5HKEkByqoIe6bczEjba2Xy0imxq4j1lnE8sxMbNMMsquilJAAAAynYe9FUtMji0uxmwWpLMHdMdIEtE0cgSTLkeOSRGmObuQURlbm9iRy1X6vatvi8JJijipVMbyWFmaxiiWTMzZrgkHKLA7qgjXLFXfuiWcjMmRMhCo0apl3ZArH7PMd9RtGaxzwQmKJowpZ3BKKWQugjcox2rdBbZSpnWUS8fU9VAkfHdyCHEoyqWbgQFPCABvssZHygcqsb7K4HQcZUyyYzFZZZOCj7hIZZWVEkJdc18q51ta994qow2sMyGMhkIjhOHCsqlWjJJKOD34ux31YR68YsOXzQk5ldQ0SERMqCNWiH4DkAH9KKkFwLGfU8q2HabGOv+q4OOJ8rG5kUFg5zfZQFgu07bnZYV4wWqGJOe2IdJxhzMyAsCXJcQw3DbWZIyfJcVRT6xzuhRnUqRELZRs4HZEy/ysBsvx1LOuuN4RpBiCHeRZmKgDMyqFUHlUAd7u2nloqQZQP2PV4tJFGZzZ8E2OvYnL9mRygF+Pg9/lq0wupsErxJHjJWMmHbFgcCAcgLAAXexYsp2Xqnm1uxDAX4AERvEGESBsjq6lL8lpGsOKo+F1imjZGBjOSA4UK6KymIkkqwOxtrHaaKYXAsJ9AYcYWadcVKTFJwOQwgXc5igJzmw+ztO21R9RP8Ak8H6eL9wqDPpiRo5I+5rHJIsrKiqBmUFRlA70WO4VO1EP/08H6eL9wp80zm1ao+qaKKKmLDHNe9QsTDmlwSpLFtJi4KPhE6Nl7oP156yt9Ky3scoI3jIgt+lfW9J2un8O8NjwXtwU/FKgG3pj8Q/Xy1pGfpjPT+oxLVNnxE5QhTZSbZV8nkp3i1c82vVX4Vx/h3qrLg9LvBiAt+BZlKkEMuYAHlG7ca15dHLyU5S5FCFrkzKLVgf9S9VfhUuLVRP+lOqvwrR1wS8lexhhyVzkd4CBHqlHxwR9VfhUqPVCHjw8fVX4U8CEclfojFLIeCE+PU/D+LRdRfhUhNT8L4rD1F+FNWWi1K2PFC4mqGE8Ug6i1JwurGERldcJCrKQysEW4I3EVd0UWx0j8FftFFIZ//Z"/>
          <p:cNvSpPr>
            <a:spLocks noChangeAspect="1" noChangeArrowheads="1"/>
          </p:cNvSpPr>
          <p:nvPr/>
        </p:nvSpPr>
        <p:spPr bwMode="auto">
          <a:xfrm>
            <a:off x="1206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3077" name="Picture 5" descr="\\srviohr01\Bakke_ja$\Mine dokumenter\Mine presentasjoner\Arbeidstils\FylkesmannenHdir\dibk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65" y="0"/>
            <a:ext cx="1396475" cy="16694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9794" y="668215"/>
            <a:ext cx="2580158" cy="100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2302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68923" y="188934"/>
            <a:ext cx="8229600" cy="1295867"/>
          </a:xfrm>
        </p:spPr>
        <p:txBody>
          <a:bodyPr>
            <a:normAutofit fontScale="90000"/>
          </a:bodyPr>
          <a:lstStyle/>
          <a:p>
            <a:pPr eaLnBrk="1" hangingPunct="1"/>
            <a:r>
              <a:rPr lang="nb-NO" sz="3200" b="1" dirty="0" smtClean="0"/>
              <a:t>Mye arbeidsrelatert sykdom blant astmatikere</a:t>
            </a:r>
            <a:r>
              <a:rPr lang="nb-NO" sz="2400" b="1" dirty="0" smtClean="0"/>
              <a:t/>
            </a:r>
            <a:br>
              <a:rPr lang="nb-NO" sz="2400" b="1" dirty="0" smtClean="0"/>
            </a:br>
            <a:r>
              <a:rPr lang="nb-NO" sz="2400" dirty="0" smtClean="0"/>
              <a:t>Håkon Lasse Leira, Jon </a:t>
            </a:r>
            <a:r>
              <a:rPr lang="nb-NO" sz="2400" dirty="0" err="1" smtClean="0"/>
              <a:t>Andsnes</a:t>
            </a:r>
            <a:r>
              <a:rPr lang="nb-NO" sz="2400" dirty="0" smtClean="0"/>
              <a:t> Berg, Unni Bratt, Siri Slåstad   </a:t>
            </a:r>
            <a:br>
              <a:rPr lang="nb-NO" sz="2400" dirty="0" smtClean="0"/>
            </a:br>
            <a:r>
              <a:rPr lang="nb-NO" sz="2400" dirty="0" err="1" smtClean="0"/>
              <a:t>Tidsskr</a:t>
            </a:r>
            <a:r>
              <a:rPr lang="nb-NO" sz="2400" dirty="0" smtClean="0"/>
              <a:t> Nor </a:t>
            </a:r>
            <a:r>
              <a:rPr lang="nb-NO" sz="2400" dirty="0" err="1" smtClean="0"/>
              <a:t>Lægeforen</a:t>
            </a:r>
            <a:r>
              <a:rPr lang="nb-NO" sz="2400" dirty="0" smtClean="0"/>
              <a:t> 2006; 126: 2367-9</a:t>
            </a:r>
          </a:p>
        </p:txBody>
      </p:sp>
      <p:sp>
        <p:nvSpPr>
          <p:cNvPr id="69635" name="Rectangle 3"/>
          <p:cNvSpPr>
            <a:spLocks noGrp="1" noChangeArrowheads="1"/>
          </p:cNvSpPr>
          <p:nvPr>
            <p:ph type="body" idx="1"/>
          </p:nvPr>
        </p:nvSpPr>
        <p:spPr>
          <a:xfrm>
            <a:off x="429363" y="1844824"/>
            <a:ext cx="8286750" cy="4032448"/>
          </a:xfrm>
        </p:spPr>
        <p:txBody>
          <a:bodyPr/>
          <a:lstStyle/>
          <a:p>
            <a:pPr eaLnBrk="1" hangingPunct="1"/>
            <a:r>
              <a:rPr lang="nb-NO" sz="2400" dirty="0" smtClean="0"/>
              <a:t>Sykemeldt for astma &gt; 16 dager i løpet av 2000-2003 i Midt-Norge. </a:t>
            </a:r>
          </a:p>
          <a:p>
            <a:pPr eaLnBrk="1" hangingPunct="1"/>
            <a:r>
              <a:rPr lang="nb-NO" sz="2400" dirty="0" smtClean="0"/>
              <a:t>Av de 591 som svarte hadde 416 (</a:t>
            </a:r>
            <a:r>
              <a:rPr lang="nb-NO" sz="2400" dirty="0" smtClean="0">
                <a:solidFill>
                  <a:srgbClr val="CC0000"/>
                </a:solidFill>
              </a:rPr>
              <a:t>70%</a:t>
            </a:r>
            <a:r>
              <a:rPr lang="nb-NO" sz="2400" dirty="0" smtClean="0"/>
              <a:t>) arbeidsrelatert astma.</a:t>
            </a:r>
          </a:p>
          <a:p>
            <a:pPr eaLnBrk="1" hangingPunct="1"/>
            <a:r>
              <a:rPr lang="nb-NO" sz="2400" u="sng" dirty="0" smtClean="0">
                <a:solidFill>
                  <a:srgbClr val="CC0000"/>
                </a:solidFill>
              </a:rPr>
              <a:t>Inneklima</a:t>
            </a:r>
            <a:r>
              <a:rPr lang="nb-NO" sz="2400" dirty="0" smtClean="0"/>
              <a:t> på arbeidsplassen ble oftest oppgitt som årsak til plagene.</a:t>
            </a:r>
          </a:p>
          <a:p>
            <a:pPr eaLnBrk="1" hangingPunct="1"/>
            <a:r>
              <a:rPr lang="nb-NO" sz="2400" u="sng" dirty="0" smtClean="0">
                <a:solidFill>
                  <a:srgbClr val="CC0000"/>
                </a:solidFill>
              </a:rPr>
              <a:t>Reduksjon av eksponering på arbeidet reduserte plagene for de fleste.</a:t>
            </a:r>
          </a:p>
          <a:p>
            <a:pPr eaLnBrk="1" hangingPunct="1">
              <a:buNone/>
            </a:pPr>
            <a:endParaRPr lang="nb-NO" sz="2400" u="sng" dirty="0" smtClean="0">
              <a:solidFill>
                <a:srgbClr val="CC0000"/>
              </a:solidFill>
            </a:endParaRPr>
          </a:p>
          <a:p>
            <a:pPr eaLnBrk="1" hangingPunct="1">
              <a:buNone/>
            </a:pPr>
            <a:r>
              <a:rPr lang="nb-NO" sz="2400" u="sng" dirty="0" smtClean="0"/>
              <a:t>http://tidsskriftet.no/lts-pdf/pdf2006/2367-9.pdf</a:t>
            </a:r>
          </a:p>
        </p:txBody>
      </p:sp>
    </p:spTree>
    <p:extLst>
      <p:ext uri="{BB962C8B-B14F-4D97-AF65-F5344CB8AC3E}">
        <p14:creationId xmlns:p14="http://schemas.microsoft.com/office/powerpoint/2010/main" val="29241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0" y="142901"/>
            <a:ext cx="9144000" cy="1185863"/>
          </a:xfrm>
        </p:spPr>
        <p:txBody>
          <a:bodyPr/>
          <a:lstStyle/>
          <a:p>
            <a:pPr eaLnBrk="1" hangingPunct="1"/>
            <a:r>
              <a:rPr lang="nb-NO" sz="2800" b="1" dirty="0" smtClean="0"/>
              <a:t>Mye </a:t>
            </a:r>
            <a:r>
              <a:rPr lang="nb-NO" sz="2800" b="1" dirty="0" err="1" smtClean="0"/>
              <a:t>arbeidsforverret</a:t>
            </a:r>
            <a:r>
              <a:rPr lang="nb-NO" sz="2800" b="1" dirty="0" smtClean="0"/>
              <a:t> sykdom blant astmatikere</a:t>
            </a:r>
            <a:r>
              <a:rPr lang="nb-NO" sz="2000" b="1" dirty="0" smtClean="0"/>
              <a:t/>
            </a:r>
            <a:br>
              <a:rPr lang="nb-NO" sz="2000" b="1" dirty="0" smtClean="0"/>
            </a:br>
            <a:r>
              <a:rPr lang="nb-NO" sz="2000" dirty="0" smtClean="0"/>
              <a:t>Håkon Lasse Leira, Jon Andsnes Berg, Unni Bratt, Siri Slåstad   </a:t>
            </a:r>
            <a:br>
              <a:rPr lang="nb-NO" sz="2000" dirty="0" smtClean="0"/>
            </a:br>
            <a:r>
              <a:rPr lang="nb-NO" sz="2000" dirty="0" err="1" smtClean="0"/>
              <a:t>Tidsskr</a:t>
            </a:r>
            <a:r>
              <a:rPr lang="nb-NO" sz="2000" dirty="0" smtClean="0"/>
              <a:t> Nor </a:t>
            </a:r>
            <a:r>
              <a:rPr lang="nb-NO" sz="2000" dirty="0" err="1" smtClean="0"/>
              <a:t>Lægeforen</a:t>
            </a:r>
            <a:r>
              <a:rPr lang="nb-NO" sz="2000" dirty="0" smtClean="0"/>
              <a:t> 2006; 126: 2367-9</a:t>
            </a:r>
          </a:p>
        </p:txBody>
      </p:sp>
      <p:graphicFrame>
        <p:nvGraphicFramePr>
          <p:cNvPr id="3074" name="Object 3"/>
          <p:cNvGraphicFramePr>
            <a:graphicFrameLocks noGrp="1" noChangeAspect="1"/>
          </p:cNvGraphicFramePr>
          <p:nvPr>
            <p:ph idx="1"/>
          </p:nvPr>
        </p:nvGraphicFramePr>
        <p:xfrm>
          <a:off x="863117" y="1289050"/>
          <a:ext cx="6899031" cy="5416550"/>
        </p:xfrm>
        <a:graphic>
          <a:graphicData uri="http://schemas.openxmlformats.org/presentationml/2006/ole">
            <mc:AlternateContent xmlns:mc="http://schemas.openxmlformats.org/markup-compatibility/2006">
              <mc:Choice xmlns:v="urn:schemas-microsoft-com:vml" Requires="v">
                <p:oleObj spid="_x0000_s2184" name="Document" r:id="rId4" imgW="6933403" imgH="5024471" progId="Word.Document.8">
                  <p:embed/>
                </p:oleObj>
              </mc:Choice>
              <mc:Fallback>
                <p:oleObj name="Document" r:id="rId4" imgW="6933403" imgH="5024471"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117" y="1289050"/>
                        <a:ext cx="6899031" cy="541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801208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421196" y="116633"/>
            <a:ext cx="8229600" cy="792088"/>
          </a:xfrm>
        </p:spPr>
        <p:txBody>
          <a:bodyPr>
            <a:normAutofit fontScale="90000"/>
          </a:bodyPr>
          <a:lstStyle/>
          <a:p>
            <a:r>
              <a:rPr lang="nb-NO" dirty="0" smtClean="0"/>
              <a:t>Astma, allergi og overfølsomhet øker</a:t>
            </a:r>
            <a:endParaRPr lang="nb-NO" dirty="0"/>
          </a:p>
        </p:txBody>
      </p:sp>
      <p:pic>
        <p:nvPicPr>
          <p:cNvPr id="5" name="Picture 18" descr="Allergic Rhin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1729780" cy="262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Conjunctivi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780" y="864353"/>
            <a:ext cx="3375767" cy="260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Diagram of normal lung vs. asthmatic l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547" y="864354"/>
            <a:ext cx="4019278" cy="260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10"/>
          <p:cNvSpPr/>
          <p:nvPr/>
        </p:nvSpPr>
        <p:spPr>
          <a:xfrm>
            <a:off x="107504" y="3501008"/>
            <a:ext cx="8856984" cy="3170099"/>
          </a:xfrm>
          <a:prstGeom prst="rect">
            <a:avLst/>
          </a:prstGeom>
        </p:spPr>
        <p:txBody>
          <a:bodyPr wrap="square">
            <a:spAutoFit/>
          </a:bodyPr>
          <a:lstStyle/>
          <a:p>
            <a:pPr marL="176213" indent="-176213">
              <a:buFont typeface="Arial" panose="020B0604020202020204" pitchFamily="34" charset="0"/>
              <a:buChar char="•"/>
            </a:pPr>
            <a:r>
              <a:rPr lang="nb-NO" sz="2000" dirty="0" smtClean="0">
                <a:solidFill>
                  <a:srgbClr val="000000"/>
                </a:solidFill>
              </a:rPr>
              <a:t>Allergisk snue (Rinokonjunktivitt/Allergisk Rinitt, AR, ”</a:t>
            </a:r>
            <a:r>
              <a:rPr lang="nb-NO" sz="2000" dirty="0">
                <a:solidFill>
                  <a:srgbClr val="000000"/>
                </a:solidFill>
              </a:rPr>
              <a:t>høysnue</a:t>
            </a:r>
            <a:r>
              <a:rPr lang="nb-NO" sz="2000" dirty="0" smtClean="0">
                <a:solidFill>
                  <a:srgbClr val="000000"/>
                </a:solidFill>
              </a:rPr>
              <a:t>”), </a:t>
            </a:r>
            <a:r>
              <a:rPr lang="nb-NO" sz="2000" dirty="0"/>
              <a:t>10-25</a:t>
            </a:r>
            <a:r>
              <a:rPr lang="nb-NO" sz="2000" dirty="0" smtClean="0"/>
              <a:t>% i Norge, 25 % hos ti-åringer i barneastmastudien i Oslo (Berthelsen et al 2010). </a:t>
            </a:r>
          </a:p>
          <a:p>
            <a:pPr marL="176213" indent="-176213">
              <a:buFont typeface="Arial" panose="020B0604020202020204" pitchFamily="34" charset="0"/>
              <a:buChar char="•"/>
            </a:pPr>
            <a:r>
              <a:rPr lang="nb-NO" sz="2000" dirty="0" smtClean="0"/>
              <a:t>Antas doblet siste 20 år med </a:t>
            </a:r>
            <a:r>
              <a:rPr lang="nb-NO" sz="2000" dirty="0"/>
              <a:t>størst intensitet i </a:t>
            </a:r>
            <a:r>
              <a:rPr lang="nb-NO" sz="2000" dirty="0" smtClean="0"/>
              <a:t>skolealder.</a:t>
            </a:r>
            <a:r>
              <a:rPr lang="nb-NO" sz="2000" dirty="0" smtClean="0">
                <a:solidFill>
                  <a:srgbClr val="000000"/>
                </a:solidFill>
              </a:rPr>
              <a:t> AR følger gjerne etter atopisk dermatitt og astma hos barn 0-7 år («Den allergiske marsjen»)(</a:t>
            </a:r>
            <a:r>
              <a:rPr lang="nb-NO" sz="2000" dirty="0" err="1" smtClean="0">
                <a:solidFill>
                  <a:srgbClr val="000000"/>
                </a:solidFill>
              </a:rPr>
              <a:t>Wahn</a:t>
            </a:r>
            <a:r>
              <a:rPr lang="nb-NO" sz="2000" dirty="0" smtClean="0">
                <a:solidFill>
                  <a:srgbClr val="000000"/>
                </a:solidFill>
              </a:rPr>
              <a:t> &amp; von </a:t>
            </a:r>
            <a:r>
              <a:rPr lang="nb-NO" sz="2000" dirty="0" err="1" smtClean="0">
                <a:solidFill>
                  <a:srgbClr val="000000"/>
                </a:solidFill>
              </a:rPr>
              <a:t>Mutius</a:t>
            </a:r>
            <a:r>
              <a:rPr lang="nb-NO" sz="2000" dirty="0" smtClean="0">
                <a:solidFill>
                  <a:srgbClr val="000000"/>
                </a:solidFill>
              </a:rPr>
              <a:t> 2001). </a:t>
            </a:r>
          </a:p>
          <a:p>
            <a:pPr marL="176213" indent="-176213">
              <a:buFont typeface="Arial" panose="020B0604020202020204" pitchFamily="34" charset="0"/>
              <a:buChar char="•"/>
            </a:pPr>
            <a:r>
              <a:rPr lang="nb-NO" sz="2000" dirty="0" smtClean="0">
                <a:solidFill>
                  <a:srgbClr val="000000"/>
                </a:solidFill>
              </a:rPr>
              <a:t>Ikke-allergisk snue er også hyppig (</a:t>
            </a:r>
            <a:r>
              <a:rPr lang="nb-NO" sz="2000" dirty="0" err="1" smtClean="0">
                <a:solidFill>
                  <a:srgbClr val="000000"/>
                </a:solidFill>
              </a:rPr>
              <a:t>Weinmayr</a:t>
            </a:r>
            <a:r>
              <a:rPr lang="nb-NO" sz="2000" dirty="0" smtClean="0">
                <a:solidFill>
                  <a:srgbClr val="000000"/>
                </a:solidFill>
              </a:rPr>
              <a:t> et al 2008)</a:t>
            </a:r>
          </a:p>
          <a:p>
            <a:pPr marL="176213" indent="-176213">
              <a:buFont typeface="Arial" panose="020B0604020202020204" pitchFamily="34" charset="0"/>
              <a:buChar char="•"/>
            </a:pPr>
            <a:r>
              <a:rPr lang="nb-NO" sz="2000" dirty="0" smtClean="0">
                <a:solidFill>
                  <a:srgbClr val="000000"/>
                </a:solidFill>
              </a:rPr>
              <a:t>Yrkessnue femdobler </a:t>
            </a:r>
            <a:r>
              <a:rPr lang="nb-NO" sz="2000" dirty="0">
                <a:solidFill>
                  <a:srgbClr val="000000"/>
                </a:solidFill>
              </a:rPr>
              <a:t>risiko for senere utvikling av </a:t>
            </a:r>
            <a:r>
              <a:rPr lang="nb-NO" sz="2000" dirty="0" smtClean="0">
                <a:solidFill>
                  <a:srgbClr val="000000"/>
                </a:solidFill>
              </a:rPr>
              <a:t>astma </a:t>
            </a:r>
            <a:r>
              <a:rPr lang="nb-NO" sz="2000" dirty="0">
                <a:solidFill>
                  <a:srgbClr val="000000"/>
                </a:solidFill>
              </a:rPr>
              <a:t>(</a:t>
            </a:r>
            <a:r>
              <a:rPr lang="nb-NO" sz="2000" dirty="0" err="1"/>
              <a:t>Karjalainen</a:t>
            </a:r>
            <a:r>
              <a:rPr lang="nb-NO" sz="2000" dirty="0"/>
              <a:t> et al 2003</a:t>
            </a:r>
            <a:r>
              <a:rPr lang="nb-NO" sz="2000" dirty="0" smtClean="0"/>
              <a:t>). </a:t>
            </a:r>
            <a:r>
              <a:rPr lang="nb-NO" sz="2000" dirty="0" smtClean="0">
                <a:solidFill>
                  <a:srgbClr val="000000"/>
                </a:solidFill>
              </a:rPr>
              <a:t>Økt risiko for : </a:t>
            </a:r>
            <a:r>
              <a:rPr lang="nb-NO" sz="2000" b="1" i="1" u="sng" dirty="0" smtClean="0">
                <a:solidFill>
                  <a:srgbClr val="C00000"/>
                </a:solidFill>
              </a:rPr>
              <a:t>astma </a:t>
            </a:r>
            <a:r>
              <a:rPr lang="nb-NO" sz="2000" b="1" i="1" u="sng" dirty="0">
                <a:solidFill>
                  <a:srgbClr val="C00000"/>
                </a:solidFill>
              </a:rPr>
              <a:t>→ </a:t>
            </a:r>
            <a:r>
              <a:rPr lang="nb-NO" sz="2000" b="1" i="1" u="sng" dirty="0" smtClean="0">
                <a:solidFill>
                  <a:srgbClr val="C00000"/>
                </a:solidFill>
              </a:rPr>
              <a:t>KOLS</a:t>
            </a:r>
            <a:r>
              <a:rPr lang="nb-NO" sz="2000" dirty="0" smtClean="0"/>
              <a:t>, </a:t>
            </a:r>
            <a:r>
              <a:rPr lang="nb-NO" sz="2000" dirty="0" smtClean="0">
                <a:solidFill>
                  <a:srgbClr val="000000"/>
                </a:solidFill>
              </a:rPr>
              <a:t>hos barn og unge med</a:t>
            </a:r>
            <a:r>
              <a:rPr lang="nb-NO" sz="2000" dirty="0" smtClean="0"/>
              <a:t> BHR,  </a:t>
            </a:r>
            <a:r>
              <a:rPr lang="nb-NO" sz="2000" dirty="0" smtClean="0">
                <a:solidFill>
                  <a:srgbClr val="000000"/>
                </a:solidFill>
              </a:rPr>
              <a:t>astma  og luftveisinfeksjoner (Svanes et al. </a:t>
            </a:r>
            <a:r>
              <a:rPr lang="en-GB" sz="2000" dirty="0" smtClean="0"/>
              <a:t>Thorax </a:t>
            </a:r>
            <a:r>
              <a:rPr lang="en-GB" sz="2000" dirty="0"/>
              <a:t>2010; 65: </a:t>
            </a:r>
            <a:r>
              <a:rPr lang="en-GB" sz="2000" dirty="0" smtClean="0"/>
              <a:t>14-20, de Marco et al Am J </a:t>
            </a:r>
            <a:r>
              <a:rPr lang="en-GB" sz="2000" dirty="0" err="1" smtClean="0"/>
              <a:t>Respir</a:t>
            </a:r>
            <a:r>
              <a:rPr lang="en-GB" sz="2000" dirty="0" smtClean="0"/>
              <a:t> </a:t>
            </a:r>
            <a:r>
              <a:rPr lang="en-GB" sz="2000" dirty="0" err="1" smtClean="0"/>
              <a:t>Crit</a:t>
            </a:r>
            <a:r>
              <a:rPr lang="en-GB" sz="2000" dirty="0" smtClean="0"/>
              <a:t> Care Med 2011; 183; 891-97)</a:t>
            </a:r>
            <a:r>
              <a:rPr lang="nb-NO" sz="2000" dirty="0" smtClean="0">
                <a:solidFill>
                  <a:srgbClr val="000000"/>
                </a:solidFill>
              </a:rPr>
              <a:t>.</a:t>
            </a:r>
            <a:endParaRPr lang="nb-NO" sz="2000" dirty="0"/>
          </a:p>
        </p:txBody>
      </p:sp>
    </p:spTree>
    <p:extLst>
      <p:ext uri="{BB962C8B-B14F-4D97-AF65-F5344CB8AC3E}">
        <p14:creationId xmlns:p14="http://schemas.microsoft.com/office/powerpoint/2010/main" val="138419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116632"/>
            <a:ext cx="8229600" cy="1008112"/>
          </a:xfrm>
          <a:solidFill>
            <a:schemeClr val="bg1"/>
          </a:solidFill>
        </p:spPr>
        <p:txBody>
          <a:bodyPr>
            <a:noAutofit/>
          </a:bodyPr>
          <a:lstStyle/>
          <a:p>
            <a:r>
              <a:rPr lang="nb-NO" sz="4800" dirty="0" smtClean="0"/>
              <a:t>Astma og KOLS</a:t>
            </a:r>
            <a:r>
              <a:rPr lang="nb-NO" sz="4000" dirty="0" smtClean="0"/>
              <a:t/>
            </a:r>
            <a:br>
              <a:rPr lang="nb-NO" sz="4000" dirty="0" smtClean="0"/>
            </a:br>
            <a:r>
              <a:rPr lang="nb-NO" sz="3600" dirty="0" err="1" smtClean="0"/>
              <a:t>KOLS</a:t>
            </a:r>
            <a:r>
              <a:rPr lang="nb-NO" sz="3600" dirty="0" smtClean="0"/>
              <a:t> ikke bare røyking</a:t>
            </a:r>
            <a:endParaRPr lang="nb-NO" sz="3600" dirty="0"/>
          </a:p>
        </p:txBody>
      </p:sp>
      <p:sp>
        <p:nvSpPr>
          <p:cNvPr id="3" name="Plassholder for innhold 2"/>
          <p:cNvSpPr>
            <a:spLocks noGrp="1"/>
          </p:cNvSpPr>
          <p:nvPr>
            <p:ph idx="1"/>
          </p:nvPr>
        </p:nvSpPr>
        <p:spPr>
          <a:xfrm>
            <a:off x="323528" y="1340768"/>
            <a:ext cx="8568952" cy="4680520"/>
          </a:xfrm>
        </p:spPr>
        <p:txBody>
          <a:bodyPr>
            <a:normAutofit fontScale="85000" lnSpcReduction="10000"/>
          </a:bodyPr>
          <a:lstStyle/>
          <a:p>
            <a:r>
              <a:rPr lang="nb-NO" sz="2100" dirty="0"/>
              <a:t>Voksne ikke-røykere som har hatt astma i barndommen har risiko for å utvikle KOLS på nivå med de som røyker 10-20 sigaretter i døgnet (Svanes et al 2010, </a:t>
            </a:r>
            <a:r>
              <a:rPr lang="nb-NO" sz="2100" dirty="0" err="1"/>
              <a:t>Shirtcliffe</a:t>
            </a:r>
            <a:r>
              <a:rPr lang="nb-NO" sz="2100" dirty="0"/>
              <a:t> et al 2010, </a:t>
            </a:r>
            <a:r>
              <a:rPr lang="nb-NO" sz="2100" dirty="0" err="1"/>
              <a:t>Mørkve</a:t>
            </a:r>
            <a:r>
              <a:rPr lang="nb-NO" sz="2100" dirty="0"/>
              <a:t> et al 2011, de Marco et al 2011). </a:t>
            </a:r>
            <a:endParaRPr lang="nb-NO" sz="2100" dirty="0" smtClean="0"/>
          </a:p>
          <a:p>
            <a:r>
              <a:rPr lang="nb-NO" sz="2100" b="1" u="sng" dirty="0" smtClean="0">
                <a:solidFill>
                  <a:srgbClr val="FF0000"/>
                </a:solidFill>
              </a:rPr>
              <a:t>Kombinasjonen </a:t>
            </a:r>
            <a:r>
              <a:rPr lang="nb-NO" sz="2100" b="1" u="sng" dirty="0">
                <a:solidFill>
                  <a:srgbClr val="FF0000"/>
                </a:solidFill>
              </a:rPr>
              <a:t>av barneastma, hyppige infeksjoner, mors røyking og foreldreastma ga risiko </a:t>
            </a:r>
            <a:r>
              <a:rPr lang="nb-NO" sz="2100" b="1" u="sng" dirty="0" smtClean="0">
                <a:solidFill>
                  <a:srgbClr val="FF0000"/>
                </a:solidFill>
              </a:rPr>
              <a:t>hos ikke-røykere for </a:t>
            </a:r>
            <a:r>
              <a:rPr lang="nb-NO" sz="2100" b="1" u="sng" dirty="0">
                <a:solidFill>
                  <a:srgbClr val="FF0000"/>
                </a:solidFill>
              </a:rPr>
              <a:t>KOLS i voksen alder nesten dobbelt så høyt </a:t>
            </a:r>
            <a:r>
              <a:rPr lang="nb-NO" sz="2100" b="1" u="sng" dirty="0" smtClean="0">
                <a:solidFill>
                  <a:srgbClr val="FF0000"/>
                </a:solidFill>
              </a:rPr>
              <a:t>som hos storrøykere (OR 7,2 mot 3,8) (Svanes et al 2010). </a:t>
            </a:r>
            <a:endParaRPr lang="nb-NO" sz="2100" b="1" u="sng" dirty="0">
              <a:solidFill>
                <a:srgbClr val="FF0000"/>
              </a:solidFill>
            </a:endParaRPr>
          </a:p>
          <a:p>
            <a:r>
              <a:rPr lang="nb-NO" sz="2100" dirty="0"/>
              <a:t>Hyppige luftveisinfeksjoner i barndommen var assosiert med økt risiko for astma (OR 5,6) og kronisk bronkitt (</a:t>
            </a:r>
            <a:r>
              <a:rPr lang="nb-NO" sz="2100" dirty="0" smtClean="0"/>
              <a:t>2,3</a:t>
            </a:r>
            <a:r>
              <a:rPr lang="nb-NO" sz="2100" dirty="0"/>
              <a:t>) hos voksne (</a:t>
            </a:r>
            <a:r>
              <a:rPr lang="nb-NO" sz="2100" dirty="0" err="1"/>
              <a:t>Ekici</a:t>
            </a:r>
            <a:r>
              <a:rPr lang="nb-NO" sz="2100" dirty="0"/>
              <a:t> et al 2008). Dessuten var fukt og synlig mugg, teppegulv, kjæledyr og passiv røyking i hjemmet assosiert med hyppig luftveisinfeksjoner i barndommen</a:t>
            </a:r>
            <a:r>
              <a:rPr lang="nb-NO" sz="2100" dirty="0" smtClean="0"/>
              <a:t>.</a:t>
            </a:r>
          </a:p>
          <a:p>
            <a:pPr marL="176213" indent="-176213" eaLnBrk="1" fontAlgn="auto" hangingPunct="1">
              <a:spcAft>
                <a:spcPts val="0"/>
              </a:spcAft>
              <a:buFont typeface="Arial" panose="020B0604020202020204" pitchFamily="34" charset="0"/>
              <a:buChar char="•"/>
              <a:defRPr/>
            </a:pPr>
            <a:r>
              <a:rPr lang="nb-NO" sz="2100" dirty="0"/>
              <a:t>«</a:t>
            </a:r>
            <a:r>
              <a:rPr lang="nb-NO" sz="2100" dirty="0" err="1"/>
              <a:t>Prevalence</a:t>
            </a:r>
            <a:r>
              <a:rPr lang="nb-NO" sz="2100" dirty="0"/>
              <a:t> </a:t>
            </a:r>
            <a:r>
              <a:rPr lang="nb-NO" sz="2100" dirty="0" err="1"/>
              <a:t>of</a:t>
            </a:r>
            <a:r>
              <a:rPr lang="nb-NO" sz="2100" dirty="0"/>
              <a:t> GOLD </a:t>
            </a:r>
            <a:r>
              <a:rPr lang="nb-NO" sz="2100" dirty="0" err="1"/>
              <a:t>defined</a:t>
            </a:r>
            <a:r>
              <a:rPr lang="nb-NO" sz="2100" dirty="0"/>
              <a:t> COPD has </a:t>
            </a:r>
            <a:r>
              <a:rPr lang="nb-NO" sz="2100" dirty="0" err="1"/>
              <a:t>increased</a:t>
            </a:r>
            <a:r>
              <a:rPr lang="nb-NO" sz="2100" dirty="0"/>
              <a:t> from 7% to 14% in </a:t>
            </a:r>
            <a:r>
              <a:rPr lang="nb-NO" sz="2100" dirty="0" err="1"/>
              <a:t>nine</a:t>
            </a:r>
            <a:r>
              <a:rPr lang="nb-NO" sz="2100" dirty="0"/>
              <a:t> </a:t>
            </a:r>
            <a:r>
              <a:rPr lang="nb-NO" sz="2100" dirty="0" err="1"/>
              <a:t>years</a:t>
            </a:r>
            <a:r>
              <a:rPr lang="nb-NO" sz="2100" dirty="0"/>
              <a:t> (tilsvarer </a:t>
            </a:r>
            <a:r>
              <a:rPr lang="nb-NO" sz="2100" dirty="0" smtClean="0"/>
              <a:t>økning fra </a:t>
            </a:r>
            <a:r>
              <a:rPr lang="nb-NO" sz="2100" dirty="0" err="1" smtClean="0"/>
              <a:t>ca</a:t>
            </a:r>
            <a:r>
              <a:rPr lang="nb-NO" sz="2100" dirty="0" smtClean="0"/>
              <a:t> 200 000 til nærmere 400 </a:t>
            </a:r>
            <a:r>
              <a:rPr lang="nb-NO" sz="2100" dirty="0"/>
              <a:t>000). </a:t>
            </a:r>
            <a:r>
              <a:rPr lang="nb-NO" sz="2100" dirty="0" err="1" smtClean="0"/>
              <a:t>Only</a:t>
            </a:r>
            <a:r>
              <a:rPr lang="nb-NO" sz="2100" dirty="0" smtClean="0"/>
              <a:t> </a:t>
            </a:r>
            <a:r>
              <a:rPr lang="nb-NO" sz="2100" dirty="0"/>
              <a:t>1 </a:t>
            </a:r>
            <a:r>
              <a:rPr lang="nb-NO" sz="2100" dirty="0" err="1"/>
              <a:t>out</a:t>
            </a:r>
            <a:r>
              <a:rPr lang="nb-NO" sz="2100" dirty="0"/>
              <a:t> </a:t>
            </a:r>
            <a:r>
              <a:rPr lang="nb-NO" sz="2100" dirty="0" err="1"/>
              <a:t>of</a:t>
            </a:r>
            <a:r>
              <a:rPr lang="nb-NO" sz="2100" dirty="0"/>
              <a:t> 4 </a:t>
            </a:r>
            <a:r>
              <a:rPr lang="nb-NO" sz="2100" dirty="0" err="1"/>
              <a:t>had</a:t>
            </a:r>
            <a:r>
              <a:rPr lang="nb-NO" sz="2100" dirty="0"/>
              <a:t> a </a:t>
            </a:r>
            <a:r>
              <a:rPr lang="nb-NO" sz="2100" dirty="0" err="1"/>
              <a:t>physician’s</a:t>
            </a:r>
            <a:r>
              <a:rPr lang="nb-NO" sz="2100" dirty="0"/>
              <a:t> </a:t>
            </a:r>
            <a:r>
              <a:rPr lang="nb-NO" sz="2100" dirty="0" err="1"/>
              <a:t>diagnosis</a:t>
            </a:r>
            <a:r>
              <a:rPr lang="nb-NO" sz="2100" dirty="0" smtClean="0"/>
              <a:t>». (</a:t>
            </a:r>
            <a:r>
              <a:rPr lang="nb-NO" sz="2100" dirty="0" err="1" smtClean="0"/>
              <a:t>Waatevik</a:t>
            </a:r>
            <a:r>
              <a:rPr lang="nb-NO" sz="2100" dirty="0" smtClean="0"/>
              <a:t> et al.. </a:t>
            </a:r>
            <a:r>
              <a:rPr lang="nb-NO" sz="2100" dirty="0" err="1"/>
              <a:t>Respir</a:t>
            </a:r>
            <a:r>
              <a:rPr lang="nb-NO" sz="2100" dirty="0"/>
              <a:t> Med. 2013 Jul;107(7):</a:t>
            </a:r>
            <a:r>
              <a:rPr lang="nb-NO" sz="2100" dirty="0" smtClean="0"/>
              <a:t>1037-45). </a:t>
            </a:r>
            <a:endParaRPr lang="nb-NO" sz="2100" dirty="0"/>
          </a:p>
          <a:p>
            <a:pPr marL="0" indent="0">
              <a:buNone/>
            </a:pPr>
            <a:endParaRPr lang="nb-NO" sz="2400" b="1" dirty="0" smtClean="0"/>
          </a:p>
          <a:p>
            <a:pPr marL="0" indent="0">
              <a:buNone/>
            </a:pPr>
            <a:r>
              <a:rPr lang="nb-NO" sz="2400" b="1" u="sng" dirty="0" smtClean="0">
                <a:solidFill>
                  <a:srgbClr val="FF0000"/>
                </a:solidFill>
              </a:rPr>
              <a:t>Kommer </a:t>
            </a:r>
            <a:r>
              <a:rPr lang="nb-NO" sz="2400" b="1" u="sng" dirty="0">
                <a:solidFill>
                  <a:srgbClr val="FF0000"/>
                </a:solidFill>
              </a:rPr>
              <a:t>vi til å se noen reduksjon av KOLS etter røykebølgen</a:t>
            </a:r>
            <a:r>
              <a:rPr lang="nb-NO" sz="2400" b="1" u="sng" dirty="0" smtClean="0">
                <a:solidFill>
                  <a:srgbClr val="FF0000"/>
                </a:solidFill>
              </a:rPr>
              <a:t>?</a:t>
            </a:r>
            <a:endParaRPr lang="nb-NO" sz="2400" u="sng" dirty="0">
              <a:solidFill>
                <a:srgbClr val="FF0000"/>
              </a:solidFill>
            </a:endParaRPr>
          </a:p>
          <a:p>
            <a:endParaRPr lang="nb-NO" dirty="0"/>
          </a:p>
        </p:txBody>
      </p:sp>
    </p:spTree>
    <p:extLst>
      <p:ext uri="{BB962C8B-B14F-4D97-AF65-F5344CB8AC3E}">
        <p14:creationId xmlns:p14="http://schemas.microsoft.com/office/powerpoint/2010/main" val="343861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tel 1"/>
          <p:cNvSpPr>
            <a:spLocks noGrp="1"/>
          </p:cNvSpPr>
          <p:nvPr>
            <p:ph type="title"/>
          </p:nvPr>
        </p:nvSpPr>
        <p:spPr>
          <a:xfrm>
            <a:off x="8231" y="0"/>
            <a:ext cx="4474840" cy="294922"/>
          </a:xfrm>
        </p:spPr>
        <p:txBody>
          <a:bodyPr>
            <a:noAutofit/>
          </a:bodyPr>
          <a:lstStyle/>
          <a:p>
            <a:r>
              <a:rPr lang="nb-NO" altLang="nb-NO" sz="2000" dirty="0" smtClean="0"/>
              <a:t>Astma hos skolebarn i Norge</a:t>
            </a:r>
          </a:p>
        </p:txBody>
      </p:sp>
      <p:sp>
        <p:nvSpPr>
          <p:cNvPr id="3" name="Plassholder for innhold 2"/>
          <p:cNvSpPr>
            <a:spLocks noGrp="1"/>
          </p:cNvSpPr>
          <p:nvPr>
            <p:ph idx="1"/>
          </p:nvPr>
        </p:nvSpPr>
        <p:spPr>
          <a:xfrm>
            <a:off x="179512" y="2743194"/>
            <a:ext cx="4176464" cy="577794"/>
          </a:xfrm>
        </p:spPr>
        <p:txBody>
          <a:bodyPr>
            <a:normAutofit fontScale="92500"/>
          </a:bodyPr>
          <a:lstStyle/>
          <a:p>
            <a:pPr marL="0" indent="0">
              <a:buFontTx/>
              <a:buNone/>
              <a:defRPr/>
            </a:pPr>
            <a:r>
              <a:rPr lang="en-US" sz="1600" dirty="0"/>
              <a:t>Lifetime prevalence of asthma among Norwegian schoolchildren, 1948–2008. ERS-</a:t>
            </a:r>
            <a:r>
              <a:rPr lang="en-US" sz="1600" dirty="0" err="1"/>
              <a:t>Whitebook</a:t>
            </a:r>
            <a:r>
              <a:rPr lang="en-US" sz="1600" dirty="0"/>
              <a:t> </a:t>
            </a:r>
            <a:r>
              <a:rPr lang="en-US" sz="1600" dirty="0" smtClean="0"/>
              <a:t>2013</a:t>
            </a:r>
            <a:endParaRPr lang="nb-NO" sz="1600" dirty="0"/>
          </a:p>
        </p:txBody>
      </p:sp>
      <p:pic>
        <p:nvPicPr>
          <p:cNvPr id="243716" name="Picture 2" descr="fig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4922"/>
            <a:ext cx="4211960" cy="255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32656"/>
            <a:ext cx="4755529" cy="505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4649018" y="5554687"/>
            <a:ext cx="4424982" cy="1077218"/>
          </a:xfrm>
          <a:prstGeom prst="rect">
            <a:avLst/>
          </a:prstGeom>
          <a:noFill/>
        </p:spPr>
        <p:txBody>
          <a:bodyPr wrap="square" rtlCol="0">
            <a:spAutoFit/>
          </a:bodyPr>
          <a:lstStyle/>
          <a:p>
            <a:r>
              <a:rPr lang="en-US" sz="1600" dirty="0"/>
              <a:t>Lifetime prevalence of asthma in a) 6–7-year-old and b) 13–14-year-old children in 1997 and 2002–2003. </a:t>
            </a:r>
            <a:r>
              <a:rPr lang="en-US" sz="1600" dirty="0" smtClean="0"/>
              <a:t>ISAAC </a:t>
            </a:r>
            <a:r>
              <a:rPr lang="en-US" sz="1600" dirty="0"/>
              <a:t>I and III</a:t>
            </a:r>
            <a:r>
              <a:rPr lang="en-US" sz="1600" dirty="0" smtClean="0"/>
              <a:t>. (</a:t>
            </a:r>
            <a:r>
              <a:rPr lang="en-US" sz="1600" dirty="0"/>
              <a:t>ERS-</a:t>
            </a:r>
            <a:r>
              <a:rPr lang="en-US" sz="1600" dirty="0" err="1"/>
              <a:t>Whitebook</a:t>
            </a:r>
            <a:r>
              <a:rPr lang="en-US" sz="1600" dirty="0"/>
              <a:t> </a:t>
            </a:r>
            <a:r>
              <a:rPr lang="en-US" sz="1600" dirty="0" smtClean="0"/>
              <a:t>2013, </a:t>
            </a:r>
            <a:r>
              <a:rPr lang="en-US" sz="1600" u="sng" dirty="0">
                <a:hlinkClick r:id="rId4"/>
              </a:rPr>
              <a:t>http://</a:t>
            </a:r>
            <a:r>
              <a:rPr lang="en-US" sz="1600" u="sng" dirty="0" smtClean="0">
                <a:hlinkClick r:id="rId4"/>
              </a:rPr>
              <a:t>www.erswhitebook.org</a:t>
            </a:r>
            <a:r>
              <a:rPr lang="en-US" sz="1600" dirty="0" smtClean="0"/>
              <a:t>)</a:t>
            </a:r>
            <a:endParaRPr lang="nb-NO" sz="1600"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606968"/>
            <a:ext cx="4032448" cy="248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tel 4"/>
          <p:cNvSpPr txBox="1">
            <a:spLocks/>
          </p:cNvSpPr>
          <p:nvPr/>
        </p:nvSpPr>
        <p:spPr>
          <a:xfrm>
            <a:off x="179512" y="3246928"/>
            <a:ext cx="385573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b-NO" sz="2000" dirty="0" err="1" smtClean="0"/>
              <a:t>Rhinitt</a:t>
            </a:r>
            <a:r>
              <a:rPr lang="nb-NO" sz="2000" dirty="0" smtClean="0"/>
              <a:t> og urbanisering i Sverige</a:t>
            </a:r>
            <a:endParaRPr lang="nb-NO" sz="2000" dirty="0"/>
          </a:p>
        </p:txBody>
      </p:sp>
      <p:sp>
        <p:nvSpPr>
          <p:cNvPr id="2" name="TekstSylinder 1"/>
          <p:cNvSpPr txBox="1"/>
          <p:nvPr/>
        </p:nvSpPr>
        <p:spPr>
          <a:xfrm>
            <a:off x="179512" y="6093296"/>
            <a:ext cx="4176464" cy="584775"/>
          </a:xfrm>
          <a:prstGeom prst="rect">
            <a:avLst/>
          </a:prstGeom>
          <a:noFill/>
        </p:spPr>
        <p:txBody>
          <a:bodyPr wrap="square" rtlCol="0">
            <a:spAutoFit/>
          </a:bodyPr>
          <a:lstStyle/>
          <a:p>
            <a:r>
              <a:rPr lang="en-US" sz="1600" dirty="0" err="1"/>
              <a:t>Nesesymptomer</a:t>
            </a:r>
            <a:r>
              <a:rPr lang="en-US" sz="1600" dirty="0"/>
              <a:t> </a:t>
            </a:r>
            <a:r>
              <a:rPr lang="en-US" sz="1600" dirty="0" smtClean="0"/>
              <a:t>i Vest-</a:t>
            </a:r>
            <a:r>
              <a:rPr lang="en-US" sz="1600" dirty="0" err="1" smtClean="0"/>
              <a:t>Götaland</a:t>
            </a:r>
            <a:r>
              <a:rPr lang="en-US" sz="1600" dirty="0" smtClean="0"/>
              <a:t>, </a:t>
            </a:r>
            <a:r>
              <a:rPr lang="en-US" sz="1600" dirty="0" err="1"/>
              <a:t>Sverige</a:t>
            </a:r>
            <a:r>
              <a:rPr lang="en-US" sz="1600" dirty="0"/>
              <a:t>. Eriksson </a:t>
            </a:r>
            <a:r>
              <a:rPr lang="nb-NO" sz="1600" dirty="0"/>
              <a:t>et al. </a:t>
            </a:r>
            <a:r>
              <a:rPr lang="en-US" sz="1600" dirty="0" err="1"/>
              <a:t>Int</a:t>
            </a:r>
            <a:r>
              <a:rPr lang="en-US" sz="1600" dirty="0"/>
              <a:t> Arch Allergy </a:t>
            </a:r>
            <a:r>
              <a:rPr lang="en-US" sz="1600" dirty="0" err="1"/>
              <a:t>Immunol</a:t>
            </a:r>
            <a:r>
              <a:rPr lang="en-US" sz="1600" dirty="0"/>
              <a:t>. 2011</a:t>
            </a:r>
            <a:endParaRPr lang="nb-NO" sz="1600" dirty="0"/>
          </a:p>
        </p:txBody>
      </p:sp>
    </p:spTree>
    <p:extLst>
      <p:ext uri="{BB962C8B-B14F-4D97-AF65-F5344CB8AC3E}">
        <p14:creationId xmlns:p14="http://schemas.microsoft.com/office/powerpoint/2010/main" val="290784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 - Data 3 grap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363" y="188640"/>
            <a:ext cx="7573154" cy="5301208"/>
          </a:xfrm>
          <a:prstGeom prst="rect">
            <a:avLst/>
          </a:prstGeom>
        </p:spPr>
      </p:pic>
      <p:sp>
        <p:nvSpPr>
          <p:cNvPr id="2" name="TekstSylinder 1"/>
          <p:cNvSpPr txBox="1"/>
          <p:nvPr/>
        </p:nvSpPr>
        <p:spPr>
          <a:xfrm>
            <a:off x="251520" y="5516354"/>
            <a:ext cx="8712968" cy="584775"/>
          </a:xfrm>
          <a:prstGeom prst="rect">
            <a:avLst/>
          </a:prstGeom>
          <a:noFill/>
        </p:spPr>
        <p:txBody>
          <a:bodyPr wrap="square" rtlCol="0">
            <a:spAutoFit/>
          </a:bodyPr>
          <a:lstStyle/>
          <a:p>
            <a:r>
              <a:rPr lang="nb-NO" sz="1600" dirty="0" smtClean="0">
                <a:solidFill>
                  <a:srgbClr val="000000"/>
                </a:solidFill>
              </a:rPr>
              <a:t>Av Kai-Håkon </a:t>
            </a:r>
            <a:r>
              <a:rPr lang="nb-NO" sz="1600" dirty="0">
                <a:solidFill>
                  <a:srgbClr val="000000"/>
                </a:solidFill>
              </a:rPr>
              <a:t>Carlsen, MD, </a:t>
            </a:r>
            <a:r>
              <a:rPr lang="nb-NO" sz="1600" dirty="0" err="1" smtClean="0">
                <a:solidFill>
                  <a:srgbClr val="000000"/>
                </a:solidFill>
              </a:rPr>
              <a:t>PhD</a:t>
            </a:r>
            <a:r>
              <a:rPr lang="nb-NO" sz="1600" dirty="0" smtClean="0">
                <a:solidFill>
                  <a:srgbClr val="000000"/>
                </a:solidFill>
              </a:rPr>
              <a:t>, Professor </a:t>
            </a:r>
            <a:r>
              <a:rPr lang="nb-NO" sz="1600" dirty="0" err="1">
                <a:solidFill>
                  <a:srgbClr val="000000"/>
                </a:solidFill>
              </a:rPr>
              <a:t>of</a:t>
            </a:r>
            <a:r>
              <a:rPr lang="nb-NO" sz="1600" dirty="0">
                <a:solidFill>
                  <a:srgbClr val="000000"/>
                </a:solidFill>
              </a:rPr>
              <a:t> </a:t>
            </a:r>
            <a:r>
              <a:rPr lang="nb-NO" sz="1600" dirty="0" err="1">
                <a:solidFill>
                  <a:srgbClr val="000000"/>
                </a:solidFill>
              </a:rPr>
              <a:t>Paediatric</a:t>
            </a:r>
            <a:r>
              <a:rPr lang="nb-NO" sz="1600" dirty="0">
                <a:solidFill>
                  <a:srgbClr val="000000"/>
                </a:solidFill>
              </a:rPr>
              <a:t> </a:t>
            </a:r>
            <a:r>
              <a:rPr lang="nb-NO" sz="1600" dirty="0" err="1">
                <a:solidFill>
                  <a:srgbClr val="000000"/>
                </a:solidFill>
              </a:rPr>
              <a:t>Respiratory</a:t>
            </a:r>
            <a:r>
              <a:rPr lang="nb-NO" sz="1600" dirty="0">
                <a:solidFill>
                  <a:srgbClr val="000000"/>
                </a:solidFill>
              </a:rPr>
              <a:t> </a:t>
            </a:r>
            <a:r>
              <a:rPr lang="nb-NO" sz="1600" dirty="0" err="1">
                <a:solidFill>
                  <a:srgbClr val="000000"/>
                </a:solidFill>
              </a:rPr>
              <a:t>Medicine</a:t>
            </a:r>
            <a:r>
              <a:rPr lang="nb-NO" sz="1600" dirty="0">
                <a:solidFill>
                  <a:srgbClr val="000000"/>
                </a:solidFill>
              </a:rPr>
              <a:t> and </a:t>
            </a:r>
            <a:r>
              <a:rPr lang="nb-NO" sz="1600" dirty="0" err="1" smtClean="0">
                <a:solidFill>
                  <a:srgbClr val="000000"/>
                </a:solidFill>
              </a:rPr>
              <a:t>Allergology</a:t>
            </a:r>
            <a:r>
              <a:rPr lang="nb-NO" sz="1600" dirty="0" smtClean="0">
                <a:solidFill>
                  <a:srgbClr val="000000"/>
                </a:solidFill>
              </a:rPr>
              <a:t>, </a:t>
            </a:r>
            <a:r>
              <a:rPr lang="nb-NO" sz="1600" dirty="0" err="1" smtClean="0">
                <a:solidFill>
                  <a:srgbClr val="000000"/>
                </a:solidFill>
              </a:rPr>
              <a:t>University</a:t>
            </a:r>
            <a:r>
              <a:rPr lang="nb-NO" sz="1600" dirty="0" smtClean="0">
                <a:solidFill>
                  <a:srgbClr val="000000"/>
                </a:solidFill>
              </a:rPr>
              <a:t> </a:t>
            </a:r>
            <a:r>
              <a:rPr lang="nb-NO" sz="1600" dirty="0" err="1">
                <a:solidFill>
                  <a:srgbClr val="000000"/>
                </a:solidFill>
              </a:rPr>
              <a:t>of</a:t>
            </a:r>
            <a:r>
              <a:rPr lang="nb-NO" sz="1600" dirty="0">
                <a:solidFill>
                  <a:srgbClr val="000000"/>
                </a:solidFill>
              </a:rPr>
              <a:t> </a:t>
            </a:r>
            <a:r>
              <a:rPr lang="nb-NO" sz="1600" dirty="0" smtClean="0">
                <a:solidFill>
                  <a:srgbClr val="000000"/>
                </a:solidFill>
              </a:rPr>
              <a:t>Oslo, Professor </a:t>
            </a:r>
            <a:r>
              <a:rPr lang="nb-NO" sz="1600" dirty="0" err="1">
                <a:solidFill>
                  <a:srgbClr val="000000"/>
                </a:solidFill>
              </a:rPr>
              <a:t>of</a:t>
            </a:r>
            <a:r>
              <a:rPr lang="nb-NO" sz="1600" dirty="0">
                <a:solidFill>
                  <a:srgbClr val="000000"/>
                </a:solidFill>
              </a:rPr>
              <a:t> Sports </a:t>
            </a:r>
            <a:r>
              <a:rPr lang="nb-NO" sz="1600" dirty="0" err="1" smtClean="0">
                <a:solidFill>
                  <a:srgbClr val="000000"/>
                </a:solidFill>
              </a:rPr>
              <a:t>Medicine</a:t>
            </a:r>
            <a:r>
              <a:rPr lang="nb-NO" sz="1600" dirty="0" smtClean="0">
                <a:solidFill>
                  <a:srgbClr val="000000"/>
                </a:solidFill>
              </a:rPr>
              <a:t>. Hovland et al 2014.</a:t>
            </a:r>
            <a:endParaRPr lang="nb-NO" sz="1600" dirty="0">
              <a:solidFill>
                <a:srgbClr val="000000"/>
              </a:solidFill>
            </a:endParaRPr>
          </a:p>
        </p:txBody>
      </p:sp>
      <p:sp>
        <p:nvSpPr>
          <p:cNvPr id="3" name="TekstSylinder 2"/>
          <p:cNvSpPr txBox="1"/>
          <p:nvPr/>
        </p:nvSpPr>
        <p:spPr>
          <a:xfrm>
            <a:off x="683569" y="6168648"/>
            <a:ext cx="7785178" cy="400110"/>
          </a:xfrm>
          <a:prstGeom prst="rect">
            <a:avLst/>
          </a:prstGeom>
          <a:solidFill>
            <a:schemeClr val="bg1"/>
          </a:solidFill>
        </p:spPr>
        <p:txBody>
          <a:bodyPr wrap="square" rtlCol="0">
            <a:spAutoFit/>
          </a:bodyPr>
          <a:lstStyle/>
          <a:p>
            <a:r>
              <a:rPr lang="nb-NO" sz="2000" b="1" dirty="0">
                <a:solidFill>
                  <a:srgbClr val="000000"/>
                </a:solidFill>
              </a:rPr>
              <a:t>Astma livstids prevalens i Norge - publiserte arbeider</a:t>
            </a:r>
          </a:p>
        </p:txBody>
      </p:sp>
    </p:spTree>
    <p:extLst>
      <p:ext uri="{BB962C8B-B14F-4D97-AF65-F5344CB8AC3E}">
        <p14:creationId xmlns:p14="http://schemas.microsoft.com/office/powerpoint/2010/main" val="18839665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tel 1"/>
          <p:cNvSpPr>
            <a:spLocks noGrp="1"/>
          </p:cNvSpPr>
          <p:nvPr>
            <p:ph type="title"/>
          </p:nvPr>
        </p:nvSpPr>
        <p:spPr>
          <a:xfrm>
            <a:off x="323528" y="115891"/>
            <a:ext cx="8496944" cy="864837"/>
          </a:xfrm>
          <a:solidFill>
            <a:schemeClr val="bg1"/>
          </a:solidFill>
        </p:spPr>
        <p:txBody>
          <a:bodyPr>
            <a:normAutofit/>
          </a:bodyPr>
          <a:lstStyle/>
          <a:p>
            <a:r>
              <a:rPr lang="nb-NO" sz="3600" b="1" dirty="0" smtClean="0"/>
              <a:t>Livstids risiko for astma, sukkersyke og kreft</a:t>
            </a:r>
          </a:p>
        </p:txBody>
      </p:sp>
      <p:sp>
        <p:nvSpPr>
          <p:cNvPr id="75779" name="Plassholder for innhold 2"/>
          <p:cNvSpPr>
            <a:spLocks noGrp="1"/>
          </p:cNvSpPr>
          <p:nvPr>
            <p:ph idx="1"/>
          </p:nvPr>
        </p:nvSpPr>
        <p:spPr>
          <a:xfrm>
            <a:off x="583227" y="5013325"/>
            <a:ext cx="8107974" cy="1316038"/>
          </a:xfrm>
        </p:spPr>
        <p:txBody>
          <a:bodyPr/>
          <a:lstStyle/>
          <a:p>
            <a:pPr marL="0" indent="0">
              <a:buFont typeface="Times" pitchFamily="18" charset="0"/>
              <a:buNone/>
            </a:pPr>
            <a:r>
              <a:rPr lang="nb-NO" sz="1800" smtClean="0"/>
              <a:t>Lifetime risk (percent) of developing chronic diseases from birth, comparing asthma (diamonds) with diabetes (squares), and all cancers (triangles). To Teresa et al. What is the lifetime risk of physiciandiagnosed asthma in Ontario, Canada? Am J Respir Crit Care Med. 2010 Feb 15;181(4):337-43.</a:t>
            </a:r>
          </a:p>
        </p:txBody>
      </p:sp>
      <p:sp>
        <p:nvSpPr>
          <p:cNvPr id="75780" name="Plassholder for dato 3"/>
          <p:cNvSpPr>
            <a:spLocks noGrp="1"/>
          </p:cNvSpPr>
          <p:nvPr>
            <p:ph type="dt" sz="quarter" idx="10"/>
          </p:nvPr>
        </p:nvSpPr>
        <p:spPr>
          <a:noFill/>
        </p:spPr>
        <p:txBody>
          <a:bodyPr/>
          <a:lstStyle/>
          <a:p>
            <a:fld id="{E00E0E5E-459A-4D9C-B8C2-D35A2591DABA}" type="datetime1">
              <a:rPr lang="nb-NO" smtClean="0">
                <a:solidFill>
                  <a:srgbClr val="000000"/>
                </a:solidFill>
              </a:rPr>
              <a:pPr/>
              <a:t>24.03.2015</a:t>
            </a:fld>
            <a:endParaRPr lang="nb-NO" smtClean="0">
              <a:solidFill>
                <a:srgbClr val="000000"/>
              </a:solidFill>
            </a:endParaRPr>
          </a:p>
        </p:txBody>
      </p:sp>
      <p:sp>
        <p:nvSpPr>
          <p:cNvPr id="75782" name="Plassholder for lysbildenummer 5"/>
          <p:cNvSpPr>
            <a:spLocks noGrp="1"/>
          </p:cNvSpPr>
          <p:nvPr>
            <p:ph type="sldNum" sz="quarter" idx="12"/>
          </p:nvPr>
        </p:nvSpPr>
        <p:spPr>
          <a:noFill/>
        </p:spPr>
        <p:txBody>
          <a:bodyPr/>
          <a:lstStyle/>
          <a:p>
            <a:fld id="{9B700D29-A213-437C-AC7D-C656D1E455D5}" type="slidenum">
              <a:rPr lang="nb-NO" smtClean="0">
                <a:solidFill>
                  <a:srgbClr val="000000"/>
                </a:solidFill>
              </a:rPr>
              <a:pPr/>
              <a:t>26</a:t>
            </a:fld>
            <a:endParaRPr lang="nb-NO" dirty="0" smtClean="0">
              <a:solidFill>
                <a:srgbClr val="000000"/>
              </a:solidFill>
            </a:endParaRPr>
          </a:p>
        </p:txBody>
      </p:sp>
      <p:pic>
        <p:nvPicPr>
          <p:cNvPr id="75783" name="Picture 2"/>
          <p:cNvPicPr>
            <a:picLocks noChangeAspect="1" noChangeArrowheads="1"/>
          </p:cNvPicPr>
          <p:nvPr/>
        </p:nvPicPr>
        <p:blipFill>
          <a:blip r:embed="rId2" cstate="print"/>
          <a:srcRect/>
          <a:stretch>
            <a:fillRect/>
          </a:stretch>
        </p:blipFill>
        <p:spPr bwMode="auto">
          <a:xfrm>
            <a:off x="783982" y="1314473"/>
            <a:ext cx="7510096" cy="3470275"/>
          </a:xfrm>
          <a:prstGeom prst="rect">
            <a:avLst/>
          </a:prstGeom>
          <a:noFill/>
          <a:ln w="9525">
            <a:noFill/>
            <a:miter lim="800000"/>
            <a:headEnd/>
            <a:tailEnd/>
          </a:ln>
        </p:spPr>
      </p:pic>
    </p:spTree>
    <p:extLst>
      <p:ext uri="{BB962C8B-B14F-4D97-AF65-F5344CB8AC3E}">
        <p14:creationId xmlns:p14="http://schemas.microsoft.com/office/powerpoint/2010/main" val="30559319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0"/>
            <a:ext cx="8229600" cy="1052736"/>
          </a:xfrm>
        </p:spPr>
        <p:txBody>
          <a:bodyPr>
            <a:normAutofit/>
          </a:bodyPr>
          <a:lstStyle/>
          <a:p>
            <a:r>
              <a:rPr lang="nb-NO" sz="5400" dirty="0" smtClean="0"/>
              <a:t>Ventilasjon og helse</a:t>
            </a:r>
            <a:endParaRPr lang="nb-NO" sz="5400" dirty="0"/>
          </a:p>
        </p:txBody>
      </p:sp>
      <p:sp>
        <p:nvSpPr>
          <p:cNvPr id="3" name="Plassholder for innhold 2"/>
          <p:cNvSpPr>
            <a:spLocks noGrp="1"/>
          </p:cNvSpPr>
          <p:nvPr>
            <p:ph idx="1"/>
          </p:nvPr>
        </p:nvSpPr>
        <p:spPr>
          <a:xfrm>
            <a:off x="323528" y="908720"/>
            <a:ext cx="8496944" cy="5544616"/>
          </a:xfrm>
        </p:spPr>
        <p:txBody>
          <a:bodyPr>
            <a:normAutofit fontScale="62500" lnSpcReduction="20000"/>
          </a:bodyPr>
          <a:lstStyle/>
          <a:p>
            <a:r>
              <a:rPr lang="nb-NO" sz="3800" dirty="0" smtClean="0"/>
              <a:t>Hodepine, trøtthet, hud- og slimhinneirritasjon reduseres opp til 25 l/s per person. Mekanismene er ufullstendig kjent.</a:t>
            </a:r>
          </a:p>
          <a:p>
            <a:r>
              <a:rPr lang="nb-NO" sz="3800" dirty="0" smtClean="0"/>
              <a:t>Det er mindre irritasjon av slimhinner og luftveier, mindre luftbåren smitte og infeksjoner og reduserte plager av astma, allergi og korttidsfravær ved økende ventilasjon. </a:t>
            </a:r>
          </a:p>
          <a:p>
            <a:r>
              <a:rPr lang="nb-NO" sz="3800" dirty="0" smtClean="0"/>
              <a:t>Europastudien (Simoni 2010) omfatter 21 skoler med 654 ti år gamle elever i 46 klasserom i </a:t>
            </a:r>
            <a:r>
              <a:rPr lang="en-US" sz="3800" dirty="0" err="1" smtClean="0"/>
              <a:t>Norge</a:t>
            </a:r>
            <a:r>
              <a:rPr lang="en-US" sz="3800" dirty="0" smtClean="0"/>
              <a:t>, </a:t>
            </a:r>
            <a:r>
              <a:rPr lang="en-US" sz="3800" dirty="0" err="1" smtClean="0"/>
              <a:t>Sverige</a:t>
            </a:r>
            <a:r>
              <a:rPr lang="en-US" sz="3800" dirty="0" smtClean="0"/>
              <a:t>, </a:t>
            </a:r>
            <a:r>
              <a:rPr lang="en-US" sz="3800" dirty="0" err="1" smtClean="0"/>
              <a:t>Danmark</a:t>
            </a:r>
            <a:r>
              <a:rPr lang="en-US" sz="3800" dirty="0" smtClean="0"/>
              <a:t>, </a:t>
            </a:r>
            <a:r>
              <a:rPr lang="en-US" sz="3800" dirty="0" err="1" smtClean="0"/>
              <a:t>Frankrike</a:t>
            </a:r>
            <a:r>
              <a:rPr lang="en-US" sz="3800" dirty="0" smtClean="0"/>
              <a:t> </a:t>
            </a:r>
            <a:r>
              <a:rPr lang="en-US" sz="3800" dirty="0" err="1" smtClean="0"/>
              <a:t>og</a:t>
            </a:r>
            <a:r>
              <a:rPr lang="en-US" sz="3800" dirty="0" smtClean="0"/>
              <a:t> Italia. S</a:t>
            </a:r>
            <a:r>
              <a:rPr lang="nb-NO" sz="3800" dirty="0" err="1" smtClean="0"/>
              <a:t>ammenlignet</a:t>
            </a:r>
            <a:r>
              <a:rPr lang="nb-NO" sz="3800" dirty="0" smtClean="0"/>
              <a:t> med klasserom med bedre ventilasjon (CO</a:t>
            </a:r>
            <a:r>
              <a:rPr lang="nb-NO" sz="3800" baseline="-25000" dirty="0" smtClean="0"/>
              <a:t>2</a:t>
            </a:r>
            <a:r>
              <a:rPr lang="nb-NO" sz="3800" dirty="0" smtClean="0"/>
              <a:t>&lt;1000 </a:t>
            </a:r>
            <a:r>
              <a:rPr lang="nb-NO" sz="3800" dirty="0" err="1" smtClean="0"/>
              <a:t>ppm</a:t>
            </a:r>
            <a:r>
              <a:rPr lang="nb-NO" sz="3800" dirty="0" smtClean="0"/>
              <a:t>) hadde elever i klasserom med dårligere ventilasjon (CO</a:t>
            </a:r>
            <a:r>
              <a:rPr lang="nb-NO" sz="3800" baseline="-25000" dirty="0" smtClean="0"/>
              <a:t>2</a:t>
            </a:r>
            <a:r>
              <a:rPr lang="nb-NO" sz="3800" dirty="0" smtClean="0"/>
              <a:t>&gt;1000 </a:t>
            </a:r>
            <a:r>
              <a:rPr lang="nb-NO" sz="3800" dirty="0" err="1" smtClean="0"/>
              <a:t>ppm</a:t>
            </a:r>
            <a:r>
              <a:rPr lang="nb-NO" sz="3800" dirty="0" smtClean="0"/>
              <a:t>) mer tørrhoste, snue og nesetetthet.</a:t>
            </a:r>
          </a:p>
          <a:p>
            <a:r>
              <a:rPr lang="nb-NO" sz="3800" dirty="0" smtClean="0"/>
              <a:t>Både symptomer (</a:t>
            </a:r>
            <a:r>
              <a:rPr lang="nb-NO" sz="3800" dirty="0" err="1" smtClean="0"/>
              <a:t>bl.a</a:t>
            </a:r>
            <a:r>
              <a:rPr lang="nb-NO" sz="3800" dirty="0" smtClean="0"/>
              <a:t> trøtthet og hodepine), funksjon og opplevd inneklima er avhengig av at ventilasjon holder </a:t>
            </a:r>
            <a:r>
              <a:rPr lang="nb-NO" sz="3800" dirty="0"/>
              <a:t>CO</a:t>
            </a:r>
            <a:r>
              <a:rPr lang="nb-NO" sz="3800" baseline="-25000" dirty="0"/>
              <a:t>2</a:t>
            </a:r>
            <a:r>
              <a:rPr lang="nb-NO" sz="3800" dirty="0"/>
              <a:t>&lt;1000 </a:t>
            </a:r>
            <a:r>
              <a:rPr lang="nb-NO" sz="3800" dirty="0" err="1" smtClean="0"/>
              <a:t>ppm</a:t>
            </a:r>
            <a:r>
              <a:rPr lang="nb-NO" sz="3800" dirty="0" smtClean="0"/>
              <a:t> og lufttemperatur på akseptabelt nivå (</a:t>
            </a:r>
            <a:r>
              <a:rPr lang="en-US" sz="3800" dirty="0" err="1"/>
              <a:t>Norbäck</a:t>
            </a:r>
            <a:r>
              <a:rPr lang="en-US" sz="3800" dirty="0"/>
              <a:t> </a:t>
            </a:r>
            <a:r>
              <a:rPr lang="en-US" sz="3800" dirty="0" smtClean="0"/>
              <a:t>&amp; </a:t>
            </a:r>
            <a:r>
              <a:rPr lang="en-US" sz="3800" dirty="0" err="1"/>
              <a:t>Nordström</a:t>
            </a:r>
            <a:r>
              <a:rPr lang="en-US" sz="3800" dirty="0"/>
              <a:t> </a:t>
            </a:r>
            <a:r>
              <a:rPr lang="en-US" sz="3800" dirty="0" smtClean="0"/>
              <a:t>2008 a, b, </a:t>
            </a:r>
            <a:r>
              <a:rPr lang="en-US" sz="3800" dirty="0" err="1" smtClean="0"/>
              <a:t>Norbäck</a:t>
            </a:r>
            <a:r>
              <a:rPr lang="en-US" sz="3800" dirty="0" smtClean="0"/>
              <a:t> et al 2011, 2013). </a:t>
            </a:r>
            <a:endParaRPr lang="nb-NO" sz="3800" dirty="0" smtClean="0"/>
          </a:p>
          <a:p>
            <a:pPr marL="0" indent="0">
              <a:buNone/>
            </a:pPr>
            <a:endParaRPr lang="nb-NO" dirty="0" smtClean="0"/>
          </a:p>
          <a:p>
            <a:pPr marL="0" indent="0">
              <a:buNone/>
            </a:pPr>
            <a:r>
              <a:rPr lang="nb-NO" sz="2900" dirty="0" smtClean="0"/>
              <a:t>Se også: Bakke JV Nye </a:t>
            </a:r>
            <a:r>
              <a:rPr lang="nb-NO" sz="2900" dirty="0"/>
              <a:t>og gamle boliger – har vi / får vi nok luft? </a:t>
            </a:r>
            <a:r>
              <a:rPr lang="nb-NO" sz="2900" dirty="0" smtClean="0"/>
              <a:t>Helserådet 23-13, </a:t>
            </a:r>
            <a:r>
              <a:rPr lang="nb-NO" sz="2900" dirty="0"/>
              <a:t>side </a:t>
            </a:r>
            <a:r>
              <a:rPr lang="nb-NO" sz="2900" dirty="0" smtClean="0"/>
              <a:t>16-25. Kan lastes fra: </a:t>
            </a:r>
            <a:r>
              <a:rPr lang="nb-NO" sz="2900" u="sng" dirty="0" smtClean="0">
                <a:hlinkClick r:id="rId2"/>
              </a:rPr>
              <a:t>http</a:t>
            </a:r>
            <a:r>
              <a:rPr lang="nb-NO" sz="2900" u="sng" dirty="0">
                <a:hlinkClick r:id="rId2"/>
              </a:rPr>
              <a:t>://</a:t>
            </a:r>
            <a:r>
              <a:rPr lang="nb-NO" sz="2900" u="sng" dirty="0" smtClean="0">
                <a:hlinkClick r:id="rId2"/>
              </a:rPr>
              <a:t>www.innemiljo.net/attachments/article/226/helseradet-23-13_Inneklima.pdf</a:t>
            </a:r>
            <a:endParaRPr lang="nb-NO" dirty="0"/>
          </a:p>
        </p:txBody>
      </p:sp>
    </p:spTree>
    <p:extLst>
      <p:ext uri="{BB962C8B-B14F-4D97-AF65-F5344CB8AC3E}">
        <p14:creationId xmlns:p14="http://schemas.microsoft.com/office/powerpoint/2010/main" val="63952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395536" y="188640"/>
            <a:ext cx="8424936" cy="1143000"/>
          </a:xfrm>
        </p:spPr>
        <p:txBody>
          <a:bodyPr>
            <a:noAutofit/>
          </a:bodyPr>
          <a:lstStyle/>
          <a:p>
            <a:pPr algn="l"/>
            <a:r>
              <a:rPr lang="nb-NO" sz="3600" b="1" dirty="0" smtClean="0"/>
              <a:t>Inneklima, produktivitet, hodepine, trøtthet og nedsatt konsentrasjonsevne</a:t>
            </a:r>
            <a:endParaRPr lang="nb-NO" sz="3600" dirty="0"/>
          </a:p>
        </p:txBody>
      </p:sp>
      <p:sp>
        <p:nvSpPr>
          <p:cNvPr id="6" name="Plassholder for innhold 5"/>
          <p:cNvSpPr>
            <a:spLocks noGrp="1"/>
          </p:cNvSpPr>
          <p:nvPr>
            <p:ph idx="1"/>
          </p:nvPr>
        </p:nvSpPr>
        <p:spPr>
          <a:xfrm>
            <a:off x="467546" y="1268760"/>
            <a:ext cx="8064896" cy="5328592"/>
          </a:xfrm>
        </p:spPr>
        <p:txBody>
          <a:bodyPr>
            <a:normAutofit fontScale="70000" lnSpcReduction="20000"/>
          </a:bodyPr>
          <a:lstStyle/>
          <a:p>
            <a:pPr marL="0" indent="0">
              <a:buNone/>
            </a:pPr>
            <a:r>
              <a:rPr lang="nb-NO" sz="3400" dirty="0" smtClean="0">
                <a:latin typeface="Arial" pitchFamily="34" charset="0"/>
                <a:cs typeface="Arial" pitchFamily="34" charset="0"/>
              </a:rPr>
              <a:t>For høy og for lav temperatur, støy og for lite ventilasjon reduserer konsentrasjon og arbeidstakt. </a:t>
            </a:r>
          </a:p>
          <a:p>
            <a:pPr marL="449263" lvl="1" indent="-274638"/>
            <a:r>
              <a:rPr lang="nb-NO" dirty="0" smtClean="0">
                <a:latin typeface="Arial" pitchFamily="34" charset="0"/>
                <a:cs typeface="Arial" pitchFamily="34" charset="0"/>
              </a:rPr>
              <a:t>Dårlig luftkvalitet reduserer ytelsene med 6-9%.</a:t>
            </a:r>
          </a:p>
          <a:p>
            <a:pPr marL="449263" lvl="1" indent="-274638"/>
            <a:r>
              <a:rPr lang="nb-NO" dirty="0" smtClean="0">
                <a:latin typeface="Arial" pitchFamily="34" charset="0"/>
                <a:cs typeface="Arial" pitchFamily="34" charset="0"/>
              </a:rPr>
              <a:t>Feltstudier viser at fall i ytelse kan være større i praksis enn i eksperimenter med simuleringer i laboratorium.</a:t>
            </a:r>
          </a:p>
          <a:p>
            <a:pPr marL="449263" lvl="1" indent="-274638"/>
            <a:r>
              <a:rPr lang="nb-NO" dirty="0" smtClean="0">
                <a:latin typeface="Arial" pitchFamily="34" charset="0"/>
                <a:cs typeface="Arial" pitchFamily="34" charset="0"/>
              </a:rPr>
              <a:t>Det er lineær assosiasjon mellom opplevd redusert luftkvalitet hos besøkende som kommer inn i rommet </a:t>
            </a:r>
            <a:r>
              <a:rPr lang="nb-NO" smtClean="0">
                <a:latin typeface="Arial" pitchFamily="34" charset="0"/>
                <a:cs typeface="Arial" pitchFamily="34" charset="0"/>
              </a:rPr>
              <a:t>og objektivt målt </a:t>
            </a:r>
            <a:r>
              <a:rPr lang="nb-NO" dirty="0" smtClean="0">
                <a:latin typeface="Arial" pitchFamily="34" charset="0"/>
                <a:cs typeface="Arial" pitchFamily="34" charset="0"/>
              </a:rPr>
              <a:t>reduksjon i ytelse ved arbeid i rommet hos personer som har vent seg til den dårlige lufta.</a:t>
            </a:r>
          </a:p>
          <a:p>
            <a:pPr marL="449263" lvl="1" indent="-274638"/>
            <a:r>
              <a:rPr lang="nb-NO" dirty="0" smtClean="0">
                <a:latin typeface="Arial" pitchFamily="34" charset="0"/>
                <a:cs typeface="Arial" pitchFamily="34" charset="0"/>
              </a:rPr>
              <a:t>Moderat økt temperatur har negativ effekt på kontorarbeid.</a:t>
            </a:r>
          </a:p>
          <a:p>
            <a:pPr marL="449263" lvl="1" indent="-274638"/>
            <a:r>
              <a:rPr lang="nb-NO" dirty="0" smtClean="0">
                <a:latin typeface="Arial" pitchFamily="34" charset="0"/>
                <a:cs typeface="Arial" pitchFamily="34" charset="0"/>
              </a:rPr>
              <a:t>Støy i åpne kontorer på 55 </a:t>
            </a:r>
            <a:r>
              <a:rPr lang="nb-NO" dirty="0" err="1" smtClean="0">
                <a:latin typeface="Arial" pitchFamily="34" charset="0"/>
                <a:cs typeface="Arial" pitchFamily="34" charset="0"/>
              </a:rPr>
              <a:t>dBA</a:t>
            </a:r>
            <a:r>
              <a:rPr lang="nb-NO" dirty="0" smtClean="0">
                <a:latin typeface="Arial" pitchFamily="34" charset="0"/>
                <a:cs typeface="Arial" pitchFamily="34" charset="0"/>
              </a:rPr>
              <a:t> reduserer ytelsen ved kompliserte oppgaver.</a:t>
            </a:r>
          </a:p>
          <a:p>
            <a:pPr marL="449263" lvl="1" indent="-274638"/>
            <a:r>
              <a:rPr lang="nb-NO" b="1" u="sng" dirty="0" smtClean="0">
                <a:solidFill>
                  <a:srgbClr val="C00000"/>
                </a:solidFill>
                <a:latin typeface="Arial" pitchFamily="34" charset="0"/>
                <a:cs typeface="Arial" pitchFamily="34" charset="0"/>
              </a:rPr>
              <a:t>Negative effekter på ytelse er forbundet med symptomer som hodepine og nedsatt konsentrasjonsevne</a:t>
            </a:r>
            <a:r>
              <a:rPr lang="nb-NO" dirty="0" smtClean="0">
                <a:latin typeface="Arial" pitchFamily="34" charset="0"/>
                <a:cs typeface="Arial" pitchFamily="34" charset="0"/>
              </a:rPr>
              <a:t>. Det kan være årsaken til nedsatte ytelse.</a:t>
            </a:r>
          </a:p>
          <a:p>
            <a:pPr marL="449263" lvl="1" indent="-274638"/>
            <a:r>
              <a:rPr lang="nb-NO" dirty="0" smtClean="0">
                <a:latin typeface="Arial" pitchFamily="34" charset="0"/>
                <a:cs typeface="Arial" pitchFamily="34" charset="0"/>
              </a:rPr>
              <a:t>Dårlig </a:t>
            </a:r>
            <a:r>
              <a:rPr lang="nb-NO" dirty="0" err="1" smtClean="0">
                <a:latin typeface="Arial" pitchFamily="34" charset="0"/>
                <a:cs typeface="Arial" pitchFamily="34" charset="0"/>
              </a:rPr>
              <a:t>inneklima</a:t>
            </a:r>
            <a:r>
              <a:rPr lang="nb-NO" dirty="0" smtClean="0">
                <a:latin typeface="Arial" pitchFamily="34" charset="0"/>
                <a:cs typeface="Arial" pitchFamily="34" charset="0"/>
              </a:rPr>
              <a:t> (fukt, dårlig ventilasjon, termiske forhold og luftkvalitet) reduserer læreevne, ytelse og øker fravær hos elever og studenter.</a:t>
            </a:r>
          </a:p>
          <a:p>
            <a:pPr lvl="1">
              <a:buNone/>
            </a:pPr>
            <a:endParaRPr lang="nb-NO" dirty="0">
              <a:latin typeface="Arial" pitchFamily="34" charset="0"/>
              <a:cs typeface="Arial" pitchFamily="34" charset="0"/>
            </a:endParaRPr>
          </a:p>
        </p:txBody>
      </p:sp>
    </p:spTree>
    <p:extLst>
      <p:ext uri="{BB962C8B-B14F-4D97-AF65-F5344CB8AC3E}">
        <p14:creationId xmlns:p14="http://schemas.microsoft.com/office/powerpoint/2010/main" val="315097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linds(horizontal)">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linds(horizontal)">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linds(horizontal)">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linds(horizontal)">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http://www.ie.dtu.dk/staff/images/dw.jpg"/>
          <p:cNvPicPr>
            <a:picLocks noChangeAspect="1" noChangeArrowheads="1"/>
          </p:cNvPicPr>
          <p:nvPr/>
        </p:nvPicPr>
        <p:blipFill>
          <a:blip r:embed="rId2" cstate="print"/>
          <a:srcRect/>
          <a:stretch>
            <a:fillRect/>
          </a:stretch>
        </p:blipFill>
        <p:spPr bwMode="auto">
          <a:xfrm>
            <a:off x="-1" y="0"/>
            <a:ext cx="2064178" cy="2956436"/>
          </a:xfrm>
          <a:prstGeom prst="rect">
            <a:avLst/>
          </a:prstGeom>
          <a:noFill/>
        </p:spPr>
      </p:pic>
      <p:pic>
        <p:nvPicPr>
          <p:cNvPr id="120833" name="Picture 1"/>
          <p:cNvPicPr>
            <a:picLocks noChangeAspect="1" noChangeArrowheads="1"/>
          </p:cNvPicPr>
          <p:nvPr/>
        </p:nvPicPr>
        <p:blipFill>
          <a:blip r:embed="rId3" cstate="print"/>
          <a:srcRect/>
          <a:stretch>
            <a:fillRect/>
          </a:stretch>
        </p:blipFill>
        <p:spPr bwMode="auto">
          <a:xfrm>
            <a:off x="4641037" y="0"/>
            <a:ext cx="4502963" cy="5912872"/>
          </a:xfrm>
          <a:prstGeom prst="rect">
            <a:avLst/>
          </a:prstGeom>
          <a:noFill/>
          <a:ln w="9525">
            <a:noFill/>
            <a:miter lim="800000"/>
            <a:headEnd/>
            <a:tailEnd/>
          </a:ln>
        </p:spPr>
      </p:pic>
      <p:sp>
        <p:nvSpPr>
          <p:cNvPr id="8" name="TekstSylinder 7"/>
          <p:cNvSpPr txBox="1"/>
          <p:nvPr/>
        </p:nvSpPr>
        <p:spPr>
          <a:xfrm>
            <a:off x="235777" y="3501008"/>
            <a:ext cx="4464496" cy="2677656"/>
          </a:xfrm>
          <a:prstGeom prst="rect">
            <a:avLst/>
          </a:prstGeom>
          <a:noFill/>
        </p:spPr>
        <p:txBody>
          <a:bodyPr wrap="square" rtlCol="0">
            <a:spAutoFit/>
          </a:bodyPr>
          <a:lstStyle/>
          <a:p>
            <a:r>
              <a:rPr lang="nb-NO" dirty="0" smtClean="0"/>
              <a:t>”</a:t>
            </a:r>
            <a:r>
              <a:rPr lang="nb-NO" sz="2400" dirty="0" smtClean="0"/>
              <a:t>Også innen vanlig akseptert termisk komfortområde, kan vi risikere en nedsatt ytelse på 5 - 15% for </a:t>
            </a:r>
            <a:r>
              <a:rPr lang="nb-NO" sz="2400" dirty="0" err="1" smtClean="0"/>
              <a:t>gjennomsnitts-personen</a:t>
            </a:r>
            <a:r>
              <a:rPr lang="nb-NO" sz="2400" dirty="0" smtClean="0"/>
              <a:t> for lesing, logisk tenking og aritmetiske oppgaver (</a:t>
            </a:r>
            <a:r>
              <a:rPr lang="nb-NO" sz="2400" dirty="0" err="1" smtClean="0"/>
              <a:t>Wyon</a:t>
            </a:r>
            <a:r>
              <a:rPr lang="nb-NO" sz="2400" dirty="0" smtClean="0"/>
              <a:t> D 1986)”.</a:t>
            </a:r>
            <a:endParaRPr lang="nb-NO" dirty="0" smtClean="0"/>
          </a:p>
        </p:txBody>
      </p:sp>
      <p:sp>
        <p:nvSpPr>
          <p:cNvPr id="10" name="TekstSylinder 9"/>
          <p:cNvSpPr txBox="1"/>
          <p:nvPr/>
        </p:nvSpPr>
        <p:spPr>
          <a:xfrm>
            <a:off x="2120757" y="-40697"/>
            <a:ext cx="2520280" cy="2862322"/>
          </a:xfrm>
          <a:prstGeom prst="rect">
            <a:avLst/>
          </a:prstGeom>
          <a:noFill/>
        </p:spPr>
        <p:txBody>
          <a:bodyPr wrap="square" rtlCol="0">
            <a:spAutoFit/>
          </a:bodyPr>
          <a:lstStyle/>
          <a:p>
            <a:r>
              <a:rPr lang="nb-NO" dirty="0" smtClean="0"/>
              <a:t>David </a:t>
            </a:r>
            <a:r>
              <a:rPr lang="nb-NO" dirty="0" err="1" smtClean="0"/>
              <a:t>Wyon</a:t>
            </a:r>
            <a:r>
              <a:rPr lang="nb-NO" dirty="0" smtClean="0"/>
              <a:t>. Effekter av termisk klima i </a:t>
            </a:r>
            <a:r>
              <a:rPr lang="nb-NO" dirty="0" err="1" smtClean="0"/>
              <a:t>komfort-området</a:t>
            </a:r>
            <a:r>
              <a:rPr lang="nb-NO" dirty="0" smtClean="0"/>
              <a:t> (før man begynner å svette  - området mellom varme- og </a:t>
            </a:r>
            <a:r>
              <a:rPr lang="nb-NO" dirty="0" err="1" smtClean="0"/>
              <a:t>kulde-stress</a:t>
            </a:r>
            <a:r>
              <a:rPr lang="nb-NO" dirty="0" smtClean="0"/>
              <a:t>). Grafikk fra SINTEF 2002 etter hans figur fra 1986. Forenlig med senere forskning.</a:t>
            </a:r>
            <a:endParaRPr lang="nb-NO" dirty="0"/>
          </a:p>
        </p:txBody>
      </p:sp>
    </p:spTree>
    <p:extLst>
      <p:ext uri="{BB962C8B-B14F-4D97-AF65-F5344CB8AC3E}">
        <p14:creationId xmlns:p14="http://schemas.microsoft.com/office/powerpoint/2010/main" val="41242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323528" y="260648"/>
            <a:ext cx="5791200" cy="1548408"/>
          </a:xfrm>
        </p:spPr>
        <p:txBody>
          <a:bodyPr>
            <a:normAutofit fontScale="90000"/>
          </a:bodyPr>
          <a:lstStyle/>
          <a:p>
            <a:pPr algn="l" eaLnBrk="1" hangingPunct="1"/>
            <a:r>
              <a:rPr lang="nb-NO" altLang="nb-NO" sz="3200" b="1" dirty="0" smtClean="0">
                <a:cs typeface="Arial" pitchFamily="34" charset="0"/>
              </a:rPr>
              <a:t>Grunnleggende hygieniske krav utviklet 1750-1880 – implementert etter UK Public Health </a:t>
            </a:r>
            <a:r>
              <a:rPr lang="nb-NO" altLang="nb-NO" sz="3200" b="1" dirty="0" err="1" smtClean="0">
                <a:cs typeface="Arial" pitchFamily="34" charset="0"/>
              </a:rPr>
              <a:t>Act</a:t>
            </a:r>
            <a:r>
              <a:rPr lang="nb-NO" altLang="nb-NO" sz="3200" b="1" dirty="0" smtClean="0">
                <a:cs typeface="Arial" pitchFamily="34" charset="0"/>
              </a:rPr>
              <a:t> 1848</a:t>
            </a:r>
          </a:p>
        </p:txBody>
      </p:sp>
      <p:sp>
        <p:nvSpPr>
          <p:cNvPr id="197635" name="Rectangle 3"/>
          <p:cNvSpPr>
            <a:spLocks noGrp="1" noChangeArrowheads="1"/>
          </p:cNvSpPr>
          <p:nvPr>
            <p:ph type="body" idx="1"/>
          </p:nvPr>
        </p:nvSpPr>
        <p:spPr>
          <a:xfrm>
            <a:off x="395288" y="1916832"/>
            <a:ext cx="5545137" cy="4636368"/>
          </a:xfrm>
        </p:spPr>
        <p:txBody>
          <a:bodyPr/>
          <a:lstStyle/>
          <a:p>
            <a:pPr marL="387350" indent="-387350" eaLnBrk="1" hangingPunct="1">
              <a:buFontTx/>
              <a:buAutoNum type="arabicPeriod"/>
            </a:pPr>
            <a:r>
              <a:rPr lang="nb-NO" altLang="nb-NO" sz="2000" dirty="0" smtClean="0">
                <a:cs typeface="Arial" pitchFamily="34" charset="0"/>
              </a:rPr>
              <a:t>Tørr byggegrunn og tørre boliger</a:t>
            </a:r>
          </a:p>
          <a:p>
            <a:pPr marL="387350" indent="-387350" eaLnBrk="1" hangingPunct="1">
              <a:buFontTx/>
              <a:buAutoNum type="arabicPeriod"/>
            </a:pPr>
            <a:r>
              <a:rPr lang="nb-NO" altLang="nb-NO" sz="2000" dirty="0" smtClean="0">
                <a:cs typeface="Arial" pitchFamily="34" charset="0"/>
              </a:rPr>
              <a:t>Godt renhold og riktig ventilasjon </a:t>
            </a:r>
          </a:p>
          <a:p>
            <a:pPr marL="387350" indent="-387350" eaLnBrk="1" hangingPunct="1">
              <a:buFontTx/>
              <a:buAutoNum type="arabicPeriod"/>
            </a:pPr>
            <a:r>
              <a:rPr lang="nb-NO" altLang="nb-NO" sz="2000" dirty="0" smtClean="0">
                <a:cs typeface="Arial" pitchFamily="34" charset="0"/>
              </a:rPr>
              <a:t>Størst mulig tilgang på sollys og fullt dagslys</a:t>
            </a:r>
          </a:p>
          <a:p>
            <a:pPr marL="387350" indent="-387350" eaLnBrk="1" hangingPunct="1">
              <a:buFontTx/>
              <a:buAutoNum type="arabicPeriod"/>
            </a:pPr>
            <a:r>
              <a:rPr lang="nb-NO" altLang="nb-NO" sz="2000" dirty="0" smtClean="0">
                <a:cs typeface="Arial" pitchFamily="34" charset="0"/>
              </a:rPr>
              <a:t>Minst mulig anledning til opphopning av avfallsstoffer, støv og annen forurensning ved hensiktsmessig materialvalg og utforming av interiør og inventar </a:t>
            </a:r>
          </a:p>
          <a:p>
            <a:pPr marL="387350" indent="-387350" eaLnBrk="1" hangingPunct="1">
              <a:buFontTx/>
              <a:buAutoNum type="arabicPeriod"/>
            </a:pPr>
            <a:r>
              <a:rPr lang="nb-NO" altLang="nb-NO" sz="2000" dirty="0" smtClean="0">
                <a:cs typeface="Arial" pitchFamily="34" charset="0"/>
              </a:rPr>
              <a:t>Hurtig og sikker fjernelse av alle avfallsstoffer gjennom fagmessig utført og vedlikeholdte avløpsanlegg, rasjonelt renhold og renovasjon </a:t>
            </a:r>
          </a:p>
          <a:p>
            <a:pPr marL="387350" indent="-387350" eaLnBrk="1" hangingPunct="1">
              <a:buFontTx/>
              <a:buAutoNum type="arabicPeriod"/>
            </a:pPr>
            <a:r>
              <a:rPr lang="nb-NO" altLang="nb-NO" sz="2000" dirty="0" smtClean="0">
                <a:cs typeface="Arial" pitchFamily="34" charset="0"/>
              </a:rPr>
              <a:t>Rikelig tilgang på godt, rent vann</a:t>
            </a:r>
            <a:endParaRPr lang="nb-NO" altLang="nb-NO" sz="2000" dirty="0" smtClean="0"/>
          </a:p>
        </p:txBody>
      </p:sp>
      <p:pic>
        <p:nvPicPr>
          <p:cNvPr id="197636" name="Picture 4" descr="Sir Edwin Chadwick, KC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
            <a:ext cx="2915816" cy="463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7" name="Text Box 5"/>
          <p:cNvSpPr txBox="1">
            <a:spLocks noChangeArrowheads="1"/>
          </p:cNvSpPr>
          <p:nvPr/>
        </p:nvSpPr>
        <p:spPr bwMode="auto">
          <a:xfrm>
            <a:off x="6071254" y="4653136"/>
            <a:ext cx="307274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nb-NO" altLang="nb-NO" sz="1600" dirty="0">
                <a:solidFill>
                  <a:srgbClr val="000000"/>
                </a:solidFill>
              </a:rPr>
              <a:t>Sir Edwin </a:t>
            </a:r>
            <a:r>
              <a:rPr lang="nb-NO" altLang="nb-NO" sz="1600" dirty="0" err="1">
                <a:solidFill>
                  <a:srgbClr val="000000"/>
                </a:solidFill>
              </a:rPr>
              <a:t>Chadwick</a:t>
            </a:r>
            <a:r>
              <a:rPr lang="nb-NO" altLang="nb-NO" sz="1600" dirty="0">
                <a:solidFill>
                  <a:srgbClr val="000000"/>
                </a:solidFill>
              </a:rPr>
              <a:t>, KCB </a:t>
            </a:r>
            <a:r>
              <a:rPr lang="nb-NO" altLang="nb-NO" sz="1600" dirty="0" smtClean="0">
                <a:solidFill>
                  <a:srgbClr val="000000"/>
                </a:solidFill>
              </a:rPr>
              <a:t>(Knight Commander)(</a:t>
            </a:r>
            <a:r>
              <a:rPr lang="nb-NO" altLang="nb-NO" sz="1600" dirty="0">
                <a:solidFill>
                  <a:srgbClr val="000000"/>
                </a:solidFill>
              </a:rPr>
              <a:t>1800-1890).  Department </a:t>
            </a:r>
            <a:r>
              <a:rPr lang="nb-NO" altLang="nb-NO" sz="1600" dirty="0" err="1">
                <a:solidFill>
                  <a:srgbClr val="000000"/>
                </a:solidFill>
              </a:rPr>
              <a:t>of</a:t>
            </a:r>
            <a:r>
              <a:rPr lang="nb-NO" altLang="nb-NO" sz="1600" dirty="0">
                <a:solidFill>
                  <a:srgbClr val="000000"/>
                </a:solidFill>
              </a:rPr>
              <a:t> </a:t>
            </a:r>
            <a:r>
              <a:rPr lang="nb-NO" altLang="nb-NO" sz="1600" dirty="0" err="1">
                <a:solidFill>
                  <a:srgbClr val="000000"/>
                </a:solidFill>
              </a:rPr>
              <a:t>Civil</a:t>
            </a:r>
            <a:r>
              <a:rPr lang="nb-NO" altLang="nb-NO" sz="1600" dirty="0">
                <a:solidFill>
                  <a:srgbClr val="000000"/>
                </a:solidFill>
              </a:rPr>
              <a:t> and </a:t>
            </a:r>
            <a:r>
              <a:rPr lang="nb-NO" altLang="nb-NO" sz="1600" dirty="0" err="1">
                <a:solidFill>
                  <a:srgbClr val="000000"/>
                </a:solidFill>
              </a:rPr>
              <a:t>Environmental</a:t>
            </a:r>
            <a:r>
              <a:rPr lang="nb-NO" altLang="nb-NO" sz="1600" dirty="0">
                <a:solidFill>
                  <a:srgbClr val="000000"/>
                </a:solidFill>
              </a:rPr>
              <a:t> Engineering, </a:t>
            </a:r>
            <a:r>
              <a:rPr lang="nb-NO" altLang="nb-NO" sz="1600" dirty="0" err="1">
                <a:solidFill>
                  <a:srgbClr val="000000"/>
                </a:solidFill>
              </a:rPr>
              <a:t>University</a:t>
            </a:r>
            <a:r>
              <a:rPr lang="nb-NO" altLang="nb-NO" sz="1600" dirty="0">
                <a:solidFill>
                  <a:srgbClr val="000000"/>
                </a:solidFill>
              </a:rPr>
              <a:t> College London (UCL) har fortsatt en </a:t>
            </a:r>
            <a:r>
              <a:rPr lang="nb-NO" altLang="nb-NO" sz="1600" dirty="0" err="1">
                <a:solidFill>
                  <a:srgbClr val="000000"/>
                </a:solidFill>
              </a:rPr>
              <a:t>Chadwick</a:t>
            </a:r>
            <a:r>
              <a:rPr lang="nb-NO" altLang="nb-NO" sz="1600" dirty="0">
                <a:solidFill>
                  <a:srgbClr val="000000"/>
                </a:solidFill>
              </a:rPr>
              <a:t> Professor.</a:t>
            </a:r>
          </a:p>
        </p:txBody>
      </p:sp>
    </p:spTree>
    <p:extLst>
      <p:ext uri="{BB962C8B-B14F-4D97-AF65-F5344CB8AC3E}">
        <p14:creationId xmlns:p14="http://schemas.microsoft.com/office/powerpoint/2010/main" val="179361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6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6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76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467544" y="0"/>
            <a:ext cx="8229600" cy="404664"/>
          </a:xfrm>
        </p:spPr>
        <p:txBody>
          <a:bodyPr>
            <a:normAutofit fontScale="90000"/>
          </a:bodyPr>
          <a:lstStyle/>
          <a:p>
            <a:r>
              <a:rPr lang="nb-NO" sz="3600" dirty="0" smtClean="0"/>
              <a:t>Solavskjerming og termisk kontroll</a:t>
            </a:r>
            <a:endParaRPr lang="nb-NO" sz="3600" dirty="0"/>
          </a:p>
        </p:txBody>
      </p:sp>
      <p:pic>
        <p:nvPicPr>
          <p:cNvPr id="4098" name="Picture 2" descr="nannestad v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3908009" cy="2602735"/>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p:cNvSpPr txBox="1"/>
          <p:nvPr/>
        </p:nvSpPr>
        <p:spPr>
          <a:xfrm>
            <a:off x="369320" y="3010430"/>
            <a:ext cx="4104456" cy="430887"/>
          </a:xfrm>
          <a:prstGeom prst="rect">
            <a:avLst/>
          </a:prstGeom>
          <a:noFill/>
        </p:spPr>
        <p:txBody>
          <a:bodyPr wrap="square" rtlCol="0">
            <a:spAutoFit/>
          </a:bodyPr>
          <a:lstStyle/>
          <a:p>
            <a:r>
              <a:rPr lang="nb-NO" sz="1600" dirty="0"/>
              <a:t>Nannestad videregående skole – Persienner</a:t>
            </a:r>
            <a:br>
              <a:rPr lang="nb-NO" sz="1600" dirty="0"/>
            </a:br>
            <a:r>
              <a:rPr lang="nb-NO" sz="600" dirty="0"/>
              <a:t>http://www.romerike-markiseservice.no/under/referanser_prosjekt/ref_3_nannestad.vgs/ref_3_4_nannestad.vgs.php</a:t>
            </a:r>
          </a:p>
        </p:txBody>
      </p:sp>
      <p:pic>
        <p:nvPicPr>
          <p:cNvPr id="4099" name="Picture 3" descr="\\srviohr01\Bakke_ja$\Mine dokumenter\Mine presentasjoner\Arbeidstils\FylkesmannenHdir\bibliotek%20ferdigHadelandv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183" y="406430"/>
            <a:ext cx="3830147" cy="2600969"/>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4754183" y="2995041"/>
            <a:ext cx="4025412" cy="446276"/>
          </a:xfrm>
          <a:prstGeom prst="rect">
            <a:avLst/>
          </a:prstGeom>
          <a:noFill/>
        </p:spPr>
        <p:txBody>
          <a:bodyPr wrap="square" rtlCol="0">
            <a:spAutoFit/>
          </a:bodyPr>
          <a:lstStyle/>
          <a:p>
            <a:r>
              <a:rPr lang="nb-NO" sz="1600" dirty="0"/>
              <a:t>Hadeland videregående </a:t>
            </a:r>
            <a:r>
              <a:rPr lang="nb-NO" sz="1600" dirty="0" smtClean="0"/>
              <a:t>skole – biblioteket</a:t>
            </a:r>
          </a:p>
          <a:p>
            <a:r>
              <a:rPr lang="nb-NO" sz="700" dirty="0"/>
              <a:t>http://www.arkitektur.no/hadeland-videregaende-skole?arcca=679dae24-4a9d-49ca-ae4b-ec47fc976b6e</a:t>
            </a:r>
          </a:p>
        </p:txBody>
      </p:sp>
      <p:pic>
        <p:nvPicPr>
          <p:cNvPr id="4101" name="Picture 5" descr="http://t-aasen.no/images/uploads/screen/5.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997" y="3441317"/>
            <a:ext cx="3868435" cy="2940011"/>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p:cNvSpPr txBox="1"/>
          <p:nvPr/>
        </p:nvSpPr>
        <p:spPr>
          <a:xfrm>
            <a:off x="525997" y="6381328"/>
            <a:ext cx="3868435" cy="500137"/>
          </a:xfrm>
          <a:prstGeom prst="rect">
            <a:avLst/>
          </a:prstGeom>
          <a:noFill/>
        </p:spPr>
        <p:txBody>
          <a:bodyPr wrap="square" rtlCol="0">
            <a:spAutoFit/>
          </a:bodyPr>
          <a:lstStyle/>
          <a:p>
            <a:r>
              <a:rPr lang="nb-NO" sz="1600" dirty="0" smtClean="0"/>
              <a:t>«Screen» – ikke glem dagslys og utsyn!</a:t>
            </a:r>
          </a:p>
          <a:p>
            <a:r>
              <a:rPr lang="nb-NO" sz="1050" dirty="0"/>
              <a:t>http://www.finnrett.no/frima/profil/605163/</a:t>
            </a:r>
          </a:p>
        </p:txBody>
      </p:sp>
      <p:pic>
        <p:nvPicPr>
          <p:cNvPr id="4103" name="Picture 7" descr="http://www.espenes.no/wp-content/uploads/2012/11/skole-Flekkefjor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1" y="3552605"/>
            <a:ext cx="2554120" cy="1919239"/>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http://www.espenes.no/wp-content/uploads/2012/11/skole-Flekkefjord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3235" y="3453109"/>
            <a:ext cx="2023649" cy="2064122"/>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p:cNvSpPr txBox="1"/>
          <p:nvPr/>
        </p:nvSpPr>
        <p:spPr>
          <a:xfrm>
            <a:off x="4644008" y="5661248"/>
            <a:ext cx="4392877" cy="769441"/>
          </a:xfrm>
          <a:prstGeom prst="rect">
            <a:avLst/>
          </a:prstGeom>
          <a:noFill/>
        </p:spPr>
        <p:txBody>
          <a:bodyPr wrap="square" rtlCol="0">
            <a:spAutoFit/>
          </a:bodyPr>
          <a:lstStyle/>
          <a:p>
            <a:r>
              <a:rPr lang="nb-NO" sz="1600" dirty="0"/>
              <a:t>Skole i Flekkefjord</a:t>
            </a:r>
            <a:r>
              <a:rPr lang="nb-NO" sz="1600" dirty="0" smtClean="0"/>
              <a:t>: vertikal </a:t>
            </a:r>
            <a:r>
              <a:rPr lang="nb-NO" sz="1600" dirty="0"/>
              <a:t>fast solskjerm i natureloksert aluminium Med C – profil lameller</a:t>
            </a:r>
          </a:p>
          <a:p>
            <a:r>
              <a:rPr lang="nb-NO" sz="1200" dirty="0"/>
              <a:t>http://www.espenes.no/?page_id=3925</a:t>
            </a:r>
          </a:p>
        </p:txBody>
      </p:sp>
    </p:spTree>
    <p:extLst>
      <p:ext uri="{BB962C8B-B14F-4D97-AF65-F5344CB8AC3E}">
        <p14:creationId xmlns:p14="http://schemas.microsoft.com/office/powerpoint/2010/main" val="207852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6000" dirty="0" smtClean="0"/>
              <a:t>Utsyn</a:t>
            </a:r>
            <a:endParaRPr lang="nb-NO" sz="6000" dirty="0"/>
          </a:p>
        </p:txBody>
      </p:sp>
      <p:sp>
        <p:nvSpPr>
          <p:cNvPr id="3" name="Plassholder for innhold 2"/>
          <p:cNvSpPr>
            <a:spLocks noGrp="1"/>
          </p:cNvSpPr>
          <p:nvPr>
            <p:ph idx="1"/>
          </p:nvPr>
        </p:nvSpPr>
        <p:spPr>
          <a:xfrm>
            <a:off x="464085" y="5195297"/>
            <a:ext cx="8229600" cy="1068904"/>
          </a:xfrm>
        </p:spPr>
        <p:txBody>
          <a:bodyPr/>
          <a:lstStyle/>
          <a:p>
            <a:pPr marL="0" indent="0">
              <a:buNone/>
            </a:pPr>
            <a:r>
              <a:rPr lang="nb-NO" sz="2400" b="1" dirty="0"/>
              <a:t>Utsyn</a:t>
            </a:r>
            <a:r>
              <a:rPr lang="nb-NO" sz="2400" dirty="0"/>
              <a:t> er nødvendig for å «orientere oss i </a:t>
            </a:r>
            <a:r>
              <a:rPr lang="nb-NO" sz="2400" dirty="0" smtClean="0"/>
              <a:t>verden» - svært viktig for mange. For </a:t>
            </a:r>
            <a:r>
              <a:rPr lang="nb-NO" sz="2400" dirty="0"/>
              <a:t>noen </a:t>
            </a:r>
            <a:r>
              <a:rPr lang="nb-NO" sz="2400" dirty="0" smtClean="0"/>
              <a:t>avgjørende for </a:t>
            </a:r>
            <a:r>
              <a:rPr lang="nb-NO" sz="2400" b="1" u="sng" dirty="0" smtClean="0"/>
              <a:t>kontroll og mestring</a:t>
            </a:r>
            <a:r>
              <a:rPr lang="nb-NO" sz="2400" dirty="0" smtClean="0"/>
              <a:t>. </a:t>
            </a:r>
            <a:endParaRPr lang="nb-NO" sz="2400" dirty="0"/>
          </a:p>
        </p:txBody>
      </p:sp>
      <p:pic>
        <p:nvPicPr>
          <p:cNvPr id="61442" name="Picture 2" descr="Oslo lufthavn Gardermoen, avgang utland og ulike kommersielle aktør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19" y="2560531"/>
            <a:ext cx="4427984" cy="2630222"/>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467" y="2895808"/>
            <a:ext cx="4565115" cy="2276018"/>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descr="http://www.boarding.no/images/archive/p200906152311-30744.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2950"/>
            <a:ext cx="4392488" cy="2919175"/>
          </a:xfrm>
          <a:prstGeom prst="rect">
            <a:avLst/>
          </a:prstGeom>
          <a:noFill/>
          <a:extLst>
            <a:ext uri="{909E8E84-426E-40DD-AFC4-6F175D3DCCD1}">
              <a14:hiddenFill xmlns:a14="http://schemas.microsoft.com/office/drawing/2010/main">
                <a:solidFill>
                  <a:srgbClr val="FFFFFF"/>
                </a:solidFill>
              </a14:hiddenFill>
            </a:ext>
          </a:extLst>
        </p:spPr>
      </p:pic>
      <p:pic>
        <p:nvPicPr>
          <p:cNvPr id="61448" name="Picture 8" descr="http://www.nytid.no/sfiles/43/20/44/83/1/picture/width579/dag-gard-i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82" y="-10254"/>
            <a:ext cx="4565903" cy="257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8585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6" y="116632"/>
            <a:ext cx="8229600" cy="720080"/>
          </a:xfrm>
        </p:spPr>
        <p:txBody>
          <a:bodyPr>
            <a:normAutofit/>
          </a:bodyPr>
          <a:lstStyle/>
          <a:p>
            <a:pPr lvl="0"/>
            <a:r>
              <a:rPr lang="nb-NO" sz="3600" dirty="0" smtClean="0"/>
              <a:t>Tilgang på dagslys og utsyn (bilde: </a:t>
            </a:r>
            <a:r>
              <a:rPr lang="nb-NO" sz="3600" dirty="0" err="1" smtClean="0"/>
              <a:t>Luxo</a:t>
            </a:r>
            <a:r>
              <a:rPr lang="nb-NO" sz="3600" dirty="0" smtClean="0"/>
              <a:t>)</a:t>
            </a:r>
            <a:endParaRPr lang="nb-NO" sz="3600" dirty="0"/>
          </a:p>
        </p:txBody>
      </p:sp>
      <p:sp>
        <p:nvSpPr>
          <p:cNvPr id="3" name="Plassholder for innhold 2"/>
          <p:cNvSpPr>
            <a:spLocks noGrp="1"/>
          </p:cNvSpPr>
          <p:nvPr>
            <p:ph idx="1"/>
          </p:nvPr>
        </p:nvSpPr>
        <p:spPr>
          <a:xfrm>
            <a:off x="421202" y="4474182"/>
            <a:ext cx="8301608" cy="2123170"/>
          </a:xfrm>
        </p:spPr>
        <p:txBody>
          <a:bodyPr>
            <a:noAutofit/>
          </a:bodyPr>
          <a:lstStyle/>
          <a:p>
            <a:pPr>
              <a:buNone/>
            </a:pPr>
            <a:r>
              <a:rPr lang="nb-NO" sz="1800" dirty="0" smtClean="0"/>
              <a:t>OBS risiko ved dyptliggende vinduer og begrensede vindusarealer i lavenergibygg!</a:t>
            </a:r>
          </a:p>
          <a:p>
            <a:pPr marL="265113" indent="-265113"/>
            <a:r>
              <a:rPr lang="nb-NO" sz="1600" dirty="0" smtClean="0"/>
              <a:t>Dagslys styrer døgnrytme (den «biologiske klokken» som styrer hormoner, energibalansen og en rekke kroppsfunksjoner), våkenhet, søvnkvalitet, trivsel, sinnsstemning og yteevne.</a:t>
            </a:r>
          </a:p>
          <a:p>
            <a:pPr marL="265113" indent="-265113"/>
            <a:r>
              <a:rPr lang="nb-NO" sz="1600" dirty="0" smtClean="0"/>
              <a:t>Mangel på dagslys og forstyrret døgnrytme svekker helse og øker blant annet risiko for depresjon, fedme og diabetes. Se: </a:t>
            </a:r>
            <a:r>
              <a:rPr lang="nb-NO" sz="1600" dirty="0"/>
              <a:t>Bakke JV, </a:t>
            </a:r>
            <a:r>
              <a:rPr lang="nb-NO" sz="1600" dirty="0" err="1"/>
              <a:t>Nersveen</a:t>
            </a:r>
            <a:r>
              <a:rPr lang="nb-NO" sz="1600" dirty="0"/>
              <a:t> J. Ikke glem dagslys og utsyn! Helserådet 12/13. 14. juni 2013, 21. årgang. Side 8-11. Kan lastes ned fra </a:t>
            </a:r>
            <a:r>
              <a:rPr lang="nb-NO" sz="1600" u="sng" dirty="0">
                <a:hlinkClick r:id="rId2"/>
              </a:rPr>
              <a:t>http://www.helsebiblioteket.no/samfunnsmedisin-og-folkehelse/helser%C3%A5det/2013</a:t>
            </a:r>
            <a:endParaRPr lang="nb-NO" sz="1600" dirty="0"/>
          </a:p>
        </p:txBody>
      </p:sp>
      <p:pic>
        <p:nvPicPr>
          <p:cNvPr id="131074" name="Picture 2" descr="http://www.luxo.no/uploads/bilder/Natur_solskinn_i_skogen_A.jpg"/>
          <p:cNvPicPr>
            <a:picLocks noChangeAspect="1" noChangeArrowheads="1"/>
          </p:cNvPicPr>
          <p:nvPr/>
        </p:nvPicPr>
        <p:blipFill>
          <a:blip r:embed="rId3" cstate="print"/>
          <a:srcRect/>
          <a:stretch>
            <a:fillRect/>
          </a:stretch>
        </p:blipFill>
        <p:spPr bwMode="auto">
          <a:xfrm>
            <a:off x="1187630" y="764708"/>
            <a:ext cx="6768752" cy="3709475"/>
          </a:xfrm>
          <a:prstGeom prst="rect">
            <a:avLst/>
          </a:prstGeom>
          <a:noFill/>
        </p:spPr>
      </p:pic>
    </p:spTree>
    <p:extLst>
      <p:ext uri="{BB962C8B-B14F-4D97-AF65-F5344CB8AC3E}">
        <p14:creationId xmlns:p14="http://schemas.microsoft.com/office/powerpoint/2010/main" val="2990901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0" y="53752"/>
            <a:ext cx="7629570" cy="1143000"/>
          </a:xfrm>
        </p:spPr>
        <p:txBody>
          <a:bodyPr/>
          <a:lstStyle/>
          <a:p>
            <a:pPr algn="l"/>
            <a:r>
              <a:rPr lang="nb-NO" sz="3200" b="1" dirty="0"/>
              <a:t>Bekymret for mindre dagslys i skolebygg</a:t>
            </a:r>
            <a:r>
              <a:rPr lang="nb-NO" sz="3200" b="1" dirty="0" smtClean="0"/>
              <a:t/>
            </a:r>
            <a:br>
              <a:rPr lang="nb-NO" sz="3200" b="1" dirty="0" smtClean="0"/>
            </a:br>
            <a:r>
              <a:rPr lang="nb-NO" sz="3200" b="1" dirty="0" smtClean="0"/>
              <a:t>Kompaktskoler sparer energi, men…</a:t>
            </a:r>
            <a:endParaRPr lang="nb-NO" sz="3200" b="1" dirty="0"/>
          </a:p>
        </p:txBody>
      </p:sp>
      <p:sp>
        <p:nvSpPr>
          <p:cNvPr id="3" name="Plassholder for innhold 2"/>
          <p:cNvSpPr>
            <a:spLocks noGrp="1"/>
          </p:cNvSpPr>
          <p:nvPr>
            <p:ph idx="1"/>
          </p:nvPr>
        </p:nvSpPr>
        <p:spPr>
          <a:xfrm>
            <a:off x="59093" y="4239099"/>
            <a:ext cx="9035831" cy="2346071"/>
          </a:xfrm>
        </p:spPr>
        <p:txBody>
          <a:bodyPr>
            <a:noAutofit/>
          </a:bodyPr>
          <a:lstStyle/>
          <a:p>
            <a:pPr marL="0" indent="0">
              <a:buNone/>
            </a:pPr>
            <a:r>
              <a:rPr lang="nb-NO" sz="1600" dirty="0" smtClean="0"/>
              <a:t>Hokksund </a:t>
            </a:r>
            <a:r>
              <a:rPr lang="nb-NO" sz="1600" dirty="0"/>
              <a:t>ungdomsskole </a:t>
            </a:r>
            <a:r>
              <a:rPr lang="nb-NO" sz="1600" dirty="0" smtClean="0"/>
              <a:t>og Hadeland videregående skole er kompaktbygg med for dårlig dagslys og utsyn</a:t>
            </a:r>
            <a:r>
              <a:rPr lang="nb-NO" sz="1600" dirty="0"/>
              <a:t>. Av 44 konkurranseforslag </a:t>
            </a:r>
            <a:r>
              <a:rPr lang="nb-NO" sz="1600" dirty="0" smtClean="0"/>
              <a:t>i 10 </a:t>
            </a:r>
            <a:r>
              <a:rPr lang="nb-NO" sz="1600" dirty="0"/>
              <a:t>arkitektkonkurranser </a:t>
            </a:r>
            <a:r>
              <a:rPr lang="nb-NO" sz="1600" dirty="0" smtClean="0"/>
              <a:t>fra </a:t>
            </a:r>
            <a:r>
              <a:rPr lang="nb-NO" sz="1600" dirty="0"/>
              <a:t>28 </a:t>
            </a:r>
            <a:r>
              <a:rPr lang="nb-NO" sz="1600" dirty="0" smtClean="0"/>
              <a:t>arkitektkontor var 70 % kompaktskoler. Alle vinnerne </a:t>
            </a:r>
            <a:r>
              <a:rPr lang="nb-NO" sz="1600" dirty="0"/>
              <a:t>var kompaktskoler </a:t>
            </a:r>
            <a:r>
              <a:rPr lang="nb-NO" sz="1600" dirty="0" smtClean="0"/>
              <a:t>(arkitekt Leif D </a:t>
            </a:r>
            <a:r>
              <a:rPr lang="nb-NO" sz="1600" dirty="0" err="1" smtClean="0"/>
              <a:t>Houck</a:t>
            </a:r>
            <a:r>
              <a:rPr lang="nb-NO" sz="1600" dirty="0" smtClean="0"/>
              <a:t>) </a:t>
            </a:r>
            <a:r>
              <a:rPr lang="nb-NO" sz="1600" dirty="0" smtClean="0">
                <a:hlinkClick r:id="rId2"/>
              </a:rPr>
              <a:t>http</a:t>
            </a:r>
            <a:r>
              <a:rPr lang="nb-NO" sz="1600" dirty="0">
                <a:hlinkClick r:id="rId2"/>
              </a:rPr>
              <a:t>://</a:t>
            </a:r>
            <a:r>
              <a:rPr lang="nb-NO" sz="1600" dirty="0" smtClean="0">
                <a:hlinkClick r:id="rId2"/>
              </a:rPr>
              <a:t>www.forskning.no/artikler/2013/mars/351706</a:t>
            </a:r>
            <a:r>
              <a:rPr lang="nb-NO" sz="1600" dirty="0" smtClean="0"/>
              <a:t> </a:t>
            </a:r>
          </a:p>
          <a:p>
            <a:pPr marL="0" lvl="0" indent="0">
              <a:buNone/>
            </a:pPr>
            <a:r>
              <a:rPr lang="nb-NO" sz="1600" dirty="0" smtClean="0"/>
              <a:t>Lokaler </a:t>
            </a:r>
            <a:r>
              <a:rPr lang="nb-NO" sz="1600" dirty="0"/>
              <a:t>dypt i moderne og energieffektive kompakte bygg er </a:t>
            </a:r>
            <a:r>
              <a:rPr lang="nb-NO" sz="1600" dirty="0" smtClean="0"/>
              <a:t>oftest </a:t>
            </a:r>
            <a:r>
              <a:rPr lang="nb-NO" sz="1600" dirty="0"/>
              <a:t>uten tilstrekkelig </a:t>
            </a:r>
            <a:r>
              <a:rPr lang="nb-NO" sz="1600" dirty="0" smtClean="0"/>
              <a:t>dagslys </a:t>
            </a:r>
            <a:r>
              <a:rPr lang="nb-NO" sz="1600" dirty="0"/>
              <a:t>og utsyn. </a:t>
            </a:r>
            <a:r>
              <a:rPr lang="nb-NO" sz="1600" dirty="0" smtClean="0"/>
              <a:t>Grupperom for særlig </a:t>
            </a:r>
            <a:r>
              <a:rPr lang="nb-NO" sz="1600" dirty="0"/>
              <a:t>sårbare elevgrupper </a:t>
            </a:r>
            <a:r>
              <a:rPr lang="nb-NO" sz="1600" dirty="0" smtClean="0"/>
              <a:t>er ofte der. </a:t>
            </a:r>
          </a:p>
          <a:p>
            <a:pPr marL="0" lvl="0" indent="0">
              <a:buNone/>
            </a:pPr>
            <a:r>
              <a:rPr lang="nb-NO" sz="1600" dirty="0" smtClean="0"/>
              <a:t>Kompenserende </a:t>
            </a:r>
            <a:r>
              <a:rPr lang="nb-NO" sz="1600" dirty="0"/>
              <a:t>tiltak er pauser minst en gang i timen med eksponering for dagslys i rom med store </a:t>
            </a:r>
            <a:r>
              <a:rPr lang="nb-NO" sz="1600" dirty="0" smtClean="0"/>
              <a:t>vindusflater. Alle </a:t>
            </a:r>
            <a:r>
              <a:rPr lang="nb-NO" sz="1600" dirty="0"/>
              <a:t>aktørene </a:t>
            </a:r>
            <a:r>
              <a:rPr lang="nb-NO" sz="1600" dirty="0" smtClean="0"/>
              <a:t>må  vite </a:t>
            </a:r>
            <a:r>
              <a:rPr lang="nb-NO" sz="1600" dirty="0"/>
              <a:t>om det og </a:t>
            </a:r>
            <a:r>
              <a:rPr lang="nb-NO" sz="1600" dirty="0" smtClean="0"/>
              <a:t>ta </a:t>
            </a:r>
            <a:r>
              <a:rPr lang="nb-NO" sz="1600" dirty="0"/>
              <a:t>hensyn til det. </a:t>
            </a:r>
            <a:r>
              <a:rPr lang="nb-NO" sz="1600" dirty="0" smtClean="0"/>
              <a:t>I </a:t>
            </a:r>
            <a:r>
              <a:rPr lang="nb-NO" sz="1600" dirty="0"/>
              <a:t>praksis ser vi at det ikke følges opp.</a:t>
            </a:r>
          </a:p>
        </p:txBody>
      </p:sp>
      <p:pic>
        <p:nvPicPr>
          <p:cNvPr id="156674" name="Picture 2" descr="http://static.forskning.no/00/35/29/04/IMG_0291_None.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93" y="1135369"/>
            <a:ext cx="4245440" cy="3066151"/>
          </a:xfrm>
          <a:prstGeom prst="rect">
            <a:avLst/>
          </a:prstGeom>
          <a:noFill/>
          <a:extLst>
            <a:ext uri="{909E8E84-426E-40DD-AFC4-6F175D3DCCD1}">
              <a14:hiddenFill xmlns:a14="http://schemas.microsoft.com/office/drawing/2010/main">
                <a:solidFill>
                  <a:srgbClr val="FFFFFF"/>
                </a:solidFill>
              </a14:hiddenFill>
            </a:ext>
          </a:extLst>
        </p:spPr>
      </p:pic>
      <p:pic>
        <p:nvPicPr>
          <p:cNvPr id="156675" name="Picture 3" descr="\\srviohr01\Bakke_ja$\Mine dokumenter\Arbmed\Lys\Bilder\Hadelandvgs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514" y="1124744"/>
            <a:ext cx="4765734" cy="3087402"/>
          </a:xfrm>
          <a:prstGeom prst="rect">
            <a:avLst/>
          </a:prstGeom>
          <a:noFill/>
          <a:extLst>
            <a:ext uri="{909E8E84-426E-40DD-AFC4-6F175D3DCCD1}">
              <a14:hiddenFill xmlns:a14="http://schemas.microsoft.com/office/drawing/2010/main">
                <a:solidFill>
                  <a:srgbClr val="FFFFFF"/>
                </a:solidFill>
              </a14:hiddenFill>
            </a:ext>
          </a:extLst>
        </p:spPr>
      </p:pic>
      <p:pic>
        <p:nvPicPr>
          <p:cNvPr id="156677" name="Picture 5" descr="http://static.forskning.no/00/35/17/04/Leif_Daniel_houck_4_None.mediu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5200" y="0"/>
            <a:ext cx="1738800" cy="1412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14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41178" y="476672"/>
            <a:ext cx="5050904" cy="1440160"/>
          </a:xfrm>
        </p:spPr>
        <p:txBody>
          <a:bodyPr>
            <a:normAutofit fontScale="90000"/>
          </a:bodyPr>
          <a:lstStyle/>
          <a:p>
            <a:pPr algn="l"/>
            <a:r>
              <a:rPr lang="nb-NO" sz="2400" dirty="0" smtClean="0"/>
              <a:t>Dagslys reduserer utskillelse av søvnfremmende </a:t>
            </a:r>
            <a:r>
              <a:rPr lang="nb-NO" sz="2400" dirty="0" err="1" smtClean="0"/>
              <a:t>melatonin</a:t>
            </a:r>
            <a:r>
              <a:rPr lang="nb-NO" sz="2400" dirty="0" smtClean="0"/>
              <a:t> fra epifysen og styrer vår biologiske klokke og døgnrytmen</a:t>
            </a:r>
            <a:endParaRPr lang="nb-NO" sz="2400" dirty="0"/>
          </a:p>
        </p:txBody>
      </p:sp>
      <p:sp>
        <p:nvSpPr>
          <p:cNvPr id="3" name="Plassholder for innhold 2"/>
          <p:cNvSpPr>
            <a:spLocks noGrp="1"/>
          </p:cNvSpPr>
          <p:nvPr>
            <p:ph idx="1"/>
          </p:nvPr>
        </p:nvSpPr>
        <p:spPr>
          <a:xfrm>
            <a:off x="251520" y="4797152"/>
            <a:ext cx="8568952" cy="1834942"/>
          </a:xfrm>
        </p:spPr>
        <p:txBody>
          <a:bodyPr>
            <a:normAutofit fontScale="92500" lnSpcReduction="10000"/>
          </a:bodyPr>
          <a:lstStyle/>
          <a:p>
            <a:pPr marL="0" indent="0">
              <a:buNone/>
            </a:pPr>
            <a:r>
              <a:rPr lang="nb-NO" sz="2000" dirty="0" smtClean="0"/>
              <a:t>Typisk dagslysspekter og </a:t>
            </a:r>
            <a:r>
              <a:rPr lang="nb-NO" sz="2000" dirty="0"/>
              <a:t>typisk lysrør (</a:t>
            </a:r>
            <a:r>
              <a:rPr lang="nb-NO" sz="2000" dirty="0">
                <a:hlinkClick r:id="rId2"/>
              </a:rPr>
              <a:t>http://ilight.dk/?</a:t>
            </a:r>
            <a:r>
              <a:rPr lang="nb-NO" sz="2000" dirty="0" err="1" smtClean="0">
                <a:hlinkClick r:id="rId2"/>
              </a:rPr>
              <a:t>page_id</a:t>
            </a:r>
            <a:r>
              <a:rPr lang="nb-NO" sz="2000" dirty="0" smtClean="0">
                <a:hlinkClick r:id="rId2"/>
              </a:rPr>
              <a:t>=305</a:t>
            </a:r>
            <a:r>
              <a:rPr lang="nb-NO" sz="2000" dirty="0" smtClean="0"/>
              <a:t>)</a:t>
            </a:r>
          </a:p>
          <a:p>
            <a:pPr marL="0" indent="0">
              <a:buNone/>
            </a:pPr>
            <a:r>
              <a:rPr lang="nb-NO" sz="2000" dirty="0" smtClean="0"/>
              <a:t>I praksis har vi enda ikke vist at kunstig erstatning for dagslys er godt nok. </a:t>
            </a:r>
          </a:p>
          <a:p>
            <a:pPr marL="0" indent="0">
              <a:buNone/>
            </a:pPr>
            <a:r>
              <a:rPr lang="nb-NO" sz="2000" dirty="0" smtClean="0"/>
              <a:t>Hvit </a:t>
            </a:r>
            <a:r>
              <a:rPr lang="nb-NO" sz="2000" dirty="0"/>
              <a:t>LED-belysning og – skjermer i TV, PC og mobiltelefoner kan blokkere normal dannelse av </a:t>
            </a:r>
            <a:r>
              <a:rPr lang="nb-NO" sz="2000" dirty="0" smtClean="0"/>
              <a:t>melatonin og hindre normal innsovning om kvelden. </a:t>
            </a:r>
            <a:r>
              <a:rPr lang="nb-NO" sz="2000" dirty="0"/>
              <a:t>Forstyrret døgnrytme svekker helse, produktivitet og læring og øker fare for depresjon, fedme, diabetes og dårlig tannhelse. </a:t>
            </a:r>
          </a:p>
          <a:p>
            <a:pPr marL="0" indent="0">
              <a:buNone/>
            </a:pPr>
            <a:endParaRPr lang="nb-NO" sz="2000" dirty="0"/>
          </a:p>
        </p:txBody>
      </p:sp>
      <p:pic>
        <p:nvPicPr>
          <p:cNvPr id="1026" name="Picture 2" descr="http://ilight.dk/wp-content/uploads/2012/09/solsk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62" y="1916832"/>
            <a:ext cx="3775137" cy="27735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light.dk/wp-content/uploads/2012/09/lysrø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380" y="2103234"/>
            <a:ext cx="3696542" cy="26939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1.bp.blogspot.com/-hMi-6YUAmBY/Te6Q-XHb11I/AAAAAAAAFD0/t3e72bmIXWY/s400/epifys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7257" y="44836"/>
            <a:ext cx="3507087" cy="237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03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57200" y="5157192"/>
            <a:ext cx="8229600" cy="1296144"/>
          </a:xfrm>
        </p:spPr>
        <p:txBody>
          <a:bodyPr/>
          <a:lstStyle/>
          <a:p>
            <a:pPr marL="0" indent="0">
              <a:buNone/>
            </a:pPr>
            <a:r>
              <a:rPr lang="nb-NO" dirty="0" smtClean="0"/>
              <a:t>Melanopsin har maksimal </a:t>
            </a:r>
            <a:r>
              <a:rPr lang="nb-NO" dirty="0"/>
              <a:t>følsomhet i den blå delen av spekteret, rundt 480 </a:t>
            </a:r>
            <a:r>
              <a:rPr lang="nb-NO" dirty="0" err="1"/>
              <a:t>nm</a:t>
            </a:r>
            <a:endParaRPr lang="nb-NO" dirty="0"/>
          </a:p>
        </p:txBody>
      </p:sp>
      <p:pic>
        <p:nvPicPr>
          <p:cNvPr id="5" name="Bilde 4" descr="http://www.tu.no/migration_catalog/2012/02/22/1200001906.jpg/alternates/w620f/1200001906.jpg">
            <a:hlinkClick r:id="rId2" tooltip="&quot; Foto: Illustrasjon: Lina Merit Jacobsen&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7544" y="476672"/>
            <a:ext cx="8136904" cy="1296144"/>
          </a:xfrm>
          <a:prstGeom prst="rect">
            <a:avLst/>
          </a:prstGeom>
          <a:noFill/>
          <a:ln>
            <a:noFill/>
          </a:ln>
        </p:spPr>
      </p:pic>
      <p:sp>
        <p:nvSpPr>
          <p:cNvPr id="6" name="TekstSylinder 5"/>
          <p:cNvSpPr txBox="1"/>
          <p:nvPr/>
        </p:nvSpPr>
        <p:spPr>
          <a:xfrm>
            <a:off x="436218" y="2060848"/>
            <a:ext cx="8280920" cy="3139321"/>
          </a:xfrm>
          <a:prstGeom prst="rect">
            <a:avLst/>
          </a:prstGeom>
          <a:noFill/>
        </p:spPr>
        <p:txBody>
          <a:bodyPr wrap="square" rtlCol="0">
            <a:spAutoFit/>
          </a:bodyPr>
          <a:lstStyle/>
          <a:p>
            <a:r>
              <a:rPr lang="nb-NO" sz="2000" dirty="0" smtClean="0"/>
              <a:t>Synlig lys er i bølgelengde 380 </a:t>
            </a:r>
            <a:r>
              <a:rPr lang="nb-NO" sz="2000" dirty="0" err="1" smtClean="0"/>
              <a:t>nm</a:t>
            </a:r>
            <a:r>
              <a:rPr lang="nb-NO" sz="2000" dirty="0" smtClean="0"/>
              <a:t> (nanometer) </a:t>
            </a:r>
            <a:r>
              <a:rPr lang="nb-NO" sz="2000" dirty="0"/>
              <a:t>(fiolett) til 750 </a:t>
            </a:r>
            <a:r>
              <a:rPr lang="nb-NO" sz="2000" dirty="0" err="1" smtClean="0"/>
              <a:t>nm</a:t>
            </a:r>
            <a:r>
              <a:rPr lang="nb-NO" sz="2000" dirty="0" smtClean="0"/>
              <a:t> </a:t>
            </a:r>
            <a:r>
              <a:rPr lang="nb-NO" sz="2000" dirty="0"/>
              <a:t>(rødt</a:t>
            </a:r>
            <a:r>
              <a:rPr lang="nb-NO" sz="2000" dirty="0" smtClean="0"/>
              <a:t>). Dagslys gir god </a:t>
            </a:r>
            <a:r>
              <a:rPr lang="nb-NO" sz="2000" dirty="0"/>
              <a:t>fordeling av bølgelengder over hele det synlige </a:t>
            </a:r>
            <a:r>
              <a:rPr lang="nb-NO" sz="2000" dirty="0" smtClean="0"/>
              <a:t>spekteret</a:t>
            </a:r>
            <a:r>
              <a:rPr lang="nb-NO" sz="2000" dirty="0"/>
              <a:t>, men mer intenst mot det røde og varme, mer langbølgete lyset. </a:t>
            </a:r>
            <a:r>
              <a:rPr lang="nb-NO" sz="2000" dirty="0" smtClean="0"/>
              <a:t>I kunstig lys </a:t>
            </a:r>
            <a:r>
              <a:rPr lang="nb-NO" sz="2000" dirty="0"/>
              <a:t>er spekteret ofte konsentrert rundt en del topper.  </a:t>
            </a:r>
          </a:p>
          <a:p>
            <a:pPr marL="285750" indent="-285750">
              <a:buFont typeface="Arial" panose="020B0604020202020204" pitchFamily="34" charset="0"/>
              <a:buChar char="•"/>
            </a:pPr>
            <a:r>
              <a:rPr lang="nb-NO" sz="2000" dirty="0" smtClean="0"/>
              <a:t>Lysstoffrør har </a:t>
            </a:r>
            <a:r>
              <a:rPr lang="nb-NO" sz="2000" dirty="0"/>
              <a:t>ikke et kontinuerlig spekter, men er konsentrert rundt en del topper. Slike lyskilder har mindre utstråling i det blå området.</a:t>
            </a:r>
          </a:p>
          <a:p>
            <a:pPr marL="285750" indent="-285750">
              <a:buFont typeface="Arial" panose="020B0604020202020204" pitchFamily="34" charset="0"/>
              <a:buChar char="•"/>
            </a:pPr>
            <a:r>
              <a:rPr lang="nb-NO" sz="2000" dirty="0" smtClean="0"/>
              <a:t>Lys </a:t>
            </a:r>
            <a:r>
              <a:rPr lang="nb-NO" sz="2000" dirty="0"/>
              <a:t>basert på hvite </a:t>
            </a:r>
            <a:r>
              <a:rPr lang="nb-NO" sz="2000" dirty="0" smtClean="0"/>
              <a:t>lysdioder har </a:t>
            </a:r>
            <a:r>
              <a:rPr lang="nb-NO" sz="2000" dirty="0"/>
              <a:t>mye blått lys. </a:t>
            </a:r>
            <a:r>
              <a:rPr lang="nb-NO" sz="2000" dirty="0" smtClean="0"/>
              <a:t>LED-lys kan derfor bli mer </a:t>
            </a:r>
            <a:r>
              <a:rPr lang="nb-NO" sz="2000" dirty="0"/>
              <a:t>effektivt til å påvirke døgnrytmen vår</a:t>
            </a:r>
            <a:r>
              <a:rPr lang="nb-NO" sz="2000" dirty="0" smtClean="0"/>
              <a:t>.</a:t>
            </a:r>
          </a:p>
          <a:p>
            <a:pPr marL="285750" indent="-285750">
              <a:buFont typeface="Arial" panose="020B0604020202020204" pitchFamily="34" charset="0"/>
              <a:buChar char="•"/>
            </a:pPr>
            <a:r>
              <a:rPr lang="nb-NO" sz="2000" dirty="0" smtClean="0"/>
              <a:t>Om morgenen bidrar det til å vekke oss. Om kvelden til at vi ikke får sove,</a:t>
            </a:r>
            <a:endParaRPr lang="nb-NO" sz="2000" dirty="0"/>
          </a:p>
          <a:p>
            <a:endParaRPr lang="nb-NO" dirty="0"/>
          </a:p>
        </p:txBody>
      </p:sp>
    </p:spTree>
    <p:extLst>
      <p:ext uri="{BB962C8B-B14F-4D97-AF65-F5344CB8AC3E}">
        <p14:creationId xmlns:p14="http://schemas.microsoft.com/office/powerpoint/2010/main" val="38517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778098"/>
          </a:xfrm>
        </p:spPr>
        <p:txBody>
          <a:bodyPr/>
          <a:lstStyle/>
          <a:p>
            <a:r>
              <a:rPr lang="nb-NO" dirty="0" smtClean="0"/>
              <a:t>Søvnmangel og folkehelse</a:t>
            </a:r>
            <a:endParaRPr lang="nb-NO" dirty="0"/>
          </a:p>
        </p:txBody>
      </p:sp>
      <p:sp>
        <p:nvSpPr>
          <p:cNvPr id="3" name="Plassholder for innhold 2"/>
          <p:cNvSpPr>
            <a:spLocks noGrp="1"/>
          </p:cNvSpPr>
          <p:nvPr>
            <p:ph idx="1"/>
          </p:nvPr>
        </p:nvSpPr>
        <p:spPr>
          <a:xfrm>
            <a:off x="457200" y="1052736"/>
            <a:ext cx="8229600" cy="5073427"/>
          </a:xfrm>
        </p:spPr>
        <p:txBody>
          <a:bodyPr>
            <a:normAutofit fontScale="92500"/>
          </a:bodyPr>
          <a:lstStyle/>
          <a:p>
            <a:r>
              <a:rPr lang="nb-NO" sz="2400" dirty="0"/>
              <a:t>Utilstrekkelig eller dårlig søvn og søvnighet er hyppige problemer særlig hos barn og unge og det påvirker læring, hukommelse og </a:t>
            </a:r>
            <a:r>
              <a:rPr lang="nb-NO" sz="2400" dirty="0" smtClean="0"/>
              <a:t>skoleprestasjoner. </a:t>
            </a:r>
          </a:p>
          <a:p>
            <a:r>
              <a:rPr lang="nb-NO" sz="2400" dirty="0"/>
              <a:t>Forstyrret døgnrytme kan bidra til </a:t>
            </a:r>
            <a:r>
              <a:rPr lang="nb-NO" sz="2400" dirty="0" smtClean="0"/>
              <a:t>fedme hos </a:t>
            </a:r>
            <a:r>
              <a:rPr lang="nb-NO" sz="2400" dirty="0"/>
              <a:t>barn og </a:t>
            </a:r>
            <a:r>
              <a:rPr lang="nb-NO" sz="2400" dirty="0" smtClean="0"/>
              <a:t>unge. </a:t>
            </a:r>
          </a:p>
          <a:p>
            <a:r>
              <a:rPr lang="nb-NO" sz="2400" dirty="0"/>
              <a:t>En undersøkelse av mer enn 10 000 norske 16-18-åringer i Hordaland 2012 viste at de i løpet av arbeidsuka opparbeider en gjennomsnittlig søvnmangel på to timer som de ikke klarer å ta igjen i helgen (Hysing et al 2013). </a:t>
            </a:r>
            <a:endParaRPr lang="nb-NO" sz="2400" dirty="0" smtClean="0"/>
          </a:p>
          <a:p>
            <a:r>
              <a:rPr lang="nb-NO" sz="2400" dirty="0" smtClean="0"/>
              <a:t>Både </a:t>
            </a:r>
            <a:r>
              <a:rPr lang="nb-NO" sz="2400" dirty="0"/>
              <a:t>søvnighet, søvnkvalitet og søvnlengde påvirker skoleprestasjoner og effektene er størst hos de yngste og større på gutter enn på </a:t>
            </a:r>
            <a:r>
              <a:rPr lang="nb-NO" sz="2400" dirty="0" smtClean="0"/>
              <a:t>jenter. </a:t>
            </a:r>
          </a:p>
          <a:p>
            <a:pPr lvl="0"/>
            <a:r>
              <a:rPr lang="nb-NO" sz="2400" dirty="0"/>
              <a:t>I California var utviklingen i tester av elevenes skoleprestasjoner fra høst til vår 15-23 % bedre i klasserommene med best tilgang på dagslys sammenlignet med de som hadde dårligst </a:t>
            </a:r>
            <a:r>
              <a:rPr lang="nb-NO" sz="2400" dirty="0" smtClean="0"/>
              <a:t>tilgang.</a:t>
            </a:r>
            <a:endParaRPr lang="nb-NO" sz="2400" dirty="0"/>
          </a:p>
        </p:txBody>
      </p:sp>
    </p:spTree>
    <p:extLst>
      <p:ext uri="{BB962C8B-B14F-4D97-AF65-F5344CB8AC3E}">
        <p14:creationId xmlns:p14="http://schemas.microsoft.com/office/powerpoint/2010/main" val="22355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9512" y="274638"/>
            <a:ext cx="8789962" cy="778098"/>
          </a:xfrm>
        </p:spPr>
        <p:txBody>
          <a:bodyPr>
            <a:normAutofit fontScale="90000"/>
          </a:bodyPr>
          <a:lstStyle/>
          <a:p>
            <a:r>
              <a:rPr lang="nb-NO" sz="3200" b="1" dirty="0" smtClean="0"/>
              <a:t>Dagens Medisin 080414</a:t>
            </a:r>
            <a:r>
              <a:rPr lang="nb-NO" sz="3200" b="1" dirty="0"/>
              <a:t>: Morgensol kan holde deg slank</a:t>
            </a:r>
          </a:p>
        </p:txBody>
      </p:sp>
      <p:sp>
        <p:nvSpPr>
          <p:cNvPr id="3" name="Plassholder for innhold 2"/>
          <p:cNvSpPr>
            <a:spLocks noGrp="1"/>
          </p:cNvSpPr>
          <p:nvPr>
            <p:ph idx="1"/>
          </p:nvPr>
        </p:nvSpPr>
        <p:spPr>
          <a:xfrm>
            <a:off x="251520" y="980728"/>
            <a:ext cx="5112568" cy="5400600"/>
          </a:xfrm>
        </p:spPr>
        <p:txBody>
          <a:bodyPr/>
          <a:lstStyle/>
          <a:p>
            <a:pPr marL="0" indent="0">
              <a:buNone/>
            </a:pPr>
            <a:r>
              <a:rPr lang="nb-NO" sz="2400" dirty="0"/>
              <a:t>Personer som fikk mesteparten av dagslyset om morgenen hadde signifikant lavere body </a:t>
            </a:r>
            <a:r>
              <a:rPr lang="nb-NO" sz="2400" dirty="0" err="1"/>
              <a:t>mass</a:t>
            </a:r>
            <a:r>
              <a:rPr lang="nb-NO" sz="2400" dirty="0"/>
              <a:t> </a:t>
            </a:r>
            <a:r>
              <a:rPr lang="nb-NO" sz="2400" dirty="0" err="1"/>
              <a:t>index</a:t>
            </a:r>
            <a:r>
              <a:rPr lang="nb-NO" sz="2400" dirty="0"/>
              <a:t> </a:t>
            </a:r>
            <a:r>
              <a:rPr lang="nb-NO" sz="2400" dirty="0" smtClean="0"/>
              <a:t>(BMI) enn </a:t>
            </a:r>
            <a:r>
              <a:rPr lang="nb-NO" sz="2400" dirty="0"/>
              <a:t>de som fikk mest dagslys senere på </a:t>
            </a:r>
            <a:r>
              <a:rPr lang="nb-NO" sz="2400" dirty="0" smtClean="0"/>
              <a:t>dagen.</a:t>
            </a:r>
          </a:p>
          <a:p>
            <a:pPr marL="0" indent="0">
              <a:buNone/>
            </a:pPr>
            <a:r>
              <a:rPr lang="nb-NO" sz="2400" dirty="0"/>
              <a:t>Budskapet er at vi bør få mer sollys mellom </a:t>
            </a:r>
            <a:r>
              <a:rPr lang="nb-NO" sz="2400" dirty="0" err="1"/>
              <a:t>kl</a:t>
            </a:r>
            <a:r>
              <a:rPr lang="nb-NO" sz="2400" dirty="0"/>
              <a:t> 8 og 12 på formiddagen. 20-30 minutter med morgenlys er nok til å påvirke BMI-en, ifølge forskerne</a:t>
            </a:r>
            <a:r>
              <a:rPr lang="nb-NO" sz="2400" dirty="0" smtClean="0"/>
              <a:t>. (</a:t>
            </a:r>
            <a:r>
              <a:rPr lang="nb-NO" sz="2400" dirty="0" smtClean="0">
                <a:hlinkClick r:id="rId2"/>
              </a:rPr>
              <a:t>http</a:t>
            </a:r>
            <a:r>
              <a:rPr lang="nb-NO" sz="2400" dirty="0">
                <a:hlinkClick r:id="rId2"/>
              </a:rPr>
              <a:t>://</a:t>
            </a:r>
            <a:r>
              <a:rPr lang="nb-NO" sz="2400" dirty="0" smtClean="0">
                <a:hlinkClick r:id="rId2"/>
              </a:rPr>
              <a:t>www.dagensmedisin.no</a:t>
            </a:r>
            <a:r>
              <a:rPr lang="nb-NO" sz="2400" dirty="0" smtClean="0"/>
              <a:t>).</a:t>
            </a:r>
          </a:p>
          <a:p>
            <a:pPr marL="0" indent="0">
              <a:buNone/>
            </a:pPr>
            <a:endParaRPr lang="nb-NO" sz="1800" dirty="0" smtClean="0"/>
          </a:p>
          <a:p>
            <a:pPr marL="0" indent="0">
              <a:buNone/>
            </a:pPr>
            <a:r>
              <a:rPr lang="nb-NO" sz="1800" dirty="0" smtClean="0"/>
              <a:t>Reid </a:t>
            </a:r>
            <a:r>
              <a:rPr lang="nb-NO" sz="1800" dirty="0"/>
              <a:t>KJ, </a:t>
            </a:r>
            <a:r>
              <a:rPr lang="nb-NO" sz="1800" dirty="0" err="1"/>
              <a:t>Santostasi</a:t>
            </a:r>
            <a:r>
              <a:rPr lang="nb-NO" sz="1800" dirty="0"/>
              <a:t> G, Baron KG, Wilson J, </a:t>
            </a:r>
            <a:r>
              <a:rPr lang="nb-NO" sz="1800" dirty="0" err="1"/>
              <a:t>Kang</a:t>
            </a:r>
            <a:r>
              <a:rPr lang="nb-NO" sz="1800" dirty="0"/>
              <a:t> J, et al. (2014) Timing and </a:t>
            </a:r>
            <a:r>
              <a:rPr lang="nb-NO" sz="1800" dirty="0" err="1"/>
              <a:t>Intensity</a:t>
            </a:r>
            <a:r>
              <a:rPr lang="nb-NO" sz="1800" dirty="0"/>
              <a:t> </a:t>
            </a:r>
            <a:r>
              <a:rPr lang="nb-NO" sz="1800" dirty="0" err="1"/>
              <a:t>of</a:t>
            </a:r>
            <a:r>
              <a:rPr lang="nb-NO" sz="1800" dirty="0"/>
              <a:t> </a:t>
            </a:r>
            <a:r>
              <a:rPr lang="nb-NO" sz="1800" dirty="0" err="1"/>
              <a:t>Light</a:t>
            </a:r>
            <a:r>
              <a:rPr lang="nb-NO" sz="1800" dirty="0"/>
              <a:t> </a:t>
            </a:r>
            <a:r>
              <a:rPr lang="nb-NO" sz="1800" dirty="0" err="1"/>
              <a:t>Correlate</a:t>
            </a:r>
            <a:r>
              <a:rPr lang="nb-NO" sz="1800" dirty="0"/>
              <a:t> </a:t>
            </a:r>
            <a:r>
              <a:rPr lang="nb-NO" sz="1800" dirty="0" err="1"/>
              <a:t>with</a:t>
            </a:r>
            <a:r>
              <a:rPr lang="nb-NO" sz="1800" dirty="0"/>
              <a:t> Body </a:t>
            </a:r>
            <a:r>
              <a:rPr lang="nb-NO" sz="1800" dirty="0" err="1"/>
              <a:t>Weight</a:t>
            </a:r>
            <a:r>
              <a:rPr lang="nb-NO" sz="1800" dirty="0"/>
              <a:t> in Adults. </a:t>
            </a:r>
            <a:r>
              <a:rPr lang="nb-NO" sz="1800" dirty="0" err="1"/>
              <a:t>PLoS</a:t>
            </a:r>
            <a:r>
              <a:rPr lang="nb-NO" sz="1800" dirty="0"/>
              <a:t> ONE 9(4): e92251. doi:10.1371/journal.pone.0092251</a:t>
            </a:r>
          </a:p>
        </p:txBody>
      </p:sp>
      <p:pic>
        <p:nvPicPr>
          <p:cNvPr id="1026" name="Picture 2" descr="http://www.dagensmedisin.no/Global/Dagens_medicin_norge/Bilder/Illustrasjonsbilder/soloppgang-250-colourbo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838" y="1052736"/>
            <a:ext cx="3600400" cy="4320480"/>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p:cNvSpPr txBox="1"/>
          <p:nvPr/>
        </p:nvSpPr>
        <p:spPr>
          <a:xfrm>
            <a:off x="6012160" y="5532769"/>
            <a:ext cx="2858524" cy="369332"/>
          </a:xfrm>
          <a:prstGeom prst="rect">
            <a:avLst/>
          </a:prstGeom>
          <a:noFill/>
        </p:spPr>
        <p:txBody>
          <a:bodyPr wrap="square" rtlCol="0">
            <a:spAutoFit/>
          </a:bodyPr>
          <a:lstStyle/>
          <a:p>
            <a:r>
              <a:rPr lang="nb-NO" dirty="0"/>
              <a:t>Foto: </a:t>
            </a:r>
            <a:r>
              <a:rPr lang="nb-NO" dirty="0" err="1"/>
              <a:t>Colourbox</a:t>
            </a:r>
            <a:endParaRPr lang="nb-NO" dirty="0"/>
          </a:p>
        </p:txBody>
      </p:sp>
    </p:spTree>
    <p:extLst>
      <p:ext uri="{BB962C8B-B14F-4D97-AF65-F5344CB8AC3E}">
        <p14:creationId xmlns:p14="http://schemas.microsoft.com/office/powerpoint/2010/main" val="41900392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9512" y="191292"/>
            <a:ext cx="4524378" cy="1877640"/>
          </a:xfrm>
        </p:spPr>
        <p:txBody>
          <a:bodyPr/>
          <a:lstStyle/>
          <a:p>
            <a:pPr algn="l"/>
            <a:r>
              <a:rPr lang="nb-NO" sz="3200" b="1" dirty="0" smtClean="0"/>
              <a:t>Marienlyst </a:t>
            </a:r>
            <a:r>
              <a:rPr lang="nb-NO" sz="3200" b="1" dirty="0"/>
              <a:t>skole </a:t>
            </a:r>
            <a:r>
              <a:rPr lang="nb-NO" sz="3200" b="1" dirty="0" smtClean="0"/>
              <a:t>2007-2009, Norges </a:t>
            </a:r>
            <a:r>
              <a:rPr lang="nb-NO" sz="3200" b="1" dirty="0"/>
              <a:t>første </a:t>
            </a:r>
            <a:r>
              <a:rPr lang="nb-NO" sz="3200" b="1" dirty="0" err="1"/>
              <a:t>passivhusskole</a:t>
            </a:r>
            <a:endParaRPr lang="nb-NO" sz="3200" b="1" dirty="0"/>
          </a:p>
        </p:txBody>
      </p:sp>
      <p:sp>
        <p:nvSpPr>
          <p:cNvPr id="3" name="Plassholder for innhold 2"/>
          <p:cNvSpPr>
            <a:spLocks noGrp="1"/>
          </p:cNvSpPr>
          <p:nvPr>
            <p:ph idx="1"/>
          </p:nvPr>
        </p:nvSpPr>
        <p:spPr>
          <a:xfrm>
            <a:off x="179512" y="1988840"/>
            <a:ext cx="3888432" cy="4608512"/>
          </a:xfrm>
        </p:spPr>
        <p:txBody>
          <a:bodyPr>
            <a:normAutofit fontScale="92500" lnSpcReduction="20000"/>
          </a:bodyPr>
          <a:lstStyle/>
          <a:p>
            <a:pPr marL="0" indent="0">
              <a:buNone/>
            </a:pPr>
            <a:r>
              <a:rPr lang="nb-NO" sz="2800" dirty="0" smtClean="0"/>
              <a:t>Houck 2012. </a:t>
            </a:r>
            <a:r>
              <a:rPr lang="nb-NO" sz="2800" dirty="0"/>
              <a:t>Figur 4: Marienlyst skole Drammen (ferdigstilt 2010): </a:t>
            </a:r>
            <a:endParaRPr lang="nb-NO" sz="2800" dirty="0" smtClean="0"/>
          </a:p>
          <a:p>
            <a:pPr marL="0" indent="0">
              <a:buNone/>
            </a:pPr>
            <a:r>
              <a:rPr lang="nb-NO" sz="2800" dirty="0" smtClean="0"/>
              <a:t>Rød</a:t>
            </a:r>
            <a:r>
              <a:rPr lang="nb-NO" sz="2800" dirty="0"/>
              <a:t>: Primære </a:t>
            </a:r>
            <a:r>
              <a:rPr lang="nb-NO" sz="2800" dirty="0" smtClean="0"/>
              <a:t>undervisnings-arealer </a:t>
            </a:r>
            <a:r>
              <a:rPr lang="nb-NO" sz="2800" dirty="0"/>
              <a:t>uten direkte dagslys. </a:t>
            </a:r>
            <a:endParaRPr lang="nb-NO" sz="2800" dirty="0" smtClean="0"/>
          </a:p>
          <a:p>
            <a:pPr marL="0" indent="0">
              <a:buNone/>
            </a:pPr>
            <a:r>
              <a:rPr lang="nb-NO" sz="2800" dirty="0" smtClean="0"/>
              <a:t>Grønt</a:t>
            </a:r>
            <a:r>
              <a:rPr lang="nb-NO" sz="2800" dirty="0"/>
              <a:t>: Primære undervisningsarealer med </a:t>
            </a:r>
            <a:r>
              <a:rPr lang="nb-NO" sz="2800" dirty="0" smtClean="0"/>
              <a:t>dagslys. </a:t>
            </a:r>
          </a:p>
          <a:p>
            <a:pPr marL="0" indent="0">
              <a:buNone/>
            </a:pPr>
            <a:r>
              <a:rPr lang="nb-NO" sz="2800" dirty="0" smtClean="0"/>
              <a:t>Det er ofte de mest sårbare gruppene som trenger grupperom.</a:t>
            </a:r>
            <a:endParaRPr lang="nb-NO" sz="2800" dirty="0"/>
          </a:p>
        </p:txBody>
      </p:sp>
      <p:pic>
        <p:nvPicPr>
          <p:cNvPr id="2049" name="Picture 1" descr="http://www.obas.no/dynamisk/ftp/bildegalleri/random%20obas/Marienlyst-MijovennligSko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1" y="140274"/>
            <a:ext cx="4510300" cy="256864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95" y="2852937"/>
            <a:ext cx="5095805" cy="40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190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74638"/>
            <a:ext cx="8229600" cy="850106"/>
          </a:xfrm>
        </p:spPr>
        <p:txBody>
          <a:bodyPr>
            <a:normAutofit fontScale="90000"/>
          </a:bodyPr>
          <a:lstStyle/>
          <a:p>
            <a:pPr eaLnBrk="1" hangingPunct="1"/>
            <a:r>
              <a:rPr lang="nb-NO" altLang="nb-NO" dirty="0" smtClean="0"/>
              <a:t>FoU, Glamox: Bruksområde: klasserom</a:t>
            </a:r>
          </a:p>
        </p:txBody>
      </p:sp>
      <p:sp>
        <p:nvSpPr>
          <p:cNvPr id="19459" name="Content Placeholder 2"/>
          <p:cNvSpPr>
            <a:spLocks noGrp="1"/>
          </p:cNvSpPr>
          <p:nvPr>
            <p:ph sz="half" idx="1"/>
          </p:nvPr>
        </p:nvSpPr>
        <p:spPr>
          <a:xfrm>
            <a:off x="179512" y="1052736"/>
            <a:ext cx="4032448" cy="5328592"/>
          </a:xfrm>
        </p:spPr>
        <p:txBody>
          <a:bodyPr>
            <a:noAutofit/>
          </a:bodyPr>
          <a:lstStyle/>
          <a:p>
            <a:pPr eaLnBrk="1" hangingPunct="1"/>
            <a:r>
              <a:rPr lang="nb-NO" altLang="nb-NO" sz="2000" dirty="0" smtClean="0"/>
              <a:t>Varierende lysintensitet og fargetemperatur kan hjelpe elever med å bli mer våkne, konsentrere seg og å slappe av</a:t>
            </a:r>
          </a:p>
          <a:p>
            <a:pPr eaLnBrk="1" hangingPunct="1"/>
            <a:r>
              <a:rPr lang="nb-NO" altLang="nb-NO" sz="2000" dirty="0" smtClean="0"/>
              <a:t>Lysscenarier:</a:t>
            </a:r>
          </a:p>
          <a:p>
            <a:pPr lvl="1" eaLnBrk="1" hangingPunct="1"/>
            <a:r>
              <a:rPr lang="nb-NO" altLang="nb-NO" sz="1800" dirty="0" smtClean="0"/>
              <a:t>Intensivt, kaldhvitt ”</a:t>
            </a:r>
            <a:r>
              <a:rPr lang="nb-NO" altLang="nb-NO" sz="1800" b="1" dirty="0" err="1" smtClean="0"/>
              <a:t>Energilys</a:t>
            </a:r>
            <a:r>
              <a:rPr lang="nb-NO" altLang="nb-NO" sz="1800" dirty="0" smtClean="0"/>
              <a:t>” (650 lux, 12.000 K), for å aktivere elevene på morgenen</a:t>
            </a:r>
          </a:p>
          <a:p>
            <a:pPr lvl="1" eaLnBrk="1" hangingPunct="1"/>
            <a:r>
              <a:rPr lang="nb-NO" altLang="nb-NO" sz="1800" dirty="0" smtClean="0"/>
              <a:t>Intensivt, kaldhvitt ”</a:t>
            </a:r>
            <a:r>
              <a:rPr lang="nb-NO" altLang="nb-NO" sz="1800" b="1" dirty="0" smtClean="0"/>
              <a:t>Fokuslys</a:t>
            </a:r>
            <a:r>
              <a:rPr lang="nb-NO" altLang="nb-NO" sz="1800" dirty="0" smtClean="0"/>
              <a:t>” (1.000 lux, 6.000 K), under prøver og oppgaver</a:t>
            </a:r>
          </a:p>
          <a:p>
            <a:pPr lvl="1" eaLnBrk="1" hangingPunct="1"/>
            <a:r>
              <a:rPr lang="nb-NO" altLang="nb-NO" sz="1800" dirty="0" smtClean="0"/>
              <a:t>Normalt, varmhvitt (300 Lux, 2.700 K) </a:t>
            </a:r>
            <a:r>
              <a:rPr lang="nb-NO" altLang="nb-NO" sz="1800" b="1" dirty="0" smtClean="0"/>
              <a:t>”Roliglys”, </a:t>
            </a:r>
            <a:r>
              <a:rPr lang="nb-NO" altLang="nb-NO" sz="1800" dirty="0" smtClean="0"/>
              <a:t>under gruppediskusjoner og etter prøver</a:t>
            </a:r>
          </a:p>
          <a:p>
            <a:pPr marL="0" indent="0">
              <a:buNone/>
            </a:pPr>
            <a:endParaRPr lang="nb-NO" altLang="nb-NO" sz="1800" dirty="0" smtClean="0"/>
          </a:p>
          <a:p>
            <a:pPr marL="0" indent="0">
              <a:buNone/>
            </a:pPr>
            <a:r>
              <a:rPr lang="nb-NO" altLang="nb-NO" sz="2000" dirty="0" smtClean="0"/>
              <a:t>Etter Glamox 2014 (Martin </a:t>
            </a:r>
            <a:r>
              <a:rPr lang="nb-NO" altLang="nb-NO" sz="2000" dirty="0" err="1" smtClean="0"/>
              <a:t>Rafdal</a:t>
            </a:r>
            <a:r>
              <a:rPr lang="nb-NO" altLang="nb-NO" sz="2000" dirty="0" smtClean="0"/>
              <a:t>)</a:t>
            </a:r>
            <a:endParaRPr lang="nb-NO" altLang="nb-NO" sz="2000" dirty="0"/>
          </a:p>
        </p:txBody>
      </p:sp>
      <p:pic>
        <p:nvPicPr>
          <p:cNvPr id="19460" name="Picture 2"/>
          <p:cNvPicPr>
            <a:picLocks noGrp="1" noChangeAspect="1" noChangeArrowheads="1"/>
          </p:cNvPicPr>
          <p:nvPr>
            <p:ph sz="half" idx="2"/>
          </p:nvPr>
        </p:nvPicPr>
        <p:blipFill>
          <a:blip r:embed="rId3" cstate="print"/>
          <a:srcRect/>
          <a:stretch>
            <a:fillRect/>
          </a:stretch>
        </p:blipFill>
        <p:spPr>
          <a:xfrm>
            <a:off x="4314946" y="1700808"/>
            <a:ext cx="4708367" cy="3096344"/>
          </a:xfrm>
          <a:noFill/>
        </p:spPr>
      </p:pic>
      <p:sp>
        <p:nvSpPr>
          <p:cNvPr id="19461" name="TextBox 5"/>
          <p:cNvSpPr txBox="1">
            <a:spLocks noChangeArrowheads="1"/>
          </p:cNvSpPr>
          <p:nvPr/>
        </p:nvSpPr>
        <p:spPr bwMode="auto">
          <a:xfrm>
            <a:off x="5652120" y="4941168"/>
            <a:ext cx="2224088" cy="369887"/>
          </a:xfrm>
          <a:prstGeom prst="rect">
            <a:avLst/>
          </a:prstGeom>
          <a:noFill/>
          <a:ln w="9525">
            <a:noFill/>
            <a:miter lim="800000"/>
            <a:headEnd/>
            <a:tailEnd/>
          </a:ln>
        </p:spPr>
        <p:txBody>
          <a:bodyPr wrap="none">
            <a:spAutoFit/>
          </a:bodyPr>
          <a:lstStyle/>
          <a:p>
            <a:r>
              <a:rPr lang="nb-NO" altLang="nb-NO" i="1" dirty="0"/>
              <a:t>C30-S CCT i klasserom</a:t>
            </a:r>
          </a:p>
        </p:txBody>
      </p:sp>
    </p:spTree>
    <p:extLst>
      <p:ext uri="{BB962C8B-B14F-4D97-AF65-F5344CB8AC3E}">
        <p14:creationId xmlns:p14="http://schemas.microsoft.com/office/powerpoint/2010/main" val="1226920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3568" y="188640"/>
            <a:ext cx="7772400" cy="1296988"/>
          </a:xfrm>
        </p:spPr>
        <p:txBody>
          <a:bodyPr>
            <a:noAutofit/>
          </a:bodyPr>
          <a:lstStyle/>
          <a:p>
            <a:r>
              <a:rPr lang="nb-NO" sz="4000" b="1" dirty="0" smtClean="0"/>
              <a:t>Max von </a:t>
            </a:r>
            <a:r>
              <a:rPr lang="nb-NO" sz="4000" b="1" dirty="0" err="1" smtClean="0"/>
              <a:t>Pettenkofer</a:t>
            </a:r>
            <a:r>
              <a:rPr lang="nb-NO" sz="4000" b="1" dirty="0" smtClean="0"/>
              <a:t> 1858: CO</a:t>
            </a:r>
            <a:r>
              <a:rPr lang="nb-NO" sz="4000" b="1" baseline="-25000" dirty="0" smtClean="0"/>
              <a:t>2</a:t>
            </a:r>
            <a:r>
              <a:rPr lang="nb-NO" sz="3600" b="1" dirty="0" smtClean="0"/>
              <a:t> </a:t>
            </a:r>
            <a:r>
              <a:rPr lang="nb-NO" sz="4000" b="1" dirty="0"/>
              <a:t>og tilstrekkelig </a:t>
            </a:r>
            <a:r>
              <a:rPr lang="nb-NO" sz="4000" b="1" dirty="0" smtClean="0"/>
              <a:t>ventilasjon</a:t>
            </a:r>
            <a:endParaRPr lang="nb-NO" sz="3600" dirty="0" smtClean="0"/>
          </a:p>
        </p:txBody>
      </p:sp>
      <p:sp>
        <p:nvSpPr>
          <p:cNvPr id="41987" name="Rectangle 3"/>
          <p:cNvSpPr>
            <a:spLocks noGrp="1" noChangeArrowheads="1"/>
          </p:cNvSpPr>
          <p:nvPr>
            <p:ph type="body" idx="1"/>
          </p:nvPr>
        </p:nvSpPr>
        <p:spPr>
          <a:xfrm>
            <a:off x="323850" y="1700213"/>
            <a:ext cx="4679950" cy="4824412"/>
          </a:xfrm>
        </p:spPr>
        <p:txBody>
          <a:bodyPr>
            <a:normAutofit/>
          </a:bodyPr>
          <a:lstStyle/>
          <a:p>
            <a:pPr marL="0" indent="0" eaLnBrk="1" hangingPunct="1">
              <a:lnSpc>
                <a:spcPct val="90000"/>
              </a:lnSpc>
              <a:buFontTx/>
              <a:buNone/>
            </a:pPr>
            <a:r>
              <a:rPr lang="nb-NO" sz="2400" dirty="0" smtClean="0"/>
              <a:t>Basert på observasjoner, målinger, eksperimenter, og beregninger: </a:t>
            </a:r>
          </a:p>
          <a:p>
            <a:pPr marL="0" indent="0" eaLnBrk="1" hangingPunct="1">
              <a:lnSpc>
                <a:spcPct val="90000"/>
              </a:lnSpc>
              <a:buFontTx/>
              <a:buNone/>
            </a:pPr>
            <a:r>
              <a:rPr lang="nb-NO" sz="2400" dirty="0" smtClean="0"/>
              <a:t>”CO</a:t>
            </a:r>
            <a:r>
              <a:rPr lang="nb-NO" sz="2400" baseline="-25000" dirty="0" smtClean="0"/>
              <a:t>2</a:t>
            </a:r>
            <a:r>
              <a:rPr lang="nb-NO" sz="2400" dirty="0" smtClean="0"/>
              <a:t> bør holdes under 1 ‰ (1000 </a:t>
            </a:r>
            <a:r>
              <a:rPr lang="nb-NO" sz="2400" dirty="0" err="1" smtClean="0"/>
              <a:t>ppm</a:t>
            </a:r>
            <a:r>
              <a:rPr lang="nb-NO" sz="2400" dirty="0" smtClean="0"/>
              <a:t>) med ventilasjon, spesielt i skoler, for å få helsemessig forsvarlige forhold”. </a:t>
            </a:r>
          </a:p>
          <a:p>
            <a:pPr marL="0" indent="0" eaLnBrk="1" hangingPunct="1">
              <a:lnSpc>
                <a:spcPct val="90000"/>
              </a:lnSpc>
              <a:buFontTx/>
              <a:buNone/>
            </a:pPr>
            <a:r>
              <a:rPr lang="nb-NO" sz="2400" dirty="0" smtClean="0"/>
              <a:t>Kildekontroll er nødvendig: </a:t>
            </a:r>
          </a:p>
          <a:p>
            <a:pPr marL="0" indent="0" eaLnBrk="1" hangingPunct="1">
              <a:lnSpc>
                <a:spcPct val="90000"/>
              </a:lnSpc>
              <a:buFontTx/>
              <a:buNone/>
            </a:pPr>
            <a:r>
              <a:rPr lang="nb-NO" sz="2400" dirty="0" smtClean="0"/>
              <a:t>“Hvis det er en haug med møkk i lokalet, ikke prøv å fjerne lukta med ventilasjon, ta vekk møkkahaugen!”</a:t>
            </a:r>
          </a:p>
          <a:p>
            <a:pPr marL="0" indent="0" eaLnBrk="1" hangingPunct="1">
              <a:lnSpc>
                <a:spcPct val="90000"/>
              </a:lnSpc>
              <a:buFontTx/>
              <a:buNone/>
            </a:pPr>
            <a:endParaRPr lang="nb-NO" sz="2400" dirty="0"/>
          </a:p>
          <a:p>
            <a:pPr marL="0" indent="0">
              <a:lnSpc>
                <a:spcPct val="90000"/>
              </a:lnSpc>
              <a:buNone/>
            </a:pPr>
            <a:r>
              <a:rPr lang="de-DE" altLang="nb-NO" sz="1800" dirty="0"/>
              <a:t>Über den Luftwechsel in Wohngebäuden. </a:t>
            </a:r>
            <a:r>
              <a:rPr lang="de-DE" altLang="nb-NO" sz="1600" dirty="0" smtClean="0">
                <a:hlinkClick r:id="rId2"/>
              </a:rPr>
              <a:t>http</a:t>
            </a:r>
            <a:r>
              <a:rPr lang="de-DE" altLang="nb-NO" sz="1600" dirty="0">
                <a:hlinkClick r:id="rId2"/>
              </a:rPr>
              <a:t>://</a:t>
            </a:r>
            <a:r>
              <a:rPr lang="de-DE" altLang="nb-NO" sz="1600" dirty="0" smtClean="0">
                <a:hlinkClick r:id="rId2"/>
              </a:rPr>
              <a:t>luftdicht.de/geschichte/pettenkofer1858.pdf</a:t>
            </a:r>
            <a:r>
              <a:rPr lang="de-DE" altLang="nb-NO" sz="1600" dirty="0" smtClean="0"/>
              <a:t> </a:t>
            </a:r>
            <a:endParaRPr lang="de-DE" altLang="nb-NO" sz="1600" dirty="0"/>
          </a:p>
        </p:txBody>
      </p:sp>
      <p:pic>
        <p:nvPicPr>
          <p:cNvPr id="41988" name="BildElement" descr="Die Radierung zeigt Pettenkofer im mittleren Alter mit Schnurrbart und Fliege, dem Modestil des 19. Jahrhunderts entsprechend. (Rechte: dpa)"/>
          <p:cNvPicPr>
            <a:picLocks noChangeAspect="1" noChangeArrowheads="1"/>
          </p:cNvPicPr>
          <p:nvPr/>
        </p:nvPicPr>
        <p:blipFill>
          <a:blip r:embed="rId3" r:link="rId4" cstate="print"/>
          <a:srcRect/>
          <a:stretch>
            <a:fillRect/>
          </a:stretch>
        </p:blipFill>
        <p:spPr bwMode="auto">
          <a:xfrm>
            <a:off x="5200650" y="1773239"/>
            <a:ext cx="3646488" cy="4751387"/>
          </a:xfrm>
          <a:prstGeom prst="rect">
            <a:avLst/>
          </a:prstGeom>
          <a:noFill/>
          <a:ln w="9525">
            <a:noFill/>
            <a:miter lim="800000"/>
            <a:headEnd/>
            <a:tailEnd/>
          </a:ln>
        </p:spPr>
      </p:pic>
    </p:spTree>
    <p:extLst>
      <p:ext uri="{BB962C8B-B14F-4D97-AF65-F5344CB8AC3E}">
        <p14:creationId xmlns:p14="http://schemas.microsoft.com/office/powerpoint/2010/main" val="307064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0" y="0"/>
            <a:ext cx="9925050" cy="7067550"/>
          </a:xfrm>
          <a:prstGeom prst="rect">
            <a:avLst/>
          </a:prstGeom>
          <a:noFill/>
          <a:ln w="9525">
            <a:noFill/>
            <a:miter lim="800000"/>
            <a:headEnd/>
            <a:tailEnd/>
          </a:ln>
        </p:spPr>
      </p:pic>
    </p:spTree>
    <p:extLst>
      <p:ext uri="{BB962C8B-B14F-4D97-AF65-F5344CB8AC3E}">
        <p14:creationId xmlns:p14="http://schemas.microsoft.com/office/powerpoint/2010/main" val="3422142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0" y="0"/>
            <a:ext cx="9906000" cy="7038975"/>
          </a:xfrm>
          <a:prstGeom prst="rect">
            <a:avLst/>
          </a:prstGeom>
          <a:noFill/>
          <a:ln w="9525">
            <a:noFill/>
            <a:miter lim="800000"/>
            <a:headEnd/>
            <a:tailEnd/>
          </a:ln>
        </p:spPr>
      </p:pic>
    </p:spTree>
    <p:extLst>
      <p:ext uri="{BB962C8B-B14F-4D97-AF65-F5344CB8AC3E}">
        <p14:creationId xmlns:p14="http://schemas.microsoft.com/office/powerpoint/2010/main" val="1131016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9552" y="1159003"/>
            <a:ext cx="4419600" cy="3154288"/>
          </a:xfrm>
        </p:spPr>
        <p:txBody>
          <a:bodyPr/>
          <a:lstStyle/>
          <a:p>
            <a:pPr algn="l" eaLnBrk="1" hangingPunct="1"/>
            <a:r>
              <a:rPr lang="nb-NO" sz="3600" dirty="0" smtClean="0">
                <a:cs typeface="Times New Roman" pitchFamily="18" charset="0"/>
              </a:rPr>
              <a:t>Luften bør leveres ”tørr og kjølig – som hvitvin”. Professor Povl Ole Fanger, DTU</a:t>
            </a:r>
            <a:endParaRPr lang="nb-NO" sz="4000" dirty="0" smtClean="0">
              <a:cs typeface="Times New Roman" pitchFamily="18" charset="0"/>
            </a:endParaRPr>
          </a:p>
        </p:txBody>
      </p:sp>
      <p:grpSp>
        <p:nvGrpSpPr>
          <p:cNvPr id="115715" name="Group 3"/>
          <p:cNvGrpSpPr>
            <a:grpSpLocks/>
          </p:cNvGrpSpPr>
          <p:nvPr/>
        </p:nvGrpSpPr>
        <p:grpSpPr bwMode="auto">
          <a:xfrm>
            <a:off x="1071567" y="1066800"/>
            <a:ext cx="7000875" cy="1219200"/>
            <a:chOff x="0" y="2976"/>
            <a:chExt cx="4410" cy="768"/>
          </a:xfrm>
        </p:grpSpPr>
        <p:sp>
          <p:nvSpPr>
            <p:cNvPr id="115718" name="Rectangle 4"/>
            <p:cNvSpPr>
              <a:spLocks noChangeArrowheads="1"/>
            </p:cNvSpPr>
            <p:nvPr/>
          </p:nvSpPr>
          <p:spPr bwMode="auto">
            <a:xfrm>
              <a:off x="0" y="2976"/>
              <a:ext cx="441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endParaRPr lang="nb-NO" sz="2000">
                <a:solidFill>
                  <a:prstClr val="black"/>
                </a:solidFill>
                <a:latin typeface="Arial" charset="0"/>
                <a:cs typeface="Arial" charset="0"/>
              </a:endParaRPr>
            </a:p>
          </p:txBody>
        </p:sp>
        <p:sp>
          <p:nvSpPr>
            <p:cNvPr id="115719" name="Rectangle 5"/>
            <p:cNvSpPr>
              <a:spLocks noChangeArrowheads="1"/>
            </p:cNvSpPr>
            <p:nvPr/>
          </p:nvSpPr>
          <p:spPr bwMode="auto">
            <a:xfrm>
              <a:off x="0" y="2976"/>
              <a:ext cx="341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r>
                <a:rPr lang="nb-NO" sz="2400">
                  <a:solidFill>
                    <a:prstClr val="black"/>
                  </a:solidFill>
                  <a:latin typeface="Arial" charset="0"/>
                  <a:cs typeface="Arial" charset="0"/>
                </a:rPr>
                <a:t>  </a:t>
              </a:r>
              <a:r>
                <a:rPr lang="nb-NO" sz="7400">
                  <a:solidFill>
                    <a:prstClr val="black"/>
                  </a:solidFill>
                  <a:latin typeface="Arial" charset="0"/>
                  <a:cs typeface="Arial" charset="0"/>
                </a:rPr>
                <a:t> </a:t>
              </a:r>
              <a:r>
                <a:rPr lang="nb-NO" sz="2400">
                  <a:solidFill>
                    <a:prstClr val="black"/>
                  </a:solidFill>
                  <a:latin typeface="Arial" charset="0"/>
                  <a:cs typeface="Arial" charset="0"/>
                </a:rPr>
                <a:t>              </a:t>
              </a:r>
            </a:p>
          </p:txBody>
        </p:sp>
      </p:grpSp>
      <p:sp>
        <p:nvSpPr>
          <p:cNvPr id="115716" name="Text Box 6"/>
          <p:cNvSpPr txBox="1">
            <a:spLocks noChangeArrowheads="1"/>
          </p:cNvSpPr>
          <p:nvPr/>
        </p:nvSpPr>
        <p:spPr bwMode="auto">
          <a:xfrm>
            <a:off x="165898" y="4509120"/>
            <a:ext cx="88122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nb-NO" dirty="0">
                <a:solidFill>
                  <a:prstClr val="black"/>
                </a:solidFill>
                <a:cs typeface="Arial" charset="0"/>
              </a:rPr>
              <a:t>PO Fanger (</a:t>
            </a:r>
            <a:r>
              <a:rPr lang="nb-NO" dirty="0" smtClean="0">
                <a:solidFill>
                  <a:prstClr val="black"/>
                </a:solidFill>
                <a:cs typeface="Arial" charset="0"/>
              </a:rPr>
              <a:t>1934-2006) HB03</a:t>
            </a:r>
            <a:r>
              <a:rPr lang="nb-NO" dirty="0">
                <a:solidFill>
                  <a:prstClr val="black"/>
                </a:solidFill>
                <a:cs typeface="Arial" charset="0"/>
              </a:rPr>
              <a:t>: ”Våre undersøkelser indikere at å senke lufttemperaturen 2–3 °C, for eksempel fra 23–24°C til 21°C vil kunne forbedre opplevd luftkvalitet med en faktor på to. Senket luftfuktighet har også gunstig effekt på opplevd luftkvalitet ned til 20% RH. Lavere enn det kan tørr luft ha negative effekter på øynene, ytelse og produktivitet (</a:t>
            </a:r>
            <a:r>
              <a:rPr lang="nb-NO" dirty="0" err="1">
                <a:solidFill>
                  <a:prstClr val="black"/>
                </a:solidFill>
                <a:cs typeface="Arial" charset="0"/>
              </a:rPr>
              <a:t>Wyon</a:t>
            </a:r>
            <a:r>
              <a:rPr lang="nb-NO" dirty="0">
                <a:solidFill>
                  <a:prstClr val="black"/>
                </a:solidFill>
                <a:cs typeface="Arial" charset="0"/>
              </a:rPr>
              <a:t> 2002, Fang 2003)”.</a:t>
            </a:r>
            <a:endParaRPr lang="nb-NO" sz="2000" dirty="0">
              <a:solidFill>
                <a:prstClr val="black"/>
              </a:solidFill>
              <a:cs typeface="Arial" charset="0"/>
            </a:endParaRPr>
          </a:p>
          <a:p>
            <a:pPr eaLnBrk="1" fontAlgn="base" hangingPunct="1">
              <a:spcBef>
                <a:spcPct val="50000"/>
              </a:spcBef>
              <a:spcAft>
                <a:spcPct val="0"/>
              </a:spcAft>
            </a:pPr>
            <a:r>
              <a:rPr lang="nb-NO" sz="2000" b="1" u="sng" dirty="0">
                <a:solidFill>
                  <a:srgbClr val="A50021"/>
                </a:solidFill>
                <a:cs typeface="Arial" charset="0"/>
              </a:rPr>
              <a:t>Luften blir bedre av å holde lav lufttemperatur i fyringssesongen!</a:t>
            </a:r>
          </a:p>
        </p:txBody>
      </p:sp>
      <p:pic>
        <p:nvPicPr>
          <p:cNvPr id="115717" name="Picture 7" descr="fa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951" y="1196752"/>
            <a:ext cx="30003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Sylinder 1"/>
          <p:cNvSpPr txBox="1"/>
          <p:nvPr/>
        </p:nvSpPr>
        <p:spPr>
          <a:xfrm>
            <a:off x="395536" y="188640"/>
            <a:ext cx="8352928" cy="830997"/>
          </a:xfrm>
          <a:prstGeom prst="rect">
            <a:avLst/>
          </a:prstGeom>
          <a:noFill/>
        </p:spPr>
        <p:txBody>
          <a:bodyPr wrap="square" rtlCol="0">
            <a:spAutoFit/>
          </a:bodyPr>
          <a:lstStyle/>
          <a:p>
            <a:pPr algn="ctr"/>
            <a:r>
              <a:rPr lang="nb-NO" sz="4800" dirty="0" smtClean="0"/>
              <a:t>Oppvarming og termiske forhold</a:t>
            </a:r>
            <a:endParaRPr lang="nb-NO" sz="4800" dirty="0"/>
          </a:p>
        </p:txBody>
      </p:sp>
    </p:spTree>
    <p:extLst>
      <p:ext uri="{BB962C8B-B14F-4D97-AF65-F5344CB8AC3E}">
        <p14:creationId xmlns:p14="http://schemas.microsoft.com/office/powerpoint/2010/main" val="21348294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685800" y="333383"/>
            <a:ext cx="7772400" cy="791361"/>
          </a:xfrm>
        </p:spPr>
        <p:txBody>
          <a:bodyPr/>
          <a:lstStyle/>
          <a:p>
            <a:pPr eaLnBrk="1" hangingPunct="1"/>
            <a:r>
              <a:rPr lang="nb-NO" sz="4800" dirty="0" smtClean="0"/>
              <a:t>Å tilføre varme</a:t>
            </a:r>
          </a:p>
        </p:txBody>
      </p:sp>
      <p:sp>
        <p:nvSpPr>
          <p:cNvPr id="116739" name="Rectangle 3"/>
          <p:cNvSpPr>
            <a:spLocks noGrp="1" noChangeArrowheads="1"/>
          </p:cNvSpPr>
          <p:nvPr>
            <p:ph type="body" idx="1"/>
          </p:nvPr>
        </p:nvSpPr>
        <p:spPr>
          <a:xfrm>
            <a:off x="457200" y="1295403"/>
            <a:ext cx="8229600" cy="4830763"/>
          </a:xfrm>
        </p:spPr>
        <p:txBody>
          <a:bodyPr/>
          <a:lstStyle/>
          <a:p>
            <a:pPr eaLnBrk="1" hangingPunct="1">
              <a:lnSpc>
                <a:spcPct val="90000"/>
              </a:lnSpc>
              <a:buFontTx/>
              <a:buNone/>
            </a:pPr>
            <a:r>
              <a:rPr lang="nb-NO" sz="2400" dirty="0" smtClean="0"/>
              <a:t>Varme kan ledes fra en varmekilden til brukeren ved:</a:t>
            </a:r>
          </a:p>
          <a:p>
            <a:pPr eaLnBrk="1" hangingPunct="1">
              <a:lnSpc>
                <a:spcPct val="90000"/>
              </a:lnSpc>
            </a:pPr>
            <a:r>
              <a:rPr lang="nb-NO" sz="2400" dirty="0" smtClean="0"/>
              <a:t>Direkte kontakt (eks. oppvarmet bilsete)</a:t>
            </a:r>
          </a:p>
          <a:p>
            <a:pPr eaLnBrk="1" hangingPunct="1">
              <a:lnSpc>
                <a:spcPct val="90000"/>
              </a:lnSpc>
            </a:pPr>
            <a:r>
              <a:rPr lang="nb-NO" sz="2400" b="1" i="1" dirty="0" smtClean="0"/>
              <a:t>Strålevarme</a:t>
            </a:r>
            <a:r>
              <a:rPr lang="nb-NO" sz="2400" dirty="0" smtClean="0"/>
              <a:t> fra omgivende flater, for eksempel stråleovner,  store og moderat oppvarmede radiatorflater på vegg eller som gulvvarme. OBS: Strålevarme fra tak er ugunstig! </a:t>
            </a:r>
          </a:p>
          <a:p>
            <a:pPr eaLnBrk="1" hangingPunct="1">
              <a:lnSpc>
                <a:spcPct val="90000"/>
              </a:lnSpc>
            </a:pPr>
            <a:r>
              <a:rPr lang="nb-NO" sz="2400" b="1" i="1" dirty="0" smtClean="0"/>
              <a:t>Konveksjonsvarme</a:t>
            </a:r>
            <a:r>
              <a:rPr lang="nb-NO" sz="2400" dirty="0" smtClean="0"/>
              <a:t> som overfører varmen fra kilden til luft før den bringes videre til brukeren som varmluft. Eksempler </a:t>
            </a:r>
          </a:p>
          <a:p>
            <a:pPr lvl="1" eaLnBrk="1" hangingPunct="1">
              <a:lnSpc>
                <a:spcPct val="90000"/>
              </a:lnSpc>
            </a:pPr>
            <a:r>
              <a:rPr lang="nb-NO" sz="2000" dirty="0" smtClean="0"/>
              <a:t>vifteovner </a:t>
            </a:r>
          </a:p>
          <a:p>
            <a:pPr lvl="1" eaLnBrk="1" hangingPunct="1">
              <a:lnSpc>
                <a:spcPct val="90000"/>
              </a:lnSpc>
            </a:pPr>
            <a:r>
              <a:rPr lang="nb-NO" sz="2000" dirty="0" smtClean="0"/>
              <a:t>elektriske konveksjonsovner </a:t>
            </a:r>
          </a:p>
          <a:p>
            <a:pPr lvl="1" eaLnBrk="1" hangingPunct="1">
              <a:lnSpc>
                <a:spcPct val="90000"/>
              </a:lnSpc>
            </a:pPr>
            <a:r>
              <a:rPr lang="nb-NO" sz="2000" dirty="0" err="1" smtClean="0"/>
              <a:t>varmluftsanlegg</a:t>
            </a:r>
            <a:r>
              <a:rPr lang="nb-NO" sz="2000" dirty="0" smtClean="0"/>
              <a:t>, f. eks. kombinerte ventilasjons- og oppvarmingsanlegg (”</a:t>
            </a:r>
            <a:r>
              <a:rPr lang="nb-NO" sz="2000" dirty="0" err="1" smtClean="0"/>
              <a:t>ducted</a:t>
            </a:r>
            <a:r>
              <a:rPr lang="nb-NO" sz="2000" dirty="0" smtClean="0"/>
              <a:t> air heat”) som er ekstrem bruk av konveksjonsvarme og svært uheldig for luftkvalitet.</a:t>
            </a:r>
          </a:p>
        </p:txBody>
      </p:sp>
    </p:spTree>
    <p:extLst>
      <p:ext uri="{BB962C8B-B14F-4D97-AF65-F5344CB8AC3E}">
        <p14:creationId xmlns:p14="http://schemas.microsoft.com/office/powerpoint/2010/main" val="412076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3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73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73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673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67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body" idx="1"/>
          </p:nvPr>
        </p:nvSpPr>
        <p:spPr>
          <a:xfrm>
            <a:off x="323850" y="1196975"/>
            <a:ext cx="8534400" cy="5334000"/>
          </a:xfrm>
        </p:spPr>
        <p:txBody>
          <a:bodyPr/>
          <a:lstStyle/>
          <a:p>
            <a:pPr eaLnBrk="1" hangingPunct="1">
              <a:lnSpc>
                <a:spcPct val="90000"/>
              </a:lnSpc>
            </a:pPr>
            <a:r>
              <a:rPr lang="nb-NO" sz="2000" dirty="0" smtClean="0"/>
              <a:t>Hvis luften leveres kjølig uten at brukerne fryser eller opplever trekk blir luftkvaliteten bedre (lav entalpi, dvs. lavt varme- eller energiinnhold, bestemmes av lufttemperatur og -fuktighet). </a:t>
            </a:r>
          </a:p>
          <a:p>
            <a:pPr eaLnBrk="1" hangingPunct="1">
              <a:lnSpc>
                <a:spcPct val="90000"/>
              </a:lnSpc>
            </a:pPr>
            <a:r>
              <a:rPr lang="nb-NO" sz="2000" dirty="0" smtClean="0"/>
              <a:t>Det reduserer behov for ventilasjon. </a:t>
            </a:r>
          </a:p>
          <a:p>
            <a:pPr eaLnBrk="1" hangingPunct="1">
              <a:lnSpc>
                <a:spcPct val="90000"/>
              </a:lnSpc>
            </a:pPr>
            <a:r>
              <a:rPr lang="nb-NO" sz="2000" b="1" i="1" dirty="0" smtClean="0"/>
              <a:t>Strålevarme</a:t>
            </a:r>
            <a:r>
              <a:rPr lang="nb-NO" sz="2000" dirty="0" smtClean="0"/>
              <a:t> kan gi termisk komfort (ikke fryse eller oppleve trekk) nesten uten å øke luftens temperatur (entalpi). </a:t>
            </a:r>
          </a:p>
          <a:p>
            <a:pPr eaLnBrk="1" hangingPunct="1">
              <a:lnSpc>
                <a:spcPct val="90000"/>
              </a:lnSpc>
            </a:pPr>
            <a:r>
              <a:rPr lang="nb-NO" sz="2000" b="1" i="1" dirty="0" smtClean="0"/>
              <a:t>Konveksjonsvarme</a:t>
            </a:r>
            <a:r>
              <a:rPr lang="nb-NO" sz="2000" dirty="0" smtClean="0"/>
              <a:t> øker luftens temperatur (entalpi). Det reduserer luftkvalitet og øker behov for ventilasjon. </a:t>
            </a:r>
          </a:p>
          <a:p>
            <a:pPr eaLnBrk="1" hangingPunct="1">
              <a:lnSpc>
                <a:spcPct val="90000"/>
              </a:lnSpc>
              <a:buFontTx/>
              <a:buNone/>
            </a:pPr>
            <a:endParaRPr lang="nb-NO" sz="2000" b="1" dirty="0" smtClean="0"/>
          </a:p>
          <a:p>
            <a:pPr eaLnBrk="1" hangingPunct="1">
              <a:lnSpc>
                <a:spcPct val="90000"/>
              </a:lnSpc>
              <a:buFontTx/>
              <a:buNone/>
            </a:pPr>
            <a:r>
              <a:rPr lang="nb-NO" sz="2000" b="1" dirty="0" smtClean="0"/>
              <a:t>Konklusjon</a:t>
            </a:r>
          </a:p>
          <a:p>
            <a:pPr eaLnBrk="1" hangingPunct="1">
              <a:lnSpc>
                <a:spcPct val="90000"/>
              </a:lnSpc>
            </a:pPr>
            <a:r>
              <a:rPr lang="nb-NO" sz="2000" dirty="0" smtClean="0"/>
              <a:t>Varme bør ikke tilføres med luft, men på store flater som gir strålevarme. Moderat gulvvarme og store radiatorvegger er gode løsninger. Takvarme gir trøtthet og ubehag. </a:t>
            </a:r>
          </a:p>
          <a:p>
            <a:pPr eaLnBrk="1" hangingPunct="1">
              <a:lnSpc>
                <a:spcPct val="90000"/>
              </a:lnSpc>
            </a:pPr>
            <a:r>
              <a:rPr lang="nb-NO" sz="2000" dirty="0" smtClean="0"/>
              <a:t>Vannbåren varme er gunstig og forenlig med lavtemperatur varme, bærekraftig energibruk og fjernvarme. </a:t>
            </a:r>
          </a:p>
        </p:txBody>
      </p:sp>
      <p:sp>
        <p:nvSpPr>
          <p:cNvPr id="117763" name="Rectangle 3"/>
          <p:cNvSpPr>
            <a:spLocks noGrp="1" noChangeArrowheads="1"/>
          </p:cNvSpPr>
          <p:nvPr>
            <p:ph type="title"/>
          </p:nvPr>
        </p:nvSpPr>
        <p:spPr>
          <a:xfrm>
            <a:off x="457200" y="152400"/>
            <a:ext cx="8229600" cy="838200"/>
          </a:xfrm>
          <a:noFill/>
        </p:spPr>
        <p:txBody>
          <a:bodyPr/>
          <a:lstStyle/>
          <a:p>
            <a:pPr eaLnBrk="1" hangingPunct="1"/>
            <a:r>
              <a:rPr lang="nb-NO" dirty="0" smtClean="0"/>
              <a:t>Tilførsel av varme og luftkvalitet</a:t>
            </a:r>
          </a:p>
        </p:txBody>
      </p:sp>
    </p:spTree>
    <p:extLst>
      <p:ext uri="{BB962C8B-B14F-4D97-AF65-F5344CB8AC3E}">
        <p14:creationId xmlns:p14="http://schemas.microsoft.com/office/powerpoint/2010/main" val="179927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76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76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76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776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776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188913"/>
            <a:ext cx="7772400" cy="576262"/>
          </a:xfrm>
        </p:spPr>
        <p:txBody>
          <a:bodyPr/>
          <a:lstStyle/>
          <a:p>
            <a:pPr eaLnBrk="1" hangingPunct="1"/>
            <a:r>
              <a:rPr lang="nb-NO" dirty="0" smtClean="0">
                <a:cs typeface="Times New Roman" pitchFamily="18" charset="0"/>
              </a:rPr>
              <a:t>Opplevd temperatur (ISO 7730)</a:t>
            </a:r>
          </a:p>
        </p:txBody>
      </p:sp>
      <p:sp>
        <p:nvSpPr>
          <p:cNvPr id="119811" name="Rectangle 3"/>
          <p:cNvSpPr>
            <a:spLocks noGrp="1" noChangeArrowheads="1"/>
          </p:cNvSpPr>
          <p:nvPr>
            <p:ph type="body" idx="1"/>
          </p:nvPr>
        </p:nvSpPr>
        <p:spPr>
          <a:xfrm>
            <a:off x="251520" y="908056"/>
            <a:ext cx="4032448" cy="5616575"/>
          </a:xfrm>
        </p:spPr>
        <p:txBody>
          <a:bodyPr/>
          <a:lstStyle/>
          <a:p>
            <a:pPr marL="0" indent="0" eaLnBrk="1" hangingPunct="1">
              <a:buFontTx/>
              <a:buNone/>
            </a:pPr>
            <a:r>
              <a:rPr lang="nb-NO" sz="2000" dirty="0" smtClean="0">
                <a:cs typeface="Times New Roman" pitchFamily="18" charset="0"/>
              </a:rPr>
              <a:t>Når det ikke er ”trekk” vil opplevd temperatur i praksis tilsvare </a:t>
            </a:r>
            <a:r>
              <a:rPr lang="nb-NO" sz="2000" i="1" dirty="0" smtClean="0">
                <a:cs typeface="Times New Roman" pitchFamily="18" charset="0"/>
              </a:rPr>
              <a:t>operativ temperatur,</a:t>
            </a:r>
            <a:r>
              <a:rPr lang="nb-NO" sz="2000" dirty="0" smtClean="0">
                <a:cs typeface="Times New Roman" pitchFamily="18" charset="0"/>
              </a:rPr>
              <a:t>  tilnærmet lik </a:t>
            </a:r>
            <a:r>
              <a:rPr lang="nb-NO" sz="2000" i="1" dirty="0" err="1" smtClean="0">
                <a:cs typeface="Times New Roman" pitchFamily="18" charset="0"/>
              </a:rPr>
              <a:t>globetemperatur</a:t>
            </a:r>
            <a:r>
              <a:rPr lang="nb-NO" sz="2000" dirty="0" smtClean="0">
                <a:cs typeface="Times New Roman" pitchFamily="18" charset="0"/>
              </a:rPr>
              <a:t> som kan måles med et </a:t>
            </a:r>
            <a:r>
              <a:rPr lang="nb-NO" sz="2000" dirty="0" err="1" smtClean="0">
                <a:cs typeface="Times New Roman" pitchFamily="18" charset="0"/>
              </a:rPr>
              <a:t>globetermometer</a:t>
            </a:r>
            <a:r>
              <a:rPr lang="nb-NO" sz="2000" dirty="0" smtClean="0">
                <a:cs typeface="Times New Roman" pitchFamily="18" charset="0"/>
              </a:rPr>
              <a:t> </a:t>
            </a:r>
          </a:p>
          <a:p>
            <a:pPr marL="0" indent="0" eaLnBrk="1" hangingPunct="1">
              <a:buFontTx/>
              <a:buNone/>
            </a:pPr>
            <a:r>
              <a:rPr lang="nb-NO" sz="2000" i="1" dirty="0" smtClean="0">
                <a:solidFill>
                  <a:srgbClr val="A50021"/>
                </a:solidFill>
                <a:cs typeface="Times New Roman" pitchFamily="18" charset="0"/>
              </a:rPr>
              <a:t>Operativ temperatur</a:t>
            </a:r>
            <a:r>
              <a:rPr lang="nb-NO" sz="2000" dirty="0" smtClean="0">
                <a:cs typeface="Times New Roman" pitchFamily="18" charset="0"/>
              </a:rPr>
              <a:t> er i praksis gjennomsnitt av </a:t>
            </a:r>
            <a:r>
              <a:rPr lang="nb-NO" sz="2000" i="1" dirty="0" smtClean="0">
                <a:solidFill>
                  <a:srgbClr val="A50021"/>
                </a:solidFill>
                <a:cs typeface="Times New Roman" pitchFamily="18" charset="0"/>
              </a:rPr>
              <a:t>lufttemperatur</a:t>
            </a:r>
            <a:r>
              <a:rPr lang="nb-NO" sz="2000" dirty="0" smtClean="0">
                <a:cs typeface="Times New Roman" pitchFamily="18" charset="0"/>
              </a:rPr>
              <a:t> og </a:t>
            </a:r>
            <a:r>
              <a:rPr lang="nb-NO" sz="2000" i="1" dirty="0" smtClean="0">
                <a:solidFill>
                  <a:srgbClr val="A50021"/>
                </a:solidFill>
                <a:cs typeface="Times New Roman" pitchFamily="18" charset="0"/>
              </a:rPr>
              <a:t>middelstrålingstemperatur</a:t>
            </a:r>
            <a:r>
              <a:rPr lang="nb-NO" sz="2000" dirty="0" smtClean="0">
                <a:cs typeface="Times New Roman" pitchFamily="18" charset="0"/>
              </a:rPr>
              <a:t> </a:t>
            </a:r>
          </a:p>
          <a:p>
            <a:pPr marL="0" indent="0" eaLnBrk="1" hangingPunct="1">
              <a:buFontTx/>
              <a:buNone/>
            </a:pPr>
            <a:r>
              <a:rPr lang="nb-NO" sz="2000" dirty="0" smtClean="0">
                <a:cs typeface="Times New Roman" pitchFamily="18" charset="0"/>
              </a:rPr>
              <a:t>Ved luftbevegelser vil opplevd temperatur også påvirkes av luftens hastighet, temperatur og fuktighetsinnhold. Dersom dette også registreres kan vi finne en </a:t>
            </a:r>
            <a:r>
              <a:rPr lang="nb-NO" sz="2000" i="1" dirty="0" smtClean="0">
                <a:solidFill>
                  <a:srgbClr val="CC0000"/>
                </a:solidFill>
                <a:cs typeface="Times New Roman" pitchFamily="18" charset="0"/>
              </a:rPr>
              <a:t>ekvivalenttemperatur</a:t>
            </a:r>
            <a:r>
              <a:rPr lang="nb-NO" sz="2000" dirty="0" smtClean="0">
                <a:cs typeface="Times New Roman" pitchFamily="18" charset="0"/>
              </a:rPr>
              <a:t> som svarer til den temperaturen vi faktisk opplever.</a:t>
            </a:r>
          </a:p>
        </p:txBody>
      </p:sp>
      <p:pic>
        <p:nvPicPr>
          <p:cNvPr id="119812" name="Picture 4" descr="sommersk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8676" y="947738"/>
            <a:ext cx="3375324" cy="240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 Box 5"/>
          <p:cNvSpPr txBox="1">
            <a:spLocks noChangeArrowheads="1"/>
          </p:cNvSpPr>
          <p:nvPr/>
        </p:nvSpPr>
        <p:spPr bwMode="auto">
          <a:xfrm>
            <a:off x="4643438" y="3500446"/>
            <a:ext cx="4392612"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nb-NO" sz="2000" dirty="0">
                <a:solidFill>
                  <a:prstClr val="black"/>
                </a:solidFill>
                <a:cs typeface="Arial" charset="0"/>
              </a:rPr>
              <a:t>Eksempel: Sommerskitur i termisk komfort, vindstille:</a:t>
            </a:r>
          </a:p>
          <a:p>
            <a:pPr eaLnBrk="1" fontAlgn="base" hangingPunct="1">
              <a:spcBef>
                <a:spcPct val="50000"/>
              </a:spcBef>
              <a:spcAft>
                <a:spcPct val="0"/>
              </a:spcAft>
            </a:pPr>
            <a:r>
              <a:rPr lang="nb-NO" sz="2000" dirty="0">
                <a:solidFill>
                  <a:prstClr val="black"/>
                </a:solidFill>
                <a:cs typeface="Arial" charset="0"/>
              </a:rPr>
              <a:t>Operativ temperatur: 29 </a:t>
            </a:r>
            <a:r>
              <a:rPr lang="nb-NO" sz="2000" baseline="30000" dirty="0" err="1">
                <a:solidFill>
                  <a:prstClr val="black"/>
                </a:solidFill>
                <a:cs typeface="Arial" charset="0"/>
              </a:rPr>
              <a:t>o</a:t>
            </a:r>
            <a:r>
              <a:rPr lang="nb-NO" sz="2000" dirty="0" err="1">
                <a:solidFill>
                  <a:prstClr val="black"/>
                </a:solidFill>
                <a:cs typeface="Arial" charset="0"/>
              </a:rPr>
              <a:t>C</a:t>
            </a:r>
            <a:endParaRPr lang="nb-NO" sz="2000" dirty="0">
              <a:solidFill>
                <a:prstClr val="black"/>
              </a:solidFill>
              <a:cs typeface="Arial" charset="0"/>
            </a:endParaRPr>
          </a:p>
          <a:p>
            <a:pPr eaLnBrk="1" fontAlgn="base" hangingPunct="1">
              <a:spcBef>
                <a:spcPct val="50000"/>
              </a:spcBef>
              <a:spcAft>
                <a:spcPct val="0"/>
              </a:spcAft>
            </a:pPr>
            <a:r>
              <a:rPr lang="nb-NO" sz="2000" dirty="0">
                <a:solidFill>
                  <a:prstClr val="black"/>
                </a:solidFill>
                <a:cs typeface="Arial" charset="0"/>
              </a:rPr>
              <a:t>Middelstrålingstemperatur: 55 </a:t>
            </a:r>
            <a:r>
              <a:rPr lang="nb-NO" sz="2000" baseline="30000" dirty="0" err="1">
                <a:solidFill>
                  <a:prstClr val="black"/>
                </a:solidFill>
                <a:cs typeface="Arial" charset="0"/>
              </a:rPr>
              <a:t>o</a:t>
            </a:r>
            <a:r>
              <a:rPr lang="nb-NO" sz="2000" dirty="0" err="1">
                <a:solidFill>
                  <a:prstClr val="black"/>
                </a:solidFill>
                <a:cs typeface="Arial" charset="0"/>
              </a:rPr>
              <a:t>C</a:t>
            </a:r>
            <a:endParaRPr lang="nb-NO" sz="2000" dirty="0">
              <a:solidFill>
                <a:prstClr val="black"/>
              </a:solidFill>
              <a:cs typeface="Arial" charset="0"/>
            </a:endParaRPr>
          </a:p>
          <a:p>
            <a:pPr eaLnBrk="1" fontAlgn="base" hangingPunct="1">
              <a:spcBef>
                <a:spcPct val="50000"/>
              </a:spcBef>
              <a:spcAft>
                <a:spcPct val="0"/>
              </a:spcAft>
            </a:pPr>
            <a:r>
              <a:rPr lang="nb-NO" sz="2000" dirty="0">
                <a:solidFill>
                  <a:prstClr val="black"/>
                </a:solidFill>
                <a:cs typeface="Arial" charset="0"/>
              </a:rPr>
              <a:t>Lufttemperatur: 3 </a:t>
            </a:r>
            <a:r>
              <a:rPr lang="nb-NO" sz="2000" baseline="30000" dirty="0" err="1">
                <a:solidFill>
                  <a:prstClr val="black"/>
                </a:solidFill>
                <a:cs typeface="Arial" charset="0"/>
              </a:rPr>
              <a:t>o</a:t>
            </a:r>
            <a:r>
              <a:rPr lang="nb-NO" sz="2000" dirty="0" err="1">
                <a:solidFill>
                  <a:prstClr val="black"/>
                </a:solidFill>
                <a:cs typeface="Arial" charset="0"/>
              </a:rPr>
              <a:t>C</a:t>
            </a:r>
            <a:r>
              <a:rPr lang="nb-NO" sz="2000" dirty="0">
                <a:solidFill>
                  <a:prstClr val="black"/>
                </a:solidFill>
                <a:cs typeface="Arial" charset="0"/>
              </a:rPr>
              <a:t> (tilnærmet som målt med vanlig termometer)</a:t>
            </a:r>
          </a:p>
        </p:txBody>
      </p:sp>
      <p:pic>
        <p:nvPicPr>
          <p:cNvPr id="119814" name="Picture 6" descr="106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430338"/>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00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8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81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981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981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98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276600" y="404821"/>
            <a:ext cx="2806700" cy="2376487"/>
          </a:xfrm>
        </p:spPr>
        <p:txBody>
          <a:bodyPr/>
          <a:lstStyle/>
          <a:p>
            <a:pPr algn="l" eaLnBrk="1" hangingPunct="1"/>
            <a:r>
              <a:rPr lang="nb-NO" sz="4000" smtClean="0"/>
              <a:t>To</a:t>
            </a:r>
            <a:br>
              <a:rPr lang="nb-NO" sz="4000" smtClean="0"/>
            </a:br>
            <a:r>
              <a:rPr lang="nb-NO" sz="4000" smtClean="0"/>
              <a:t>eksempler på tilført varme</a:t>
            </a:r>
          </a:p>
        </p:txBody>
      </p:sp>
      <p:pic>
        <p:nvPicPr>
          <p:cNvPr id="120835" name="Picture 3" descr="g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751513" y="7"/>
            <a:ext cx="3392487" cy="4221163"/>
          </a:xfrm>
          <a:noFill/>
        </p:spPr>
      </p:pic>
      <p:pic>
        <p:nvPicPr>
          <p:cNvPr id="120836" name="Picture 4" descr="Gjennomstrømningsov_siemens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
            <a:ext cx="3203575"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Text Box 5"/>
          <p:cNvSpPr txBox="1">
            <a:spLocks noChangeArrowheads="1"/>
          </p:cNvSpPr>
          <p:nvPr/>
        </p:nvSpPr>
        <p:spPr bwMode="auto">
          <a:xfrm>
            <a:off x="0" y="3357571"/>
            <a:ext cx="39243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nb-NO" sz="2000" dirty="0">
                <a:solidFill>
                  <a:prstClr val="black"/>
                </a:solidFill>
                <a:cs typeface="Arial" charset="0"/>
              </a:rPr>
              <a:t>Elektrisk gjennomstrømningsovn (konveksjonsovn):</a:t>
            </a:r>
          </a:p>
          <a:p>
            <a:pPr eaLnBrk="1" fontAlgn="base" hangingPunct="1">
              <a:spcBef>
                <a:spcPct val="50000"/>
              </a:spcBef>
              <a:spcAft>
                <a:spcPct val="0"/>
              </a:spcAft>
            </a:pPr>
            <a:r>
              <a:rPr lang="nb-NO" sz="2000" dirty="0">
                <a:solidFill>
                  <a:prstClr val="black"/>
                </a:solidFill>
                <a:cs typeface="Arial" charset="0"/>
              </a:rPr>
              <a:t>Operativ temperatur: 22 </a:t>
            </a:r>
            <a:r>
              <a:rPr lang="nb-NO" sz="2000" baseline="30000" dirty="0" err="1">
                <a:solidFill>
                  <a:prstClr val="black"/>
                </a:solidFill>
                <a:cs typeface="Arial" charset="0"/>
              </a:rPr>
              <a:t>o</a:t>
            </a:r>
            <a:r>
              <a:rPr lang="nb-NO" sz="2000" dirty="0" err="1">
                <a:solidFill>
                  <a:prstClr val="black"/>
                </a:solidFill>
                <a:cs typeface="Arial" charset="0"/>
              </a:rPr>
              <a:t>C</a:t>
            </a:r>
            <a:r>
              <a:rPr lang="nb-NO" sz="2000" dirty="0">
                <a:solidFill>
                  <a:prstClr val="black"/>
                </a:solidFill>
                <a:cs typeface="Arial" charset="0"/>
              </a:rPr>
              <a:t/>
            </a:r>
            <a:br>
              <a:rPr lang="nb-NO" sz="2000" dirty="0">
                <a:solidFill>
                  <a:prstClr val="black"/>
                </a:solidFill>
                <a:cs typeface="Arial" charset="0"/>
              </a:rPr>
            </a:br>
            <a:r>
              <a:rPr lang="nb-NO" sz="2000" dirty="0">
                <a:solidFill>
                  <a:prstClr val="black"/>
                </a:solidFill>
                <a:cs typeface="Arial" charset="0"/>
              </a:rPr>
              <a:t>Middelstrålingstemperatur: 19 </a:t>
            </a:r>
            <a:r>
              <a:rPr lang="nb-NO" sz="2000" baseline="30000" dirty="0" err="1">
                <a:solidFill>
                  <a:prstClr val="black"/>
                </a:solidFill>
                <a:cs typeface="Arial" charset="0"/>
              </a:rPr>
              <a:t>o</a:t>
            </a:r>
            <a:r>
              <a:rPr lang="nb-NO" sz="2000" dirty="0" err="1">
                <a:solidFill>
                  <a:prstClr val="black"/>
                </a:solidFill>
                <a:cs typeface="Arial" charset="0"/>
              </a:rPr>
              <a:t>C</a:t>
            </a:r>
            <a:r>
              <a:rPr lang="nb-NO" sz="2000" dirty="0">
                <a:solidFill>
                  <a:prstClr val="black"/>
                </a:solidFill>
                <a:cs typeface="Arial" charset="0"/>
              </a:rPr>
              <a:t/>
            </a:r>
            <a:br>
              <a:rPr lang="nb-NO" sz="2000" dirty="0">
                <a:solidFill>
                  <a:prstClr val="black"/>
                </a:solidFill>
                <a:cs typeface="Arial" charset="0"/>
              </a:rPr>
            </a:br>
            <a:r>
              <a:rPr lang="nb-NO" sz="2000" dirty="0">
                <a:solidFill>
                  <a:srgbClr val="A50021"/>
                </a:solidFill>
                <a:cs typeface="Arial" charset="0"/>
              </a:rPr>
              <a:t>Lufttemperatur: 25 </a:t>
            </a:r>
            <a:r>
              <a:rPr lang="nb-NO" sz="2000" baseline="30000" dirty="0" err="1">
                <a:solidFill>
                  <a:srgbClr val="A50021"/>
                </a:solidFill>
                <a:cs typeface="Arial" charset="0"/>
              </a:rPr>
              <a:t>o</a:t>
            </a:r>
            <a:r>
              <a:rPr lang="nb-NO" sz="2000" dirty="0" err="1">
                <a:solidFill>
                  <a:srgbClr val="A50021"/>
                </a:solidFill>
                <a:cs typeface="Arial" charset="0"/>
              </a:rPr>
              <a:t>C</a:t>
            </a:r>
            <a:endParaRPr lang="nb-NO" sz="2000" dirty="0">
              <a:solidFill>
                <a:srgbClr val="A50021"/>
              </a:solidFill>
              <a:cs typeface="Arial" charset="0"/>
            </a:endParaRPr>
          </a:p>
          <a:p>
            <a:pPr eaLnBrk="1" fontAlgn="base" hangingPunct="1">
              <a:spcBef>
                <a:spcPct val="50000"/>
              </a:spcBef>
              <a:spcAft>
                <a:spcPct val="0"/>
              </a:spcAft>
            </a:pPr>
            <a:r>
              <a:rPr lang="nb-NO" sz="2000" dirty="0">
                <a:solidFill>
                  <a:prstClr val="black"/>
                </a:solidFill>
                <a:cs typeface="Arial" charset="0"/>
              </a:rPr>
              <a:t>Luften som strømmer gjennom kommer i kontakt med overflater som </a:t>
            </a:r>
            <a:r>
              <a:rPr lang="nb-NO" sz="2000" dirty="0" smtClean="0">
                <a:solidFill>
                  <a:prstClr val="black"/>
                </a:solidFill>
                <a:cs typeface="Arial" charset="0"/>
              </a:rPr>
              <a:t>kan ”svi” </a:t>
            </a:r>
            <a:r>
              <a:rPr lang="nb-NO" sz="2000" dirty="0">
                <a:solidFill>
                  <a:prstClr val="black"/>
                </a:solidFill>
                <a:cs typeface="Arial" charset="0"/>
              </a:rPr>
              <a:t>forurensningen (pyrolyse) og </a:t>
            </a:r>
            <a:r>
              <a:rPr lang="nb-NO" sz="2000" dirty="0" smtClean="0">
                <a:solidFill>
                  <a:prstClr val="black"/>
                </a:solidFill>
                <a:cs typeface="Arial" charset="0"/>
              </a:rPr>
              <a:t>danne </a:t>
            </a:r>
            <a:r>
              <a:rPr lang="nb-NO" sz="2000" dirty="0">
                <a:solidFill>
                  <a:prstClr val="black"/>
                </a:solidFill>
                <a:cs typeface="Arial" charset="0"/>
              </a:rPr>
              <a:t>UFP</a:t>
            </a:r>
          </a:p>
        </p:txBody>
      </p:sp>
      <p:sp>
        <p:nvSpPr>
          <p:cNvPr id="120838" name="Text Box 6"/>
          <p:cNvSpPr txBox="1">
            <a:spLocks noChangeArrowheads="1"/>
          </p:cNvSpPr>
          <p:nvPr/>
        </p:nvSpPr>
        <p:spPr bwMode="auto">
          <a:xfrm>
            <a:off x="3995738" y="4221171"/>
            <a:ext cx="5040312"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nb-NO" sz="2000" dirty="0">
                <a:solidFill>
                  <a:prstClr val="black"/>
                </a:solidFill>
                <a:cs typeface="Arial" charset="0"/>
              </a:rPr>
              <a:t>Moderne designradiator med stor overflate, med lavtemperatur varme som leverer det meste av varmen som stråling fra siden:</a:t>
            </a:r>
          </a:p>
          <a:p>
            <a:pPr eaLnBrk="1" fontAlgn="base" hangingPunct="1">
              <a:spcBef>
                <a:spcPct val="0"/>
              </a:spcBef>
              <a:spcAft>
                <a:spcPct val="0"/>
              </a:spcAft>
            </a:pPr>
            <a:endParaRPr lang="nb-NO" sz="2000" dirty="0">
              <a:solidFill>
                <a:prstClr val="black"/>
              </a:solidFill>
              <a:cs typeface="Arial" charset="0"/>
            </a:endParaRPr>
          </a:p>
          <a:p>
            <a:pPr eaLnBrk="1" fontAlgn="base" hangingPunct="1">
              <a:spcBef>
                <a:spcPct val="0"/>
              </a:spcBef>
              <a:spcAft>
                <a:spcPct val="0"/>
              </a:spcAft>
            </a:pPr>
            <a:r>
              <a:rPr lang="nb-NO" sz="2000" dirty="0">
                <a:solidFill>
                  <a:prstClr val="black"/>
                </a:solidFill>
                <a:cs typeface="Arial" charset="0"/>
              </a:rPr>
              <a:t>Operativ temperatur: 22 </a:t>
            </a:r>
            <a:r>
              <a:rPr lang="nb-NO" sz="2000" baseline="30000" dirty="0" err="1">
                <a:solidFill>
                  <a:prstClr val="black"/>
                </a:solidFill>
                <a:cs typeface="Arial" charset="0"/>
              </a:rPr>
              <a:t>o</a:t>
            </a:r>
            <a:r>
              <a:rPr lang="nb-NO" sz="2000" dirty="0" err="1">
                <a:solidFill>
                  <a:prstClr val="black"/>
                </a:solidFill>
                <a:cs typeface="Arial" charset="0"/>
              </a:rPr>
              <a:t>C</a:t>
            </a:r>
            <a:endParaRPr lang="nb-NO" sz="2000" dirty="0">
              <a:solidFill>
                <a:prstClr val="black"/>
              </a:solidFill>
              <a:cs typeface="Arial" charset="0"/>
            </a:endParaRPr>
          </a:p>
          <a:p>
            <a:pPr eaLnBrk="1" fontAlgn="base" hangingPunct="1">
              <a:spcBef>
                <a:spcPct val="0"/>
              </a:spcBef>
              <a:spcAft>
                <a:spcPct val="0"/>
              </a:spcAft>
            </a:pPr>
            <a:r>
              <a:rPr lang="nb-NO" sz="2000" dirty="0">
                <a:solidFill>
                  <a:prstClr val="black"/>
                </a:solidFill>
                <a:cs typeface="Arial" charset="0"/>
              </a:rPr>
              <a:t>Middelstrålingstemperatur: 25 </a:t>
            </a:r>
            <a:r>
              <a:rPr lang="nb-NO" sz="2000" baseline="30000" dirty="0" err="1">
                <a:solidFill>
                  <a:prstClr val="black"/>
                </a:solidFill>
                <a:cs typeface="Arial" charset="0"/>
              </a:rPr>
              <a:t>o</a:t>
            </a:r>
            <a:r>
              <a:rPr lang="nb-NO" sz="2000" dirty="0" err="1">
                <a:solidFill>
                  <a:prstClr val="black"/>
                </a:solidFill>
                <a:cs typeface="Arial" charset="0"/>
              </a:rPr>
              <a:t>C</a:t>
            </a:r>
            <a:endParaRPr lang="nb-NO" sz="2000" dirty="0">
              <a:solidFill>
                <a:prstClr val="black"/>
              </a:solidFill>
              <a:cs typeface="Arial" charset="0"/>
            </a:endParaRPr>
          </a:p>
          <a:p>
            <a:pPr eaLnBrk="1" fontAlgn="base" hangingPunct="1">
              <a:spcBef>
                <a:spcPct val="0"/>
              </a:spcBef>
              <a:spcAft>
                <a:spcPct val="0"/>
              </a:spcAft>
            </a:pPr>
            <a:r>
              <a:rPr lang="nb-NO" sz="2000" dirty="0">
                <a:solidFill>
                  <a:srgbClr val="A50021"/>
                </a:solidFill>
                <a:cs typeface="Arial" charset="0"/>
              </a:rPr>
              <a:t>Lufttemperatur: 19 </a:t>
            </a:r>
            <a:r>
              <a:rPr lang="nb-NO" sz="2000" baseline="30000" dirty="0" err="1">
                <a:solidFill>
                  <a:srgbClr val="A50021"/>
                </a:solidFill>
                <a:cs typeface="Arial" charset="0"/>
              </a:rPr>
              <a:t>o</a:t>
            </a:r>
            <a:r>
              <a:rPr lang="nb-NO" sz="2000" dirty="0" err="1">
                <a:solidFill>
                  <a:srgbClr val="A50021"/>
                </a:solidFill>
                <a:cs typeface="Arial" charset="0"/>
              </a:rPr>
              <a:t>C</a:t>
            </a:r>
            <a:endParaRPr lang="nb-NO" sz="2000" dirty="0">
              <a:solidFill>
                <a:srgbClr val="A50021"/>
              </a:solidFill>
              <a:cs typeface="Arial" charset="0"/>
            </a:endParaRPr>
          </a:p>
        </p:txBody>
      </p:sp>
    </p:spTree>
    <p:extLst>
      <p:ext uri="{BB962C8B-B14F-4D97-AF65-F5344CB8AC3E}">
        <p14:creationId xmlns:p14="http://schemas.microsoft.com/office/powerpoint/2010/main" val="12549949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115889"/>
            <a:ext cx="7772400" cy="720725"/>
          </a:xfrm>
        </p:spPr>
        <p:txBody>
          <a:bodyPr/>
          <a:lstStyle/>
          <a:p>
            <a:pPr eaLnBrk="1" hangingPunct="1"/>
            <a:r>
              <a:rPr lang="nb-NO" sz="4000" smtClean="0"/>
              <a:t>Hvis el-varme er eneste mulighet</a:t>
            </a:r>
          </a:p>
        </p:txBody>
      </p:sp>
      <p:sp>
        <p:nvSpPr>
          <p:cNvPr id="126979" name="Rectangle 3"/>
          <p:cNvSpPr>
            <a:spLocks noGrp="1" noChangeArrowheads="1"/>
          </p:cNvSpPr>
          <p:nvPr>
            <p:ph type="body" idx="1"/>
          </p:nvPr>
        </p:nvSpPr>
        <p:spPr>
          <a:xfrm>
            <a:off x="971554" y="765179"/>
            <a:ext cx="7200900" cy="504825"/>
          </a:xfrm>
        </p:spPr>
        <p:txBody>
          <a:bodyPr/>
          <a:lstStyle/>
          <a:p>
            <a:pPr eaLnBrk="1" hangingPunct="1">
              <a:lnSpc>
                <a:spcPct val="90000"/>
              </a:lnSpc>
              <a:buFontTx/>
              <a:buNone/>
            </a:pPr>
            <a:r>
              <a:rPr lang="nb-NO" sz="2400" smtClean="0"/>
              <a:t>Ideelt: Store overflater, lav temperatur, strålevarme</a:t>
            </a:r>
          </a:p>
        </p:txBody>
      </p:sp>
      <p:pic>
        <p:nvPicPr>
          <p:cNvPr id="126980" name="Picture 4"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4076700"/>
            <a:ext cx="3810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5"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96975"/>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6"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196975"/>
            <a:ext cx="315595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Rectangle 7"/>
          <p:cNvSpPr>
            <a:spLocks noChangeArrowheads="1"/>
          </p:cNvSpPr>
          <p:nvPr/>
        </p:nvSpPr>
        <p:spPr bwMode="auto">
          <a:xfrm>
            <a:off x="107954" y="5373696"/>
            <a:ext cx="51117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nb-NO" sz="2000" dirty="0">
                <a:solidFill>
                  <a:srgbClr val="000000"/>
                </a:solidFill>
                <a:latin typeface="Arial" charset="0"/>
                <a:ea typeface="Arial Unicode MS" pitchFamily="34" charset="-128"/>
                <a:cs typeface="Arial Unicode MS" pitchFamily="34" charset="-128"/>
              </a:rPr>
              <a:t>“</a:t>
            </a:r>
            <a:r>
              <a:rPr lang="nb-NO" sz="2000" dirty="0" err="1">
                <a:solidFill>
                  <a:srgbClr val="000000"/>
                </a:solidFill>
                <a:latin typeface="Arial" charset="0"/>
                <a:ea typeface="Arial Unicode MS" pitchFamily="34" charset="-128"/>
                <a:cs typeface="Arial Unicode MS" pitchFamily="34" charset="-128"/>
              </a:rPr>
              <a:t>Glassovner</a:t>
            </a:r>
            <a:r>
              <a:rPr lang="nb-NO" sz="2000" dirty="0">
                <a:solidFill>
                  <a:srgbClr val="000000"/>
                </a:solidFill>
                <a:latin typeface="Arial" charset="0"/>
                <a:ea typeface="Arial Unicode MS" pitchFamily="34" charset="-128"/>
                <a:cs typeface="Arial Unicode MS" pitchFamily="34" charset="-128"/>
              </a:rPr>
              <a:t>”, </a:t>
            </a:r>
            <a:r>
              <a:rPr lang="nb-NO" sz="2000" dirty="0" smtClean="0">
                <a:solidFill>
                  <a:srgbClr val="000000"/>
                </a:solidFill>
                <a:latin typeface="Arial" charset="0"/>
                <a:ea typeface="Arial Unicode MS" pitchFamily="34" charset="-128"/>
                <a:cs typeface="Arial Unicode MS" pitchFamily="34" charset="-128"/>
              </a:rPr>
              <a:t>http</a:t>
            </a:r>
            <a:r>
              <a:rPr lang="nb-NO" sz="2000" dirty="0">
                <a:solidFill>
                  <a:srgbClr val="000000"/>
                </a:solidFill>
                <a:latin typeface="Arial" charset="0"/>
                <a:ea typeface="Arial Unicode MS" pitchFamily="34" charset="-128"/>
                <a:cs typeface="Arial Unicode MS" pitchFamily="34" charset="-128"/>
              </a:rPr>
              <a:t>://www.glendimplex.no/ mest stråling, ikke pyrolyse (“støvbrenning”). Glen </a:t>
            </a:r>
            <a:r>
              <a:rPr lang="nb-NO" sz="2000" dirty="0" err="1">
                <a:solidFill>
                  <a:srgbClr val="000000"/>
                </a:solidFill>
                <a:latin typeface="Arial" charset="0"/>
                <a:ea typeface="Arial Unicode MS" pitchFamily="34" charset="-128"/>
                <a:cs typeface="Arial Unicode MS" pitchFamily="34" charset="-128"/>
              </a:rPr>
              <a:t>Dimplex</a:t>
            </a:r>
            <a:r>
              <a:rPr lang="nb-NO" sz="2000" dirty="0">
                <a:solidFill>
                  <a:srgbClr val="000000"/>
                </a:solidFill>
                <a:latin typeface="Arial" charset="0"/>
                <a:ea typeface="Arial Unicode MS" pitchFamily="34" charset="-128"/>
                <a:cs typeface="Arial Unicode MS" pitchFamily="34" charset="-128"/>
              </a:rPr>
              <a:t> </a:t>
            </a:r>
            <a:r>
              <a:rPr lang="nb-NO" sz="2000" dirty="0" smtClean="0">
                <a:solidFill>
                  <a:srgbClr val="000000"/>
                </a:solidFill>
                <a:latin typeface="Arial" charset="0"/>
                <a:ea typeface="Arial Unicode MS" pitchFamily="34" charset="-128"/>
                <a:cs typeface="Arial Unicode MS" pitchFamily="34" charset="-128"/>
              </a:rPr>
              <a:t>Nordic</a:t>
            </a:r>
            <a:endParaRPr lang="nb-NO" sz="2000" dirty="0">
              <a:solidFill>
                <a:srgbClr val="000000"/>
              </a:solidFill>
              <a:latin typeface="Arial" charset="0"/>
              <a:ea typeface="Arial Unicode MS" pitchFamily="34" charset="-128"/>
              <a:cs typeface="Arial Unicode MS" pitchFamily="34" charset="-128"/>
            </a:endParaRPr>
          </a:p>
        </p:txBody>
      </p:sp>
    </p:spTree>
    <p:extLst>
      <p:ext uri="{BB962C8B-B14F-4D97-AF65-F5344CB8AC3E}">
        <p14:creationId xmlns:p14="http://schemas.microsoft.com/office/powerpoint/2010/main" val="41133858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684213" y="260358"/>
            <a:ext cx="7772400" cy="936625"/>
          </a:xfrm>
        </p:spPr>
        <p:txBody>
          <a:bodyPr/>
          <a:lstStyle/>
          <a:p>
            <a:pPr eaLnBrk="1" hangingPunct="1"/>
            <a:r>
              <a:rPr lang="nb-NO" dirty="0" smtClean="0"/>
              <a:t>Inneklima krever godt renhold!</a:t>
            </a:r>
          </a:p>
        </p:txBody>
      </p:sp>
      <p:sp>
        <p:nvSpPr>
          <p:cNvPr id="134147" name="Rectangle 3"/>
          <p:cNvSpPr>
            <a:spLocks noGrp="1" noChangeArrowheads="1"/>
          </p:cNvSpPr>
          <p:nvPr>
            <p:ph type="body" idx="1"/>
          </p:nvPr>
        </p:nvSpPr>
        <p:spPr>
          <a:xfrm>
            <a:off x="539552" y="1196981"/>
            <a:ext cx="7918648" cy="4899025"/>
          </a:xfrm>
        </p:spPr>
        <p:txBody>
          <a:bodyPr/>
          <a:lstStyle/>
          <a:p>
            <a:pPr eaLnBrk="1" hangingPunct="1">
              <a:lnSpc>
                <a:spcPct val="90000"/>
              </a:lnSpc>
            </a:pPr>
            <a:r>
              <a:rPr lang="nb-NO" sz="2400" dirty="0" smtClean="0"/>
              <a:t>Renholdsmidler og metoder skal gi godt innemiljø og ikke forurense!</a:t>
            </a:r>
          </a:p>
          <a:p>
            <a:pPr eaLnBrk="1" hangingPunct="1">
              <a:lnSpc>
                <a:spcPct val="90000"/>
              </a:lnSpc>
            </a:pPr>
            <a:r>
              <a:rPr lang="nb-NO" sz="2400" dirty="0" smtClean="0"/>
              <a:t>Alle overflater må med!</a:t>
            </a:r>
          </a:p>
          <a:p>
            <a:pPr eaLnBrk="1" hangingPunct="1">
              <a:lnSpc>
                <a:spcPct val="90000"/>
              </a:lnSpc>
            </a:pPr>
            <a:r>
              <a:rPr lang="nb-NO" sz="2400" dirty="0" smtClean="0"/>
              <a:t>Renholdere har mer luftveisirritasjon og astma enn andre uavhengig av (kontrollert for) røykevaner. </a:t>
            </a:r>
          </a:p>
          <a:p>
            <a:pPr eaLnBrk="1" hangingPunct="1">
              <a:lnSpc>
                <a:spcPct val="90000"/>
              </a:lnSpc>
            </a:pPr>
            <a:r>
              <a:rPr lang="nb-NO" sz="2400" b="1" dirty="0" smtClean="0">
                <a:solidFill>
                  <a:srgbClr val="C00000"/>
                </a:solidFill>
              </a:rPr>
              <a:t>Slutt å bruke renholdsmidler i sprayform!</a:t>
            </a:r>
          </a:p>
          <a:p>
            <a:pPr eaLnBrk="1" hangingPunct="1">
              <a:lnSpc>
                <a:spcPct val="90000"/>
              </a:lnSpc>
            </a:pPr>
            <a:r>
              <a:rPr lang="nb-NO" sz="2400" dirty="0" smtClean="0"/>
              <a:t>Renholdere har mer håndeksem.</a:t>
            </a:r>
          </a:p>
          <a:p>
            <a:pPr eaLnBrk="1" hangingPunct="1">
              <a:lnSpc>
                <a:spcPct val="90000"/>
              </a:lnSpc>
            </a:pPr>
            <a:r>
              <a:rPr lang="nb-NO" sz="2400" dirty="0" smtClean="0"/>
              <a:t>De med håndeksem har hatt 2-3 ganger høyere risiko for å bli uførepensjonert enn andre, men vesentlig på grunn av andre diagnoser enn håndeksem.</a:t>
            </a:r>
          </a:p>
          <a:p>
            <a:pPr eaLnBrk="1" hangingPunct="1">
              <a:lnSpc>
                <a:spcPct val="90000"/>
              </a:lnSpc>
            </a:pPr>
            <a:r>
              <a:rPr lang="nb-NO" sz="2400" dirty="0" smtClean="0"/>
              <a:t>Å velge metoder og midler som ivaretar alle hensyn er en krevende oppgave for profesjonelle utøvere!</a:t>
            </a:r>
          </a:p>
          <a:p>
            <a:pPr eaLnBrk="1" hangingPunct="1">
              <a:lnSpc>
                <a:spcPct val="90000"/>
              </a:lnSpc>
            </a:pPr>
            <a:r>
              <a:rPr lang="nb-NO" sz="2400" b="1" dirty="0" smtClean="0">
                <a:solidFill>
                  <a:srgbClr val="A50021"/>
                </a:solidFill>
              </a:rPr>
              <a:t>Et profesjonelt og godt renhold er bra for alle!</a:t>
            </a:r>
          </a:p>
        </p:txBody>
      </p:sp>
    </p:spTree>
    <p:extLst>
      <p:ext uri="{BB962C8B-B14F-4D97-AF65-F5344CB8AC3E}">
        <p14:creationId xmlns:p14="http://schemas.microsoft.com/office/powerpoint/2010/main" val="140225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1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1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414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414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41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0" y="1"/>
            <a:ext cx="6444208" cy="548680"/>
          </a:xfrm>
          <a:noFill/>
        </p:spPr>
        <p:txBody>
          <a:bodyPr lIns="82550" tIns="0" rIns="82550" bIns="0"/>
          <a:lstStyle/>
          <a:p>
            <a:pPr eaLnBrk="1" hangingPunct="1"/>
            <a:r>
              <a:rPr lang="nb-NO" sz="3200" dirty="0" smtClean="0">
                <a:solidFill>
                  <a:schemeClr val="tx1"/>
                </a:solidFill>
              </a:rPr>
              <a:t>Forurensning, støv, gasser og renhold</a:t>
            </a:r>
            <a:endParaRPr lang="nb-NO" i="1" dirty="0" smtClean="0"/>
          </a:p>
        </p:txBody>
      </p:sp>
      <p:sp>
        <p:nvSpPr>
          <p:cNvPr id="130051" name="Rectangle 3"/>
          <p:cNvSpPr>
            <a:spLocks noGrp="1" noChangeArrowheads="1"/>
          </p:cNvSpPr>
          <p:nvPr>
            <p:ph type="body" idx="1"/>
          </p:nvPr>
        </p:nvSpPr>
        <p:spPr>
          <a:xfrm>
            <a:off x="107504" y="548680"/>
            <a:ext cx="6696744" cy="6192688"/>
          </a:xfrm>
          <a:noFill/>
        </p:spPr>
        <p:txBody>
          <a:bodyPr lIns="82550" tIns="0" rIns="82550" bIns="0"/>
          <a:lstStyle/>
          <a:p>
            <a:pPr marL="176213" indent="-176213" defTabSz="766763" eaLnBrk="1" hangingPunct="1">
              <a:lnSpc>
                <a:spcPct val="90000"/>
              </a:lnSpc>
              <a:buFontTx/>
              <a:buChar char="-"/>
            </a:pPr>
            <a:r>
              <a:rPr lang="nb-NO" sz="2000" dirty="0" smtClean="0"/>
              <a:t>Unngå allergenkilder for allergikere med sterk luftveisallergi (dyr, pollen). Katt, hund og andre pelsdyr skal ikke ha tilgang til undervisningslokaler verken i eller utenfor undervisningstiden.</a:t>
            </a:r>
          </a:p>
          <a:p>
            <a:pPr marL="176213" indent="-176213" defTabSz="766763" eaLnBrk="1" hangingPunct="1">
              <a:lnSpc>
                <a:spcPct val="90000"/>
              </a:lnSpc>
              <a:buFontTx/>
              <a:buChar char="-"/>
            </a:pPr>
            <a:r>
              <a:rPr lang="nb-NO" sz="2000" dirty="0" smtClean="0"/>
              <a:t>Bruk minst filterklasse EU-7 i klimainstallasjoner, forsiktig med lufting om dagen i pollensesongen.</a:t>
            </a:r>
          </a:p>
          <a:p>
            <a:pPr marL="176213" indent="-176213" defTabSz="766763" eaLnBrk="1" hangingPunct="1">
              <a:lnSpc>
                <a:spcPct val="90000"/>
              </a:lnSpc>
              <a:buFontTx/>
              <a:buChar char="-"/>
            </a:pPr>
            <a:r>
              <a:rPr lang="nb-NO" sz="2000" dirty="0" smtClean="0"/>
              <a:t>Renhold og vedlikehold blir best med interiør og innredning som er lett å vedlikeholde og rengjøre med bruk av tørre eller halvtørre metoder. Unngå hyller, bruk lukkede skap.</a:t>
            </a:r>
          </a:p>
          <a:p>
            <a:pPr marL="176213" indent="-176213" defTabSz="766763" eaLnBrk="1" hangingPunct="1">
              <a:lnSpc>
                <a:spcPct val="90000"/>
              </a:lnSpc>
              <a:buFontTx/>
              <a:buChar char="-"/>
            </a:pPr>
            <a:r>
              <a:rPr lang="nb-NO" sz="2000" dirty="0" smtClean="0"/>
              <a:t>Unngå tepper, andre lodne flater og forurensning med isolasjonsstøv fra stein- og glassull (MMMF). </a:t>
            </a:r>
          </a:p>
          <a:p>
            <a:pPr marL="176213" indent="-176213" defTabSz="766763" eaLnBrk="1" hangingPunct="1">
              <a:lnSpc>
                <a:spcPct val="90000"/>
              </a:lnSpc>
              <a:buFontTx/>
              <a:buChar char="-"/>
            </a:pPr>
            <a:r>
              <a:rPr lang="nb-NO" sz="2000" dirty="0" smtClean="0"/>
              <a:t>Bruk lavemitterende byggematerialer, innredning, utsyr, møbler, polisher, rense og- rengjøringsmidler. </a:t>
            </a:r>
            <a:r>
              <a:rPr lang="nb-NO" sz="2000" b="1" u="sng" dirty="0" smtClean="0">
                <a:solidFill>
                  <a:srgbClr val="FF0000"/>
                </a:solidFill>
              </a:rPr>
              <a:t>Unngå midler i sprayform!</a:t>
            </a:r>
          </a:p>
          <a:p>
            <a:pPr marL="176213" indent="-176213" defTabSz="766763" eaLnBrk="1" hangingPunct="1">
              <a:lnSpc>
                <a:spcPct val="90000"/>
              </a:lnSpc>
              <a:buFontTx/>
              <a:buChar char="-"/>
            </a:pPr>
            <a:r>
              <a:rPr lang="nb-NO" sz="2000" dirty="0" smtClean="0"/>
              <a:t>Bruk garderobe eller andre tiltak for å holde forurensning og uønskede allergener fra ytterklær og sko utenfor klasserommet</a:t>
            </a:r>
          </a:p>
          <a:p>
            <a:pPr marL="176213" indent="-176213" defTabSz="766763" eaLnBrk="1" hangingPunct="1">
              <a:lnSpc>
                <a:spcPct val="90000"/>
              </a:lnSpc>
              <a:buFontTx/>
              <a:buChar char="-"/>
            </a:pPr>
            <a:r>
              <a:rPr lang="nb-NO" sz="2000" dirty="0" smtClean="0"/>
              <a:t>Utforming og vedlikehold av skoleplassen og inngangspartiene for å hindre import av smuss.</a:t>
            </a:r>
          </a:p>
          <a:p>
            <a:pPr marL="0" lvl="1" indent="0" defTabSz="766763" eaLnBrk="1" hangingPunct="1">
              <a:lnSpc>
                <a:spcPct val="90000"/>
              </a:lnSpc>
              <a:buNone/>
            </a:pPr>
            <a:endParaRPr lang="nb-NO" sz="1800" dirty="0" smtClean="0"/>
          </a:p>
          <a:p>
            <a:pPr marL="0" lvl="1" indent="0" defTabSz="766763" eaLnBrk="1" hangingPunct="1">
              <a:lnSpc>
                <a:spcPct val="90000"/>
              </a:lnSpc>
              <a:buNone/>
            </a:pPr>
            <a:r>
              <a:rPr lang="nb-NO" sz="1400" dirty="0" smtClean="0"/>
              <a:t>Se også: </a:t>
            </a:r>
            <a:r>
              <a:rPr lang="nb-NO" sz="1400" u="sng" dirty="0">
                <a:hlinkClick r:id="rId3"/>
              </a:rPr>
              <a:t>http://</a:t>
            </a:r>
            <a:r>
              <a:rPr lang="nb-NO" sz="1400" u="sng" dirty="0" smtClean="0">
                <a:hlinkClick r:id="rId3"/>
              </a:rPr>
              <a:t>www.naaf.no/no/subsites/bygg-og-helse/</a:t>
            </a:r>
            <a:r>
              <a:rPr lang="nb-NO" sz="1400" dirty="0" smtClean="0"/>
              <a:t> om utforming av lokalene</a:t>
            </a:r>
          </a:p>
        </p:txBody>
      </p:sp>
      <p:pic>
        <p:nvPicPr>
          <p:cNvPr id="3076" name="Picture 4" descr="Utvendig matt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3" y="5214858"/>
            <a:ext cx="2195735" cy="16431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aktivhms.no/Inneklima/Images/Inngangspart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3" y="3403406"/>
            <a:ext cx="2214504" cy="18232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aktivhms.no/Barnehager/bilder/IMG_145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7031" y="102775"/>
            <a:ext cx="2195736" cy="164680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aktivhms.no/Barnehager/bilder/IMG_147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8262" y="1749577"/>
            <a:ext cx="2195735" cy="164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815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0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0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05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05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005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00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23850" y="188913"/>
            <a:ext cx="6629400" cy="1143000"/>
          </a:xfrm>
        </p:spPr>
        <p:txBody>
          <a:bodyPr/>
          <a:lstStyle/>
          <a:p>
            <a:pPr algn="l"/>
            <a:r>
              <a:rPr lang="nb-NO" sz="3200" dirty="0">
                <a:cs typeface="Arial" pitchFamily="34" charset="0"/>
              </a:rPr>
              <a:t>Fredrik Holst (1791-1871), i 1824 første professor i hygiene i Norge.</a:t>
            </a:r>
          </a:p>
        </p:txBody>
      </p:sp>
      <p:sp>
        <p:nvSpPr>
          <p:cNvPr id="3075" name="Rectangle 3"/>
          <p:cNvSpPr>
            <a:spLocks noGrp="1" noChangeArrowheads="1"/>
          </p:cNvSpPr>
          <p:nvPr>
            <p:ph type="body" idx="1"/>
          </p:nvPr>
        </p:nvSpPr>
        <p:spPr>
          <a:xfrm>
            <a:off x="539750" y="1484313"/>
            <a:ext cx="8064500" cy="4794250"/>
          </a:xfrm>
        </p:spPr>
        <p:txBody>
          <a:bodyPr/>
          <a:lstStyle/>
          <a:p>
            <a:pPr marL="0" indent="0">
              <a:buFontTx/>
              <a:buNone/>
            </a:pPr>
            <a:r>
              <a:rPr lang="nb-NO" sz="2000" dirty="0">
                <a:cs typeface="Arial" pitchFamily="34" charset="0"/>
              </a:rPr>
              <a:t>Bidro til </a:t>
            </a:r>
            <a:r>
              <a:rPr lang="nb-NO" sz="2000" dirty="0" err="1">
                <a:cs typeface="Arial" pitchFamily="34" charset="0"/>
              </a:rPr>
              <a:t>Sundhetsloven</a:t>
            </a:r>
            <a:r>
              <a:rPr lang="nb-NO" sz="2000" dirty="0">
                <a:cs typeface="Arial" pitchFamily="34" charset="0"/>
              </a:rPr>
              <a:t> av 16. mai 1860. </a:t>
            </a:r>
            <a:r>
              <a:rPr lang="en-GB" sz="2000" dirty="0">
                <a:cs typeface="Arial" pitchFamily="34" charset="0"/>
              </a:rPr>
              <a:t>A</a:t>
            </a:r>
            <a:r>
              <a:rPr lang="en-GB" sz="2000" dirty="0">
                <a:solidFill>
                  <a:srgbClr val="000000"/>
                </a:solidFill>
              </a:rPr>
              <a:t>ll</a:t>
            </a:r>
            <a:r>
              <a:rPr lang="nb-NO" sz="2000" dirty="0">
                <a:solidFill>
                  <a:srgbClr val="000000"/>
                </a:solidFill>
              </a:rPr>
              <a:t>e</a:t>
            </a:r>
            <a:r>
              <a:rPr lang="en-GB" sz="2000" dirty="0">
                <a:solidFill>
                  <a:srgbClr val="000000"/>
                </a:solidFill>
              </a:rPr>
              <a:t> </a:t>
            </a:r>
            <a:r>
              <a:rPr lang="nb-NO" sz="2000" dirty="0">
                <a:solidFill>
                  <a:srgbClr val="000000"/>
                </a:solidFill>
              </a:rPr>
              <a:t>kommuner </a:t>
            </a:r>
            <a:br>
              <a:rPr lang="nb-NO" sz="2000" dirty="0">
                <a:solidFill>
                  <a:srgbClr val="000000"/>
                </a:solidFill>
              </a:rPr>
            </a:br>
            <a:r>
              <a:rPr lang="nb-NO" sz="2000" dirty="0">
                <a:solidFill>
                  <a:srgbClr val="000000"/>
                </a:solidFill>
              </a:rPr>
              <a:t>skulle etablere en ”</a:t>
            </a:r>
            <a:r>
              <a:rPr lang="nb-NO" sz="2000" dirty="0" err="1">
                <a:solidFill>
                  <a:srgbClr val="000000"/>
                </a:solidFill>
              </a:rPr>
              <a:t>Sundhedscommission</a:t>
            </a:r>
            <a:r>
              <a:rPr lang="nb-NO" sz="2000" dirty="0">
                <a:solidFill>
                  <a:srgbClr val="000000"/>
                </a:solidFill>
              </a:rPr>
              <a:t>”</a:t>
            </a:r>
            <a:r>
              <a:rPr lang="en-GB" sz="2000" dirty="0">
                <a:solidFill>
                  <a:srgbClr val="000000"/>
                </a:solidFill>
              </a:rPr>
              <a:t> </a:t>
            </a:r>
            <a:r>
              <a:rPr lang="nb-NO" sz="2000" dirty="0">
                <a:solidFill>
                  <a:srgbClr val="000000"/>
                </a:solidFill>
              </a:rPr>
              <a:t>under ledelse </a:t>
            </a:r>
            <a:br>
              <a:rPr lang="nb-NO" sz="2000" dirty="0">
                <a:solidFill>
                  <a:srgbClr val="000000"/>
                </a:solidFill>
              </a:rPr>
            </a:br>
            <a:r>
              <a:rPr lang="nb-NO" sz="2000" dirty="0">
                <a:solidFill>
                  <a:srgbClr val="000000"/>
                </a:solidFill>
              </a:rPr>
              <a:t>av ”</a:t>
            </a:r>
            <a:r>
              <a:rPr lang="nb-NO" sz="2000" dirty="0" err="1">
                <a:solidFill>
                  <a:srgbClr val="000000"/>
                </a:solidFill>
              </a:rPr>
              <a:t>Distriktslægen</a:t>
            </a:r>
            <a:r>
              <a:rPr lang="nb-NO" sz="2000" dirty="0">
                <a:solidFill>
                  <a:srgbClr val="000000"/>
                </a:solidFill>
              </a:rPr>
              <a:t>”.</a:t>
            </a:r>
            <a:r>
              <a:rPr lang="en-GB" sz="2000" dirty="0">
                <a:solidFill>
                  <a:srgbClr val="000000"/>
                </a:solidFill>
              </a:rPr>
              <a:t/>
            </a:r>
            <a:br>
              <a:rPr lang="en-GB" sz="2000" dirty="0">
                <a:solidFill>
                  <a:srgbClr val="000000"/>
                </a:solidFill>
              </a:rPr>
            </a:br>
            <a:endParaRPr lang="nb-NO" sz="2000" dirty="0">
              <a:solidFill>
                <a:srgbClr val="000000"/>
              </a:solidFill>
            </a:endParaRPr>
          </a:p>
          <a:p>
            <a:pPr marL="0" indent="0">
              <a:buFontTx/>
              <a:buNone/>
            </a:pPr>
            <a:r>
              <a:rPr lang="nb-NO" sz="2000" dirty="0" err="1">
                <a:cs typeface="Arial" pitchFamily="34" charset="0"/>
              </a:rPr>
              <a:t>Sundhedscommissionens</a:t>
            </a:r>
            <a:r>
              <a:rPr lang="nb-NO" sz="2000" dirty="0">
                <a:cs typeface="Arial" pitchFamily="34" charset="0"/>
              </a:rPr>
              <a:t> (senere Helserådets) oppgaver (§3): </a:t>
            </a:r>
          </a:p>
          <a:p>
            <a:pPr marL="0" indent="0">
              <a:buFontTx/>
              <a:buNone/>
            </a:pPr>
            <a:r>
              <a:rPr lang="nb-NO" sz="2000" dirty="0">
                <a:cs typeface="Arial" pitchFamily="34" charset="0"/>
              </a:rPr>
              <a:t>"</a:t>
            </a:r>
            <a:r>
              <a:rPr lang="nb-NO" sz="2000" dirty="0" err="1">
                <a:cs typeface="Arial" pitchFamily="34" charset="0"/>
              </a:rPr>
              <a:t>Commissionen</a:t>
            </a:r>
            <a:r>
              <a:rPr lang="nb-NO" sz="2000" dirty="0">
                <a:cs typeface="Arial" pitchFamily="34" charset="0"/>
              </a:rPr>
              <a:t> skal have sin </a:t>
            </a:r>
            <a:r>
              <a:rPr lang="nb-NO" sz="2000" dirty="0" err="1">
                <a:cs typeface="Arial" pitchFamily="34" charset="0"/>
              </a:rPr>
              <a:t>Opmærksomhed</a:t>
            </a:r>
            <a:r>
              <a:rPr lang="nb-NO" sz="2000" dirty="0">
                <a:cs typeface="Arial" pitchFamily="34" charset="0"/>
              </a:rPr>
              <a:t> henvendt </a:t>
            </a:r>
            <a:r>
              <a:rPr lang="nb-NO" sz="2000" dirty="0" err="1">
                <a:cs typeface="Arial" pitchFamily="34" charset="0"/>
              </a:rPr>
              <a:t>paa</a:t>
            </a:r>
            <a:r>
              <a:rPr lang="nb-NO" sz="2000" dirty="0">
                <a:cs typeface="Arial" pitchFamily="34" charset="0"/>
              </a:rPr>
              <a:t> Stedets </a:t>
            </a:r>
            <a:r>
              <a:rPr lang="nb-NO" sz="2000" dirty="0" err="1">
                <a:cs typeface="Arial" pitchFamily="34" charset="0"/>
              </a:rPr>
              <a:t>Sundhedsforhold</a:t>
            </a:r>
            <a:r>
              <a:rPr lang="nb-NO" sz="2000" dirty="0">
                <a:cs typeface="Arial" pitchFamily="34" charset="0"/>
              </a:rPr>
              <a:t>, og </a:t>
            </a:r>
            <a:r>
              <a:rPr lang="nb-NO" sz="2000" dirty="0" err="1">
                <a:cs typeface="Arial" pitchFamily="34" charset="0"/>
              </a:rPr>
              <a:t>hvad</a:t>
            </a:r>
            <a:r>
              <a:rPr lang="nb-NO" sz="2000" dirty="0">
                <a:cs typeface="Arial" pitchFamily="34" charset="0"/>
              </a:rPr>
              <a:t> </a:t>
            </a:r>
            <a:r>
              <a:rPr lang="nb-NO" sz="2000" dirty="0" err="1">
                <a:cs typeface="Arial" pitchFamily="34" charset="0"/>
              </a:rPr>
              <a:t>derpaa</a:t>
            </a:r>
            <a:r>
              <a:rPr lang="nb-NO" sz="2000" dirty="0">
                <a:cs typeface="Arial" pitchFamily="34" charset="0"/>
              </a:rPr>
              <a:t> kan have </a:t>
            </a:r>
            <a:r>
              <a:rPr lang="nb-NO" sz="2000" dirty="0" err="1">
                <a:cs typeface="Arial" pitchFamily="34" charset="0"/>
              </a:rPr>
              <a:t>indflydelse</a:t>
            </a:r>
            <a:r>
              <a:rPr lang="nb-NO" sz="2000" dirty="0">
                <a:cs typeface="Arial" pitchFamily="34" charset="0"/>
              </a:rPr>
              <a:t>, </a:t>
            </a:r>
            <a:r>
              <a:rPr lang="nb-NO" sz="2000" dirty="0" err="1">
                <a:cs typeface="Arial" pitchFamily="34" charset="0"/>
              </a:rPr>
              <a:t>saasom</a:t>
            </a:r>
            <a:r>
              <a:rPr lang="nb-NO" sz="2000" dirty="0">
                <a:cs typeface="Arial" pitchFamily="34" charset="0"/>
              </a:rPr>
              <a:t>: </a:t>
            </a:r>
            <a:r>
              <a:rPr lang="nb-NO" sz="2000" dirty="0" err="1">
                <a:solidFill>
                  <a:srgbClr val="CC0000"/>
                </a:solidFill>
                <a:cs typeface="Arial" pitchFamily="34" charset="0"/>
              </a:rPr>
              <a:t>Reenslighed</a:t>
            </a:r>
            <a:r>
              <a:rPr lang="nb-NO" sz="2000" dirty="0">
                <a:solidFill>
                  <a:srgbClr val="CC0000"/>
                </a:solidFill>
                <a:cs typeface="Arial" pitchFamily="34" charset="0"/>
              </a:rPr>
              <a:t>, ....Boliger som ved Mangel </a:t>
            </a:r>
            <a:r>
              <a:rPr lang="nb-NO" sz="2000" dirty="0" err="1">
                <a:solidFill>
                  <a:srgbClr val="CC0000"/>
                </a:solidFill>
                <a:cs typeface="Arial" pitchFamily="34" charset="0"/>
              </a:rPr>
              <a:t>paa</a:t>
            </a:r>
            <a:r>
              <a:rPr lang="nb-NO" sz="2000" dirty="0">
                <a:solidFill>
                  <a:srgbClr val="CC0000"/>
                </a:solidFill>
                <a:cs typeface="Arial" pitchFamily="34" charset="0"/>
              </a:rPr>
              <a:t> Lys eller Luft, ved </a:t>
            </a:r>
            <a:r>
              <a:rPr lang="nb-NO" sz="2000" dirty="0" err="1">
                <a:solidFill>
                  <a:srgbClr val="CC0000"/>
                </a:solidFill>
                <a:cs typeface="Arial" pitchFamily="34" charset="0"/>
              </a:rPr>
              <a:t>Fuktighed</a:t>
            </a:r>
            <a:r>
              <a:rPr lang="nb-NO" sz="2000" dirty="0">
                <a:solidFill>
                  <a:srgbClr val="CC0000"/>
                </a:solidFill>
                <a:cs typeface="Arial" pitchFamily="34" charset="0"/>
              </a:rPr>
              <a:t>, </a:t>
            </a:r>
            <a:r>
              <a:rPr lang="nb-NO" sz="2000" dirty="0" err="1">
                <a:solidFill>
                  <a:srgbClr val="CC0000"/>
                </a:solidFill>
                <a:cs typeface="Arial" pitchFamily="34" charset="0"/>
              </a:rPr>
              <a:t>Ureenslighed</a:t>
            </a:r>
            <a:r>
              <a:rPr lang="nb-NO" sz="2000" dirty="0">
                <a:solidFill>
                  <a:srgbClr val="CC0000"/>
                </a:solidFill>
                <a:cs typeface="Arial" pitchFamily="34" charset="0"/>
              </a:rPr>
              <a:t> eller </a:t>
            </a:r>
            <a:r>
              <a:rPr lang="nb-NO" sz="2000" dirty="0" err="1">
                <a:solidFill>
                  <a:srgbClr val="CC0000"/>
                </a:solidFill>
                <a:cs typeface="Arial" pitchFamily="34" charset="0"/>
              </a:rPr>
              <a:t>Overfyldning</a:t>
            </a:r>
            <a:r>
              <a:rPr lang="nb-NO" sz="2000" dirty="0">
                <a:solidFill>
                  <a:srgbClr val="CC0000"/>
                </a:solidFill>
                <a:cs typeface="Arial" pitchFamily="34" charset="0"/>
              </a:rPr>
              <a:t> med Beboere have </a:t>
            </a:r>
            <a:r>
              <a:rPr lang="nb-NO" sz="2000" dirty="0" err="1">
                <a:solidFill>
                  <a:srgbClr val="CC0000"/>
                </a:solidFill>
                <a:cs typeface="Arial" pitchFamily="34" charset="0"/>
              </a:rPr>
              <a:t>viist</a:t>
            </a:r>
            <a:r>
              <a:rPr lang="nb-NO" sz="2000" dirty="0">
                <a:solidFill>
                  <a:srgbClr val="CC0000"/>
                </a:solidFill>
                <a:cs typeface="Arial" pitchFamily="34" charset="0"/>
              </a:rPr>
              <a:t> sig at være bestemt skadelige for Sundheden</a:t>
            </a:r>
            <a:r>
              <a:rPr lang="nb-NO" sz="2000" dirty="0">
                <a:cs typeface="Arial" pitchFamily="34" charset="0"/>
              </a:rPr>
              <a:t>. </a:t>
            </a:r>
            <a:r>
              <a:rPr lang="nb-NO" sz="2000" dirty="0" err="1">
                <a:cs typeface="Arial" pitchFamily="34" charset="0"/>
              </a:rPr>
              <a:t>Sundhedscommissionen</a:t>
            </a:r>
            <a:r>
              <a:rPr lang="nb-NO" sz="2000" dirty="0">
                <a:cs typeface="Arial" pitchFamily="34" charset="0"/>
              </a:rPr>
              <a:t> har fremdeles at </a:t>
            </a:r>
            <a:r>
              <a:rPr lang="nb-NO" sz="2000" dirty="0" err="1">
                <a:cs typeface="Arial" pitchFamily="34" charset="0"/>
              </a:rPr>
              <a:t>paase</a:t>
            </a:r>
            <a:r>
              <a:rPr lang="nb-NO" sz="2000" dirty="0">
                <a:cs typeface="Arial" pitchFamily="34" charset="0"/>
              </a:rPr>
              <a:t>, at </a:t>
            </a:r>
            <a:r>
              <a:rPr lang="nb-NO" sz="2000" dirty="0">
                <a:solidFill>
                  <a:srgbClr val="CC0000"/>
                </a:solidFill>
                <a:cs typeface="Arial" pitchFamily="34" charset="0"/>
              </a:rPr>
              <a:t>tilstrekkelig </a:t>
            </a:r>
            <a:r>
              <a:rPr lang="nb-NO" sz="2000" dirty="0" err="1">
                <a:solidFill>
                  <a:srgbClr val="CC0000"/>
                </a:solidFill>
                <a:cs typeface="Arial" pitchFamily="34" charset="0"/>
              </a:rPr>
              <a:t>Luftvexling</a:t>
            </a:r>
            <a:r>
              <a:rPr lang="nb-NO" sz="2000" dirty="0">
                <a:solidFill>
                  <a:srgbClr val="CC0000"/>
                </a:solidFill>
                <a:cs typeface="Arial" pitchFamily="34" charset="0"/>
              </a:rPr>
              <a:t> </a:t>
            </a:r>
            <a:r>
              <a:rPr lang="nb-NO" sz="2000" dirty="0" err="1">
                <a:solidFill>
                  <a:srgbClr val="CC0000"/>
                </a:solidFill>
                <a:cs typeface="Arial" pitchFamily="34" charset="0"/>
              </a:rPr>
              <a:t>finder</a:t>
            </a:r>
            <a:r>
              <a:rPr lang="nb-NO" sz="2000" dirty="0">
                <a:solidFill>
                  <a:srgbClr val="CC0000"/>
                </a:solidFill>
                <a:cs typeface="Arial" pitchFamily="34" charset="0"/>
              </a:rPr>
              <a:t> Sted</a:t>
            </a:r>
            <a:r>
              <a:rPr lang="nb-NO" sz="2000" dirty="0">
                <a:cs typeface="Arial" pitchFamily="34" charset="0"/>
              </a:rPr>
              <a:t> i </a:t>
            </a:r>
            <a:r>
              <a:rPr lang="nb-NO" sz="2000" dirty="0" err="1">
                <a:cs typeface="Arial" pitchFamily="34" charset="0"/>
              </a:rPr>
              <a:t>Huusrum</a:t>
            </a:r>
            <a:r>
              <a:rPr lang="nb-NO" sz="2000" dirty="0">
                <a:cs typeface="Arial" pitchFamily="34" charset="0"/>
              </a:rPr>
              <a:t>, hvori et større </a:t>
            </a:r>
            <a:r>
              <a:rPr lang="nb-NO" sz="2000" dirty="0" err="1">
                <a:cs typeface="Arial" pitchFamily="34" charset="0"/>
              </a:rPr>
              <a:t>Antal</a:t>
            </a:r>
            <a:r>
              <a:rPr lang="nb-NO" sz="2000" dirty="0">
                <a:cs typeface="Arial" pitchFamily="34" charset="0"/>
              </a:rPr>
              <a:t> Mennesker </a:t>
            </a:r>
            <a:r>
              <a:rPr lang="nb-NO" sz="2000" dirty="0" err="1">
                <a:cs typeface="Arial" pitchFamily="34" charset="0"/>
              </a:rPr>
              <a:t>stadigen</a:t>
            </a:r>
            <a:r>
              <a:rPr lang="nb-NO" sz="2000" dirty="0">
                <a:cs typeface="Arial" pitchFamily="34" charset="0"/>
              </a:rPr>
              <a:t> eller </a:t>
            </a:r>
            <a:r>
              <a:rPr lang="nb-NO" sz="2000" dirty="0" err="1">
                <a:cs typeface="Arial" pitchFamily="34" charset="0"/>
              </a:rPr>
              <a:t>jevnligen</a:t>
            </a:r>
            <a:r>
              <a:rPr lang="nb-NO" sz="2000" dirty="0">
                <a:cs typeface="Arial" pitchFamily="34" charset="0"/>
              </a:rPr>
              <a:t> samles, som Kirker, Skole-, </a:t>
            </a:r>
            <a:r>
              <a:rPr lang="nb-NO" sz="2000" dirty="0" err="1">
                <a:cs typeface="Arial" pitchFamily="34" charset="0"/>
              </a:rPr>
              <a:t>Rets</a:t>
            </a:r>
            <a:r>
              <a:rPr lang="nb-NO" sz="2000" dirty="0">
                <a:cs typeface="Arial" pitchFamily="34" charset="0"/>
              </a:rPr>
              <a:t>- og </a:t>
            </a:r>
            <a:r>
              <a:rPr lang="nb-NO" sz="2000" dirty="0" err="1">
                <a:cs typeface="Arial" pitchFamily="34" charset="0"/>
              </a:rPr>
              <a:t>Auctionslocaler</a:t>
            </a:r>
            <a:r>
              <a:rPr lang="nb-NO" sz="2000" dirty="0">
                <a:cs typeface="Arial" pitchFamily="34" charset="0"/>
              </a:rPr>
              <a:t>, </a:t>
            </a:r>
            <a:r>
              <a:rPr lang="nb-NO" sz="2000" dirty="0" err="1">
                <a:cs typeface="Arial" pitchFamily="34" charset="0"/>
              </a:rPr>
              <a:t>Theatre</a:t>
            </a:r>
            <a:r>
              <a:rPr lang="nb-NO" sz="2000" dirty="0">
                <a:cs typeface="Arial" pitchFamily="34" charset="0"/>
              </a:rPr>
              <a:t>, </a:t>
            </a:r>
            <a:r>
              <a:rPr lang="nb-NO" sz="2000" dirty="0" err="1">
                <a:cs typeface="Arial" pitchFamily="34" charset="0"/>
              </a:rPr>
              <a:t>Dandsehuse</a:t>
            </a:r>
            <a:r>
              <a:rPr lang="nb-NO" sz="2000" dirty="0">
                <a:cs typeface="Arial" pitchFamily="34" charset="0"/>
              </a:rPr>
              <a:t> o.d....."</a:t>
            </a:r>
          </a:p>
        </p:txBody>
      </p:sp>
      <p:pic>
        <p:nvPicPr>
          <p:cNvPr id="3076" name="Picture 4" descr="FHols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0"/>
            <a:ext cx="182880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81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62894" y="-592931"/>
            <a:ext cx="6018212" cy="864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Rectangle 3"/>
          <p:cNvSpPr>
            <a:spLocks noGrp="1" noChangeArrowheads="1"/>
          </p:cNvSpPr>
          <p:nvPr>
            <p:ph type="title"/>
          </p:nvPr>
        </p:nvSpPr>
        <p:spPr>
          <a:xfrm>
            <a:off x="684213" y="7"/>
            <a:ext cx="7772400" cy="792163"/>
          </a:xfrm>
        </p:spPr>
        <p:txBody>
          <a:bodyPr/>
          <a:lstStyle/>
          <a:p>
            <a:pPr eaLnBrk="1" hangingPunct="1"/>
            <a:r>
              <a:rPr lang="nb-NO" smtClean="0"/>
              <a:t>Hva med teppegolv?</a:t>
            </a:r>
          </a:p>
        </p:txBody>
      </p:sp>
    </p:spTree>
    <p:extLst>
      <p:ext uri="{BB962C8B-B14F-4D97-AF65-F5344CB8AC3E}">
        <p14:creationId xmlns:p14="http://schemas.microsoft.com/office/powerpoint/2010/main" val="24373469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84213" y="188913"/>
            <a:ext cx="7772400" cy="647799"/>
          </a:xfrm>
        </p:spPr>
        <p:txBody>
          <a:bodyPr/>
          <a:lstStyle/>
          <a:p>
            <a:pPr eaLnBrk="1" hangingPunct="1"/>
            <a:r>
              <a:rPr lang="nb-NO" sz="4000" dirty="0" smtClean="0"/>
              <a:t>Teppegolv forringer innemiljø. </a:t>
            </a:r>
          </a:p>
        </p:txBody>
      </p:sp>
      <p:sp>
        <p:nvSpPr>
          <p:cNvPr id="132099" name="Rectangle 3"/>
          <p:cNvSpPr>
            <a:spLocks noGrp="1" noChangeArrowheads="1"/>
          </p:cNvSpPr>
          <p:nvPr>
            <p:ph type="body" idx="1"/>
          </p:nvPr>
        </p:nvSpPr>
        <p:spPr>
          <a:xfrm>
            <a:off x="468313" y="836713"/>
            <a:ext cx="8280400" cy="5545046"/>
          </a:xfrm>
        </p:spPr>
        <p:txBody>
          <a:bodyPr/>
          <a:lstStyle/>
          <a:p>
            <a:pPr eaLnBrk="1" hangingPunct="1">
              <a:lnSpc>
                <a:spcPct val="80000"/>
              </a:lnSpc>
            </a:pPr>
            <a:r>
              <a:rPr lang="nb-NO" sz="2000" dirty="0" smtClean="0"/>
              <a:t>Lagrer smuss med allergener (dyreflass, middrester, pollen, matrester), bakterier og bakterierester og blir kontinuerlig kilde for forurensning. </a:t>
            </a:r>
          </a:p>
          <a:p>
            <a:pPr eaLnBrk="1" hangingPunct="1">
              <a:lnSpc>
                <a:spcPct val="80000"/>
              </a:lnSpc>
            </a:pPr>
            <a:r>
              <a:rPr lang="nb-NO" sz="2000" dirty="0" smtClean="0"/>
              <a:t>Fuktighet gjør teppegolv til oppvekstmedium for bakterier, muggsopp, midd og annen mikrobiologi. </a:t>
            </a:r>
          </a:p>
          <a:p>
            <a:pPr eaLnBrk="1" hangingPunct="1">
              <a:lnSpc>
                <a:spcPct val="80000"/>
              </a:lnSpc>
            </a:pPr>
            <a:r>
              <a:rPr lang="nb-NO" sz="2000" dirty="0" smtClean="0"/>
              <a:t>Det er mer bakterier og mugg i luften over teppegolv sammenlignet med andre golv.</a:t>
            </a:r>
          </a:p>
          <a:p>
            <a:pPr eaLnBrk="1" hangingPunct="1">
              <a:lnSpc>
                <a:spcPct val="80000"/>
              </a:lnSpc>
            </a:pPr>
            <a:r>
              <a:rPr lang="nb-NO" sz="2000" dirty="0" smtClean="0"/>
              <a:t>Avgasser kjemikalier fra lim, tekstiler og teppematerialer ved nylegging. </a:t>
            </a:r>
          </a:p>
          <a:p>
            <a:pPr eaLnBrk="1" hangingPunct="1">
              <a:lnSpc>
                <a:spcPct val="80000"/>
              </a:lnSpc>
            </a:pPr>
            <a:r>
              <a:rPr lang="nb-NO" sz="2000" dirty="0" smtClean="0"/>
              <a:t>Suger til seg kjemiske stoffer, damper, gasser og lukt som de kan avgi over lang tid påvirket av temperatur og fuktighet</a:t>
            </a:r>
            <a:r>
              <a:rPr lang="nb-NO" altLang="ja-JP" sz="2000" dirty="0" smtClean="0">
                <a:ea typeface="ＭＳ Ｐゴシック" pitchFamily="34" charset="-128"/>
              </a:rPr>
              <a:t> (”sink </a:t>
            </a:r>
            <a:r>
              <a:rPr lang="nb-NO" altLang="ja-JP" sz="2000" dirty="0" err="1" smtClean="0">
                <a:ea typeface="ＭＳ Ｐゴシック" pitchFamily="34" charset="-128"/>
              </a:rPr>
              <a:t>effect</a:t>
            </a:r>
            <a:r>
              <a:rPr lang="nb-NO" altLang="ja-JP" sz="2000" dirty="0" smtClean="0">
                <a:ea typeface="ＭＳ Ｐゴシック" pitchFamily="34" charset="-128"/>
              </a:rPr>
              <a:t>”, absorpsjon og desorpsjon) i form av vond lukt og gasser som irriterer slimhinnene. Eksempel: Ullplagg som har vært i et miljø fylt av tobakksrøyk.</a:t>
            </a:r>
          </a:p>
          <a:p>
            <a:pPr eaLnBrk="1" hangingPunct="1">
              <a:lnSpc>
                <a:spcPct val="80000"/>
              </a:lnSpc>
            </a:pPr>
            <a:r>
              <a:rPr lang="nb-NO" altLang="ja-JP" sz="2000" dirty="0" smtClean="0">
                <a:ea typeface="ＭＳ Ｐゴシック" pitchFamily="34" charset="-128"/>
              </a:rPr>
              <a:t>Rengjøringsmetoder og -midler kan forurense ved </a:t>
            </a:r>
          </a:p>
          <a:p>
            <a:pPr lvl="1" eaLnBrk="1" hangingPunct="1">
              <a:lnSpc>
                <a:spcPct val="80000"/>
              </a:lnSpc>
            </a:pPr>
            <a:r>
              <a:rPr lang="nb-NO" altLang="ja-JP" sz="1800" dirty="0" smtClean="0">
                <a:ea typeface="ＭＳ Ｐゴシック" pitchFamily="34" charset="-128"/>
              </a:rPr>
              <a:t>støvsuging/blåsing som forurenser lufta</a:t>
            </a:r>
          </a:p>
          <a:p>
            <a:pPr lvl="1" eaLnBrk="1" hangingPunct="1">
              <a:lnSpc>
                <a:spcPct val="80000"/>
              </a:lnSpc>
            </a:pPr>
            <a:r>
              <a:rPr lang="nb-NO" altLang="ja-JP" sz="1800" dirty="0" smtClean="0">
                <a:ea typeface="ＭＳ Ｐゴシック" pitchFamily="34" charset="-128"/>
              </a:rPr>
              <a:t>befuktning av teppene som kan gi mikrobiologisk vekst</a:t>
            </a:r>
          </a:p>
          <a:p>
            <a:pPr lvl="1" eaLnBrk="1" hangingPunct="1">
              <a:lnSpc>
                <a:spcPct val="80000"/>
              </a:lnSpc>
            </a:pPr>
            <a:r>
              <a:rPr lang="nb-NO" altLang="ja-JP" sz="1800" dirty="0" smtClean="0">
                <a:ea typeface="ＭＳ Ｐゴシック" pitchFamily="34" charset="-128"/>
              </a:rPr>
              <a:t>sjamponering kan tilføre irriterende kjemikalier til innemiljøet</a:t>
            </a:r>
          </a:p>
          <a:p>
            <a:pPr eaLnBrk="1" hangingPunct="1">
              <a:lnSpc>
                <a:spcPct val="80000"/>
              </a:lnSpc>
            </a:pPr>
            <a:r>
              <a:rPr lang="nb-NO" altLang="ja-JP" sz="2000" dirty="0">
                <a:ea typeface="ＭＳ Ｐゴシック" pitchFamily="34" charset="-128"/>
              </a:rPr>
              <a:t>Inneklima </a:t>
            </a:r>
            <a:r>
              <a:rPr lang="nb-NO" altLang="ja-JP" sz="2000" dirty="0" smtClean="0">
                <a:ea typeface="ＭＳ Ｐゴシック" pitchFamily="34" charset="-128"/>
              </a:rPr>
              <a:t>oppleves </a:t>
            </a:r>
            <a:r>
              <a:rPr lang="nb-NO" altLang="ja-JP" sz="2000" dirty="0">
                <a:ea typeface="ＭＳ Ｐゴシック" pitchFamily="34" charset="-128"/>
              </a:rPr>
              <a:t>bedre når teppene </a:t>
            </a:r>
            <a:r>
              <a:rPr lang="nb-NO" altLang="ja-JP" sz="2000" dirty="0" smtClean="0">
                <a:ea typeface="ＭＳ Ｐゴシック" pitchFamily="34" charset="-128"/>
              </a:rPr>
              <a:t>fjernes selv om de er de beste som kan skaffes (</a:t>
            </a:r>
            <a:r>
              <a:rPr lang="nb-NO" altLang="ja-JP" sz="2000" dirty="0" err="1" smtClean="0">
                <a:ea typeface="ＭＳ Ｐゴシック" pitchFamily="34" charset="-128"/>
              </a:rPr>
              <a:t>Pejtersen</a:t>
            </a:r>
            <a:r>
              <a:rPr lang="nb-NO" altLang="ja-JP" sz="2000" dirty="0" smtClean="0">
                <a:ea typeface="ＭＳ Ｐゴシック" pitchFamily="34" charset="-128"/>
              </a:rPr>
              <a:t> et al 2001).</a:t>
            </a:r>
            <a:endParaRPr lang="nb-NO" altLang="ja-JP" sz="2000" dirty="0">
              <a:ea typeface="ＭＳ Ｐゴシック" pitchFamily="34" charset="-128"/>
            </a:endParaRPr>
          </a:p>
          <a:p>
            <a:pPr eaLnBrk="1" hangingPunct="1">
              <a:lnSpc>
                <a:spcPct val="80000"/>
              </a:lnSpc>
            </a:pPr>
            <a:endParaRPr lang="nb-NO" altLang="ja-JP" sz="1800" dirty="0">
              <a:ea typeface="ＭＳ Ｐゴシック" pitchFamily="34" charset="-128"/>
            </a:endParaRPr>
          </a:p>
          <a:p>
            <a:pPr marL="0" indent="0" eaLnBrk="1" hangingPunct="1">
              <a:lnSpc>
                <a:spcPct val="80000"/>
              </a:lnSpc>
              <a:buNone/>
            </a:pPr>
            <a:r>
              <a:rPr lang="nb-NO" altLang="ja-JP" sz="1800" dirty="0" smtClean="0">
                <a:ea typeface="ＭＳ Ｐゴシック" pitchFamily="34" charset="-128"/>
              </a:rPr>
              <a:t>Se også: </a:t>
            </a:r>
            <a:r>
              <a:rPr lang="nb-NO" altLang="ja-JP" sz="1800" dirty="0">
                <a:ea typeface="ＭＳ Ｐゴシック" pitchFamily="34" charset="-128"/>
              </a:rPr>
              <a:t>Jan Vilhelm Bakke. Teppegolv og inneklima. Allergi i Praksis 1/2008, s 56-58. </a:t>
            </a:r>
            <a:r>
              <a:rPr lang="nb-NO" altLang="ja-JP" sz="1800" dirty="0">
                <a:ea typeface="ＭＳ Ｐゴシック" pitchFamily="34" charset="-128"/>
                <a:hlinkClick r:id="rId2"/>
              </a:rPr>
              <a:t>http://www.naaf.no/no/Aktuelt/Nyhetsarkiv/Teppegolv-og-inneklima</a:t>
            </a:r>
            <a:r>
              <a:rPr lang="nb-NO" altLang="ja-JP" sz="1800" dirty="0" smtClean="0">
                <a:ea typeface="ＭＳ Ｐゴシック" pitchFamily="34" charset="-128"/>
                <a:hlinkClick r:id="rId2"/>
              </a:rPr>
              <a:t>/</a:t>
            </a:r>
            <a:r>
              <a:rPr lang="nb-NO" altLang="ja-JP" sz="1800" dirty="0" smtClean="0">
                <a:ea typeface="ＭＳ Ｐゴシック" pitchFamily="34" charset="-128"/>
              </a:rPr>
              <a:t> </a:t>
            </a:r>
          </a:p>
        </p:txBody>
      </p:sp>
    </p:spTree>
    <p:extLst>
      <p:ext uri="{BB962C8B-B14F-4D97-AF65-F5344CB8AC3E}">
        <p14:creationId xmlns:p14="http://schemas.microsoft.com/office/powerpoint/2010/main" val="258539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0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0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0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0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2099">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209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2099">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2099">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209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3131840" y="117252"/>
            <a:ext cx="6012160" cy="935484"/>
          </a:xfrm>
        </p:spPr>
        <p:txBody>
          <a:bodyPr/>
          <a:lstStyle/>
          <a:p>
            <a:pPr algn="l" eaLnBrk="1" hangingPunct="1"/>
            <a:r>
              <a:rPr lang="nb-NO" sz="2000" dirty="0"/>
              <a:t>Støv fra </a:t>
            </a:r>
            <a:r>
              <a:rPr lang="nb-NO" sz="2000" dirty="0" err="1"/>
              <a:t>uforseglet</a:t>
            </a:r>
            <a:r>
              <a:rPr lang="nb-NO" sz="2000" dirty="0"/>
              <a:t> i</a:t>
            </a:r>
            <a:r>
              <a:rPr lang="nb-NO" altLang="nb-NO" sz="2000" dirty="0"/>
              <a:t>solasjon </a:t>
            </a:r>
            <a:r>
              <a:rPr lang="nb-NO" altLang="nb-NO" sz="2000" dirty="0" smtClean="0"/>
              <a:t>og akustikk-produkter </a:t>
            </a:r>
            <a:r>
              <a:rPr lang="nb-NO" altLang="nb-NO" sz="2000" dirty="0"/>
              <a:t>av mineralull </a:t>
            </a:r>
            <a:r>
              <a:rPr lang="nb-NO" sz="2000" dirty="0"/>
              <a:t>(MMMF </a:t>
            </a:r>
            <a:r>
              <a:rPr lang="nb-NO" sz="2000" dirty="0" smtClean="0"/>
              <a:t>som </a:t>
            </a:r>
            <a:r>
              <a:rPr lang="nb-NO" sz="2000" dirty="0" err="1"/>
              <a:t>Glawa</a:t>
            </a:r>
            <a:r>
              <a:rPr lang="nb-NO" sz="2000" dirty="0"/>
              <a:t> og Rockwool) </a:t>
            </a:r>
            <a:r>
              <a:rPr lang="nb-NO" altLang="nb-NO" sz="2000" dirty="0"/>
              <a:t>kan gi </a:t>
            </a:r>
            <a:r>
              <a:rPr lang="nb-NO" altLang="nb-NO" sz="2000" dirty="0" smtClean="0"/>
              <a:t>sterk irritasjon </a:t>
            </a:r>
            <a:r>
              <a:rPr lang="nb-NO" altLang="nb-NO" sz="2000" dirty="0"/>
              <a:t>av hud og slimhinner i øyne, nese og svelg. </a:t>
            </a:r>
            <a:endParaRPr lang="nb-NO" sz="2800" dirty="0" smtClean="0"/>
          </a:p>
        </p:txBody>
      </p:sp>
      <p:sp>
        <p:nvSpPr>
          <p:cNvPr id="2" name="TekstSylinder 1"/>
          <p:cNvSpPr txBox="1"/>
          <p:nvPr/>
        </p:nvSpPr>
        <p:spPr>
          <a:xfrm>
            <a:off x="3097933" y="3388962"/>
            <a:ext cx="5938563" cy="646331"/>
          </a:xfrm>
          <a:prstGeom prst="rect">
            <a:avLst/>
          </a:prstGeom>
          <a:noFill/>
        </p:spPr>
        <p:txBody>
          <a:bodyPr wrap="square" rtlCol="0">
            <a:spAutoFit/>
          </a:bodyPr>
          <a:lstStyle/>
          <a:p>
            <a:r>
              <a:rPr lang="nb-NO" dirty="0" smtClean="0"/>
              <a:t>Slik kan sterkt irriterende </a:t>
            </a:r>
            <a:r>
              <a:rPr lang="nb-NO" dirty="0" err="1" smtClean="0"/>
              <a:t>byggestøv</a:t>
            </a:r>
            <a:r>
              <a:rPr lang="nb-NO" dirty="0" smtClean="0"/>
              <a:t> se ut etter å ha dratt fingrene langs T-profilsystemet. Gulfargen er typisk for </a:t>
            </a:r>
            <a:r>
              <a:rPr lang="nb-NO" dirty="0" err="1" smtClean="0"/>
              <a:t>Glawa</a:t>
            </a:r>
            <a:endParaRPr lang="nb-NO"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062861" cy="2276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822" y="1197713"/>
            <a:ext cx="3126686" cy="220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549700"/>
            <a:ext cx="3059831" cy="218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76873"/>
            <a:ext cx="3059832" cy="230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Sylinder 2"/>
          <p:cNvSpPr txBox="1"/>
          <p:nvPr/>
        </p:nvSpPr>
        <p:spPr>
          <a:xfrm>
            <a:off x="3089710" y="4293096"/>
            <a:ext cx="3082562" cy="2308324"/>
          </a:xfrm>
          <a:prstGeom prst="rect">
            <a:avLst/>
          </a:prstGeom>
          <a:noFill/>
        </p:spPr>
        <p:txBody>
          <a:bodyPr wrap="square" rtlCol="0">
            <a:spAutoFit/>
          </a:bodyPr>
          <a:lstStyle/>
          <a:p>
            <a:r>
              <a:rPr lang="nb-NO" dirty="0" smtClean="0"/>
              <a:t>Senket akustisk himling med fuktflekker.</a:t>
            </a:r>
          </a:p>
          <a:p>
            <a:r>
              <a:rPr lang="nb-NO" dirty="0" smtClean="0"/>
              <a:t>Sedimentert støv fra betong og isolasjon over himling.</a:t>
            </a:r>
          </a:p>
          <a:p>
            <a:r>
              <a:rPr lang="nb-NO" dirty="0" smtClean="0"/>
              <a:t>En </a:t>
            </a:r>
            <a:r>
              <a:rPr lang="nb-NO" dirty="0" err="1" smtClean="0"/>
              <a:t>uforseglet</a:t>
            </a:r>
            <a:r>
              <a:rPr lang="nb-NO" dirty="0" smtClean="0"/>
              <a:t> plate.</a:t>
            </a:r>
          </a:p>
          <a:p>
            <a:r>
              <a:rPr lang="nb-NO" dirty="0" smtClean="0"/>
              <a:t>Støvet på </a:t>
            </a:r>
            <a:r>
              <a:rPr lang="nb-NO" dirty="0"/>
              <a:t>døren </a:t>
            </a:r>
            <a:r>
              <a:rPr lang="nb-NO" dirty="0" smtClean="0"/>
              <a:t>til høyre falt ned da platen ble tatt ned.</a:t>
            </a:r>
          </a:p>
          <a:p>
            <a:r>
              <a:rPr lang="nb-NO" dirty="0" smtClean="0"/>
              <a:t>Alle foto: Gaute Flatheim </a:t>
            </a:r>
            <a:endParaRPr lang="nb-NO" dirty="0"/>
          </a:p>
        </p:txBody>
      </p:sp>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0495" y="4221088"/>
            <a:ext cx="2963505" cy="2224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932" y="1195746"/>
            <a:ext cx="2942890" cy="2211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77805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67544" y="116632"/>
            <a:ext cx="8002588" cy="719137"/>
          </a:xfrm>
        </p:spPr>
        <p:txBody>
          <a:bodyPr/>
          <a:lstStyle/>
          <a:p>
            <a:r>
              <a:rPr lang="nb-NO" altLang="nb-NO" dirty="0"/>
              <a:t>”Nybyggproblemet”</a:t>
            </a:r>
          </a:p>
        </p:txBody>
      </p:sp>
      <p:sp>
        <p:nvSpPr>
          <p:cNvPr id="55299" name="Rectangle 3"/>
          <p:cNvSpPr>
            <a:spLocks noGrp="1" noChangeArrowheads="1"/>
          </p:cNvSpPr>
          <p:nvPr>
            <p:ph type="body" idx="1"/>
          </p:nvPr>
        </p:nvSpPr>
        <p:spPr>
          <a:xfrm>
            <a:off x="140763" y="836712"/>
            <a:ext cx="5471988" cy="5543451"/>
          </a:xfrm>
        </p:spPr>
        <p:txBody>
          <a:bodyPr/>
          <a:lstStyle/>
          <a:p>
            <a:pPr>
              <a:lnSpc>
                <a:spcPct val="80000"/>
              </a:lnSpc>
            </a:pPr>
            <a:r>
              <a:rPr lang="nb-NO" altLang="nb-NO" sz="2800" dirty="0"/>
              <a:t>Innflytting i </a:t>
            </a:r>
            <a:r>
              <a:rPr lang="nb-NO" altLang="nb-NO" sz="2800" dirty="0" err="1" smtClean="0"/>
              <a:t>byggestøv</a:t>
            </a:r>
            <a:r>
              <a:rPr lang="nb-NO" altLang="nb-NO" sz="2800" dirty="0" smtClean="0"/>
              <a:t>, særlig isolasjonsstøv, </a:t>
            </a:r>
            <a:r>
              <a:rPr lang="nb-NO" altLang="nb-NO" sz="2800" dirty="0"/>
              <a:t>avgassing fra uherdede overflater, uferdige klimainstallasjoner </a:t>
            </a:r>
            <a:r>
              <a:rPr lang="nb-NO" altLang="nb-NO" sz="2800" dirty="0" err="1"/>
              <a:t>osv</a:t>
            </a:r>
            <a:r>
              <a:rPr lang="nb-NO" altLang="nb-NO" sz="2800" dirty="0"/>
              <a:t> kan </a:t>
            </a:r>
            <a:r>
              <a:rPr lang="nb-NO" altLang="nb-NO" sz="2800" dirty="0" smtClean="0"/>
              <a:t>gi </a:t>
            </a:r>
            <a:r>
              <a:rPr lang="nb-NO" altLang="nb-NO" sz="2800" dirty="0"/>
              <a:t>akutte </a:t>
            </a:r>
            <a:r>
              <a:rPr lang="nb-NO" altLang="nb-NO" sz="2800" dirty="0" err="1"/>
              <a:t>irritative</a:t>
            </a:r>
            <a:r>
              <a:rPr lang="nb-NO" altLang="nb-NO" sz="2800" dirty="0"/>
              <a:t> reaksjoner og utvikling av allergilignende </a:t>
            </a:r>
            <a:r>
              <a:rPr lang="nb-NO" altLang="nb-NO" sz="2800" dirty="0" smtClean="0"/>
              <a:t>overfølsomhet.</a:t>
            </a:r>
            <a:endParaRPr lang="nb-NO" altLang="nb-NO" sz="2800" dirty="0"/>
          </a:p>
          <a:p>
            <a:pPr>
              <a:lnSpc>
                <a:spcPct val="80000"/>
              </a:lnSpc>
            </a:pPr>
            <a:r>
              <a:rPr lang="nb-NO" altLang="nb-NO" sz="2800" dirty="0"/>
              <a:t>De som har allergi og annen overfølsomhet er særlig </a:t>
            </a:r>
            <a:r>
              <a:rPr lang="nb-NO" altLang="nb-NO" sz="2800" dirty="0" smtClean="0"/>
              <a:t>utsatt.</a:t>
            </a:r>
            <a:endParaRPr lang="nb-NO" altLang="nb-NO" sz="2800" dirty="0"/>
          </a:p>
          <a:p>
            <a:pPr>
              <a:lnSpc>
                <a:spcPct val="80000"/>
              </a:lnSpc>
            </a:pPr>
            <a:r>
              <a:rPr lang="nb-NO" altLang="nb-NO" sz="2800" dirty="0"/>
              <a:t>Risikofaktor er kort byggetid, fukt og manglende tid til ”</a:t>
            </a:r>
            <a:r>
              <a:rPr lang="nb-NO" altLang="nb-NO" sz="2800" dirty="0" err="1"/>
              <a:t>utbaking</a:t>
            </a:r>
            <a:r>
              <a:rPr lang="nb-NO" altLang="nb-NO" sz="2800" dirty="0"/>
              <a:t>”, utlufting eller herding.</a:t>
            </a:r>
          </a:p>
          <a:p>
            <a:pPr>
              <a:lnSpc>
                <a:spcPct val="80000"/>
              </a:lnSpc>
            </a:pPr>
            <a:r>
              <a:rPr lang="nb-NO" altLang="nb-NO" sz="2800" dirty="0"/>
              <a:t>Ta ikke i bruk uferdige lokaler</a:t>
            </a:r>
            <a:r>
              <a:rPr lang="nb-NO" altLang="nb-NO" sz="2800" dirty="0" smtClean="0"/>
              <a:t>! De skal være rene og tørre før bruk!</a:t>
            </a:r>
            <a:endParaRPr lang="nb-NO" altLang="nb-NO" sz="2800" dirty="0"/>
          </a:p>
        </p:txBody>
      </p:sp>
      <p:pic>
        <p:nvPicPr>
          <p:cNvPr id="55301" name="Picture 5" descr="betong_st_ping_918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3205" y="908720"/>
            <a:ext cx="3530794" cy="2942329"/>
          </a:xfrm>
          <a:prstGeom prst="rect">
            <a:avLst/>
          </a:prstGeom>
          <a:noFill/>
          <a:extLst>
            <a:ext uri="{909E8E84-426E-40DD-AFC4-6F175D3DCCD1}">
              <a14:hiddenFill xmlns:a14="http://schemas.microsoft.com/office/drawing/2010/main">
                <a:solidFill>
                  <a:srgbClr val="FFFFFF"/>
                </a:solidFill>
              </a14:hiddenFill>
            </a:ext>
          </a:extLst>
        </p:spPr>
      </p:pic>
      <p:pic>
        <p:nvPicPr>
          <p:cNvPr id="55303" name="Picture 7" descr="090403_by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206" y="3861048"/>
            <a:ext cx="3530794" cy="282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84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24941" y="116632"/>
            <a:ext cx="8229600" cy="1143000"/>
          </a:xfrm>
        </p:spPr>
        <p:txBody>
          <a:bodyPr/>
          <a:lstStyle/>
          <a:p>
            <a:r>
              <a:rPr lang="nb-NO" sz="4800" b="1" dirty="0" smtClean="0"/>
              <a:t>TV2 170214:  – </a:t>
            </a:r>
            <a:r>
              <a:rPr lang="nb-NO" sz="4800" b="1" dirty="0"/>
              <a:t>7-8 </a:t>
            </a:r>
            <a:r>
              <a:rPr lang="nb-NO" sz="4800" b="1" dirty="0" smtClean="0"/>
              <a:t>norske utøvere </a:t>
            </a:r>
            <a:r>
              <a:rPr lang="nb-NO" sz="4800" b="1" dirty="0"/>
              <a:t>slått ut av </a:t>
            </a:r>
            <a:r>
              <a:rPr lang="nb-NO" sz="4800" b="1" dirty="0" err="1"/>
              <a:t>byggestøv</a:t>
            </a:r>
            <a:endParaRPr lang="nb-NO" sz="4800" dirty="0"/>
          </a:p>
        </p:txBody>
      </p:sp>
      <p:sp>
        <p:nvSpPr>
          <p:cNvPr id="3" name="Plassholder for innhold 2"/>
          <p:cNvSpPr>
            <a:spLocks noGrp="1"/>
          </p:cNvSpPr>
          <p:nvPr>
            <p:ph idx="1"/>
          </p:nvPr>
        </p:nvSpPr>
        <p:spPr>
          <a:xfrm>
            <a:off x="251520" y="4581128"/>
            <a:ext cx="8640960" cy="1545041"/>
          </a:xfrm>
        </p:spPr>
        <p:txBody>
          <a:bodyPr/>
          <a:lstStyle/>
          <a:p>
            <a:pPr marL="0" indent="0">
              <a:buNone/>
            </a:pPr>
            <a:r>
              <a:rPr lang="nb-NO" sz="2400" dirty="0" smtClean="0"/>
              <a:t>Sturla Johannessen: </a:t>
            </a:r>
            <a:r>
              <a:rPr lang="nb-NO" sz="2400" dirty="0"/>
              <a:t>Olympiatoppens sjefslege Fredrik S. Bendiksen oppfordrer utøverne til å sørge for at gulvene vaskes og vinduene lukkes</a:t>
            </a:r>
            <a:r>
              <a:rPr lang="nb-NO" sz="2400" dirty="0" smtClean="0"/>
              <a:t>. </a:t>
            </a:r>
            <a:r>
              <a:rPr lang="nb-NO" sz="2400" dirty="0"/>
              <a:t>Aksel Lund Svindal har reist hjem, og ishockeykeeper Lars Haugen så dårlig på grunn av store allergiproblemer</a:t>
            </a:r>
            <a:r>
              <a:rPr lang="nb-NO" sz="2400" dirty="0" smtClean="0"/>
              <a:t>.</a:t>
            </a:r>
          </a:p>
          <a:p>
            <a:pPr marL="0" indent="0">
              <a:buNone/>
            </a:pPr>
            <a:r>
              <a:rPr lang="nb-NO" sz="2000" dirty="0">
                <a:hlinkClick r:id="rId2"/>
              </a:rPr>
              <a:t>http://</a:t>
            </a:r>
            <a:r>
              <a:rPr lang="nb-NO" sz="2000" dirty="0" smtClean="0">
                <a:hlinkClick r:id="rId2"/>
              </a:rPr>
              <a:t>www.tv2.no/2014/02/17/sport/vintersport/ol/sotsji/5332672</a:t>
            </a:r>
            <a:r>
              <a:rPr lang="nb-NO" sz="2000" dirty="0" smtClean="0"/>
              <a:t> </a:t>
            </a:r>
            <a:endParaRPr lang="nb-NO" sz="2000" dirty="0"/>
          </a:p>
        </p:txBody>
      </p:sp>
      <p:pic>
        <p:nvPicPr>
          <p:cNvPr id="3074" name="Picture 2" descr="HAR SLITT MED ALLERGI: Norges landslagskeeper i ishockey, Lars Haugen, har slitt med støvallergi. (AP Photo/Mark Humphr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474" y="1412776"/>
            <a:ext cx="5408091" cy="304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6537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44624"/>
            <a:ext cx="8229600" cy="576064"/>
          </a:xfrm>
        </p:spPr>
        <p:txBody>
          <a:bodyPr>
            <a:normAutofit fontScale="90000"/>
          </a:bodyPr>
          <a:lstStyle/>
          <a:p>
            <a:r>
              <a:rPr lang="nb-NO" dirty="0" smtClean="0"/>
              <a:t>Akustikk i skolen</a:t>
            </a:r>
            <a:endParaRPr lang="nb-NO" dirty="0"/>
          </a:p>
        </p:txBody>
      </p:sp>
      <p:sp>
        <p:nvSpPr>
          <p:cNvPr id="3" name="Plassholder for innhold 2"/>
          <p:cNvSpPr>
            <a:spLocks noGrp="1"/>
          </p:cNvSpPr>
          <p:nvPr>
            <p:ph idx="1"/>
          </p:nvPr>
        </p:nvSpPr>
        <p:spPr>
          <a:xfrm>
            <a:off x="107504" y="620688"/>
            <a:ext cx="5400600" cy="5904656"/>
          </a:xfrm>
        </p:spPr>
        <p:txBody>
          <a:bodyPr>
            <a:normAutofit fontScale="70000" lnSpcReduction="20000"/>
          </a:bodyPr>
          <a:lstStyle/>
          <a:p>
            <a:pPr>
              <a:buNone/>
            </a:pPr>
            <a:r>
              <a:rPr lang="nb-NO" sz="3400" b="1" dirty="0" smtClean="0">
                <a:latin typeface="Arial" pitchFamily="34" charset="0"/>
                <a:cs typeface="Arial" pitchFamily="34" charset="0"/>
              </a:rPr>
              <a:t>Ti skoler med 283 lærere i 38 klasserom i København. </a:t>
            </a:r>
          </a:p>
          <a:p>
            <a:r>
              <a:rPr lang="nb-NO" sz="2000" dirty="0" smtClean="0">
                <a:latin typeface="Arial" pitchFamily="34" charset="0"/>
                <a:cs typeface="Arial" pitchFamily="34" charset="0"/>
              </a:rPr>
              <a:t>Klasserommene ble delt i tre grupper av etterklangstid (</a:t>
            </a:r>
            <a:r>
              <a:rPr lang="da-DK" sz="2000" dirty="0" smtClean="0">
                <a:latin typeface="Arial" pitchFamily="34" charset="0"/>
                <a:cs typeface="Arial" pitchFamily="34" charset="0"/>
              </a:rPr>
              <a:t>tiden det tar fra en lydkilde avbrytes til  lyden er falt med 60 decibel):</a:t>
            </a:r>
          </a:p>
          <a:p>
            <a:pPr lvl="1"/>
            <a:r>
              <a:rPr lang="da-DK" sz="1800" dirty="0" smtClean="0">
                <a:latin typeface="Arial" pitchFamily="34" charset="0"/>
                <a:cs typeface="Arial" pitchFamily="34" charset="0"/>
              </a:rPr>
              <a:t>Kort: 	0,41-0,47 sekunder</a:t>
            </a:r>
          </a:p>
          <a:p>
            <a:pPr lvl="1"/>
            <a:r>
              <a:rPr lang="da-DK" sz="1800" dirty="0" smtClean="0">
                <a:latin typeface="Arial" pitchFamily="34" charset="0"/>
                <a:cs typeface="Arial" pitchFamily="34" charset="0"/>
              </a:rPr>
              <a:t>Middels: 	</a:t>
            </a:r>
            <a:r>
              <a:rPr lang="nb-NO" sz="1800" dirty="0" smtClean="0">
                <a:latin typeface="Arial" pitchFamily="34" charset="0"/>
                <a:cs typeface="Arial" pitchFamily="34" charset="0"/>
              </a:rPr>
              <a:t>0,50-0,53 sekunder</a:t>
            </a:r>
          </a:p>
          <a:p>
            <a:pPr lvl="1"/>
            <a:r>
              <a:rPr lang="nb-NO" sz="1800" dirty="0" smtClean="0">
                <a:latin typeface="Arial" pitchFamily="34" charset="0"/>
                <a:cs typeface="Arial" pitchFamily="34" charset="0"/>
              </a:rPr>
              <a:t>Lang: 	</a:t>
            </a:r>
            <a:r>
              <a:rPr lang="da-DK" sz="1800" dirty="0" smtClean="0">
                <a:latin typeface="Arial" pitchFamily="34" charset="0"/>
                <a:cs typeface="Arial" pitchFamily="34" charset="0"/>
              </a:rPr>
              <a:t>0,59-0,73 sekunder</a:t>
            </a:r>
            <a:r>
              <a:rPr lang="da-DK" sz="1600" dirty="0" smtClean="0">
                <a:latin typeface="Arial" pitchFamily="34" charset="0"/>
                <a:cs typeface="Arial" pitchFamily="34" charset="0"/>
              </a:rPr>
              <a:t/>
            </a:r>
            <a:br>
              <a:rPr lang="da-DK" sz="1600" dirty="0" smtClean="0">
                <a:latin typeface="Arial" pitchFamily="34" charset="0"/>
                <a:cs typeface="Arial" pitchFamily="34" charset="0"/>
              </a:rPr>
            </a:br>
            <a:endParaRPr lang="nb-NO" sz="2000" dirty="0" smtClean="0">
              <a:latin typeface="Arial" pitchFamily="34" charset="0"/>
              <a:cs typeface="Arial" pitchFamily="34" charset="0"/>
            </a:endParaRPr>
          </a:p>
          <a:p>
            <a:r>
              <a:rPr lang="nb-NO" sz="2000" dirty="0" smtClean="0">
                <a:latin typeface="Arial" pitchFamily="34" charset="0"/>
                <a:cs typeface="Arial" pitchFamily="34" charset="0"/>
              </a:rPr>
              <a:t>Lærere i lokaler med lang etterklangstid er mindre tilfreds med jobben, føler at de mangler energi og er mer interessert i å skifte jobb sammenlignet med kolleger som underviser med kort etterklangstid.</a:t>
            </a:r>
          </a:p>
          <a:p>
            <a:r>
              <a:rPr lang="nb-NO" sz="2000" dirty="0" smtClean="0">
                <a:latin typeface="Arial" pitchFamily="34" charset="0"/>
                <a:cs typeface="Arial" pitchFamily="34" charset="0"/>
              </a:rPr>
              <a:t>Interessen for å skifte jobb er seks ganger høyere blant lærere som jobber i lokaler med lang etterklangstid sammenlignet med de som underviser med kort etterklangstid.</a:t>
            </a:r>
          </a:p>
          <a:p>
            <a:r>
              <a:rPr lang="nb-NO" sz="2000" dirty="0" smtClean="0">
                <a:latin typeface="Arial" pitchFamily="34" charset="0"/>
                <a:cs typeface="Arial" pitchFamily="34" charset="0"/>
              </a:rPr>
              <a:t>Lærere som blir utsatt for støy minst en fjerdedel av arbeidstiden er mindre motivert og opplever hyppigere sterkt søvnbehov enn de som er eksponert mindre enn en fjerdedel av arbeidstiden</a:t>
            </a:r>
          </a:p>
          <a:p>
            <a:r>
              <a:rPr lang="nb-NO" sz="2000" dirty="0" smtClean="0">
                <a:latin typeface="Arial" pitchFamily="34" charset="0"/>
                <a:cs typeface="Arial" pitchFamily="34" charset="0"/>
              </a:rPr>
              <a:t>Referanser: </a:t>
            </a:r>
          </a:p>
          <a:p>
            <a:pPr lvl="1"/>
            <a:r>
              <a:rPr lang="nb-NO" sz="1800" dirty="0" smtClean="0">
                <a:latin typeface="Arial" pitchFamily="34" charset="0"/>
                <a:cs typeface="Arial" pitchFamily="34" charset="0"/>
              </a:rPr>
              <a:t>Kristiansen et al. </a:t>
            </a:r>
            <a:r>
              <a:rPr lang="nb-NO" sz="1800" dirty="0" err="1" smtClean="0">
                <a:latin typeface="Arial" pitchFamily="34" charset="0"/>
                <a:cs typeface="Arial" pitchFamily="34" charset="0"/>
              </a:rPr>
              <a:t>Environment</a:t>
            </a:r>
            <a:r>
              <a:rPr lang="nb-NO" sz="1800" dirty="0" smtClean="0">
                <a:latin typeface="Arial" pitchFamily="34" charset="0"/>
                <a:cs typeface="Arial" pitchFamily="34" charset="0"/>
              </a:rPr>
              <a:t> and </a:t>
            </a:r>
            <a:r>
              <a:rPr lang="nb-NO" sz="1800" dirty="0" err="1" smtClean="0">
                <a:latin typeface="Arial" pitchFamily="34" charset="0"/>
                <a:cs typeface="Arial" pitchFamily="34" charset="0"/>
              </a:rPr>
              <a:t>Behavior</a:t>
            </a:r>
            <a:r>
              <a:rPr lang="nb-NO" sz="1800" dirty="0" smtClean="0">
                <a:latin typeface="Arial" pitchFamily="34" charset="0"/>
                <a:cs typeface="Arial" pitchFamily="34" charset="0"/>
              </a:rPr>
              <a:t> 2011. [</a:t>
            </a:r>
            <a:r>
              <a:rPr lang="nb-NO" sz="1800" dirty="0" err="1" smtClean="0">
                <a:latin typeface="Arial" pitchFamily="34" charset="0"/>
                <a:cs typeface="Arial" pitchFamily="34" charset="0"/>
              </a:rPr>
              <a:t>Epub</a:t>
            </a:r>
            <a:r>
              <a:rPr lang="nb-NO" sz="1800" dirty="0" smtClean="0">
                <a:latin typeface="Arial" pitchFamily="34" charset="0"/>
                <a:cs typeface="Arial" pitchFamily="34" charset="0"/>
              </a:rPr>
              <a:t> </a:t>
            </a:r>
            <a:r>
              <a:rPr lang="nb-NO" sz="1800" dirty="0" err="1" smtClean="0">
                <a:latin typeface="Arial" pitchFamily="34" charset="0"/>
                <a:cs typeface="Arial" pitchFamily="34" charset="0"/>
              </a:rPr>
              <a:t>ahead</a:t>
            </a:r>
            <a:r>
              <a:rPr lang="nb-NO" sz="1800" dirty="0" smtClean="0">
                <a:latin typeface="Arial" pitchFamily="34" charset="0"/>
                <a:cs typeface="Arial" pitchFamily="34" charset="0"/>
              </a:rPr>
              <a:t> </a:t>
            </a:r>
            <a:r>
              <a:rPr lang="nb-NO" sz="1800" dirty="0" err="1" smtClean="0">
                <a:latin typeface="Arial" pitchFamily="34" charset="0"/>
                <a:cs typeface="Arial" pitchFamily="34" charset="0"/>
              </a:rPr>
              <a:t>of</a:t>
            </a:r>
            <a:r>
              <a:rPr lang="nb-NO" sz="1800" dirty="0" smtClean="0">
                <a:latin typeface="Arial" pitchFamily="34" charset="0"/>
                <a:cs typeface="Arial" pitchFamily="34" charset="0"/>
              </a:rPr>
              <a:t> </a:t>
            </a:r>
            <a:r>
              <a:rPr lang="nb-NO" sz="1800" dirty="0" err="1" smtClean="0">
                <a:latin typeface="Arial" pitchFamily="34" charset="0"/>
                <a:cs typeface="Arial" pitchFamily="34" charset="0"/>
              </a:rPr>
              <a:t>print</a:t>
            </a:r>
            <a:r>
              <a:rPr lang="nb-NO" sz="1800" dirty="0" smtClean="0">
                <a:latin typeface="Arial" pitchFamily="34" charset="0"/>
                <a:cs typeface="Arial" pitchFamily="34" charset="0"/>
              </a:rPr>
              <a:t>]</a:t>
            </a:r>
          </a:p>
          <a:p>
            <a:pPr lvl="1"/>
            <a:r>
              <a:rPr lang="en-US" sz="1800" dirty="0" smtClean="0">
                <a:latin typeface="Arial" pitchFamily="34" charset="0"/>
                <a:cs typeface="Arial" pitchFamily="34" charset="0"/>
              </a:rPr>
              <a:t>Kristiansen et al. Journal of Environmental Psychology 2011;31(4):383-92.</a:t>
            </a:r>
            <a:endParaRPr lang="nb-NO" sz="1800" dirty="0" smtClean="0">
              <a:latin typeface="Arial" pitchFamily="34" charset="0"/>
              <a:cs typeface="Arial" pitchFamily="34" charset="0"/>
            </a:endParaRPr>
          </a:p>
          <a:p>
            <a:pPr>
              <a:buNone/>
            </a:pPr>
            <a:endParaRPr lang="nb-NO" sz="2000" dirty="0" smtClean="0"/>
          </a:p>
          <a:p>
            <a:pPr>
              <a:buNone/>
            </a:pPr>
            <a:r>
              <a:rPr lang="nb-NO" sz="1300" dirty="0" smtClean="0"/>
              <a:t>Se: </a:t>
            </a:r>
            <a:r>
              <a:rPr lang="nb-NO" sz="1300" dirty="0" smtClean="0">
                <a:hlinkClick r:id="rId2"/>
              </a:rPr>
              <a:t>http://www.arbejdsmiljoforskning.dk/da/nyheder/arkiv/2012/daarlig-akustik-paavirker-skolelaerere-negativt</a:t>
            </a:r>
            <a:endParaRPr lang="nb-NO" sz="1300" dirty="0" smtClean="0"/>
          </a:p>
          <a:p>
            <a:pPr>
              <a:buNone/>
            </a:pPr>
            <a:endParaRPr lang="nb-NO" sz="1200" dirty="0"/>
          </a:p>
        </p:txBody>
      </p:sp>
      <p:pic>
        <p:nvPicPr>
          <p:cNvPr id="3074" name="Picture 2" descr="http://www.cembrit.no/files/billeder/NO/Prosjekter2/Folkestadskol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5978" y="620688"/>
            <a:ext cx="3618019" cy="4032447"/>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5525977" y="4788852"/>
            <a:ext cx="3618019" cy="1269578"/>
          </a:xfrm>
          <a:prstGeom prst="rect">
            <a:avLst/>
          </a:prstGeom>
          <a:noFill/>
        </p:spPr>
        <p:txBody>
          <a:bodyPr wrap="square" rtlCol="0">
            <a:spAutoFit/>
          </a:bodyPr>
          <a:lstStyle/>
          <a:p>
            <a:r>
              <a:rPr lang="nb-NO" b="1" dirty="0" smtClean="0"/>
              <a:t>Bilde: </a:t>
            </a:r>
            <a:r>
              <a:rPr lang="nb-NO" b="1" dirty="0" err="1" smtClean="0"/>
              <a:t>Treullit</a:t>
            </a:r>
            <a:r>
              <a:rPr lang="nb-NO" b="1" dirty="0" smtClean="0"/>
              <a:t> </a:t>
            </a:r>
            <a:r>
              <a:rPr lang="nb-NO" b="1" dirty="0"/>
              <a:t>i himling og på </a:t>
            </a:r>
            <a:r>
              <a:rPr lang="nb-NO" b="1" dirty="0" smtClean="0"/>
              <a:t>vegger.</a:t>
            </a:r>
          </a:p>
          <a:p>
            <a:r>
              <a:rPr lang="nb-NO" sz="1600" dirty="0" err="1"/>
              <a:t>Treullit</a:t>
            </a:r>
            <a:r>
              <a:rPr lang="nb-NO" sz="1600" dirty="0"/>
              <a:t>-platene i seg selv gir ikke fra av seg støv eller partikler i brukstiden og anbefales av Astma- og Allergiforbundet</a:t>
            </a:r>
          </a:p>
          <a:p>
            <a:r>
              <a:rPr lang="nb-NO" sz="1050" dirty="0" smtClean="0"/>
              <a:t>http</a:t>
            </a:r>
            <a:r>
              <a:rPr lang="nb-NO" sz="1050" dirty="0"/>
              <a:t>://www.cembrit.no/Hurum_Folkestad_skole-26166.aspx</a:t>
            </a:r>
          </a:p>
        </p:txBody>
      </p:sp>
    </p:spTree>
    <p:extLst>
      <p:ext uri="{BB962C8B-B14F-4D97-AF65-F5344CB8AC3E}">
        <p14:creationId xmlns:p14="http://schemas.microsoft.com/office/powerpoint/2010/main" val="36847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blinds(horizontal)">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blinds(horizontal)">
                                      <p:cBhvr>
                                        <p:cTn id="25" dur="500"/>
                                        <p:tgtEl>
                                          <p:spTgt spid="3">
                                            <p:txEl>
                                              <p:pRg st="9" end="9"/>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blinds(horizontal)">
                                      <p:cBhvr>
                                        <p:cTn id="28" dur="500"/>
                                        <p:tgtEl>
                                          <p:spTgt spid="3">
                                            <p:txEl>
                                              <p:pRg st="10" end="10"/>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Effect transition="in" filter="blinds(horizontal)">
                                      <p:cBhvr>
                                        <p:cTn id="3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188640"/>
            <a:ext cx="8229600" cy="850106"/>
          </a:xfrm>
        </p:spPr>
        <p:txBody>
          <a:bodyPr>
            <a:normAutofit fontScale="90000"/>
          </a:bodyPr>
          <a:lstStyle/>
          <a:p>
            <a:r>
              <a:rPr lang="nb-NO" sz="5400" b="1" dirty="0" smtClean="0"/>
              <a:t>Hvem må samarbeide?</a:t>
            </a:r>
            <a:endParaRPr lang="nb-NO" sz="5400" b="1" dirty="0"/>
          </a:p>
        </p:txBody>
      </p:sp>
      <p:sp>
        <p:nvSpPr>
          <p:cNvPr id="3" name="Plassholder for innhold 2"/>
          <p:cNvSpPr>
            <a:spLocks noGrp="1"/>
          </p:cNvSpPr>
          <p:nvPr>
            <p:ph idx="1"/>
          </p:nvPr>
        </p:nvSpPr>
        <p:spPr>
          <a:xfrm>
            <a:off x="395536" y="908720"/>
            <a:ext cx="8352928" cy="5073427"/>
          </a:xfrm>
        </p:spPr>
        <p:txBody>
          <a:bodyPr>
            <a:normAutofit fontScale="85000" lnSpcReduction="20000"/>
          </a:bodyPr>
          <a:lstStyle/>
          <a:p>
            <a:pPr marL="0" indent="0">
              <a:buNone/>
            </a:pPr>
            <a:r>
              <a:rPr lang="nb-NO" dirty="0" smtClean="0"/>
              <a:t>«Folkehelseloven» (2012) flyttet ansvaret for Folkehelse og miljørettet helsevern fra helsesektoren over til kommunen som sådan, </a:t>
            </a:r>
            <a:r>
              <a:rPr lang="nb-NO" dirty="0" err="1" smtClean="0"/>
              <a:t>dvs</a:t>
            </a:r>
            <a:r>
              <a:rPr lang="nb-NO" dirty="0" smtClean="0"/>
              <a:t> til Rådmann og Ordfører. </a:t>
            </a:r>
          </a:p>
          <a:p>
            <a:pPr marL="0" indent="0">
              <a:buNone/>
            </a:pPr>
            <a:endParaRPr lang="nb-NO" dirty="0" smtClean="0"/>
          </a:p>
          <a:p>
            <a:pPr marL="0" indent="0">
              <a:buNone/>
            </a:pPr>
            <a:r>
              <a:rPr lang="nb-NO" smtClean="0"/>
              <a:t>Rådmannen/Ordføreren </a:t>
            </a:r>
            <a:r>
              <a:rPr lang="nb-NO" dirty="0" smtClean="0"/>
              <a:t>må påse at aktørene samarbeider:</a:t>
            </a:r>
          </a:p>
          <a:p>
            <a:r>
              <a:rPr lang="nb-NO" dirty="0" smtClean="0"/>
              <a:t>Skoleforvaltningen</a:t>
            </a:r>
          </a:p>
          <a:p>
            <a:r>
              <a:rPr lang="nb-NO" dirty="0" smtClean="0"/>
              <a:t>Eiendomsforvaltningen/tekniske drift</a:t>
            </a:r>
          </a:p>
          <a:p>
            <a:r>
              <a:rPr lang="nb-NO" dirty="0" smtClean="0"/>
              <a:t>Helse/Miljørettet helsevern og BHT</a:t>
            </a:r>
            <a:br>
              <a:rPr lang="nb-NO" dirty="0" smtClean="0"/>
            </a:br>
            <a:r>
              <a:rPr lang="nb-NO" dirty="0" smtClean="0"/>
              <a:t> </a:t>
            </a:r>
          </a:p>
          <a:p>
            <a:pPr marL="0" indent="0">
              <a:buNone/>
            </a:pPr>
            <a:r>
              <a:rPr lang="nb-NO" sz="3900" b="1" dirty="0" smtClean="0"/>
              <a:t>Dere må støtte hverandre for å sikre godt miljø i skolen!</a:t>
            </a:r>
          </a:p>
        </p:txBody>
      </p:sp>
    </p:spTree>
    <p:extLst>
      <p:ext uri="{BB962C8B-B14F-4D97-AF65-F5344CB8AC3E}">
        <p14:creationId xmlns:p14="http://schemas.microsoft.com/office/powerpoint/2010/main" val="328545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44624"/>
            <a:ext cx="8229600" cy="648072"/>
          </a:xfrm>
        </p:spPr>
        <p:txBody>
          <a:bodyPr>
            <a:normAutofit fontScale="90000"/>
          </a:bodyPr>
          <a:lstStyle/>
          <a:p>
            <a:r>
              <a:rPr lang="nb-NO" sz="4000" b="1" dirty="0"/>
              <a:t>Robson </a:t>
            </a:r>
            <a:r>
              <a:rPr lang="nb-NO" sz="4000" b="1" i="1" dirty="0"/>
              <a:t>School </a:t>
            </a:r>
            <a:r>
              <a:rPr lang="nb-NO" sz="4000" b="1" i="1" dirty="0" err="1" smtClean="0"/>
              <a:t>architecture</a:t>
            </a:r>
            <a:r>
              <a:rPr lang="nb-NO" sz="4000" b="1" i="1" dirty="0" smtClean="0"/>
              <a:t> </a:t>
            </a:r>
            <a:r>
              <a:rPr lang="nb-NO" sz="4000" b="1" dirty="0" smtClean="0"/>
              <a:t>1874</a:t>
            </a:r>
            <a:endParaRPr lang="nb-NO" sz="4000" b="1" dirty="0"/>
          </a:p>
        </p:txBody>
      </p:sp>
      <p:sp>
        <p:nvSpPr>
          <p:cNvPr id="3" name="Plassholder for innhold 2"/>
          <p:cNvSpPr>
            <a:spLocks noGrp="1"/>
          </p:cNvSpPr>
          <p:nvPr>
            <p:ph idx="1"/>
          </p:nvPr>
        </p:nvSpPr>
        <p:spPr>
          <a:xfrm>
            <a:off x="323528" y="4077072"/>
            <a:ext cx="8517632" cy="2581747"/>
          </a:xfrm>
        </p:spPr>
        <p:txBody>
          <a:bodyPr>
            <a:normAutofit fontScale="70000" lnSpcReduction="20000"/>
          </a:bodyPr>
          <a:lstStyle/>
          <a:p>
            <a:pPr marL="0" indent="0">
              <a:buNone/>
            </a:pPr>
            <a:r>
              <a:rPr lang="nb-NO" sz="2900" i="1" dirty="0"/>
              <a:t>‘</a:t>
            </a:r>
            <a:r>
              <a:rPr lang="nb-NO" sz="2600" i="1" dirty="0"/>
              <a:t>A </a:t>
            </a:r>
            <a:r>
              <a:rPr lang="nb-NO" sz="2600" i="1" dirty="0" err="1"/>
              <a:t>classroom</a:t>
            </a:r>
            <a:r>
              <a:rPr lang="nb-NO" sz="2600" i="1" dirty="0"/>
              <a:t> is </a:t>
            </a:r>
            <a:r>
              <a:rPr lang="nb-NO" sz="2600" i="1" dirty="0" err="1" smtClean="0"/>
              <a:t>only</a:t>
            </a:r>
            <a:r>
              <a:rPr lang="nb-NO" sz="2600" i="1" dirty="0" smtClean="0"/>
              <a:t> </a:t>
            </a:r>
            <a:r>
              <a:rPr lang="en-US" sz="2600" i="1" dirty="0" smtClean="0"/>
              <a:t>well </a:t>
            </a:r>
            <a:r>
              <a:rPr lang="en-US" sz="2600" i="1" dirty="0"/>
              <a:t>lighted when it has 30 square </a:t>
            </a:r>
            <a:r>
              <a:rPr lang="en-US" sz="2600" i="1" dirty="0" smtClean="0"/>
              <a:t>inches [</a:t>
            </a:r>
            <a:r>
              <a:rPr lang="en-US" sz="2600" i="1" dirty="0"/>
              <a:t>19300 mm</a:t>
            </a:r>
            <a:r>
              <a:rPr lang="en-US" sz="2600" baseline="30000" dirty="0"/>
              <a:t>2</a:t>
            </a:r>
            <a:r>
              <a:rPr lang="en-US" sz="2600" i="1" dirty="0"/>
              <a:t>] of glass to every square </a:t>
            </a:r>
            <a:r>
              <a:rPr lang="en-US" sz="2600" i="1" dirty="0" smtClean="0"/>
              <a:t>foot [</a:t>
            </a:r>
            <a:r>
              <a:rPr lang="en-US" sz="2600" i="1" dirty="0"/>
              <a:t>92900 mm</a:t>
            </a:r>
            <a:r>
              <a:rPr lang="en-US" sz="2600" baseline="30000" dirty="0"/>
              <a:t>2</a:t>
            </a:r>
            <a:r>
              <a:rPr lang="en-US" sz="2600" i="1" dirty="0"/>
              <a:t>] </a:t>
            </a:r>
            <a:r>
              <a:rPr lang="en-US" sz="2600" i="1" dirty="0" smtClean="0"/>
              <a:t>of floor </a:t>
            </a:r>
            <a:r>
              <a:rPr lang="en-US" sz="2600" i="1" dirty="0"/>
              <a:t>plan</a:t>
            </a:r>
            <a:r>
              <a:rPr lang="en-US" sz="2600" i="1" dirty="0" smtClean="0"/>
              <a:t>.’</a:t>
            </a:r>
            <a:r>
              <a:rPr lang="en-US" sz="2600" dirty="0" smtClean="0"/>
              <a:t> (Se Robson side 178). This </a:t>
            </a:r>
            <a:r>
              <a:rPr lang="en-US" sz="2600" dirty="0"/>
              <a:t>is </a:t>
            </a:r>
            <a:r>
              <a:rPr lang="en-US" sz="2600" dirty="0" smtClean="0"/>
              <a:t>equivalent to </a:t>
            </a:r>
            <a:r>
              <a:rPr lang="en-US" sz="2600" dirty="0"/>
              <a:t>about 20% glazing area to </a:t>
            </a:r>
            <a:r>
              <a:rPr lang="en-US" sz="2600" dirty="0" smtClean="0"/>
              <a:t>floor </a:t>
            </a:r>
            <a:r>
              <a:rPr lang="en-US" sz="2600" dirty="0"/>
              <a:t>area in </a:t>
            </a:r>
            <a:r>
              <a:rPr lang="en-US" sz="2600" dirty="0" smtClean="0"/>
              <a:t>the </a:t>
            </a:r>
            <a:r>
              <a:rPr lang="nb-NO" sz="2600" dirty="0" err="1" smtClean="0"/>
              <a:t>classroom</a:t>
            </a:r>
            <a:r>
              <a:rPr lang="nb-NO" sz="2600" dirty="0" smtClean="0"/>
              <a:t>.</a:t>
            </a:r>
          </a:p>
          <a:p>
            <a:pPr marL="0" indent="0">
              <a:buNone/>
            </a:pPr>
            <a:r>
              <a:rPr lang="nb-NO" sz="2600" dirty="0"/>
              <a:t>Det tilsvarer ca. 5% gjennomsnittlig dagslysfaktor. Disse anbefalingene ble stort sett implementert i Storbritannia og den vestlige verden for øvrig, inkludert Norge, og ble tillagt stor vekt. </a:t>
            </a:r>
            <a:endParaRPr lang="nb-NO" sz="2600" dirty="0" smtClean="0"/>
          </a:p>
          <a:p>
            <a:pPr marL="0" indent="0">
              <a:buNone/>
            </a:pPr>
            <a:r>
              <a:rPr lang="nb-NO" sz="2600" b="1" u="sng" dirty="0" smtClean="0"/>
              <a:t>Dagens </a:t>
            </a:r>
            <a:r>
              <a:rPr lang="nb-NO" sz="2600" b="1" u="sng" dirty="0"/>
              <a:t>krav i Norge er 2 % gjennomsnittlig dagslysfaktor</a:t>
            </a:r>
            <a:r>
              <a:rPr lang="nb-NO" sz="2600" b="1" u="sng" dirty="0" smtClean="0"/>
              <a:t>.</a:t>
            </a:r>
            <a:endParaRPr lang="en-US" sz="2600" b="1" u="sng" dirty="0" smtClean="0"/>
          </a:p>
          <a:p>
            <a:pPr marL="0" indent="0">
              <a:buNone/>
            </a:pPr>
            <a:endParaRPr lang="en-US" sz="1600" b="1" u="sng" dirty="0" smtClean="0"/>
          </a:p>
          <a:p>
            <a:pPr marL="0" indent="0">
              <a:buNone/>
            </a:pPr>
            <a:r>
              <a:rPr lang="en-US" sz="1600" dirty="0" smtClean="0"/>
              <a:t>Robson </a:t>
            </a:r>
            <a:r>
              <a:rPr lang="en-US" sz="1600" dirty="0"/>
              <a:t>ER. </a:t>
            </a:r>
            <a:r>
              <a:rPr lang="en-US" sz="1600" i="1" dirty="0"/>
              <a:t>School architecture: being </a:t>
            </a:r>
            <a:r>
              <a:rPr lang="en-US" sz="1600" i="1" dirty="0" smtClean="0"/>
              <a:t>practical remarks </a:t>
            </a:r>
            <a:r>
              <a:rPr lang="en-US" sz="1600" i="1" dirty="0"/>
              <a:t>on the planning, designing, </a:t>
            </a:r>
            <a:r>
              <a:rPr lang="en-US" sz="1600" i="1" dirty="0" smtClean="0"/>
              <a:t>building and </a:t>
            </a:r>
            <a:r>
              <a:rPr lang="en-US" sz="1600" i="1" dirty="0"/>
              <a:t>furnishing of school-houses</a:t>
            </a:r>
            <a:r>
              <a:rPr lang="en-US" sz="1600" dirty="0"/>
              <a:t>. London: </a:t>
            </a:r>
            <a:r>
              <a:rPr lang="en-US" sz="1600" dirty="0" smtClean="0"/>
              <a:t>John </a:t>
            </a:r>
            <a:r>
              <a:rPr lang="nb-NO" sz="1600" dirty="0" smtClean="0"/>
              <a:t>Murray</a:t>
            </a:r>
            <a:r>
              <a:rPr lang="nb-NO" sz="1600" dirty="0"/>
              <a:t>, 1877 (2nd ed.). </a:t>
            </a:r>
            <a:r>
              <a:rPr lang="nb-NO" sz="1600" dirty="0" smtClean="0"/>
              <a:t>440 sider </a:t>
            </a:r>
            <a:r>
              <a:rPr lang="nb-NO" sz="1600" dirty="0" smtClean="0">
                <a:hlinkClick r:id="rId2"/>
              </a:rPr>
              <a:t>https</a:t>
            </a:r>
            <a:r>
              <a:rPr lang="nb-NO" sz="1600" dirty="0">
                <a:hlinkClick r:id="rId2"/>
              </a:rPr>
              <a:t>://</a:t>
            </a:r>
            <a:r>
              <a:rPr lang="nb-NO" sz="1600" dirty="0" smtClean="0">
                <a:hlinkClick r:id="rId2"/>
              </a:rPr>
              <a:t>archive.org/details/schoolarchitectu00robsuoft</a:t>
            </a:r>
            <a:r>
              <a:rPr lang="nb-NO" sz="1600" dirty="0" smtClean="0"/>
              <a:t>. </a:t>
            </a:r>
            <a:r>
              <a:rPr lang="nb-NO" sz="1600" dirty="0" err="1" smtClean="0"/>
              <a:t>Lighting</a:t>
            </a:r>
            <a:r>
              <a:rPr lang="nb-NO" sz="1600" dirty="0" smtClean="0"/>
              <a:t>, s 168-179, Windows, s 223 - 227 </a:t>
            </a:r>
          </a:p>
          <a:p>
            <a:pPr marL="0" indent="0">
              <a:buNone/>
            </a:pPr>
            <a:r>
              <a:rPr lang="en-US" sz="1600" dirty="0"/>
              <a:t>Wu W, Ng E. </a:t>
            </a:r>
            <a:r>
              <a:rPr lang="en-US" sz="1600" i="1" dirty="0"/>
              <a:t>A review of the development of </a:t>
            </a:r>
            <a:r>
              <a:rPr lang="en-US" sz="1600" i="1" dirty="0" err="1"/>
              <a:t>daylighting</a:t>
            </a:r>
            <a:r>
              <a:rPr lang="en-US" sz="1600" i="1" dirty="0"/>
              <a:t> in schools. </a:t>
            </a:r>
            <a:r>
              <a:rPr lang="nb-NO" sz="1600" dirty="0" err="1"/>
              <a:t>Lighting</a:t>
            </a:r>
            <a:r>
              <a:rPr lang="nb-NO" sz="1600" dirty="0"/>
              <a:t> Res. Technol.,2003; 35(2), 111-125. </a:t>
            </a:r>
            <a:r>
              <a:rPr lang="nb-NO" sz="1600" u="sng" dirty="0">
                <a:hlinkClick r:id="rId3"/>
              </a:rPr>
              <a:t>http://www.labcon.ufsc.br/anexos/33.pdf</a:t>
            </a:r>
            <a:r>
              <a:rPr lang="nb-NO" sz="1600" dirty="0"/>
              <a:t>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886331" y="-427062"/>
            <a:ext cx="3400425"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36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tel 1"/>
          <p:cNvSpPr>
            <a:spLocks noGrp="1"/>
          </p:cNvSpPr>
          <p:nvPr>
            <p:ph type="title"/>
          </p:nvPr>
        </p:nvSpPr>
        <p:spPr>
          <a:xfrm>
            <a:off x="107504" y="260648"/>
            <a:ext cx="5472608" cy="1143000"/>
          </a:xfrm>
        </p:spPr>
        <p:txBody>
          <a:bodyPr>
            <a:noAutofit/>
          </a:bodyPr>
          <a:lstStyle/>
          <a:p>
            <a:pPr algn="l"/>
            <a:r>
              <a:rPr lang="nb-NO" sz="3200" dirty="0" smtClean="0"/>
              <a:t>Inneklima i </a:t>
            </a:r>
            <a:r>
              <a:rPr lang="nb-NO" sz="3200" dirty="0"/>
              <a:t>to prosjekter, 284 kommuner </a:t>
            </a:r>
            <a:r>
              <a:rPr lang="nb-NO" sz="3200" dirty="0" smtClean="0"/>
              <a:t>gjennom 4 år</a:t>
            </a:r>
          </a:p>
        </p:txBody>
      </p:sp>
      <p:sp>
        <p:nvSpPr>
          <p:cNvPr id="17413" name="Plassholder for lysbilde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fld id="{3E5DFA37-ADC5-41F8-9E05-1531FDB7F477}" type="slidenum">
              <a:rPr lang="nb-NO" sz="1200" smtClean="0">
                <a:solidFill>
                  <a:srgbClr val="000000"/>
                </a:solidFill>
              </a:rPr>
              <a:pPr/>
              <a:t>7</a:t>
            </a:fld>
            <a:endParaRPr lang="nb-NO" sz="1200" smtClean="0">
              <a:solidFill>
                <a:srgbClr val="000000"/>
              </a:solidFill>
            </a:endParaRPr>
          </a:p>
        </p:txBody>
      </p:sp>
      <p:graphicFrame>
        <p:nvGraphicFramePr>
          <p:cNvPr id="2" name="Plassholder for innhold 6"/>
          <p:cNvGraphicFramePr>
            <a:graphicFrameLocks noGrp="1"/>
          </p:cNvGraphicFramePr>
          <p:nvPr>
            <p:ph idx="1"/>
            <p:extLst>
              <p:ext uri="{D42A27DB-BD31-4B8C-83A1-F6EECF244321}">
                <p14:modId xmlns:p14="http://schemas.microsoft.com/office/powerpoint/2010/main" val="2943148063"/>
              </p:ext>
            </p:extLst>
          </p:nvPr>
        </p:nvGraphicFramePr>
        <p:xfrm>
          <a:off x="539552" y="1700808"/>
          <a:ext cx="8064896" cy="4608512"/>
        </p:xfrm>
        <a:graphic>
          <a:graphicData uri="http://schemas.openxmlformats.org/drawingml/2006/chart">
            <c:chart xmlns:c="http://schemas.openxmlformats.org/drawingml/2006/chart" xmlns:r="http://schemas.openxmlformats.org/officeDocument/2006/relationships" r:id="rId3"/>
          </a:graphicData>
        </a:graphic>
      </p:graphicFrame>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0"/>
            <a:ext cx="1810520" cy="2564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0398" y="-666"/>
            <a:ext cx="1805091" cy="2565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8616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1295"/>
            <a:ext cx="2540997" cy="2996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347" y="51295"/>
            <a:ext cx="5004048" cy="4027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151866"/>
            <a:ext cx="3672408" cy="368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5" y="4101692"/>
            <a:ext cx="3874465" cy="2712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788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0"/>
            <a:ext cx="8229600" cy="620688"/>
          </a:xfrm>
        </p:spPr>
        <p:txBody>
          <a:bodyPr>
            <a:normAutofit fontScale="90000"/>
          </a:bodyPr>
          <a:lstStyle/>
          <a:p>
            <a:r>
              <a:rPr lang="nb-NO" b="1" dirty="0" smtClean="0"/>
              <a:t>BA 060112. Landås skole blir stengt</a:t>
            </a:r>
            <a:endParaRPr lang="nb-NO" dirty="0"/>
          </a:p>
        </p:txBody>
      </p:sp>
      <p:sp>
        <p:nvSpPr>
          <p:cNvPr id="3" name="Plassholder for innhold 2"/>
          <p:cNvSpPr>
            <a:spLocks noGrp="1"/>
          </p:cNvSpPr>
          <p:nvPr>
            <p:ph idx="1"/>
          </p:nvPr>
        </p:nvSpPr>
        <p:spPr>
          <a:xfrm>
            <a:off x="517396" y="5229200"/>
            <a:ext cx="8229600" cy="1224136"/>
          </a:xfrm>
        </p:spPr>
        <p:txBody>
          <a:bodyPr>
            <a:normAutofit fontScale="55000" lnSpcReduction="20000"/>
          </a:bodyPr>
          <a:lstStyle/>
          <a:p>
            <a:pPr marL="0" indent="0">
              <a:buNone/>
            </a:pPr>
            <a:r>
              <a:rPr lang="nb-NO" sz="3800" b="1" u="sng" dirty="0" smtClean="0"/>
              <a:t>Etter </a:t>
            </a:r>
            <a:r>
              <a:rPr lang="nb-NO" sz="3800" b="1" u="sng" dirty="0" err="1" smtClean="0"/>
              <a:t>SINTEFs</a:t>
            </a:r>
            <a:r>
              <a:rPr lang="nb-NO" sz="3800" b="1" u="sng" dirty="0" smtClean="0"/>
              <a:t> rapport 231211 stengte kommunen selv hele skolen. </a:t>
            </a:r>
            <a:r>
              <a:rPr lang="nb-NO" sz="3800" dirty="0" smtClean="0"/>
              <a:t>Kommunen (Bergen) har brukt millioner på mislykket vedlikehold. 358 elever mister skolen sin. – En skandale, sier </a:t>
            </a:r>
            <a:r>
              <a:rPr lang="nb-NO" sz="3800" dirty="0" err="1" smtClean="0"/>
              <a:t>FAU-lederen</a:t>
            </a:r>
            <a:r>
              <a:rPr lang="nb-NO" sz="3800" dirty="0" smtClean="0"/>
              <a:t>. Av: Linda </a:t>
            </a:r>
            <a:r>
              <a:rPr lang="nb-NO" sz="3800" dirty="0" err="1" smtClean="0"/>
              <a:t>Hilland</a:t>
            </a:r>
            <a:r>
              <a:rPr lang="nb-NO" sz="3800" dirty="0" smtClean="0"/>
              <a:t>, Håvard Prestegården. </a:t>
            </a:r>
            <a:r>
              <a:rPr lang="nb-NO" dirty="0" smtClean="0">
                <a:hlinkClick r:id="rId2"/>
              </a:rPr>
              <a:t>http://www.ba.no/nyheter/article5871394.ece</a:t>
            </a:r>
            <a:r>
              <a:rPr lang="nb-NO" dirty="0" smtClean="0"/>
              <a:t> </a:t>
            </a:r>
          </a:p>
          <a:p>
            <a:pPr marL="0" indent="0">
              <a:buNone/>
            </a:pPr>
            <a:endParaRPr lang="nb-NO" dirty="0"/>
          </a:p>
        </p:txBody>
      </p:sp>
      <p:pic>
        <p:nvPicPr>
          <p:cNvPr id="101378" name="Picture 2" descr="..."/>
          <p:cNvPicPr>
            <a:picLocks noChangeAspect="1" noChangeArrowheads="1"/>
          </p:cNvPicPr>
          <p:nvPr/>
        </p:nvPicPr>
        <p:blipFill>
          <a:blip r:embed="rId3" cstate="print"/>
          <a:srcRect/>
          <a:stretch>
            <a:fillRect/>
          </a:stretch>
        </p:blipFill>
        <p:spPr bwMode="auto">
          <a:xfrm>
            <a:off x="1115616" y="620698"/>
            <a:ext cx="6779830" cy="4516782"/>
          </a:xfrm>
          <a:prstGeom prst="rect">
            <a:avLst/>
          </a:prstGeom>
          <a:noFill/>
        </p:spPr>
      </p:pic>
    </p:spTree>
    <p:extLst>
      <p:ext uri="{BB962C8B-B14F-4D97-AF65-F5344CB8AC3E}">
        <p14:creationId xmlns:p14="http://schemas.microsoft.com/office/powerpoint/2010/main" val="3758449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nb-NO" sz="20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nb-NO" sz="20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6154</TotalTime>
  <Words>4031</Words>
  <Application>Microsoft Office PowerPoint</Application>
  <PresentationFormat>Skjermfremvisning (4:3)</PresentationFormat>
  <Paragraphs>320</Paragraphs>
  <Slides>56</Slides>
  <Notes>8</Notes>
  <HiddenSlides>0</HiddenSlides>
  <MMClips>0</MMClips>
  <ScaleCrop>false</ScaleCrop>
  <HeadingPairs>
    <vt:vector size="6" baseType="variant">
      <vt:variant>
        <vt:lpstr>Tema</vt:lpstr>
      </vt:variant>
      <vt:variant>
        <vt:i4>3</vt:i4>
      </vt:variant>
      <vt:variant>
        <vt:lpstr>Innebygde OLE-servere</vt:lpstr>
      </vt:variant>
      <vt:variant>
        <vt:i4>1</vt:i4>
      </vt:variant>
      <vt:variant>
        <vt:lpstr>Lysbildetitler</vt:lpstr>
      </vt:variant>
      <vt:variant>
        <vt:i4>56</vt:i4>
      </vt:variant>
    </vt:vector>
  </HeadingPairs>
  <TitlesOfParts>
    <vt:vector size="60" baseType="lpstr">
      <vt:lpstr>Kontortema</vt:lpstr>
      <vt:lpstr>Blank Presentation</vt:lpstr>
      <vt:lpstr>2_Office-tema</vt:lpstr>
      <vt:lpstr>Document</vt:lpstr>
      <vt:lpstr>PowerPoint-presentasjon</vt:lpstr>
      <vt:lpstr>KRAFTTAK FOR ET BEDRE SKOLEMILJØ  18. og 19. mars 2015 SCANDIC BODØ</vt:lpstr>
      <vt:lpstr>Grunnleggende hygieniske krav utviklet 1750-1880 – implementert etter UK Public Health Act 1848</vt:lpstr>
      <vt:lpstr>Max von Pettenkofer 1858: CO2 og tilstrekkelig ventilasjon</vt:lpstr>
      <vt:lpstr>Fredrik Holst (1791-1871), i 1824 første professor i hygiene i Norge.</vt:lpstr>
      <vt:lpstr>Robson School architecture 1874</vt:lpstr>
      <vt:lpstr>Inneklima i to prosjekter, 284 kommuner gjennom 4 år</vt:lpstr>
      <vt:lpstr>PowerPoint-presentasjon</vt:lpstr>
      <vt:lpstr>BA 060112. Landås skole blir stengt</vt:lpstr>
      <vt:lpstr>Bergen Kommune 190913: Alle påleggene fra Arbeidstilsynet oppfylt</vt:lpstr>
      <vt:lpstr>PowerPoint-presentasjon</vt:lpstr>
      <vt:lpstr>Prislapp 4 milliarder kroner http://www.nrk.no/hordaland/prislappen-er-na-pa-4-milliarder-1.11518045 </vt:lpstr>
      <vt:lpstr>PowerPoint-presentasjon</vt:lpstr>
      <vt:lpstr>Dårlig forvaltning, drift og vedlikehold (FDV)</vt:lpstr>
      <vt:lpstr>Dyrt å vedlikeholde?</vt:lpstr>
      <vt:lpstr>Hva mer koster det?</vt:lpstr>
      <vt:lpstr>Bygningsfukt</vt:lpstr>
      <vt:lpstr>Dårlig inneklima på jobben 2009</vt:lpstr>
      <vt:lpstr>SSB: Utsatt for dårlig inneklima mesteparten av tiden</vt:lpstr>
      <vt:lpstr>Mye arbeidsrelatert sykdom blant astmatikere Håkon Lasse Leira, Jon Andsnes Berg, Unni Bratt, Siri Slåstad    Tidsskr Nor Lægeforen 2006; 126: 2367-9</vt:lpstr>
      <vt:lpstr>Mye arbeidsforverret sykdom blant astmatikere Håkon Lasse Leira, Jon Andsnes Berg, Unni Bratt, Siri Slåstad    Tidsskr Nor Lægeforen 2006; 126: 2367-9</vt:lpstr>
      <vt:lpstr>Astma, allergi og overfølsomhet øker</vt:lpstr>
      <vt:lpstr>Astma og KOLS KOLS ikke bare røyking</vt:lpstr>
      <vt:lpstr>Astma hos skolebarn i Norge</vt:lpstr>
      <vt:lpstr>PowerPoint-presentasjon</vt:lpstr>
      <vt:lpstr>Livstids risiko for astma, sukkersyke og kreft</vt:lpstr>
      <vt:lpstr>Ventilasjon og helse</vt:lpstr>
      <vt:lpstr>Inneklima, produktivitet, hodepine, trøtthet og nedsatt konsentrasjonsevne</vt:lpstr>
      <vt:lpstr>PowerPoint-presentasjon</vt:lpstr>
      <vt:lpstr>Solavskjerming og termisk kontroll</vt:lpstr>
      <vt:lpstr>Utsyn</vt:lpstr>
      <vt:lpstr>Tilgang på dagslys og utsyn (bilde: Luxo)</vt:lpstr>
      <vt:lpstr>Bekymret for mindre dagslys i skolebygg Kompaktskoler sparer energi, men…</vt:lpstr>
      <vt:lpstr>Dagslys reduserer utskillelse av søvnfremmende melatonin fra epifysen og styrer vår biologiske klokke og døgnrytmen</vt:lpstr>
      <vt:lpstr>PowerPoint-presentasjon</vt:lpstr>
      <vt:lpstr>Søvnmangel og folkehelse</vt:lpstr>
      <vt:lpstr>Dagens Medisin 080414: Morgensol kan holde deg slank</vt:lpstr>
      <vt:lpstr>Marienlyst skole 2007-2009, Norges første passivhusskole</vt:lpstr>
      <vt:lpstr>FoU, Glamox: Bruksområde: klasserom</vt:lpstr>
      <vt:lpstr>PowerPoint-presentasjon</vt:lpstr>
      <vt:lpstr>PowerPoint-presentasjon</vt:lpstr>
      <vt:lpstr>Luften bør leveres ”tørr og kjølig – som hvitvin”. Professor Povl Ole Fanger, DTU</vt:lpstr>
      <vt:lpstr>Å tilføre varme</vt:lpstr>
      <vt:lpstr>Tilførsel av varme og luftkvalitet</vt:lpstr>
      <vt:lpstr>Opplevd temperatur (ISO 7730)</vt:lpstr>
      <vt:lpstr>To eksempler på tilført varme</vt:lpstr>
      <vt:lpstr>Hvis el-varme er eneste mulighet</vt:lpstr>
      <vt:lpstr>Inneklima krever godt renhold!</vt:lpstr>
      <vt:lpstr>Forurensning, støv, gasser og renhold</vt:lpstr>
      <vt:lpstr>Hva med teppegolv?</vt:lpstr>
      <vt:lpstr>Teppegolv forringer innemiljø. </vt:lpstr>
      <vt:lpstr>Støv fra uforseglet isolasjon og akustikk-produkter av mineralull (MMMF som Glawa og Rockwool) kan gi sterk irritasjon av hud og slimhinner i øyne, nese og svelg. </vt:lpstr>
      <vt:lpstr>”Nybyggproblemet”</vt:lpstr>
      <vt:lpstr>TV2 170214:  – 7-8 norske utøvere slått ut av byggestøv</vt:lpstr>
      <vt:lpstr>Akustikk i skolen</vt:lpstr>
      <vt:lpstr>Hvem må samarbeide?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Nasjonale samarbeidskonferansar   Krafttak for eit betre miljø ved skulane i landet -  kva skal til for å få alle skulane godkjent?                 14.-15. januar 2013, Grand Hotel Terminus, Bergen)</dc:title>
  <dc:creator>Bakke, Jan Vilhelm</dc:creator>
  <cp:lastModifiedBy>Meldal Hege</cp:lastModifiedBy>
  <cp:revision>203</cp:revision>
  <cp:lastPrinted>2015-03-17T10:15:25Z</cp:lastPrinted>
  <dcterms:created xsi:type="dcterms:W3CDTF">2014-01-11T04:44:18Z</dcterms:created>
  <dcterms:modified xsi:type="dcterms:W3CDTF">2015-03-24T11:54:50Z</dcterms:modified>
</cp:coreProperties>
</file>