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07" r:id="rId3"/>
    <p:sldId id="505" r:id="rId4"/>
    <p:sldId id="506" r:id="rId5"/>
    <p:sldId id="517" r:id="rId6"/>
    <p:sldId id="516" r:id="rId7"/>
    <p:sldId id="509" r:id="rId8"/>
    <p:sldId id="510" r:id="rId9"/>
    <p:sldId id="511" r:id="rId10"/>
    <p:sldId id="512" r:id="rId11"/>
    <p:sldId id="513" r:id="rId12"/>
    <p:sldId id="514" r:id="rId13"/>
    <p:sldId id="495" r:id="rId14"/>
    <p:sldId id="499" r:id="rId15"/>
    <p:sldId id="473" r:id="rId16"/>
    <p:sldId id="500" r:id="rId17"/>
    <p:sldId id="501" r:id="rId18"/>
    <p:sldId id="486" r:id="rId19"/>
    <p:sldId id="515" r:id="rId20"/>
    <p:sldId id="502" r:id="rId21"/>
    <p:sldId id="460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4FF"/>
    <a:srgbClr val="112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ys stil 2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8" autoAdjust="0"/>
    <p:restoredTop sz="80822" autoAdjust="0"/>
  </p:normalViewPr>
  <p:slideViewPr>
    <p:cSldViewPr>
      <p:cViewPr>
        <p:scale>
          <a:sx n="66" d="100"/>
          <a:sy n="66" d="100"/>
        </p:scale>
        <p:origin x="-221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A4AD-360E-4907-843F-C7F70C3ECBAB}" type="datetimeFigureOut">
              <a:rPr lang="nb-NO" smtClean="0"/>
              <a:pPr/>
              <a:t>24.03.2015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7D90-A6D7-4C81-9D50-67A390BDDBC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29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77D90-A6D7-4C81-9D50-67A390BDDBC5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94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>
              <a:latin typeface="Calibri" charset="0"/>
            </a:endParaRPr>
          </a:p>
        </p:txBody>
      </p:sp>
      <p:sp>
        <p:nvSpPr>
          <p:cNvPr id="17411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F9114D7-DA71-BE47-AA34-469E6AEB06B6}" type="slidenum">
              <a:rPr lang="nb-NO" sz="1200"/>
              <a:pPr eaLnBrk="1" hangingPunct="1"/>
              <a:t>3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212188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>
              <a:latin typeface="Calibri" charset="0"/>
            </a:endParaRPr>
          </a:p>
        </p:txBody>
      </p:sp>
      <p:sp>
        <p:nvSpPr>
          <p:cNvPr id="1945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C8691EB-536F-E048-AFB9-0F1A928BAC9B}" type="slidenum">
              <a:rPr lang="nb-NO" sz="1200"/>
              <a:pPr eaLnBrk="1" hangingPunct="1"/>
              <a:t>4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18257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Plassholder for nota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b-NO" b="1" dirty="0" smtClean="0">
                <a:ea typeface="+mn-ea"/>
                <a:cs typeface="+mn-cs"/>
              </a:rPr>
              <a:t>TEK10 stiller krav når det bygges nytt til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>
                <a:ea typeface="+mn-ea"/>
                <a:cs typeface="+mn-cs"/>
              </a:rPr>
              <a:t>Materialer og løsninger for gode bygg med godt inneklima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>
                <a:ea typeface="+mn-ea"/>
                <a:cs typeface="+mn-cs"/>
              </a:rPr>
              <a:t>Kompetanse hos utøvende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>
                <a:ea typeface="+mn-ea"/>
                <a:cs typeface="+mn-cs"/>
              </a:rPr>
              <a:t>Uavhengig kontroll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>
                <a:ea typeface="+mn-ea"/>
                <a:cs typeface="+mn-cs"/>
              </a:rPr>
              <a:t>Er det nok for å sikre et godt bygg?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dirty="0" smtClean="0">
                <a:ea typeface="+mn-ea"/>
                <a:cs typeface="+mn-cs"/>
              </a:rPr>
              <a:t>Et godt bygg krever en god bestilling og god oppfølging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3379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B2F0D6-2A17-7F49-AB0F-3E3A63DAAA92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1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>
              <a:latin typeface="Calibri" charset="0"/>
            </a:endParaRPr>
          </a:p>
        </p:txBody>
      </p:sp>
      <p:sp>
        <p:nvSpPr>
          <p:cNvPr id="36867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A28923D-40CF-BF4C-AE1E-29ED08CB3D57}" type="slidenum">
              <a:rPr lang="nb-NO" sz="1200"/>
              <a:pPr eaLnBrk="1" hangingPunct="1"/>
              <a:t>6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299593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orside_01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6698" y="4804526"/>
            <a:ext cx="8173774" cy="1028502"/>
          </a:xfrm>
        </p:spPr>
        <p:txBody>
          <a:bodyPr/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6013914"/>
            <a:ext cx="6400800" cy="23940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500" cap="all" baseline="0">
                <a:solidFill>
                  <a:srgbClr val="112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Fornavn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00" y="6250329"/>
            <a:ext cx="900581" cy="288032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rgbClr val="112C3C"/>
                </a:solidFill>
              </a:defRPr>
            </a:lvl1pPr>
          </a:lstStyle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15600" y="6249600"/>
            <a:ext cx="5498156" cy="288000"/>
          </a:xfrm>
        </p:spPr>
        <p:txBody>
          <a:bodyPr/>
          <a:lstStyle>
            <a:lvl1pPr algn="l">
              <a:lnSpc>
                <a:spcPts val="1800"/>
              </a:lnSpc>
              <a:defRPr sz="1500">
                <a:solidFill>
                  <a:srgbClr val="112C3C"/>
                </a:solidFill>
              </a:defRPr>
            </a:lvl1pPr>
          </a:lstStyle>
          <a:p>
            <a:r>
              <a:rPr lang="nb-NO" dirty="0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58932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 descr="logo_topp_hoy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72513" y="0"/>
            <a:ext cx="1371487" cy="1566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540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SAK10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540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TEK10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756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PBL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756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7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SAK10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756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7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TEK10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954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9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PBL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954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954000"/>
          </a:xfrm>
          <a:prstGeom prst="rect">
            <a:avLst/>
          </a:prstGeom>
          <a:solidFill>
            <a:srgbClr val="7EA63D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SAK10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954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9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TEK10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00AAF-1601-EB41-BA66-E3EA21A1507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28673"/>
            <a:ext cx="8229600" cy="4286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553200"/>
            <a:ext cx="381000" cy="152400"/>
          </a:xfrm>
          <a:prstGeom prst="rect">
            <a:avLst/>
          </a:prstGeom>
          <a:ln/>
        </p:spPr>
        <p:txBody>
          <a:bodyPr/>
          <a:lstStyle>
            <a:lvl1pPr>
              <a:defRPr sz="800" b="1">
                <a:solidFill>
                  <a:schemeClr val="tx2"/>
                </a:solidFill>
              </a:defRPr>
            </a:lvl1pPr>
          </a:lstStyle>
          <a:p>
            <a:fld id="{68533593-B936-4FC1-8EFF-C4F8D734565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64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m utskiftba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PPT_vannmerkeN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pic>
        <p:nvPicPr>
          <p:cNvPr id="12" name="Bilde 11" descr="s02_g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00" y="4960792"/>
            <a:ext cx="8928000" cy="872236"/>
          </a:xfrm>
          <a:solidFill>
            <a:schemeClr val="bg1"/>
          </a:solidFill>
        </p:spPr>
        <p:txBody>
          <a:bodyPr wrap="square" lIns="432000" tIns="432000" rIns="432000">
            <a:spAutoFit/>
          </a:bodyPr>
          <a:lstStyle>
            <a:lvl1pPr>
              <a:defRPr>
                <a:solidFill>
                  <a:srgbClr val="112C3C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48000" y="6013914"/>
            <a:ext cx="6400800" cy="239402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500" cap="all" baseline="0">
                <a:solidFill>
                  <a:srgbClr val="112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Fornavn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8000" y="6250329"/>
            <a:ext cx="900581" cy="288032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rgbClr val="112C3C"/>
                </a:solidFill>
              </a:defRPr>
            </a:lvl1pPr>
          </a:lstStyle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15252" y="6249600"/>
            <a:ext cx="5498156" cy="288000"/>
          </a:xfrm>
        </p:spPr>
        <p:txBody>
          <a:bodyPr/>
          <a:lstStyle>
            <a:lvl1pPr algn="l">
              <a:lnSpc>
                <a:spcPts val="1800"/>
              </a:lnSpc>
              <a:defRPr sz="1500">
                <a:solidFill>
                  <a:srgbClr val="112C3C"/>
                </a:solidFill>
              </a:defRPr>
            </a:lvl1pPr>
          </a:lstStyle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48000" y="5893200"/>
            <a:ext cx="8208912" cy="0"/>
          </a:xfrm>
          <a:prstGeom prst="line">
            <a:avLst/>
          </a:prstGeom>
          <a:ln>
            <a:solidFill>
              <a:srgbClr val="112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 descr="logo_topp_hoy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72513" y="0"/>
            <a:ext cx="1371487" cy="1566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8A08-262D-DF42-B228-3767FD9F2726}" type="datetimeFigureOut">
              <a:rPr lang="nb-NO"/>
              <a:pPr>
                <a:defRPr/>
              </a:pPr>
              <a:t>24.03.2015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08F6-987B-C74B-8E28-D9B6D59B9E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8789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720000" marR="0" indent="-288000" algn="l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/>
            </a:lvl1pPr>
          </a:lstStyle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728000"/>
            <a:ext cx="3924000" cy="4698000"/>
          </a:xfrm>
        </p:spPr>
        <p:txBody>
          <a:bodyPr/>
          <a:lstStyle>
            <a:lvl5pPr marL="720000" marR="0" indent="-288000" algn="l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5pPr>
            <a:lvl8pPr>
              <a:buNone/>
              <a:defRPr/>
            </a:lvl8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/>
            </a:lvl1pPr>
          </a:lstStyle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/>
          </p:nvPr>
        </p:nvSpPr>
        <p:spPr>
          <a:xfrm>
            <a:off x="4788024" y="1728000"/>
            <a:ext cx="3924000" cy="4698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PT_innhol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/>
            </a:lvl1pPr>
          </a:lstStyle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8280000" cy="4320000"/>
          </a:xfrm>
        </p:spPr>
        <p:txBody>
          <a:bodyPr anchor="ctr">
            <a:normAutofit/>
          </a:bodyPr>
          <a:lstStyle>
            <a:lvl1pPr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defRPr sz="4700">
                <a:solidFill>
                  <a:schemeClr val="bg1"/>
                </a:solidFill>
              </a:defRPr>
            </a:lvl1pPr>
            <a:lvl5pPr marL="720000" marR="0" indent="-288000" algn="l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lvl5pPr>
          </a:lstStyle>
          <a:p>
            <a:pPr lvl="0"/>
            <a:r>
              <a:rPr lang="nb-NO" dirty="0" smtClean="0"/>
              <a:t>Klikk for å redigere </a:t>
            </a:r>
            <a:br>
              <a:rPr lang="nb-NO" dirty="0" smtClean="0"/>
            </a:br>
            <a:r>
              <a:rPr lang="nb-NO" dirty="0" smtClean="0"/>
              <a:t>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 hasCustomPrompt="1"/>
          </p:nvPr>
        </p:nvSpPr>
        <p:spPr>
          <a:xfrm>
            <a:off x="432000" y="1728000"/>
            <a:ext cx="5994000" cy="4698000"/>
          </a:xfrm>
        </p:spPr>
        <p:txBody>
          <a:bodyPr/>
          <a:lstStyle/>
          <a:p>
            <a:pPr lvl="0"/>
            <a:r>
              <a:rPr lang="nb-NO" dirty="0" smtClean="0"/>
              <a:t>Klikk for å legge til tekst</a:t>
            </a:r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324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6858000" y="1728000"/>
            <a:ext cx="720000" cy="3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PBL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324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3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SAK10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 hasCustomPrompt="1"/>
          </p:nvPr>
        </p:nvSpPr>
        <p:spPr>
          <a:xfrm>
            <a:off x="432000" y="1728000"/>
            <a:ext cx="5994000" cy="469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 smtClean="0"/>
              <a:t>Klikk for å legge til tekst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 hasCustomPrompt="1"/>
          </p:nvPr>
        </p:nvSpPr>
        <p:spPr>
          <a:xfrm>
            <a:off x="432000" y="1728000"/>
            <a:ext cx="5994000" cy="469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 smtClean="0"/>
              <a:t>Klikk for å legge til tekst</a:t>
            </a:r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324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6858000" y="1728000"/>
            <a:ext cx="720000" cy="3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TEK10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0" y="1728000"/>
            <a:ext cx="1548000" cy="540000"/>
          </a:xfrm>
          <a:solidFill>
            <a:schemeClr val="tx1"/>
          </a:solidFill>
        </p:spPr>
        <p:txBody>
          <a:bodyPr lIns="108000" tIns="5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 sz="1600" b="0" i="0" baseline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 smtClean="0"/>
              <a:t>§ nummer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​"/>
              <a:tabLst/>
              <a:defRPr/>
            </a:pPr>
            <a:r>
              <a:rPr lang="nb-NO" dirty="0" smtClean="0"/>
              <a:t>§ nummer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58000" y="1728000"/>
            <a:ext cx="72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2000" tIns="90000" rIns="72000" bIns="72000" rtlCol="0" anchor="t" anchorCtr="0">
            <a:noAutofit/>
          </a:bodyPr>
          <a:lstStyle/>
          <a:p>
            <a:pPr algn="ctr">
              <a:lnSpc>
                <a:spcPts val="1200"/>
              </a:lnSpc>
            </a:pPr>
            <a:r>
              <a:rPr lang="nn-NO" sz="1400" b="1" dirty="0" smtClean="0">
                <a:solidFill>
                  <a:schemeClr val="bg1"/>
                </a:solidFill>
                <a:latin typeface="Calibri (Brødtekst)"/>
                <a:cs typeface="Calibri (Brødtekst)"/>
              </a:rPr>
              <a:t>PBL</a:t>
            </a:r>
            <a:endParaRPr lang="nn-NO" sz="1400" b="1" dirty="0">
              <a:solidFill>
                <a:schemeClr val="bg1"/>
              </a:solidFill>
              <a:latin typeface="Calibri (Brødtekst)"/>
              <a:cs typeface="Calibri (Brødtekst)"/>
            </a:endParaRPr>
          </a:p>
        </p:txBody>
      </p:sp>
      <p:sp>
        <p:nvSpPr>
          <p:cNvPr id="9" name="Plassholder for innhold 13"/>
          <p:cNvSpPr>
            <a:spLocks noGrp="1"/>
          </p:cNvSpPr>
          <p:nvPr userDrawn="1">
            <p:ph idx="1" hasCustomPrompt="1"/>
          </p:nvPr>
        </p:nvSpPr>
        <p:spPr>
          <a:xfrm>
            <a:off x="432000" y="1728000"/>
            <a:ext cx="5994000" cy="469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 smtClean="0"/>
              <a:t>Klikk for å legge til tekst</a:t>
            </a:r>
          </a:p>
        </p:txBody>
      </p:sp>
      <p:sp>
        <p:nvSpPr>
          <p:cNvPr id="10" name="Tittel 9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03_gf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3245" cy="138977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8048" y="14748"/>
            <a:ext cx="82800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8280000" cy="469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60432" y="6518579"/>
            <a:ext cx="454170" cy="2410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rgbClr val="112C3C"/>
                </a:solidFill>
              </a:defRPr>
            </a:lvl1pPr>
          </a:lstStyle>
          <a:p>
            <a:fld id="{621A719E-994D-4E28-8422-9EFBFEFA7B19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5" r:id="rId6"/>
    <p:sldLayoutId id="2147483654" r:id="rId7"/>
    <p:sldLayoutId id="2147483664" r:id="rId8"/>
    <p:sldLayoutId id="2147483668" r:id="rId9"/>
    <p:sldLayoutId id="2147483666" r:id="rId10"/>
    <p:sldLayoutId id="2147483667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3000"/>
        </a:spcBef>
        <a:spcAft>
          <a:spcPts val="400"/>
        </a:spcAft>
        <a:buFont typeface="Calibri" pitchFamily="34" charset="0"/>
        <a:buChar char="​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96000" algn="l" defTabSz="914400" rtl="0" eaLnBrk="1" latinLnBrk="0" hangingPunct="1">
        <a:lnSpc>
          <a:spcPts val="3000"/>
        </a:lnSpc>
        <a:spcBef>
          <a:spcPts val="600"/>
        </a:spcBef>
        <a:buClr>
          <a:srgbClr val="53ACB8"/>
        </a:buClr>
        <a:buFont typeface="Lucida Grande"/>
        <a:buChar char="&gt;"/>
        <a:defRPr sz="2800" b="0" kern="1200" baseline="0">
          <a:solidFill>
            <a:schemeClr val="tx1"/>
          </a:solidFill>
          <a:latin typeface="Calibri"/>
          <a:ea typeface="+mn-ea"/>
          <a:cs typeface="+mn-cs"/>
        </a:defRPr>
      </a:lvl2pPr>
      <a:lvl3pPr marL="612000" indent="-288000" algn="l" defTabSz="914400" rtl="0" eaLnBrk="1" latinLnBrk="0" hangingPunct="1">
        <a:lnSpc>
          <a:spcPts val="2700"/>
        </a:lnSpc>
        <a:spcBef>
          <a:spcPts val="600"/>
        </a:spcBef>
        <a:buClr>
          <a:schemeClr val="tx1"/>
        </a:buClr>
        <a:buFont typeface="Arial"/>
        <a:buChar char="•"/>
        <a:defRPr sz="2500" b="0" kern="1200">
          <a:solidFill>
            <a:srgbClr val="112C3C"/>
          </a:solidFill>
          <a:latin typeface="+mn-lt"/>
          <a:ea typeface="+mn-ea"/>
          <a:cs typeface="+mn-cs"/>
        </a:defRPr>
      </a:lvl3pPr>
      <a:lvl4pPr marL="828000" indent="-288000" algn="l" defTabSz="914400" rtl="0" eaLnBrk="1" latinLnBrk="0" hangingPunct="1">
        <a:lnSpc>
          <a:spcPts val="2700"/>
        </a:lnSpc>
        <a:spcBef>
          <a:spcPts val="600"/>
        </a:spcBef>
        <a:buFont typeface="Lucida Grande"/>
        <a:buChar char="-"/>
        <a:defRPr sz="2500" b="0" i="0" kern="1200" baseline="0">
          <a:solidFill>
            <a:srgbClr val="112C3C"/>
          </a:solidFill>
          <a:latin typeface="+mn-lt"/>
          <a:ea typeface="+mn-ea"/>
          <a:cs typeface="+mn-cs"/>
        </a:defRPr>
      </a:lvl4pPr>
      <a:lvl5pPr marL="720000" marR="0" indent="-288000" algn="l" defTabSz="914400" rtl="0" eaLnBrk="1" fontAlgn="auto" latinLnBrk="0" hangingPunct="1">
        <a:lnSpc>
          <a:spcPts val="2700"/>
        </a:lnSpc>
        <a:spcBef>
          <a:spcPts val="600"/>
        </a:spcBef>
        <a:spcAft>
          <a:spcPts val="0"/>
        </a:spcAft>
        <a:buClr>
          <a:schemeClr val="tx1"/>
        </a:buClr>
        <a:buSzTx/>
        <a:buFont typeface="Lucida Grande"/>
        <a:buChar char="-"/>
        <a:tabLst/>
        <a:defRPr sz="2500" kern="1200" baseline="0">
          <a:solidFill>
            <a:srgbClr val="112C3C"/>
          </a:solidFill>
          <a:latin typeface="+mn-lt"/>
          <a:ea typeface="+mn-ea"/>
          <a:cs typeface="+mn-cs"/>
        </a:defRPr>
      </a:lvl5pPr>
      <a:lvl6pPr marL="0" indent="-288000" algn="l" defTabSz="914400" rtl="0" eaLnBrk="1" latinLnBrk="0" hangingPunct="1">
        <a:lnSpc>
          <a:spcPts val="2000"/>
        </a:lnSpc>
        <a:spcBef>
          <a:spcPct val="20000"/>
        </a:spcBef>
        <a:buClr>
          <a:schemeClr val="accent4"/>
        </a:buClr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288000" algn="l" defTabSz="914400" rtl="0" eaLnBrk="1" latinLnBrk="0" hangingPunct="1">
        <a:lnSpc>
          <a:spcPts val="2000"/>
        </a:lnSpc>
        <a:spcBef>
          <a:spcPts val="450"/>
        </a:spcBef>
        <a:buClr>
          <a:schemeClr val="accent4"/>
        </a:buClr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683568" y="4437112"/>
            <a:ext cx="8173774" cy="1467924"/>
          </a:xfrm>
        </p:spPr>
        <p:txBody>
          <a:bodyPr>
            <a:normAutofit/>
          </a:bodyPr>
          <a:lstStyle/>
          <a:p>
            <a:pPr marL="0" indent="0"/>
            <a:r>
              <a:rPr lang="nb-NO" sz="3600" dirty="0" smtClean="0"/>
              <a:t>IK </a:t>
            </a:r>
            <a:r>
              <a:rPr lang="nb-NO" sz="3600" dirty="0"/>
              <a:t>Bygg, </a:t>
            </a:r>
            <a:r>
              <a:rPr lang="nb-NO" sz="3600" dirty="0" smtClean="0"/>
              <a:t>et verktøy for kommunene</a:t>
            </a:r>
            <a:endParaRPr lang="nb-NO" dirty="0"/>
          </a:p>
        </p:txBody>
      </p:sp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Fredrik Horjen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647083" y="6250329"/>
            <a:ext cx="900581" cy="288032"/>
          </a:xfrm>
        </p:spPr>
        <p:txBody>
          <a:bodyPr/>
          <a:lstStyle/>
          <a:p>
            <a:r>
              <a:rPr lang="nb-NO" dirty="0" smtClean="0"/>
              <a:t>19.03.15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,  Fylkesmannen – Krafttak for bedre fysisk innemiljø i skolene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>
                <a:latin typeface="Calibri" charset="0"/>
              </a:rPr>
              <a:t>Er tilgjengeligheten god?</a:t>
            </a:r>
          </a:p>
        </p:txBody>
      </p:sp>
      <p:sp>
        <p:nvSpPr>
          <p:cNvPr id="40962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Calibri" charset="0"/>
              </a:rPr>
              <a:t>«Eldrebølgen» krever mer tilrettelegging for funksjonshemmede </a:t>
            </a:r>
          </a:p>
          <a:p>
            <a:pPr eaLnBrk="1" hangingPunct="1"/>
            <a:r>
              <a:rPr lang="nb-NO">
                <a:latin typeface="Calibri" charset="0"/>
              </a:rPr>
              <a:t>Som eier må man forsikre seg om at det tas nødvendig hensyn ved planlegging og gjennomføring av tiltak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0038"/>
            <a:ext cx="4114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5" name="Bilde 6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13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b="1">
                <a:latin typeface="Calibri" charset="0"/>
              </a:rPr>
              <a:t>Er kommunen energi- og miljøvennlig?</a:t>
            </a:r>
          </a:p>
        </p:txBody>
      </p:sp>
      <p:sp>
        <p:nvSpPr>
          <p:cNvPr id="41986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b-NO">
                <a:latin typeface="Calibri" charset="0"/>
              </a:rPr>
              <a:t>Er oljefyring avviklet?</a:t>
            </a:r>
          </a:p>
          <a:p>
            <a:pPr eaLnBrk="1" hangingPunct="1"/>
            <a:r>
              <a:rPr lang="nb-NO">
                <a:latin typeface="Calibri" charset="0"/>
              </a:rPr>
              <a:t>Er bygningene energimerket?</a:t>
            </a:r>
          </a:p>
          <a:p>
            <a:pPr eaLnBrk="1" hangingPunct="1"/>
            <a:r>
              <a:rPr lang="nb-NO">
                <a:latin typeface="Calibri" charset="0"/>
              </a:rPr>
              <a:t>Gjennomføres det tiltak for å redusere energiforbruket?</a:t>
            </a:r>
          </a:p>
          <a:p>
            <a:pPr eaLnBrk="1" hangingPunct="1"/>
            <a:r>
              <a:rPr lang="nb-NO">
                <a:latin typeface="Calibri" charset="0"/>
              </a:rPr>
              <a:t>Energisparetiltak kan være meget lønnsomme for kommunen.</a:t>
            </a:r>
          </a:p>
          <a:p>
            <a:pPr eaLnBrk="1" hangingPunct="1">
              <a:buFont typeface="Arial" charset="0"/>
              <a:buNone/>
            </a:pPr>
            <a:endParaRPr lang="nb-NO">
              <a:latin typeface="Calibri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00238"/>
            <a:ext cx="4392612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88" name="Bilde 5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48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sz="4000" b="1" dirty="0" smtClean="0">
                <a:latin typeface="Calibri" charset="0"/>
              </a:rPr>
              <a:t>Alle krav samlet i en tilstandsrapport for skolene og andre tjenestebygg</a:t>
            </a:r>
            <a:endParaRPr lang="nb-NO" sz="4000" b="1" dirty="0">
              <a:latin typeface="Calibri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296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50825" y="6165850"/>
            <a:ext cx="381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200" smtClean="0">
                <a:cs typeface="Arial" charset="0"/>
              </a:rPr>
              <a:t>Kilde: http://kobe.be.no/kobe/  - søk etter ”IK-bygg”</a:t>
            </a:r>
          </a:p>
        </p:txBody>
      </p:sp>
      <p:pic>
        <p:nvPicPr>
          <p:cNvPr id="43012" name="Bilde 18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2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AAF-1601-EB41-BA66-E3EA21A15076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Kommunikasjonsplattform for bruker, vaktmester, forvalter, eier og myndigheter</a:t>
            </a:r>
            <a:endParaRPr lang="nb-NO" sz="3600" b="1" dirty="0">
              <a:latin typeface="Calibri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29650" cy="504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656754" cy="16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32779"/>
            <a:ext cx="1298391" cy="14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96" y="3791507"/>
            <a:ext cx="1152128" cy="147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61603"/>
            <a:ext cx="1296144" cy="16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36" y="4728528"/>
            <a:ext cx="1253888" cy="18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68525"/>
            <a:ext cx="2820987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395288" y="4305300"/>
            <a:ext cx="3441700" cy="2247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kumimoji="1" lang="nb-NO" sz="2800" b="1">
                <a:latin typeface="Times New Roman" charset="0"/>
              </a:rPr>
              <a:t>BUDSJETT</a:t>
            </a:r>
          </a:p>
          <a:p>
            <a:pPr algn="ctr"/>
            <a:r>
              <a:rPr kumimoji="1" lang="nb-NO" sz="1800">
                <a:latin typeface="Times New Roman" charset="0"/>
              </a:rPr>
              <a:t>September-november</a:t>
            </a:r>
          </a:p>
          <a:p>
            <a:pPr algn="ctr"/>
            <a:r>
              <a:rPr kumimoji="1" lang="nb-NO" sz="1800">
                <a:latin typeface="Times New Roman" charset="0"/>
              </a:rPr>
              <a:t>Forvalter foreslår budsjett for gjennomføring av tiltak for å ta vare på bygningene samt sikre helse miljø og sikkerhet til brukerne.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258888" y="160338"/>
            <a:ext cx="6481762" cy="1968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kumimoji="1" lang="nb-NO" sz="3200" b="1" smtClean="0">
                <a:latin typeface="Times New Roman" charset="0"/>
              </a:rPr>
              <a:t>KARTLEGGING</a:t>
            </a:r>
          </a:p>
          <a:p>
            <a:pPr algn="ctr">
              <a:defRPr/>
            </a:pPr>
            <a:r>
              <a:rPr kumimoji="1" lang="nb-NO" smtClean="0">
                <a:latin typeface="Times New Roman" charset="0"/>
              </a:rPr>
              <a:t>Januar- april </a:t>
            </a:r>
          </a:p>
          <a:p>
            <a:pPr algn="ctr">
              <a:defRPr/>
            </a:pPr>
            <a:r>
              <a:rPr kumimoji="1" lang="nb-NO" smtClean="0">
                <a:latin typeface="Times New Roman" charset="0"/>
              </a:rPr>
              <a:t>Forvalter kartlegger</a:t>
            </a:r>
            <a:r>
              <a:rPr kumimoji="1" lang="nb-NO" b="1" smtClean="0">
                <a:latin typeface="Times New Roman" charset="0"/>
              </a:rPr>
              <a:t> </a:t>
            </a:r>
            <a:r>
              <a:rPr kumimoji="1" lang="nb-NO" smtClean="0">
                <a:latin typeface="Times New Roman" charset="0"/>
              </a:rPr>
              <a:t>tilstanden</a:t>
            </a:r>
          </a:p>
          <a:p>
            <a:pPr algn="ctr">
              <a:defRPr/>
            </a:pPr>
            <a:r>
              <a:rPr kumimoji="1" lang="nb-NO" smtClean="0">
                <a:latin typeface="Times New Roman" charset="0"/>
              </a:rPr>
              <a:t>sammen med bruker gjennom vernerunder i henhold til internkontrollforskriften. Forvalter vurderer tilstand og foreslår tiltak i egen rapport.</a:t>
            </a:r>
          </a:p>
        </p:txBody>
      </p: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4927600" y="4305300"/>
            <a:ext cx="3605213" cy="21859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kumimoji="1" lang="nb-NO" sz="2800" b="1">
                <a:latin typeface="Times New Roman" charset="0"/>
              </a:rPr>
              <a:t>RAPPORTERING</a:t>
            </a:r>
          </a:p>
          <a:p>
            <a:pPr algn="ctr"/>
            <a:r>
              <a:rPr kumimoji="1" lang="nb-NO" sz="1800">
                <a:latin typeface="Times New Roman" charset="0"/>
              </a:rPr>
              <a:t>Mai - august</a:t>
            </a:r>
          </a:p>
          <a:p>
            <a:pPr algn="ctr"/>
            <a:r>
              <a:rPr kumimoji="1" lang="nb-NO" sz="1800">
                <a:latin typeface="Times New Roman" charset="0"/>
              </a:rPr>
              <a:t>Forvalter rapporterer om tilstanden herunder hva som er utført siste år samt behov for nye tiltak til rådmannen som rapporterer videre til formannskapet. </a:t>
            </a:r>
          </a:p>
        </p:txBody>
      </p:sp>
      <p:sp>
        <p:nvSpPr>
          <p:cNvPr id="9" name="Pil ned 8"/>
          <p:cNvSpPr/>
          <p:nvPr/>
        </p:nvSpPr>
        <p:spPr>
          <a:xfrm rot="20068882">
            <a:off x="7497763" y="2511425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Pil ned 9"/>
          <p:cNvSpPr/>
          <p:nvPr/>
        </p:nvSpPr>
        <p:spPr>
          <a:xfrm rot="5400000">
            <a:off x="4084638" y="4908550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Pil ned 10"/>
          <p:cNvSpPr/>
          <p:nvPr/>
        </p:nvSpPr>
        <p:spPr>
          <a:xfrm rot="11532181">
            <a:off x="1017588" y="2493963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2047875" y="2128838"/>
            <a:ext cx="4903788" cy="2176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8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ÅRSHJUL FOR KARTLEGGING, RAPPORTERING OG BUDSJETTERING MELLOM FORVALTER, BRUKER OG EIER</a:t>
            </a:r>
          </a:p>
        </p:txBody>
      </p:sp>
      <p:pic>
        <p:nvPicPr>
          <p:cNvPr id="44041" name="Bilde 11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Tilstandsbarometer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79" t="-372" r="-323"/>
          <a:stretch/>
        </p:blipFill>
        <p:spPr>
          <a:xfrm>
            <a:off x="432000" y="1331650"/>
            <a:ext cx="8280000" cy="552635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-1556861" y="29706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9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IK bygg 2015</a:t>
            </a:r>
            <a:r>
              <a:rPr lang="nb-NO" dirty="0"/>
              <a:t>: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Tilstandsbarometer for kommunale bygg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728000"/>
            <a:ext cx="6012208" cy="494136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dirty="0" smtClean="0"/>
              <a:t>2014: 100 kommuner og 6000 bygg</a:t>
            </a:r>
          </a:p>
          <a:p>
            <a:pPr marL="817200" lvl="1" indent="-457200">
              <a:buFont typeface="Arial"/>
              <a:buChar char="•"/>
            </a:pPr>
            <a:r>
              <a:rPr lang="nb-NO" dirty="0" smtClean="0"/>
              <a:t>Vedlikeholdsbehov (Bygningsmessig tilstand)</a:t>
            </a:r>
          </a:p>
          <a:p>
            <a:pPr marL="817200" lvl="1" indent="-457200">
              <a:buFont typeface="Arial"/>
              <a:buChar char="•"/>
            </a:pPr>
            <a:r>
              <a:rPr lang="nb-NO" dirty="0" smtClean="0"/>
              <a:t>Inneklimautfordringer</a:t>
            </a:r>
          </a:p>
          <a:p>
            <a:pPr marL="817200" lvl="1" indent="-457200">
              <a:buFont typeface="Arial"/>
              <a:buChar char="•"/>
            </a:pPr>
            <a:r>
              <a:rPr lang="nb-NO" dirty="0" smtClean="0"/>
              <a:t>Universell utforming status</a:t>
            </a:r>
          </a:p>
          <a:p>
            <a:pPr marL="817200" lvl="1" indent="-457200">
              <a:buFont typeface="Arial"/>
              <a:buChar char="•"/>
            </a:pPr>
            <a:r>
              <a:rPr lang="nb-NO" dirty="0" smtClean="0"/>
              <a:t>Brannsikkerhet</a:t>
            </a:r>
          </a:p>
          <a:p>
            <a:pPr marL="817200" lvl="1" indent="-457200">
              <a:buFont typeface="Arial"/>
              <a:buChar char="•"/>
            </a:pPr>
            <a:r>
              <a:rPr lang="nb-NO" dirty="0" smtClean="0"/>
              <a:t>Energistatus</a:t>
            </a:r>
          </a:p>
          <a:p>
            <a:pPr marL="817200" lvl="1" indent="-457200">
              <a:buFont typeface="Arial"/>
              <a:buChar char="•"/>
            </a:pPr>
            <a:r>
              <a:rPr lang="nb-NO" dirty="0" smtClean="0"/>
              <a:t>Flom/overvann –problemer</a:t>
            </a:r>
            <a:r>
              <a:rPr lang="nb-NO" dirty="0"/>
              <a:t> </a:t>
            </a:r>
            <a:r>
              <a:rPr lang="nb-NO" dirty="0" smtClean="0"/>
              <a:t>.</a:t>
            </a:r>
            <a:r>
              <a:rPr lang="nb-NO" dirty="0" err="1" smtClean="0"/>
              <a:t>m.m</a:t>
            </a:r>
            <a:endParaRPr lang="nb-NO" dirty="0" smtClean="0"/>
          </a:p>
          <a:p>
            <a:pPr marL="457200" indent="-457200">
              <a:buFont typeface="Arial"/>
              <a:buChar char="•"/>
            </a:pPr>
            <a:r>
              <a:rPr lang="nb-NO" dirty="0" smtClean="0"/>
              <a:t>Barometer viser dagens registreringer og utvikling over tid</a:t>
            </a:r>
          </a:p>
          <a:p>
            <a:pPr marL="817200" lvl="1" indent="-457200">
              <a:buFont typeface="Arial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4"/>
          </p:nvPr>
        </p:nvPicPr>
        <p:blipFill>
          <a:blip r:embed="rId2"/>
          <a:srcRect l="-152738" r="-152738"/>
          <a:stretch>
            <a:fillRect/>
          </a:stretch>
        </p:blipFill>
        <p:spPr>
          <a:xfrm>
            <a:off x="6224273" y="1700808"/>
            <a:ext cx="2952328" cy="4698000"/>
          </a:xfrm>
        </p:spPr>
      </p:pic>
    </p:spTree>
    <p:extLst>
      <p:ext uri="{BB962C8B-B14F-4D97-AF65-F5344CB8AC3E}">
        <p14:creationId xmlns:p14="http://schemas.microsoft.com/office/powerpoint/2010/main" val="20684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428625"/>
          </a:xfrm>
        </p:spPr>
        <p:txBody>
          <a:bodyPr>
            <a:normAutofit fontScale="90000"/>
          </a:bodyPr>
          <a:lstStyle/>
          <a:p>
            <a:r>
              <a:rPr lang="nb-NO" sz="4000"/>
              <a:t>Rapportering av utvikling fra år til år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381635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883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3" y="4119562"/>
            <a:ext cx="38163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36" y="4081462"/>
            <a:ext cx="3887787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923505" y="2852936"/>
            <a:ext cx="1152525" cy="576064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3286652">
            <a:off x="4141384" y="3441100"/>
            <a:ext cx="584480" cy="865187"/>
          </a:xfrm>
          <a:prstGeom prst="downArrow">
            <a:avLst>
              <a:gd name="adj1" fmla="val 50000"/>
              <a:gd name="adj2" fmla="val 2730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0800000">
            <a:off x="3995738" y="4581128"/>
            <a:ext cx="1008062" cy="575071"/>
          </a:xfrm>
          <a:prstGeom prst="leftArrow">
            <a:avLst>
              <a:gd name="adj1" fmla="val 50000"/>
              <a:gd name="adj2" fmla="val 4385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859338" y="3716338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b="1" dirty="0" smtClean="0"/>
              <a:t>2015</a:t>
            </a:r>
            <a:endParaRPr lang="nb-NO" b="1" dirty="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11188" y="3716338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b="1" dirty="0" smtClean="0"/>
              <a:t>2014</a:t>
            </a:r>
            <a:endParaRPr lang="nb-NO" b="1" dirty="0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787900" y="1412875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b="1" dirty="0" smtClean="0"/>
              <a:t>2013</a:t>
            </a:r>
            <a:endParaRPr lang="nb-NO" b="1" dirty="0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17273" y="1349602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b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0401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Videre utvikling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Flere kommuner tar i bruk systemet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Brukerne/skolen kommer mer med i prosessen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2015: IK bygg knyttes til matrikkelen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Myndighetene kan se hvordan internkontrollen fungerer i IK bygg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Tilsynsrapporter knyttes til matrikkelen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3593-B936-4FC1-8EFF-C4F8D734565E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47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67544" y="1601416"/>
            <a:ext cx="8280000" cy="492392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dirty="0" smtClean="0"/>
              <a:t>Dårlig vedlikehold av kommunale bygg</a:t>
            </a:r>
          </a:p>
          <a:p>
            <a:pPr marL="457200" indent="-457200">
              <a:buFont typeface="Arial"/>
              <a:buChar char="•"/>
            </a:pPr>
            <a:r>
              <a:rPr lang="nb-NO" dirty="0" smtClean="0"/>
              <a:t>NOU 2004:22 ”Velholdte bygg gir mer til alle”</a:t>
            </a:r>
          </a:p>
          <a:p>
            <a:pPr marL="457200" indent="-457200">
              <a:buFont typeface="Arial"/>
              <a:buChar char="•"/>
            </a:pPr>
            <a:r>
              <a:rPr lang="nb-NO" dirty="0" smtClean="0"/>
              <a:t>2006-2012 KOBE- Kompetanseprogram for </a:t>
            </a:r>
            <a:r>
              <a:rPr lang="nb-NO" dirty="0"/>
              <a:t>B</a:t>
            </a:r>
            <a:r>
              <a:rPr lang="nb-NO" dirty="0" smtClean="0"/>
              <a:t>edre kommunal Eiendomsforvaltning</a:t>
            </a:r>
          </a:p>
          <a:p>
            <a:pPr marL="457200" indent="-457200">
              <a:buFont typeface="Arial"/>
              <a:buChar char="•"/>
            </a:pPr>
            <a:r>
              <a:rPr lang="nb-NO" dirty="0" smtClean="0"/>
              <a:t>Hvordan hjelpe kommunene til å prioritere vedlikehold? </a:t>
            </a:r>
          </a:p>
          <a:p>
            <a:pPr marL="457200" indent="-457200">
              <a:buFont typeface="Arial"/>
              <a:buChar char="•"/>
            </a:pPr>
            <a:r>
              <a:rPr lang="nb-NO" dirty="0" smtClean="0"/>
              <a:t>2006-2015 DiBK/NKF: IK bygg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4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000" cy="5085232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IK-bygg samler alt regelverk i ett internkontrollverktøy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Felles kommunikasjonsplattform for eier, bruker, forvalter, vaktmester og myndigheter 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God rapportering gir bedre grunnlag for politisk og administrativ prioritering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Bidrar til bedre drift og vedlikehold</a:t>
            </a:r>
          </a:p>
          <a:p>
            <a:pPr marL="457200" indent="-457200">
              <a:buFont typeface="Wingdings" charset="2"/>
              <a:buChar char="ü"/>
            </a:pPr>
            <a:r>
              <a:rPr lang="nb-NO" dirty="0" smtClean="0"/>
              <a:t>Enklere tilsyn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10.10.2011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, Sted, tema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5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719E-994D-4E28-8422-9EFBFEFA7B19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4415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idx="4294967295"/>
          </p:nvPr>
        </p:nvSpPr>
        <p:spPr>
          <a:xfrm>
            <a:off x="0" y="5733256"/>
            <a:ext cx="9144000" cy="112474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Takk for oppmerksomheten!</a:t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79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5169562" y="836712"/>
            <a:ext cx="3959225" cy="525621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-----</a:t>
            </a:r>
            <a:b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gjennom god administrativ rapportering og folkevalgt prioritering</a:t>
            </a:r>
          </a:p>
          <a:p>
            <a:pPr fontAlgn="auto">
              <a:spcAft>
                <a:spcPts val="0"/>
              </a:spcAft>
              <a:defRPr/>
            </a:pPr>
            <a:endParaRPr lang="nb-N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veiledning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7" name="Bilde 1" descr="DiBk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32463"/>
            <a:ext cx="8270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milefjes 24"/>
          <p:cNvSpPr/>
          <p:nvPr/>
        </p:nvSpPr>
        <p:spPr>
          <a:xfrm>
            <a:off x="1784350" y="4359275"/>
            <a:ext cx="1020763" cy="579438"/>
          </a:xfrm>
          <a:prstGeom prst="smileyFace">
            <a:avLst>
              <a:gd name="adj" fmla="val 227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9" name="Ellipse 48"/>
          <p:cNvSpPr/>
          <p:nvPr/>
        </p:nvSpPr>
        <p:spPr>
          <a:xfrm>
            <a:off x="617538" y="2154238"/>
            <a:ext cx="388937" cy="7302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SV</a:t>
            </a:r>
          </a:p>
        </p:txBody>
      </p:sp>
      <p:sp>
        <p:nvSpPr>
          <p:cNvPr id="50" name="Ellipse 49"/>
          <p:cNvSpPr/>
          <p:nvPr/>
        </p:nvSpPr>
        <p:spPr>
          <a:xfrm>
            <a:off x="4340225" y="2027238"/>
            <a:ext cx="593725" cy="65087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Frp</a:t>
            </a:r>
          </a:p>
        </p:txBody>
      </p:sp>
      <p:cxnSp>
        <p:nvCxnSpPr>
          <p:cNvPr id="5" name="Rett linje 4"/>
          <p:cNvCxnSpPr/>
          <p:nvPr/>
        </p:nvCxnSpPr>
        <p:spPr>
          <a:xfrm>
            <a:off x="107950" y="2465388"/>
            <a:ext cx="5180013" cy="27638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V="1">
            <a:off x="468313" y="2320925"/>
            <a:ext cx="4868862" cy="30241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5337175" y="136525"/>
            <a:ext cx="3602038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b-NO" sz="4400" b="1" dirty="0" smtClean="0"/>
              <a:t>Prioritering</a:t>
            </a:r>
            <a:endParaRPr lang="nb-NO" sz="4400" b="1" dirty="0"/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Innbyggerne eier, bruker, betaler og stemmer </a:t>
            </a:r>
          </a:p>
          <a:p>
            <a:pPr eaLnBrk="1" hangingPunct="1"/>
            <a:r>
              <a:rPr lang="nb-NO" sz="2800" b="1" dirty="0"/>
              <a:t>EIER PRIORITERER </a:t>
            </a:r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På politiske partier som oppretter  </a:t>
            </a:r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Kommunestyret som øverste eierorgan som oppretter</a:t>
            </a:r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Formannskapet som operativt eierorgan og</a:t>
            </a:r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Ordfører som operativ eier</a:t>
            </a:r>
          </a:p>
          <a:p>
            <a:pPr eaLnBrk="1" hangingPunct="1"/>
            <a:endParaRPr lang="nb-NO" sz="1800" b="1" dirty="0"/>
          </a:p>
          <a:p>
            <a:pPr eaLnBrk="1" hangingPunct="1"/>
            <a:r>
              <a:rPr lang="nb-NO" sz="2800" b="1" dirty="0" smtClean="0"/>
              <a:t>RAPPORTERING</a:t>
            </a:r>
            <a:endParaRPr lang="nb-NO" sz="2800" b="1" dirty="0"/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Rådmannen forvalter, rapporterer og gir råd til eier </a:t>
            </a:r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Tjenesteledere disponerer og rapporterer til rådmann</a:t>
            </a:r>
          </a:p>
          <a:p>
            <a:pPr eaLnBrk="1" hangingPunct="1">
              <a:buFont typeface="Wingdings" charset="0"/>
              <a:buChar char="Ø"/>
            </a:pPr>
            <a:r>
              <a:rPr lang="nb-NO" sz="1800" dirty="0"/>
              <a:t>Eiendom utfører og rapporterer til rådmann</a:t>
            </a:r>
          </a:p>
          <a:p>
            <a:pPr eaLnBrk="1" hangingPunct="1"/>
            <a:r>
              <a:rPr lang="nb-NO" sz="1200" dirty="0"/>
              <a:t>(Ved Kommunalt foretak rapporterer </a:t>
            </a:r>
          </a:p>
          <a:p>
            <a:pPr eaLnBrk="1" hangingPunct="1"/>
            <a:r>
              <a:rPr lang="nb-NO" sz="1200" dirty="0"/>
              <a:t>eiendomsforvalter til foretaksstyret)</a:t>
            </a:r>
          </a:p>
        </p:txBody>
      </p:sp>
      <p:sp>
        <p:nvSpPr>
          <p:cNvPr id="9" name="Ellipse 8"/>
          <p:cNvSpPr/>
          <p:nvPr/>
        </p:nvSpPr>
        <p:spPr>
          <a:xfrm>
            <a:off x="984250" y="1700213"/>
            <a:ext cx="850900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AP</a:t>
            </a:r>
          </a:p>
        </p:txBody>
      </p:sp>
      <p:sp>
        <p:nvSpPr>
          <p:cNvPr id="10" name="Ellipse 9"/>
          <p:cNvSpPr/>
          <p:nvPr/>
        </p:nvSpPr>
        <p:spPr>
          <a:xfrm>
            <a:off x="2478088" y="1827213"/>
            <a:ext cx="781050" cy="8493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H</a:t>
            </a:r>
          </a:p>
        </p:txBody>
      </p:sp>
      <p:sp>
        <p:nvSpPr>
          <p:cNvPr id="11" name="Ellipse 10"/>
          <p:cNvSpPr/>
          <p:nvPr/>
        </p:nvSpPr>
        <p:spPr>
          <a:xfrm>
            <a:off x="1784350" y="2252663"/>
            <a:ext cx="647700" cy="4254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Sp</a:t>
            </a:r>
          </a:p>
        </p:txBody>
      </p:sp>
      <p:sp>
        <p:nvSpPr>
          <p:cNvPr id="12" name="Ellipse 11"/>
          <p:cNvSpPr/>
          <p:nvPr/>
        </p:nvSpPr>
        <p:spPr>
          <a:xfrm>
            <a:off x="3268663" y="2154238"/>
            <a:ext cx="411162" cy="493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V</a:t>
            </a:r>
          </a:p>
        </p:txBody>
      </p:sp>
      <p:sp>
        <p:nvSpPr>
          <p:cNvPr id="13" name="Ellipse 12"/>
          <p:cNvSpPr/>
          <p:nvPr/>
        </p:nvSpPr>
        <p:spPr>
          <a:xfrm>
            <a:off x="3692525" y="2003425"/>
            <a:ext cx="647700" cy="706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Krf</a:t>
            </a:r>
          </a:p>
        </p:txBody>
      </p:sp>
      <p:sp>
        <p:nvSpPr>
          <p:cNvPr id="14" name="Ellipse 13"/>
          <p:cNvSpPr/>
          <p:nvPr/>
        </p:nvSpPr>
        <p:spPr>
          <a:xfrm>
            <a:off x="971550" y="2708275"/>
            <a:ext cx="3552825" cy="350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Kommunestyret</a:t>
            </a:r>
          </a:p>
        </p:txBody>
      </p:sp>
      <p:sp>
        <p:nvSpPr>
          <p:cNvPr id="15" name="Ellipse 14"/>
          <p:cNvSpPr/>
          <p:nvPr/>
        </p:nvSpPr>
        <p:spPr>
          <a:xfrm>
            <a:off x="1619250" y="3068638"/>
            <a:ext cx="2271713" cy="3476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/>
              <a:t>Formannskapet</a:t>
            </a:r>
          </a:p>
        </p:txBody>
      </p:sp>
      <p:sp>
        <p:nvSpPr>
          <p:cNvPr id="17" name="Smilefjes 16"/>
          <p:cNvSpPr/>
          <p:nvPr/>
        </p:nvSpPr>
        <p:spPr>
          <a:xfrm>
            <a:off x="2506663" y="3416300"/>
            <a:ext cx="576262" cy="4572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8" name="Smilefjes 17"/>
          <p:cNvSpPr/>
          <p:nvPr/>
        </p:nvSpPr>
        <p:spPr>
          <a:xfrm>
            <a:off x="2484438" y="4011613"/>
            <a:ext cx="576262" cy="457200"/>
          </a:xfrm>
          <a:prstGeom prst="smileyFace">
            <a:avLst>
              <a:gd name="adj" fmla="val 22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6" name="Bildeforklaring formet som Pil opp 25"/>
          <p:cNvSpPr/>
          <p:nvPr/>
        </p:nvSpPr>
        <p:spPr>
          <a:xfrm>
            <a:off x="811213" y="4786313"/>
            <a:ext cx="1427162" cy="1122362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Helse</a:t>
            </a:r>
          </a:p>
        </p:txBody>
      </p:sp>
      <p:sp>
        <p:nvSpPr>
          <p:cNvPr id="27" name="Bildeforklaring formet som Pil opp 26"/>
          <p:cNvSpPr/>
          <p:nvPr/>
        </p:nvSpPr>
        <p:spPr>
          <a:xfrm>
            <a:off x="3751263" y="4757738"/>
            <a:ext cx="914400" cy="112077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Kultur</a:t>
            </a:r>
          </a:p>
        </p:txBody>
      </p:sp>
      <p:sp>
        <p:nvSpPr>
          <p:cNvPr id="28" name="Bildeforklaring formet som Pil opp 27"/>
          <p:cNvSpPr/>
          <p:nvPr/>
        </p:nvSpPr>
        <p:spPr>
          <a:xfrm>
            <a:off x="2533650" y="4714875"/>
            <a:ext cx="1031875" cy="1028700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/>
              <a:t>Skole</a:t>
            </a:r>
          </a:p>
        </p:txBody>
      </p:sp>
      <p:cxnSp>
        <p:nvCxnSpPr>
          <p:cNvPr id="34" name="Rett linje 33"/>
          <p:cNvCxnSpPr/>
          <p:nvPr/>
        </p:nvCxnSpPr>
        <p:spPr>
          <a:xfrm flipH="1">
            <a:off x="5291138" y="5229225"/>
            <a:ext cx="1587" cy="124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>
            <a:off x="468313" y="5345113"/>
            <a:ext cx="0" cy="1128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468313" y="6473825"/>
            <a:ext cx="48228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Bildeforklaring formet som Pil opp 60"/>
          <p:cNvSpPr/>
          <p:nvPr/>
        </p:nvSpPr>
        <p:spPr>
          <a:xfrm>
            <a:off x="1271588" y="5803900"/>
            <a:ext cx="3365500" cy="546100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/>
              <a:t>Teknisk</a:t>
            </a:r>
          </a:p>
        </p:txBody>
      </p:sp>
      <p:pic>
        <p:nvPicPr>
          <p:cNvPr id="30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0350"/>
            <a:ext cx="4760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56" name="Bilde 28" descr="DiBk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9" grpId="0" animBg="1"/>
      <p:bldP spid="50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tel 1"/>
          <p:cNvSpPr>
            <a:spLocks noGrp="1"/>
          </p:cNvSpPr>
          <p:nvPr>
            <p:ph type="title"/>
          </p:nvPr>
        </p:nvSpPr>
        <p:spPr>
          <a:xfrm>
            <a:off x="323850" y="0"/>
            <a:ext cx="8597900" cy="1143000"/>
          </a:xfrm>
        </p:spPr>
        <p:txBody>
          <a:bodyPr/>
          <a:lstStyle/>
          <a:p>
            <a:r>
              <a:rPr lang="nb-NO" dirty="0" smtClean="0">
                <a:latin typeface="Calibri" charset="0"/>
              </a:rPr>
              <a:t>Krav ved bygging (TEK10) og </a:t>
            </a:r>
            <a:br>
              <a:rPr lang="nb-NO" dirty="0" smtClean="0">
                <a:latin typeface="Calibri" charset="0"/>
              </a:rPr>
            </a:br>
            <a:r>
              <a:rPr lang="nb-NO" dirty="0" smtClean="0">
                <a:latin typeface="Calibri" charset="0"/>
              </a:rPr>
              <a:t>i drift Internkontroll (IK)</a:t>
            </a:r>
            <a:endParaRPr lang="nb-NO" dirty="0">
              <a:latin typeface="Calibri" charset="0"/>
            </a:endParaRPr>
          </a:p>
        </p:txBody>
      </p:sp>
      <p:sp>
        <p:nvSpPr>
          <p:cNvPr id="1026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chemeClr val="accent1"/>
                </a:solidFill>
              </a:rPr>
              <a:t>10.10.2011</a:t>
            </a:r>
          </a:p>
        </p:txBody>
      </p:sp>
      <p:sp>
        <p:nvSpPr>
          <p:cNvPr id="1027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chemeClr val="accent1"/>
                </a:solidFill>
              </a:rPr>
              <a:t>, Sted, tema</a:t>
            </a:r>
          </a:p>
        </p:txBody>
      </p:sp>
      <p:sp>
        <p:nvSpPr>
          <p:cNvPr id="1028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77F448-6E80-FD4B-BD7E-43CEB35261B3}" type="slidenum">
              <a:rPr lang="nb-NO">
                <a:solidFill>
                  <a:srgbClr val="112C3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>
              <a:solidFill>
                <a:srgbClr val="112C3C"/>
              </a:solidFill>
            </a:endParaRPr>
          </a:p>
        </p:txBody>
      </p:sp>
      <p:pic>
        <p:nvPicPr>
          <p:cNvPr id="1029" name="Bilde 11" descr="ByggNett-figu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2679" r="1295" b="5064"/>
          <a:stretch>
            <a:fillRect/>
          </a:stretch>
        </p:blipFill>
        <p:spPr bwMode="auto">
          <a:xfrm>
            <a:off x="468313" y="1341438"/>
            <a:ext cx="8047037" cy="5472112"/>
          </a:xfrm>
          <a:prstGeom prst="rect">
            <a:avLst/>
          </a:prstGeom>
          <a:noFill/>
          <a:ln w="9525">
            <a:solidFill>
              <a:srgbClr val="96AD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ett linje 2"/>
          <p:cNvCxnSpPr/>
          <p:nvPr/>
        </p:nvCxnSpPr>
        <p:spPr>
          <a:xfrm flipH="1">
            <a:off x="1547813" y="4005263"/>
            <a:ext cx="1728787" cy="2016125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2627313" y="4005263"/>
            <a:ext cx="649287" cy="1944687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3276600" y="4076700"/>
            <a:ext cx="71438" cy="1296988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276600" y="4005263"/>
            <a:ext cx="647700" cy="1944687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/>
          <p:cNvSpPr txBox="1">
            <a:spLocks noChangeArrowheads="1"/>
          </p:cNvSpPr>
          <p:nvPr/>
        </p:nvSpPr>
        <p:spPr bwMode="auto">
          <a:xfrm>
            <a:off x="2699792" y="4077072"/>
            <a:ext cx="1008112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b-NO" sz="2400" dirty="0">
                <a:solidFill>
                  <a:srgbClr val="FFFFFF"/>
                </a:solidFill>
              </a:rPr>
              <a:t>TEK10</a:t>
            </a:r>
          </a:p>
        </p:txBody>
      </p:sp>
      <p:sp>
        <p:nvSpPr>
          <p:cNvPr id="28" name="TekstSylinder 27"/>
          <p:cNvSpPr txBox="1">
            <a:spLocks noChangeArrowheads="1"/>
          </p:cNvSpPr>
          <p:nvPr/>
        </p:nvSpPr>
        <p:spPr bwMode="auto">
          <a:xfrm>
            <a:off x="6228185" y="4725144"/>
            <a:ext cx="504055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b-NO" sz="2800" b="1" dirty="0">
                <a:solidFill>
                  <a:schemeClr val="bg1"/>
                </a:solidFill>
              </a:rPr>
              <a:t>IK</a:t>
            </a:r>
          </a:p>
        </p:txBody>
      </p:sp>
    </p:spTree>
    <p:extLst>
      <p:ext uri="{BB962C8B-B14F-4D97-AF65-F5344CB8AC3E}">
        <p14:creationId xmlns:p14="http://schemas.microsoft.com/office/powerpoint/2010/main" val="441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15888"/>
            <a:ext cx="8280400" cy="1763712"/>
          </a:xfrm>
        </p:spPr>
        <p:txBody>
          <a:bodyPr/>
          <a:lstStyle/>
          <a:p>
            <a:pPr eaLnBrk="1" hangingPunct="1"/>
            <a:r>
              <a:rPr lang="nb-NO" sz="3600" b="1">
                <a:latin typeface="Calibri" charset="0"/>
              </a:rPr>
              <a:t>Formålsbyggene skal tilfredsstille en rekke lover og forskrifter. </a:t>
            </a:r>
            <a:br>
              <a:rPr lang="nb-NO" sz="3600" b="1">
                <a:latin typeface="Calibri" charset="0"/>
              </a:rPr>
            </a:br>
            <a:r>
              <a:rPr lang="nb-NO" sz="3600" b="1">
                <a:latin typeface="Calibri" charset="0"/>
              </a:rPr>
              <a:t>Kommunestyret har ansvaret! </a:t>
            </a:r>
            <a:endParaRPr lang="nb-NO" sz="3200" b="1">
              <a:latin typeface="Calibri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3238" y="1484784"/>
            <a:ext cx="4038600" cy="5112568"/>
          </a:xfrm>
          <a:solidFill>
            <a:schemeClr val="bg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nb-NO" sz="800">
                <a:latin typeface="Calibri" charset="0"/>
                <a:cs typeface="+mn-cs"/>
              </a:rPr>
              <a:t>LOVER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800">
                <a:latin typeface="Calibri" charset="0"/>
                <a:cs typeface="+mn-cs"/>
              </a:rPr>
              <a:t>Arbeidsmiljøloven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800">
                <a:latin typeface="Calibri" charset="0"/>
                <a:cs typeface="+mn-cs"/>
              </a:rPr>
              <a:t>Helseloven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800">
                <a:latin typeface="Calibri" charset="0"/>
                <a:cs typeface="+mn-cs"/>
              </a:rPr>
              <a:t>Opplæringsloven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800">
                <a:latin typeface="Calibri" charset="0"/>
                <a:cs typeface="+mn-cs"/>
              </a:rPr>
              <a:t>Brannloven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800">
                <a:latin typeface="Calibri" charset="0"/>
                <a:cs typeface="+mn-cs"/>
              </a:rPr>
              <a:t>Forurensingsloven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800">
                <a:latin typeface="Calibri" charset="0"/>
                <a:cs typeface="+mn-cs"/>
              </a:rPr>
              <a:t>Bygningsloven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987550"/>
            <a:ext cx="4038600" cy="381635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nb-NO" dirty="0" smtClean="0">
                <a:solidFill>
                  <a:schemeClr val="bg1"/>
                </a:solidFill>
                <a:ea typeface="+mn-ea"/>
                <a:cs typeface="+mn-cs"/>
              </a:rPr>
              <a:t>TILSYN</a:t>
            </a:r>
            <a:endParaRPr lang="nb-NO" dirty="0">
              <a:solidFill>
                <a:schemeClr val="bg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bg1"/>
                </a:solidFill>
                <a:ea typeface="+mn-ea"/>
                <a:cs typeface="+mn-cs"/>
              </a:rPr>
              <a:t>Arbeidstilsynet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bg1"/>
                </a:solidFill>
                <a:ea typeface="+mn-ea"/>
                <a:cs typeface="+mn-cs"/>
              </a:rPr>
              <a:t>Helsetilsynet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bg1"/>
                </a:solidFill>
                <a:ea typeface="+mn-ea"/>
                <a:cs typeface="+mn-cs"/>
              </a:rPr>
              <a:t>Fylkesmannen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bg1"/>
                </a:solidFill>
                <a:ea typeface="+mn-ea"/>
                <a:cs typeface="+mn-cs"/>
              </a:rPr>
              <a:t>DSB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 err="1" smtClean="0">
                <a:solidFill>
                  <a:schemeClr val="bg1"/>
                </a:solidFill>
                <a:ea typeface="+mn-ea"/>
                <a:cs typeface="+mn-cs"/>
              </a:rPr>
              <a:t>Klif</a:t>
            </a:r>
            <a:endParaRPr lang="nb-NO" dirty="0">
              <a:solidFill>
                <a:schemeClr val="bg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bg1"/>
                </a:solidFill>
                <a:ea typeface="+mn-ea"/>
                <a:cs typeface="+mn-cs"/>
              </a:rPr>
              <a:t>Kommunen og </a:t>
            </a:r>
            <a:r>
              <a:rPr lang="nb-NO" dirty="0" err="1" smtClean="0">
                <a:solidFill>
                  <a:schemeClr val="bg1"/>
                </a:solidFill>
                <a:ea typeface="+mn-ea"/>
                <a:cs typeface="+mn-cs"/>
              </a:rPr>
              <a:t>DiBK</a:t>
            </a:r>
            <a:endParaRPr lang="nb-NO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1638" y="5818188"/>
            <a:ext cx="8280400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b-NO" b="1"/>
              <a:t>Godt eierskap = ”Byggene skal tilfredsstille offentlige krav”</a:t>
            </a:r>
          </a:p>
        </p:txBody>
      </p:sp>
      <p:pic>
        <p:nvPicPr>
          <p:cNvPr id="35845" name="Bilde 6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15"/>
            <a:ext cx="9182746" cy="682918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81215"/>
            <a:ext cx="9182746" cy="68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72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nimBg="1"/>
      <p:bldP spid="133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>
                <a:latin typeface="Calibri" charset="0"/>
              </a:rPr>
              <a:t>Er takene tette?</a:t>
            </a:r>
          </a:p>
        </p:txBody>
      </p:sp>
      <p:sp>
        <p:nvSpPr>
          <p:cNvPr id="37890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Calibri" charset="0"/>
              </a:rPr>
              <a:t>Taklekkasjer gir store følgeskader og må unngås</a:t>
            </a:r>
          </a:p>
          <a:p>
            <a:pPr eaLnBrk="1" hangingPunct="1"/>
            <a:r>
              <a:rPr lang="nb-NO">
                <a:latin typeface="Calibri" charset="0"/>
              </a:rPr>
              <a:t>Som eier av kommunens bygg må man forsikre seg om at takene er tette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3178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3" name="Bilde 6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90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>
                <a:latin typeface="Calibri" charset="0"/>
              </a:rPr>
              <a:t>Er brannsikkerhet god?</a:t>
            </a:r>
          </a:p>
        </p:txBody>
      </p:sp>
      <p:sp>
        <p:nvSpPr>
          <p:cNvPr id="38914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Calibri" charset="0"/>
              </a:rPr>
              <a:t>Risikoen for brann på sykehjemmet eller i omsorgsboligene kan reduseres med god brannsikkerhet</a:t>
            </a:r>
          </a:p>
          <a:p>
            <a:pPr eaLnBrk="1" hangingPunct="1"/>
            <a:r>
              <a:rPr lang="nb-NO">
                <a:latin typeface="Calibri" charset="0"/>
              </a:rPr>
              <a:t>Som eier av kommunens bygg må man forsikre seg om at brannsikkerheten er ivaretatt 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5972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7" name="Bilde 6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959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>
                <a:latin typeface="Calibri" charset="0"/>
              </a:rPr>
              <a:t>Er inneklimaet godt?</a:t>
            </a:r>
          </a:p>
        </p:txBody>
      </p:sp>
      <p:sp>
        <p:nvSpPr>
          <p:cNvPr id="39938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>
                <a:latin typeface="Calibri" charset="0"/>
              </a:rPr>
              <a:t>Mugg, sopp, råte, dårlig renhold, kald trekk, dårlig ventilasjon m.m. kan føre til helseskader for brukere av bygget  </a:t>
            </a:r>
          </a:p>
          <a:p>
            <a:pPr eaLnBrk="1" hangingPunct="1"/>
            <a:r>
              <a:rPr lang="nb-NO">
                <a:latin typeface="Calibri" charset="0"/>
              </a:rPr>
              <a:t>Som eier må man forsikre seg om at det tas nødvendig hensyn, og at lover og regler for inneklima følges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74800"/>
            <a:ext cx="353695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1" name="Bilde 6" descr="DiBk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76925"/>
            <a:ext cx="790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952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Bk_PPT_mal">
  <a:themeElements>
    <a:clrScheme name="DiBk 1">
      <a:dk1>
        <a:srgbClr val="112C3C"/>
      </a:dk1>
      <a:lt1>
        <a:sysClr val="window" lastClr="FFFFFF"/>
      </a:lt1>
      <a:dk2>
        <a:srgbClr val="5172AA"/>
      </a:dk2>
      <a:lt2>
        <a:srgbClr val="FFFFFF"/>
      </a:lt2>
      <a:accent1>
        <a:srgbClr val="96ADC3"/>
      </a:accent1>
      <a:accent2>
        <a:srgbClr val="CAD22B"/>
      </a:accent2>
      <a:accent3>
        <a:srgbClr val="5172AA"/>
      </a:accent3>
      <a:accent4>
        <a:srgbClr val="53ACB8"/>
      </a:accent4>
      <a:accent5>
        <a:srgbClr val="C87922"/>
      </a:accent5>
      <a:accent6>
        <a:srgbClr val="7EA63D"/>
      </a:accent6>
      <a:hlink>
        <a:srgbClr val="53ACB8"/>
      </a:hlink>
      <a:folHlink>
        <a:srgbClr val="5172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DiBk_PPT_mal.potx</Template>
  <TotalTime>30603</TotalTime>
  <Words>667</Words>
  <Application>Microsoft Office PowerPoint</Application>
  <PresentationFormat>Skjermfremvisning (4:3)</PresentationFormat>
  <Paragraphs>148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DiBk_PPT_mal</vt:lpstr>
      <vt:lpstr>IK Bygg, et verktøy for kommunene</vt:lpstr>
      <vt:lpstr>Bakgrunn</vt:lpstr>
      <vt:lpstr>PowerPoint-presentasjon</vt:lpstr>
      <vt:lpstr>PowerPoint-presentasjon</vt:lpstr>
      <vt:lpstr>Krav ved bygging (TEK10) og  i drift Internkontroll (IK)</vt:lpstr>
      <vt:lpstr>Formålsbyggene skal tilfredsstille en rekke lover og forskrifter.  Kommunestyret har ansvaret! </vt:lpstr>
      <vt:lpstr>Er takene tette?</vt:lpstr>
      <vt:lpstr>Er brannsikkerhet god?</vt:lpstr>
      <vt:lpstr>Er inneklimaet godt?</vt:lpstr>
      <vt:lpstr>Er tilgjengeligheten god?</vt:lpstr>
      <vt:lpstr>Er kommunen energi- og miljøvennlig?</vt:lpstr>
      <vt:lpstr>Alle krav samlet i en tilstandsrapport for skolene og andre tjenestebygg</vt:lpstr>
      <vt:lpstr>PowerPoint-presentasjon</vt:lpstr>
      <vt:lpstr>Kommunikasjonsplattform for bruker, vaktmester, forvalter, eier og myndigheter</vt:lpstr>
      <vt:lpstr>PowerPoint-presentasjon</vt:lpstr>
      <vt:lpstr>Tilstandsbarometer</vt:lpstr>
      <vt:lpstr>IK bygg 2015:  Tilstandsbarometer for kommunale bygg</vt:lpstr>
      <vt:lpstr>Rapportering av utvikling fra år til år</vt:lpstr>
      <vt:lpstr>Videre utvikling </vt:lpstr>
      <vt:lpstr>Oppsummering</vt:lpstr>
      <vt:lpstr>  Takk for oppmerksomheten! </vt:lpstr>
    </vt:vector>
  </TitlesOfParts>
  <Company>Agendum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Robin Munnery Willis</dc:creator>
  <dc:description>Template by addpoint.no</dc:description>
  <cp:lastModifiedBy>Meldal Hege</cp:lastModifiedBy>
  <cp:revision>374</cp:revision>
  <dcterms:created xsi:type="dcterms:W3CDTF">2011-12-21T19:44:25Z</dcterms:created>
  <dcterms:modified xsi:type="dcterms:W3CDTF">2015-03-24T11:50:19Z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