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07" r:id="rId2"/>
    <p:sldId id="256" r:id="rId3"/>
    <p:sldId id="428" r:id="rId4"/>
    <p:sldId id="432" r:id="rId5"/>
    <p:sldId id="430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88FBA"/>
    <a:srgbClr val="A6D5CA"/>
    <a:srgbClr val="C5E0B4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319B06-156D-4955-9C8B-559503615621}" v="4" dt="2021-05-06T12:31:04.522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67" autoAdjust="0"/>
    <p:restoredTop sz="94660"/>
  </p:normalViewPr>
  <p:slideViewPr>
    <p:cSldViewPr snapToGrid="0">
      <p:cViewPr varScale="1">
        <p:scale>
          <a:sx n="173" d="100"/>
          <a:sy n="173" d="100"/>
        </p:scale>
        <p:origin x="1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F2B20-9F52-44F8-A366-CF9D398E2431}" type="datetimeFigureOut">
              <a:rPr lang="nb-NO" smtClean="0"/>
              <a:t>24.08.2021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8444A-E172-4C4C-BBDC-B6E0B60663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469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Kommuner og fylkeskommuner kartlegger egne behov og utfordringer</a:t>
            </a:r>
          </a:p>
          <a:p>
            <a:r>
              <a:rPr lang="nb-NO" dirty="0"/>
              <a:t>Politiske vedtak tar stilling til forslagene i Leve hele livet</a:t>
            </a:r>
          </a:p>
          <a:p>
            <a:r>
              <a:rPr lang="nb-NO" dirty="0"/>
              <a:t>Kommunene utarbeider handlingsprogram</a:t>
            </a:r>
          </a:p>
          <a:p>
            <a:endParaRPr lang="nb-NO" dirty="0"/>
          </a:p>
          <a:p>
            <a:r>
              <a:rPr lang="nb-NO" dirty="0"/>
              <a:t>Helsedirektoratet sørger for veiledningsmateriell til folkevalgte, ledere og fagfolk i helse og omsorgstjenester så vel som planleggere og </a:t>
            </a:r>
            <a:r>
              <a:rPr lang="nb-NO" dirty="0" err="1"/>
              <a:t>golkehelsekontakter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396B6-B520-4C76-AFF1-72DD4C01514F}" type="slidenum"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851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Kommuner og fylkeskommuner kartlegger egne behov og utfordringer</a:t>
            </a:r>
          </a:p>
          <a:p>
            <a:r>
              <a:rPr lang="nb-NO" dirty="0"/>
              <a:t>Politiske vedtak tar stilling til forslagene i Leve hele livet</a:t>
            </a:r>
          </a:p>
          <a:p>
            <a:r>
              <a:rPr lang="nb-NO" dirty="0"/>
              <a:t>Kommunene utarbeider handlingsprogram</a:t>
            </a:r>
          </a:p>
          <a:p>
            <a:endParaRPr lang="nb-NO" dirty="0"/>
          </a:p>
          <a:p>
            <a:r>
              <a:rPr lang="nb-NO" dirty="0"/>
              <a:t>Helsedirektoratet sørger for veiledningsmateriell til folkevalgte, ledere og fagfolk i helse og omsorgstjenester så vel som planleggere og </a:t>
            </a:r>
            <a:r>
              <a:rPr lang="nb-NO" dirty="0" err="1"/>
              <a:t>golkehelsekontakter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396B6-B520-4C76-AFF1-72DD4C01514F}" type="slidenum"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600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Kommuner og fylkeskommuner kartlegger egne behov og utfordringer</a:t>
            </a:r>
          </a:p>
          <a:p>
            <a:r>
              <a:rPr lang="nb-NO" dirty="0"/>
              <a:t>Politiske vedtak tar stilling til forslagene i Leve hele livet</a:t>
            </a:r>
          </a:p>
          <a:p>
            <a:r>
              <a:rPr lang="nb-NO" dirty="0"/>
              <a:t>Kommunene utarbeider handlingsprogram</a:t>
            </a:r>
          </a:p>
          <a:p>
            <a:endParaRPr lang="nb-NO" dirty="0"/>
          </a:p>
          <a:p>
            <a:r>
              <a:rPr lang="nb-NO" dirty="0"/>
              <a:t>Helsedirektoratet sørger for veiledningsmateriell til folkevalgte, ledere og fagfolk i helse og omsorgstjenester så vel som planleggere og </a:t>
            </a:r>
            <a:r>
              <a:rPr lang="nb-NO" dirty="0" err="1"/>
              <a:t>golkehelsekontakter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396B6-B520-4C76-AFF1-72DD4C01514F}" type="slidenum"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89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41305E-176C-4B56-A48C-AF48C48C2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38E6184-16E3-4611-8BEB-722B44FFE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E875446-B1BB-40A8-A653-F04CA4F7D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49BC-E1E7-4FAF-AED0-63033FAA4D16}" type="datetimeFigureOut">
              <a:rPr lang="nb-NO" smtClean="0"/>
              <a:t>24.08.2021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55BE2E1-9492-4595-A33F-6C1569942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5574EBC-6CF7-45CF-A8D1-7FA196B3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DFA5-8636-4625-BD63-E78DD765FB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331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0BAE88-B919-4DA3-91C7-6B6DEBA3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E00A86E-C380-48EE-AD1F-6B80AF5B0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F6677E1-6240-46CD-9DC2-57248E3FB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49BC-E1E7-4FAF-AED0-63033FAA4D16}" type="datetimeFigureOut">
              <a:rPr lang="nb-NO" smtClean="0"/>
              <a:t>24.08.2021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1852C5-8FF8-41CE-A499-3A0088EB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F4F361-FE56-485F-8D7E-579F67DD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DFA5-8636-4625-BD63-E78DD765FB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907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A35A4C2-29AE-4D1C-A569-AFC6D3E9B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244DF30-C322-47ED-A796-44FCD8FC0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58927BE-88E6-488F-9A90-14C890855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49BC-E1E7-4FAF-AED0-63033FAA4D16}" type="datetimeFigureOut">
              <a:rPr lang="nb-NO" smtClean="0"/>
              <a:t>24.08.2021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CD5F0E8-2C98-45C1-BB3E-B595D8899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47505F-3E99-47F7-BB50-F77DBF99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DFA5-8636-4625-BD63-E78DD765FB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4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DE8715DE-5416-9048-B462-7D91320F89F7}"/>
              </a:ext>
            </a:extLst>
          </p:cNvPr>
          <p:cNvSpPr txBox="1"/>
          <p:nvPr userDrawn="1"/>
        </p:nvSpPr>
        <p:spPr>
          <a:xfrm>
            <a:off x="8896396" y="5725022"/>
            <a:ext cx="257109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AC2BD745-6029-4CEA-8846-93752FBA680D}"/>
              </a:ext>
            </a:extLst>
          </p:cNvPr>
          <p:cNvSpPr txBox="1"/>
          <p:nvPr userDrawn="1"/>
        </p:nvSpPr>
        <p:spPr>
          <a:xfrm>
            <a:off x="8896396" y="5802926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8D75634F-8BFE-4890-B40D-AA62743007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398" y="5288605"/>
            <a:ext cx="4114798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85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5125FE-B1EE-47AD-9113-DF835D5EE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78D103-A27E-4DC8-B3AC-064B0A275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3C9F55C-FB27-4670-B963-57DE99D9B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49BC-E1E7-4FAF-AED0-63033FAA4D16}" type="datetimeFigureOut">
              <a:rPr lang="nb-NO" smtClean="0"/>
              <a:t>24.08.2021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275613-83F9-41B8-9643-92FFDC934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04545F-7904-477B-A9E8-C837F83F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DFA5-8636-4625-BD63-E78DD765FB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147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89D77D-4CF9-4C05-9874-10F3B45D5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D843055-7CC9-4AEF-9C98-8A279126B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F09A7A-2E25-44B6-B575-2E6181C1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49BC-E1E7-4FAF-AED0-63033FAA4D16}" type="datetimeFigureOut">
              <a:rPr lang="nb-NO" smtClean="0"/>
              <a:t>24.08.2021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F3CC66-5708-4CE5-9482-1E7256669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FEE408-E227-44C6-B588-AD56B907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DFA5-8636-4625-BD63-E78DD765FB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931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66A12B-BBA4-46B9-88D4-C1ADB4AB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FBF78E-A7F4-408C-A3A6-237FA330C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63D0504-ECD0-4148-A083-CAA7920D9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07892F0-95EC-45F1-AB23-B4477BC9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49BC-E1E7-4FAF-AED0-63033FAA4D16}" type="datetimeFigureOut">
              <a:rPr lang="nb-NO" smtClean="0"/>
              <a:t>24.08.2021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17CDE05-FBEC-45B3-91E3-3DD3E5EA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AB656A-5C0E-4021-BB9D-605AEA90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DFA5-8636-4625-BD63-E78DD765FB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003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77B5BF-EA3E-49E2-BDC2-C2C178FE6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29F353E-498B-46A5-B7D0-4F68C18C3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C1E6D6-E29B-478F-AEC1-7F94E2FAB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5386F4D-7ADD-40A4-B529-3FA6598F2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83A3377-0C6E-4350-9210-4E1672A14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BEA0549-9CA5-4DED-B0D9-8C773F16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49BC-E1E7-4FAF-AED0-63033FAA4D16}" type="datetimeFigureOut">
              <a:rPr lang="nb-NO" smtClean="0"/>
              <a:t>24.08.2021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548F553-0505-4638-9A7D-1A7CEAA2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0913453-7332-4EB9-A8CB-304E7F04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DFA5-8636-4625-BD63-E78DD765FB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836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210B75-14B3-4D9D-B6CD-AC1691130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F28AD74-93F5-4726-84FB-AD058269C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49BC-E1E7-4FAF-AED0-63033FAA4D16}" type="datetimeFigureOut">
              <a:rPr lang="nb-NO" smtClean="0"/>
              <a:t>24.08.2021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DA0FE36-B669-4CA2-913C-89CD0AFA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15F0310-B03C-49EE-9982-90F4B00AE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DFA5-8636-4625-BD63-E78DD765FB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903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1F6938C-E3C8-46D1-ACA3-ADF6D8FE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49BC-E1E7-4FAF-AED0-63033FAA4D16}" type="datetimeFigureOut">
              <a:rPr lang="nb-NO" smtClean="0"/>
              <a:t>24.08.2021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3B98570-5BB3-461F-B224-5E48A19E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894C5DC-DA0C-4B3D-A94A-E464D430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DFA5-8636-4625-BD63-E78DD765FB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120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1951F9-5CBB-4791-8869-836C34EDA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D7027A-45C5-4C48-A474-3F6E7511A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9E423E9-9951-455E-93A4-44F93288A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1D3735-E8CD-4649-B004-28D89522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49BC-E1E7-4FAF-AED0-63033FAA4D16}" type="datetimeFigureOut">
              <a:rPr lang="nb-NO" smtClean="0"/>
              <a:t>24.08.2021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ECF5985-7325-47F7-9122-44E268D0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48A0886-6CBC-4F68-943D-29B5D4DD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DFA5-8636-4625-BD63-E78DD765FB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199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7FF361-6CAD-4A86-A107-243D5AB2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0F0DA59-F902-42C3-B1DA-884FB6E060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99BC109-23AA-4F44-ACEB-4DAF562D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02B3033-5433-4055-B695-32228E52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49BC-E1E7-4FAF-AED0-63033FAA4D16}" type="datetimeFigureOut">
              <a:rPr lang="nb-NO" smtClean="0"/>
              <a:t>24.08.2021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39E568-ED66-47B9-A001-FC4FCC72A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2098E9E-4D5F-4834-91EF-8394BEDA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DFA5-8636-4625-BD63-E78DD765FB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98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CEA32B8-E853-4501-A508-63123713A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7F0ECA9-747A-4289-92AD-A927BFF25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C2B9E55-2B22-485F-BBA4-009A34108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049BC-E1E7-4FAF-AED0-63033FAA4D16}" type="datetimeFigureOut">
              <a:rPr lang="nb-NO" smtClean="0"/>
              <a:t>24.08.2021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E9EA6E5-173D-432F-A598-F270E0436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181746-B50D-4F92-95CC-FF66A79DE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0DFA5-8636-4625-BD63-E78DD765FB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16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03.safelinks.protection.outlook.com/?url=http%3A%2F%2Fwww.frivillig.no%2F&amp;data=04%7C01%7Cfmtlbkh%40statsforvalteren.no%7Ccb546acab77646da701308d8fb4f66b9%7C8a6fa58e51534bfa9a8b573d985a4186%7C0%7C0%7C637535665733127260%7CUnknown%7CTWFpbGZsb3d8eyJWIjoiMC4wLjAwMDAiLCJQIjoiV2luMzIiLCJBTiI6Ik1haWwiLCJXVCI6Mn0%3D%7C1000&amp;sdata=BVxoURbUE8NQOlpn3j1MNhMZEY0ciuDeUw3v7ixn%2BfA%3D&amp;reserved=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rom&#10;&#10;Automatisk generert beskrivelse">
            <a:extLst>
              <a:ext uri="{FF2B5EF4-FFF2-40B4-BE49-F238E27FC236}">
                <a16:creationId xmlns:a16="http://schemas.microsoft.com/office/drawing/2014/main" id="{F161174C-1328-4B64-A4C8-FC9C24AC8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7722"/>
          <a:stretch/>
        </p:blipFill>
        <p:spPr>
          <a:xfrm>
            <a:off x="10561" y="10"/>
            <a:ext cx="12191980" cy="6857990"/>
          </a:xfrm>
          <a:prstGeom prst="rect">
            <a:avLst/>
          </a:prstGeom>
        </p:spPr>
      </p:pic>
      <p:sp>
        <p:nvSpPr>
          <p:cNvPr id="44" name="Freeform: Shape 4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lassholder for innhold 4" descr="Et bilde som inneholder tegning&#10;&#10;Automatisk generert beskrivelse">
            <a:extLst>
              <a:ext uri="{FF2B5EF4-FFF2-40B4-BE49-F238E27FC236}">
                <a16:creationId xmlns:a16="http://schemas.microsoft.com/office/drawing/2014/main" id="{648127FC-A703-4A77-A93B-55B265B16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7" y="941696"/>
            <a:ext cx="1143409" cy="1077663"/>
          </a:xfrm>
          <a:prstGeom prst="rect">
            <a:avLst/>
          </a:prstGeom>
        </p:spPr>
      </p:pic>
      <p:pic>
        <p:nvPicPr>
          <p:cNvPr id="34" name="Bilde 33" descr="Et bilde som inneholder hjelm&#10;&#10;Automatisk generert beskrivelse">
            <a:extLst>
              <a:ext uri="{FF2B5EF4-FFF2-40B4-BE49-F238E27FC236}">
                <a16:creationId xmlns:a16="http://schemas.microsoft.com/office/drawing/2014/main" id="{20F38A28-D77C-403C-BAD8-0DA604FDA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602" y="1342960"/>
            <a:ext cx="1259603" cy="1187177"/>
          </a:xfrm>
          <a:prstGeom prst="rect">
            <a:avLst/>
          </a:prstGeom>
        </p:spPr>
      </p:pic>
      <p:pic>
        <p:nvPicPr>
          <p:cNvPr id="37" name="Bilde 36">
            <a:extLst>
              <a:ext uri="{FF2B5EF4-FFF2-40B4-BE49-F238E27FC236}">
                <a16:creationId xmlns:a16="http://schemas.microsoft.com/office/drawing/2014/main" id="{BD1C0B07-0505-4ACC-A98E-AD8FFC09F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39" y="2314152"/>
            <a:ext cx="1086381" cy="1026631"/>
          </a:xfrm>
          <a:prstGeom prst="rect">
            <a:avLst/>
          </a:prstGeom>
        </p:spPr>
      </p:pic>
      <p:pic>
        <p:nvPicPr>
          <p:cNvPr id="38" name="Bilde 37" descr="Et bilde som inneholder rom, skjorte&#10;&#10;Automatisk generert beskrivelse">
            <a:extLst>
              <a:ext uri="{FF2B5EF4-FFF2-40B4-BE49-F238E27FC236}">
                <a16:creationId xmlns:a16="http://schemas.microsoft.com/office/drawing/2014/main" id="{C45ECA32-9819-41B6-9D24-D6F43C410F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28" y="3019071"/>
            <a:ext cx="1086381" cy="1026630"/>
          </a:xfrm>
          <a:prstGeom prst="rect">
            <a:avLst/>
          </a:prstGeom>
        </p:spPr>
      </p:pic>
      <p:pic>
        <p:nvPicPr>
          <p:cNvPr id="39" name="Bilde 38" descr="Et bilde som inneholder gitar&#10;&#10;Automatisk generert beskrivelse">
            <a:extLst>
              <a:ext uri="{FF2B5EF4-FFF2-40B4-BE49-F238E27FC236}">
                <a16:creationId xmlns:a16="http://schemas.microsoft.com/office/drawing/2014/main" id="{91E77E10-6705-47BA-A7A8-BE97C1CE83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05" y="4045701"/>
            <a:ext cx="1089263" cy="102663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6AEC5ECF-47B9-4239-B344-19F94FBCE0C4}"/>
              </a:ext>
            </a:extLst>
          </p:cNvPr>
          <p:cNvSpPr/>
          <p:nvPr/>
        </p:nvSpPr>
        <p:spPr>
          <a:xfrm>
            <a:off x="5811733" y="271017"/>
            <a:ext cx="59664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Hvordan jobbe med planlegging, involvering og medvirkning i gjennomføring av reformen Leve hele livet?</a:t>
            </a:r>
          </a:p>
          <a:p>
            <a:endParaRPr lang="nb-NO" b="1" dirty="0"/>
          </a:p>
          <a:p>
            <a:r>
              <a:rPr lang="nb-NO" b="1" dirty="0"/>
              <a:t>Det regionale støtteapparatet i Trøndelag tilbyr </a:t>
            </a:r>
            <a:r>
              <a:rPr lang="nb-NO" b="1" dirty="0" err="1"/>
              <a:t>webinar</a:t>
            </a:r>
            <a:r>
              <a:rPr lang="nb-NO" b="1" dirty="0"/>
              <a:t> hvor vi sammen kan inspirere hverandre, få kunnskapspåfyll og dele erfaringer i følgende tema.</a:t>
            </a:r>
          </a:p>
          <a:p>
            <a:endParaRPr lang="nb-NO" b="1" dirty="0"/>
          </a:p>
          <a:p>
            <a:r>
              <a:rPr lang="nb-NO" b="1" dirty="0"/>
              <a:t>•	Plan og planprosess - gjennomført</a:t>
            </a:r>
          </a:p>
          <a:p>
            <a:endParaRPr lang="nb-NO" b="1" dirty="0"/>
          </a:p>
          <a:p>
            <a:r>
              <a:rPr lang="nb-NO" b="1" dirty="0"/>
              <a:t>•	15.april</a:t>
            </a:r>
          </a:p>
          <a:p>
            <a:r>
              <a:rPr lang="nb-NO" b="1" dirty="0"/>
              <a:t>	Samarbeid med frivillighet</a:t>
            </a:r>
          </a:p>
          <a:p>
            <a:endParaRPr lang="nb-NO" b="1" dirty="0"/>
          </a:p>
          <a:p>
            <a:r>
              <a:rPr lang="nb-NO" b="1" dirty="0"/>
              <a:t>•	19. mai </a:t>
            </a:r>
          </a:p>
          <a:p>
            <a:r>
              <a:rPr lang="nb-NO" b="1" dirty="0"/>
              <a:t>	Medvirkning og samhandling</a:t>
            </a:r>
          </a:p>
          <a:p>
            <a:endParaRPr lang="nb-NO" b="1" dirty="0"/>
          </a:p>
          <a:p>
            <a:r>
              <a:rPr lang="nb-NO" b="1" dirty="0"/>
              <a:t>•	16. september 	</a:t>
            </a:r>
          </a:p>
          <a:p>
            <a:r>
              <a:rPr lang="nb-NO" b="1" dirty="0"/>
              <a:t>	Implementering/involvering</a:t>
            </a:r>
          </a:p>
          <a:p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428772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3" descr="Et bilde som inneholder person, mann, hatt&#10;&#10;Automatisk generert beskrivelse">
            <a:extLst>
              <a:ext uri="{FF2B5EF4-FFF2-40B4-BE49-F238E27FC236}">
                <a16:creationId xmlns:a16="http://schemas.microsoft.com/office/drawing/2014/main" id="{83C8E59D-A3EE-45B7-8315-6042D8C407B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t="13162" b="24978"/>
          <a:stretch/>
        </p:blipFill>
        <p:spPr>
          <a:xfrm>
            <a:off x="1951" y="10"/>
            <a:ext cx="12192000" cy="5222865"/>
          </a:xfrm>
          <a:prstGeom prst="rect">
            <a:avLst/>
          </a:prstGeom>
          <a:noFill/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1A4F251-3950-4F3C-8B15-8E032D4B50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651" y="1036321"/>
            <a:ext cx="3591125" cy="3206924"/>
          </a:xfrm>
        </p:spPr>
        <p:txBody>
          <a:bodyPr/>
          <a:lstStyle/>
          <a:p>
            <a:r>
              <a:rPr lang="nb-NO" dirty="0"/>
              <a:t>Leve hele livet</a:t>
            </a:r>
          </a:p>
        </p:txBody>
      </p:sp>
      <p:sp>
        <p:nvSpPr>
          <p:cNvPr id="2" name="Plassholder for dato 1" hidden="1">
            <a:extLst>
              <a:ext uri="{FF2B5EF4-FFF2-40B4-BE49-F238E27FC236}">
                <a16:creationId xmlns:a16="http://schemas.microsoft.com/office/drawing/2014/main" id="{BDBEC0E1-D055-43DF-A629-B5CFB1A413D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20CAE16B-463B-4D9A-B532-D4D0B4862104}" type="datetime1">
              <a:rPr lang="nb-NO" smtClean="0"/>
              <a:pPr>
                <a:spcAft>
                  <a:spcPts val="600"/>
                </a:spcAft>
              </a:pPr>
              <a:t>24.08.2021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339ED09-1558-476C-AAE1-E406144885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6C832281-364D-47C9-A621-7815D860AE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944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 descr="Et bilde som inneholder bord&#10;&#10;Automatisk generert beskrivelse">
            <a:extLst>
              <a:ext uri="{FF2B5EF4-FFF2-40B4-BE49-F238E27FC236}">
                <a16:creationId xmlns:a16="http://schemas.microsoft.com/office/drawing/2014/main" id="{E33F730E-B2CE-43E4-B3EF-ACFCB0EA69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8" r="812" b="9089"/>
          <a:stretch/>
        </p:blipFill>
        <p:spPr>
          <a:xfrm>
            <a:off x="4092080" y="-54142"/>
            <a:ext cx="8669532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EF7DC187-F7D4-4571-94A3-2E0B8E55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14" y="1161288"/>
            <a:ext cx="7569749" cy="1124712"/>
          </a:xfrm>
        </p:spPr>
        <p:txBody>
          <a:bodyPr anchor="b">
            <a:normAutofit fontScale="90000"/>
          </a:bodyPr>
          <a:lstStyle/>
          <a:p>
            <a:r>
              <a:rPr lang="nb-NO" sz="2600" dirty="0"/>
              <a:t>Webinar del 3 – </a:t>
            </a:r>
            <a:br>
              <a:rPr lang="nb-NO" sz="2600" dirty="0"/>
            </a:br>
            <a:r>
              <a:rPr lang="nb-NO" sz="2600" dirty="0"/>
              <a:t>Hvordan skape det gode samarbeidet med frivilligheten</a:t>
            </a:r>
            <a:br>
              <a:rPr lang="nb-NO" sz="2600" dirty="0"/>
            </a:br>
            <a:br>
              <a:rPr lang="nb-NO" sz="2600" dirty="0"/>
            </a:br>
            <a:r>
              <a:rPr lang="nb-NO" sz="2600" b="1" dirty="0"/>
              <a:t>15. April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ED251D-DD8C-451F-A3C0-84359062B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619248"/>
            <a:ext cx="7014445" cy="3207258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F6B68C"/>
              </a:buClr>
              <a:buNone/>
            </a:pPr>
            <a:endParaRPr lang="nb-NO" sz="1300" dirty="0"/>
          </a:p>
          <a:p>
            <a:pPr marL="0" indent="0">
              <a:buClr>
                <a:srgbClr val="F6B68C"/>
              </a:buClr>
              <a:buNone/>
            </a:pPr>
            <a:endParaRPr lang="nb-NO" sz="130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1C918D9-EEF8-4767-A4EC-ED45568C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>
            <a:normAutofit fontScale="2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Danner grunnlag for prioriteringer innenfor tilskuddsmidler 2021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Kommuner som har en politisk vedtatt plan eller har beskrevet en prosess for planleggingen 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C911762E-0468-4A5B-B3F2-D502688EB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067891"/>
              </p:ext>
            </p:extLst>
          </p:nvPr>
        </p:nvGraphicFramePr>
        <p:xfrm>
          <a:off x="679784" y="2911634"/>
          <a:ext cx="6894095" cy="3185160"/>
        </p:xfrm>
        <a:graphic>
          <a:graphicData uri="http://schemas.openxmlformats.org/drawingml/2006/table">
            <a:tbl>
              <a:tblPr firstRow="1" firstCol="1" bandRow="1"/>
              <a:tblGrid>
                <a:gridCol w="1144013">
                  <a:extLst>
                    <a:ext uri="{9D8B030D-6E8A-4147-A177-3AD203B41FA5}">
                      <a16:colId xmlns:a16="http://schemas.microsoft.com/office/drawing/2014/main" val="4209542493"/>
                    </a:ext>
                  </a:extLst>
                </a:gridCol>
                <a:gridCol w="5750082">
                  <a:extLst>
                    <a:ext uri="{9D8B030D-6E8A-4147-A177-3AD203B41FA5}">
                      <a16:colId xmlns:a16="http://schemas.microsoft.com/office/drawing/2014/main" val="39313998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0900 – 0905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Velkommen</a:t>
                      </a:r>
                      <a:br>
                        <a:rPr lang="nb-N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v/Statsforvalteren i Trøndelag</a:t>
                      </a:r>
                    </a:p>
                    <a:p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631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0905 - 0930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«Trøndelag fylkeskommune sin rolle og samarbeid med frivilligheten»</a:t>
                      </a:r>
                      <a:b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v/</a:t>
                      </a:r>
                      <a:r>
                        <a:rPr lang="nb-NO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seksjonleder</a:t>
                      </a: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Jorunn Lilleslett, seksjon folkehelse, idrett og frivillighet</a:t>
                      </a:r>
                    </a:p>
                    <a:p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847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0930 - 1000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«Rekruttering og inkludering av eldre som frivillige»</a:t>
                      </a: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b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v/prosjektleder Vanja Konradsen, </a:t>
                      </a:r>
                      <a:r>
                        <a:rPr lang="nb-NO" sz="1100" u="none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4"/>
                        </a:rPr>
                        <a:t>Frivillig.no</a:t>
                      </a: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/Frivillighet Norge</a:t>
                      </a:r>
                    </a:p>
                    <a:p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294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1000 - 1030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«Hvordan jobber Frivilligsentralene opp mot kvalitetsreformen for eldre?»</a:t>
                      </a:r>
                      <a:b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v/daglig leder Maj Britt S. Hess, Rennebu Frivilligsentral</a:t>
                      </a:r>
                    </a:p>
                    <a:p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92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1030 - 1055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«Verktøykasse for flere seniorer i frivillig arbeid»</a:t>
                      </a:r>
                      <a:b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v/daglig leder Magnus </a:t>
                      </a:r>
                      <a:r>
                        <a:rPr lang="nb-NO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Vøllo</a:t>
                      </a: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PROSPERA-stiftelsen</a:t>
                      </a:r>
                    </a:p>
                    <a:p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638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1055 - 1110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«Hvordan kan kommunen oppnå god samhandling med de frivillige?» </a:t>
                      </a:r>
                      <a:b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v/avdelingsleder Elin </a:t>
                      </a:r>
                      <a:r>
                        <a:rPr lang="nb-NO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Vikavoll</a:t>
                      </a: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Breidablikktunet Levanger kommune</a:t>
                      </a:r>
                    </a:p>
                    <a:p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918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1110 - 1130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Spørsmål/diskusjon og avslutning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405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981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 descr="Et bilde som inneholder bord&#10;&#10;Automatisk generert beskrivelse">
            <a:extLst>
              <a:ext uri="{FF2B5EF4-FFF2-40B4-BE49-F238E27FC236}">
                <a16:creationId xmlns:a16="http://schemas.microsoft.com/office/drawing/2014/main" id="{E33F730E-B2CE-43E4-B3EF-ACFCB0EA69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8" r="812" b="9089"/>
          <a:stretch/>
        </p:blipFill>
        <p:spPr>
          <a:xfrm>
            <a:off x="4095239" y="0"/>
            <a:ext cx="8669532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EF7DC187-F7D4-4571-94A3-2E0B8E55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15" y="1161288"/>
            <a:ext cx="7172706" cy="1124712"/>
          </a:xfrm>
        </p:spPr>
        <p:txBody>
          <a:bodyPr anchor="b">
            <a:normAutofit fontScale="90000"/>
          </a:bodyPr>
          <a:lstStyle/>
          <a:p>
            <a:r>
              <a:rPr lang="nb-NO" sz="2600" dirty="0"/>
              <a:t>Webinar del 4 – </a:t>
            </a:r>
            <a:br>
              <a:rPr lang="nb-NO" sz="2600" dirty="0"/>
            </a:br>
            <a:r>
              <a:rPr lang="nb-NO" sz="2600" dirty="0"/>
              <a:t>Hvordan lykkes vi med brukermedvirkning i planlegging og gjennomføring av reformen Leve hele livet</a:t>
            </a:r>
            <a:br>
              <a:rPr lang="nb-NO" sz="2600" dirty="0"/>
            </a:br>
            <a:r>
              <a:rPr lang="nb-NO" sz="2600" b="1" dirty="0"/>
              <a:t>19. mai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ED251D-DD8C-451F-A3C0-84359062B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619248"/>
            <a:ext cx="7014445" cy="3207258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F6B68C"/>
              </a:buClr>
              <a:buNone/>
            </a:pPr>
            <a:endParaRPr lang="nb-NO" sz="1300" dirty="0"/>
          </a:p>
          <a:p>
            <a:pPr marL="0" indent="0">
              <a:buClr>
                <a:srgbClr val="F6B68C"/>
              </a:buClr>
              <a:buNone/>
            </a:pPr>
            <a:endParaRPr lang="nb-NO" sz="130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1C918D9-EEF8-4767-A4EC-ED45568C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>
            <a:normAutofit fontScale="2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Danner grunnlag for prioriteringer innenfor tilskuddsmidler 2021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Kommuner som har en politisk vedtatt plan eller har beskrevet en prosess for planleggingen 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135C3137-FB73-4E81-AA94-A61A46D02269}"/>
              </a:ext>
            </a:extLst>
          </p:cNvPr>
          <p:cNvGraphicFramePr>
            <a:graphicFrameLocks noGrp="1"/>
          </p:cNvGraphicFramePr>
          <p:nvPr/>
        </p:nvGraphicFramePr>
        <p:xfrm>
          <a:off x="431269" y="2798826"/>
          <a:ext cx="6954270" cy="3413760"/>
        </p:xfrm>
        <a:graphic>
          <a:graphicData uri="http://schemas.openxmlformats.org/drawingml/2006/table">
            <a:tbl>
              <a:tblPr firstRow="1" firstCol="1" bandRow="1"/>
              <a:tblGrid>
                <a:gridCol w="1153998">
                  <a:extLst>
                    <a:ext uri="{9D8B030D-6E8A-4147-A177-3AD203B41FA5}">
                      <a16:colId xmlns:a16="http://schemas.microsoft.com/office/drawing/2014/main" val="2596165616"/>
                    </a:ext>
                  </a:extLst>
                </a:gridCol>
                <a:gridCol w="5800272">
                  <a:extLst>
                    <a:ext uri="{9D8B030D-6E8A-4147-A177-3AD203B41FA5}">
                      <a16:colId xmlns:a16="http://schemas.microsoft.com/office/drawing/2014/main" val="908582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0900 – 0915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Hva skal vi bruke medvirkning til? </a:t>
                      </a:r>
                      <a:r>
                        <a:rPr lang="nb-N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v/Kaja Hovde Bye og Bjørn Magne Lyngstad, USHT Trøndelag</a:t>
                      </a:r>
                    </a:p>
                    <a:p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175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0915 – 0935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Medvirkning for aldersvennlige kommuner </a:t>
                      </a:r>
                      <a:r>
                        <a:rPr lang="nb-NO" sz="14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v/Turid Haugen, KS</a:t>
                      </a:r>
                    </a:p>
                    <a:p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4842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09.35 – 10.00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Aktiv medvirkning i Nye Orkland kommune </a:t>
                      </a:r>
                      <a:r>
                        <a:rPr lang="nb-NO" sz="14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v/ Sissel Høydal, virksomhetsleder</a:t>
                      </a:r>
                    </a:p>
                    <a:p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3210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1000 - 1015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Pause</a:t>
                      </a:r>
                    </a:p>
                    <a:p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4578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1015 - 1050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Øvre Eiker kommune: Hvordan digital medvirkning kan integreres i kommunen </a:t>
                      </a:r>
                      <a:r>
                        <a:rPr lang="nb-NO" sz="14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v/Christer Best Gulbrandsen, kommunalsjef</a:t>
                      </a:r>
                    </a:p>
                    <a:p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7892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1050 – 11.15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Aktiv medvirkning i Nye Steinkjer kommune </a:t>
                      </a:r>
                      <a:r>
                        <a:rPr lang="nb-NO" sz="14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v/Grete Waaseth, samfunnsplanlegger </a:t>
                      </a:r>
                    </a:p>
                    <a:p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6449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1115 – 1130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Oppsummering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7088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153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 descr="Et bilde som inneholder bord&#10;&#10;Automatisk generert beskrivelse">
            <a:extLst>
              <a:ext uri="{FF2B5EF4-FFF2-40B4-BE49-F238E27FC236}">
                <a16:creationId xmlns:a16="http://schemas.microsoft.com/office/drawing/2014/main" id="{E33F730E-B2CE-43E4-B3EF-ACFCB0EA69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8" r="812" b="9089"/>
          <a:stretch/>
        </p:blipFill>
        <p:spPr>
          <a:xfrm>
            <a:off x="4095239" y="0"/>
            <a:ext cx="8669532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EF7DC187-F7D4-4571-94A3-2E0B8E55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15" y="1161288"/>
            <a:ext cx="6727538" cy="1124712"/>
          </a:xfrm>
        </p:spPr>
        <p:txBody>
          <a:bodyPr anchor="b">
            <a:normAutofit fontScale="90000"/>
          </a:bodyPr>
          <a:lstStyle/>
          <a:p>
            <a:r>
              <a:rPr lang="nb-NO" sz="2600" dirty="0"/>
              <a:t>Webinar del 5 – </a:t>
            </a:r>
            <a:br>
              <a:rPr lang="nb-NO" sz="2600" dirty="0"/>
            </a:br>
            <a:r>
              <a:rPr lang="nb-NO" sz="2600" dirty="0"/>
              <a:t>Hvordan skape gode implementeringsprosesser i gjennomføring av Leve hele livet</a:t>
            </a:r>
            <a:br>
              <a:rPr lang="nb-NO" sz="2600" dirty="0"/>
            </a:br>
            <a:r>
              <a:rPr lang="nb-NO" sz="2600" b="1" dirty="0"/>
              <a:t>16. september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ED251D-DD8C-451F-A3C0-84359062B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619248"/>
            <a:ext cx="7014445" cy="3207258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F6B68C"/>
              </a:buClr>
              <a:buNone/>
            </a:pPr>
            <a:endParaRPr lang="nb-NO" sz="1300" dirty="0"/>
          </a:p>
          <a:p>
            <a:pPr marL="0" indent="0">
              <a:buClr>
                <a:srgbClr val="F6B68C"/>
              </a:buClr>
              <a:buNone/>
            </a:pPr>
            <a:endParaRPr lang="nb-NO" sz="130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1C918D9-EEF8-4767-A4EC-ED45568C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>
            <a:normAutofit fontScale="2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Danner grunnlag for prioriteringer innenfor tilskuddsmidler 2021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Kommuner som har en politisk vedtatt plan eller har beskrevet en prosess for planleggingen </a:t>
            </a:r>
          </a:p>
        </p:txBody>
      </p:sp>
      <p:graphicFrame>
        <p:nvGraphicFramePr>
          <p:cNvPr id="11" name="Tabell 4">
            <a:extLst>
              <a:ext uri="{FF2B5EF4-FFF2-40B4-BE49-F238E27FC236}">
                <a16:creationId xmlns:a16="http://schemas.microsoft.com/office/drawing/2014/main" id="{53690386-4448-41B9-911F-A6339919E1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583057"/>
              </p:ext>
            </p:extLst>
          </p:nvPr>
        </p:nvGraphicFramePr>
        <p:xfrm>
          <a:off x="300699" y="2619248"/>
          <a:ext cx="9242502" cy="414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0988">
                  <a:extLst>
                    <a:ext uri="{9D8B030D-6E8A-4147-A177-3AD203B41FA5}">
                      <a16:colId xmlns:a16="http://schemas.microsoft.com/office/drawing/2014/main" val="1746205089"/>
                    </a:ext>
                  </a:extLst>
                </a:gridCol>
                <a:gridCol w="8441514">
                  <a:extLst>
                    <a:ext uri="{9D8B030D-6E8A-4147-A177-3AD203B41FA5}">
                      <a16:colId xmlns:a16="http://schemas.microsoft.com/office/drawing/2014/main" val="84031979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0900-0905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Velkommen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29716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0905-0920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Presentasjon av Senter for aldersvennlig Norge v/ Wenche Halsen Helsedirektoratet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83073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0920-0950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Forutsetninger for god implementering v/Turid Haugen 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9607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0950 - 1000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Pause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4446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1000-1030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Implementering av kvalitetsreformen Leve hele livet v/Ingvild Haugen Helsedirektoratet</a:t>
                      </a:r>
                    </a:p>
                    <a:p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016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1030-1050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Tverrfaglig samhandling v/ Ida Bjerke, </a:t>
                      </a:r>
                      <a:r>
                        <a:rPr lang="nb-NO" sz="1400">
                          <a:solidFill>
                            <a:schemeClr val="tx1"/>
                          </a:solidFill>
                        </a:rPr>
                        <a:t>Petter Ludvigsen </a:t>
                      </a: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og Remi Eilif Karlsen -Trondheim kommune </a:t>
                      </a:r>
                    </a:p>
                    <a:p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5911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1050-1110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Aktivitetstilbud til hjemmeboende i bygda v/ Kjersti Gullbrekken og Karen Østby Nilsen - Tydal kommune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72012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1110 - 1115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Avslutning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0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101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638</Words>
  <Application>Microsoft Office PowerPoint</Application>
  <PresentationFormat>Widescreen</PresentationFormat>
  <Paragraphs>90</Paragraphs>
  <Slides>5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Webinar del 3 –  Hvordan skape det gode samarbeidet med frivilligheten  15. April</vt:lpstr>
      <vt:lpstr>Webinar del 4 –  Hvordan lykkes vi med brukermedvirkning i planlegging og gjennomføring av reformen Leve hele livet 19. mai</vt:lpstr>
      <vt:lpstr>Webinar del 5 –  Hvordan skape gode implementeringsprosesser i gjennomføring av Leve hele livet 16. september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Haugdahl, Bente Kne</dc:creator>
  <cp:lastModifiedBy>Haugdahl, Bente Kne</cp:lastModifiedBy>
  <cp:revision>11</cp:revision>
  <dcterms:created xsi:type="dcterms:W3CDTF">2021-01-31T18:06:46Z</dcterms:created>
  <dcterms:modified xsi:type="dcterms:W3CDTF">2021-08-24T08:27:03Z</dcterms:modified>
</cp:coreProperties>
</file>