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3" autoAdjust="0"/>
    <p:restoredTop sz="95714" autoAdjust="0"/>
  </p:normalViewPr>
  <p:slideViewPr>
    <p:cSldViewPr snapToGrid="0">
      <p:cViewPr varScale="1">
        <p:scale>
          <a:sx n="98" d="100"/>
          <a:sy n="98" d="100"/>
        </p:scale>
        <p:origin x="70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Vaage" userId="33579ca6f3b11f3f" providerId="LiveId" clId="{55432890-6CBD-FA4F-8D7C-22B6DC54D99A}"/>
    <pc:docChg chg="modSld">
      <pc:chgData name="Jan Vaage" userId="33579ca6f3b11f3f" providerId="LiveId" clId="{55432890-6CBD-FA4F-8D7C-22B6DC54D99A}" dt="2018-06-14T20:31:27.485" v="19"/>
      <pc:docMkLst>
        <pc:docMk/>
      </pc:docMkLst>
      <pc:sldChg chg="modAnim">
        <pc:chgData name="Jan Vaage" userId="33579ca6f3b11f3f" providerId="LiveId" clId="{55432890-6CBD-FA4F-8D7C-22B6DC54D99A}" dt="2018-06-14T19:32:58.538" v="1"/>
        <pc:sldMkLst>
          <pc:docMk/>
          <pc:sldMk cId="2879206187" sldId="259"/>
        </pc:sldMkLst>
      </pc:sldChg>
      <pc:sldChg chg="modAnim">
        <pc:chgData name="Jan Vaage" userId="33579ca6f3b11f3f" providerId="LiveId" clId="{55432890-6CBD-FA4F-8D7C-22B6DC54D99A}" dt="2018-06-14T19:34:15.186" v="2"/>
        <pc:sldMkLst>
          <pc:docMk/>
          <pc:sldMk cId="655666686" sldId="260"/>
        </pc:sldMkLst>
      </pc:sldChg>
      <pc:sldChg chg="modAnim">
        <pc:chgData name="Jan Vaage" userId="33579ca6f3b11f3f" providerId="LiveId" clId="{55432890-6CBD-FA4F-8D7C-22B6DC54D99A}" dt="2018-06-14T19:34:44.359" v="3"/>
        <pc:sldMkLst>
          <pc:docMk/>
          <pc:sldMk cId="1132537902" sldId="261"/>
        </pc:sldMkLst>
      </pc:sldChg>
      <pc:sldChg chg="modAnim">
        <pc:chgData name="Jan Vaage" userId="33579ca6f3b11f3f" providerId="LiveId" clId="{55432890-6CBD-FA4F-8D7C-22B6DC54D99A}" dt="2018-06-14T20:18:20.091" v="15"/>
        <pc:sldMkLst>
          <pc:docMk/>
          <pc:sldMk cId="3519829868" sldId="262"/>
        </pc:sldMkLst>
      </pc:sldChg>
      <pc:sldChg chg="modAnim">
        <pc:chgData name="Jan Vaage" userId="33579ca6f3b11f3f" providerId="LiveId" clId="{55432890-6CBD-FA4F-8D7C-22B6DC54D99A}" dt="2018-06-14T20:01:17.693" v="12"/>
        <pc:sldMkLst>
          <pc:docMk/>
          <pc:sldMk cId="1224254602" sldId="263"/>
        </pc:sldMkLst>
      </pc:sldChg>
      <pc:sldChg chg="modAnim">
        <pc:chgData name="Jan Vaage" userId="33579ca6f3b11f3f" providerId="LiveId" clId="{55432890-6CBD-FA4F-8D7C-22B6DC54D99A}" dt="2018-06-14T20:30:46.258" v="16"/>
        <pc:sldMkLst>
          <pc:docMk/>
          <pc:sldMk cId="1536163367" sldId="264"/>
        </pc:sldMkLst>
      </pc:sldChg>
      <pc:sldChg chg="modAnim">
        <pc:chgData name="Jan Vaage" userId="33579ca6f3b11f3f" providerId="LiveId" clId="{55432890-6CBD-FA4F-8D7C-22B6DC54D99A}" dt="2018-06-14T20:31:19.654" v="18"/>
        <pc:sldMkLst>
          <pc:docMk/>
          <pc:sldMk cId="291280304" sldId="265"/>
        </pc:sldMkLst>
      </pc:sldChg>
      <pc:sldChg chg="modSp modAnim">
        <pc:chgData name="Jan Vaage" userId="33579ca6f3b11f3f" providerId="LiveId" clId="{55432890-6CBD-FA4F-8D7C-22B6DC54D99A}" dt="2018-06-14T20:31:27.485" v="19"/>
        <pc:sldMkLst>
          <pc:docMk/>
          <pc:sldMk cId="664346697" sldId="267"/>
        </pc:sldMkLst>
        <pc:spChg chg="mod">
          <ac:chgData name="Jan Vaage" userId="33579ca6f3b11f3f" providerId="LiveId" clId="{55432890-6CBD-FA4F-8D7C-22B6DC54D99A}" dt="2018-06-14T19:37:30.358" v="11" actId="20577"/>
          <ac:spMkLst>
            <pc:docMk/>
            <pc:sldMk cId="664346697" sldId="267"/>
            <ac:spMk id="3" creationId="{3C840BD3-C6D9-4A4F-8707-3841B489AE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DA9B-E3EA-433B-8557-93663E8E8D5D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2E35F-CFA3-4739-B068-666CC6A200E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604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2E35F-CFA3-4739-B068-666CC6A200E0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5576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2E35F-CFA3-4739-B068-666CC6A200E0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320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2E35F-CFA3-4739-B068-666CC6A200E0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174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F4089847-C6CF-4D5F-94B7-BAC5CC5E9B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81" y="563558"/>
            <a:ext cx="2664183" cy="18777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39ECEA51-F347-484D-A028-3C92D3438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2825"/>
            <a:ext cx="9144000" cy="1382774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F60678E-0340-41E7-8BD8-2E49B3FA8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76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425EE2-BA70-41A8-AC87-BC61ABF3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5995EF-23A0-4261-BD5B-8B32F830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92DA6-3636-45D4-9FED-572B0131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130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2ABB54-9849-4497-9410-5BF117272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D60D96A-33E3-46E3-A393-77E9F7304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 marL="452438" indent="-452438">
              <a:defRPr/>
            </a:lvl1pPr>
            <a:lvl2pPr marL="806450" indent="-349250">
              <a:defRPr/>
            </a:lvl2pPr>
          </a:lstStyle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BE3666-FAB1-42ED-BF1F-65A8071F8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CEF4663-0F14-4052-96B6-BE3271DC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A575A1-F67C-4DEE-858A-61A52B19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40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07D1A48-66D9-40D9-B455-C15DEF39A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DB23837-EA0D-4FA0-A237-64E8E15E0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lvl1pPr marL="452438" indent="-452438">
              <a:defRPr/>
            </a:lvl1pPr>
            <a:lvl2pPr marL="806450" indent="-349250">
              <a:defRPr/>
            </a:lvl2pPr>
          </a:lstStyle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4FE785-C6ED-4FA2-AA37-12D2F992C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4833CF9-4D1C-444B-894F-BCE80DE7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3B58C8-2E73-401A-9B44-31E9965C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19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0A943E-30FD-4EA7-B022-4E885A4C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F78F7E-E705-48DB-AC62-44F9BB52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452438" indent="-452438">
              <a:buFontTx/>
              <a:buBlip>
                <a:blip r:embed="rId2"/>
              </a:buBlip>
              <a:defRPr/>
            </a:lvl1pPr>
            <a:lvl2pPr marL="895350" indent="-438150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5C4664-47FD-4440-84B6-41872E8B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139F33-C5DA-4BD7-A466-85EF9C1D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D3AAA0-1B85-43C4-B7EC-54A1EEB4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33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D3AAE1-E635-41B1-BDC0-046B1319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0EAC7-8EDB-4EC9-B7B5-5873F7BA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EBCB0D-9D81-4A26-BAFD-442D4F7B6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5821C7-7B03-40C8-936E-AB4B79A5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61EC243-7FCD-49C8-B35F-62ABD79F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456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964BE5-DA48-4A7E-AC9A-0787DE13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116736-B0B1-4B4F-A32F-CA484C5201E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354013" indent="-354013">
              <a:buFontTx/>
              <a:buBlip>
                <a:blip r:embed="rId2"/>
              </a:buBlip>
              <a:defRPr/>
            </a:lvl1pPr>
            <a:lvl2pPr marL="806450" indent="-349250">
              <a:buSzPct val="10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nb-NO" dirty="0"/>
              <a:t> Rediger tekststiler i malen</a:t>
            </a:r>
          </a:p>
          <a:p>
            <a:pPr lvl="1"/>
            <a:r>
              <a:rPr lang="nb-NO" dirty="0"/>
              <a:t> 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314F9B8-9647-4C4F-9503-9B35F2CB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452438" indent="-452438">
              <a:buFontTx/>
              <a:buBlip>
                <a:blip r:embed="rId2"/>
              </a:buBlip>
              <a:defRPr/>
            </a:lvl1pPr>
            <a:lvl2pPr marL="806450" indent="-349250"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 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01F0536-77A8-44D9-8716-F75B0D33C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AE54871-C6A9-4822-81BA-BBD1B123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3FEA4A0-9C6C-4E13-B70C-C3BC48C8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05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5ED84A-C593-4BC9-BC12-8D06CD231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DE1060A-7E03-492C-964F-20D2FCA2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DA4A0C3-E5FA-4B03-91E0-E8463C3D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9700174-0172-4303-9FA6-58C73571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715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uten bunngrafik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DD15F7E-ABDF-466E-8FB5-45786463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6D828C9-F819-4F0C-B09C-988AA766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6966868-0A2D-4B32-A5A2-D1059C4ED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87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11B266C-8601-4B68-BA42-9CAD09D87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B1ADD3A-FB18-4034-AE2B-FC17749C8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461481F-7969-4648-B911-CB8A304EA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09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58763A-CC9D-4E56-9DB0-7A41CF11C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64C672-4637-4FDE-9FAB-E6124D114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452438" indent="-452438">
              <a:defRPr sz="3200"/>
            </a:lvl1pPr>
            <a:lvl2pPr marL="895350" indent="-438150"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7A843FC-5F69-485C-818F-9855F5067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B62B3B-F444-47B2-B7A5-35986D4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444D53C-3B75-49EA-AE09-DA0902B7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B11CCBE-4BF5-4A60-93B5-6B334F8DA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88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C25945-DBB1-4A0E-824C-5F2D8DCD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D0B1622-14FA-491E-901E-2F64CBF67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8ED339E-1032-4084-B7E1-3DFAA5773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CD502EF-CE9D-4D84-82E2-9A2CBD07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3C6BE69-CC79-40CD-83CE-C8C8A9EB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87DD47-3647-4F39-A25E-1A12181F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032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EDE31D0-7C25-4B78-9DD6-E469F83D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DB2F06-DBA7-4024-A161-5FF0BB9E9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 Rediger tekststiler i malen</a:t>
            </a:r>
          </a:p>
          <a:p>
            <a:pPr lvl="1"/>
            <a:r>
              <a:rPr lang="nb-NO" dirty="0"/>
              <a:t> 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BAE026A-5845-4FA4-91D4-C25ED5F18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91F29-4191-421A-AC79-820EA3CBF725}" type="datetimeFigureOut">
              <a:rPr lang="nb-NO" smtClean="0"/>
              <a:t>15.06.2018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9EF4AF1-65A4-456E-BEBB-578401DFE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5789AF-8DC4-432F-AAA7-43259EF13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EBB5-951F-4947-9D0E-6186FD6C6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74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60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013" indent="-354013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1554BBE-3A64-4402-BB68-EDDC61032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Matglede for barn og unge i Trøndelag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8EF14C82-ED69-45E1-8638-9A5E584CF1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Workshop 15.6.2018</a:t>
            </a:r>
          </a:p>
          <a:p>
            <a:r>
              <a:rPr lang="nb-NO" dirty="0"/>
              <a:t>Scandic Hell</a:t>
            </a:r>
          </a:p>
        </p:txBody>
      </p:sp>
    </p:spTree>
    <p:extLst>
      <p:ext uri="{BB962C8B-B14F-4D97-AF65-F5344CB8AC3E}">
        <p14:creationId xmlns:p14="http://schemas.microsoft.com/office/powerpoint/2010/main" val="308517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E67A2-C0E3-40C0-952F-7B54F31D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877"/>
            <a:ext cx="10515600" cy="1252748"/>
          </a:xfrm>
        </p:spPr>
        <p:txBody>
          <a:bodyPr>
            <a:normAutofit fontScale="90000"/>
          </a:bodyPr>
          <a:lstStyle/>
          <a:p>
            <a:r>
              <a:rPr lang="nb-NO" dirty="0"/>
              <a:t>Sosial ulikhet i helse og læring blant barn og unge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40BD3-C6D9-4A4F-8707-3841B489A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 av foreldre med høy sosioøkonomisk status har sunnere spisevaner enn barn av foreldre med lav sosioøkonomisk status (Rasmussen m.fl., 2006)</a:t>
            </a:r>
          </a:p>
          <a:p>
            <a:r>
              <a:rPr lang="nb-NO" dirty="0"/>
              <a:t>Det er grunn til å tro at sosioøkonomiske forskjeller som bakgrunn for kostholdsvaner er medvirkende til å forklare sosial ulikhet i helse (Sosial - og helsedirektoratet, 2005)</a:t>
            </a:r>
          </a:p>
        </p:txBody>
      </p:sp>
    </p:spTree>
    <p:extLst>
      <p:ext uri="{BB962C8B-B14F-4D97-AF65-F5344CB8AC3E}">
        <p14:creationId xmlns:p14="http://schemas.microsoft.com/office/powerpoint/2010/main" val="29128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E67A2-C0E3-40C0-952F-7B54F31D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877"/>
            <a:ext cx="10515600" cy="1252748"/>
          </a:xfrm>
        </p:spPr>
        <p:txBody>
          <a:bodyPr>
            <a:normAutofit fontScale="90000"/>
          </a:bodyPr>
          <a:lstStyle/>
          <a:p>
            <a:r>
              <a:rPr lang="nb-NO" dirty="0"/>
              <a:t>Sosial ulikhet i helse og læring blant barn og unge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40BD3-C6D9-4A4F-8707-3841B489A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Svært mange ungdommer følger ikke nasjonale kostholdsråd om inntak av frukt og grønt fem ganger daglig, samt begrenset inntak av godteri og sukkerholdig brus</a:t>
            </a:r>
          </a:p>
          <a:p>
            <a:r>
              <a:rPr lang="nb-NO" dirty="0"/>
              <a:t>Ungdom med lav sosioøkonomisk status rapporterer lavere inntak av frukt og grønt, høyere konsum av godteri og sukkerholdig leskedrikk og lavere tannpussfrekvens enn ungdom med høy sosioøkonomisk status</a:t>
            </a:r>
          </a:p>
        </p:txBody>
      </p:sp>
    </p:spTree>
    <p:extLst>
      <p:ext uri="{BB962C8B-B14F-4D97-AF65-F5344CB8AC3E}">
        <p14:creationId xmlns:p14="http://schemas.microsoft.com/office/powerpoint/2010/main" val="66434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ABD8E07B-F761-438C-9E7D-0196AA032007}"/>
              </a:ext>
            </a:extLst>
          </p:cNvPr>
          <p:cNvSpPr txBox="1"/>
          <p:nvPr/>
        </p:nvSpPr>
        <p:spPr>
          <a:xfrm>
            <a:off x="2930487" y="2996588"/>
            <a:ext cx="64919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Ikke å forglemme betydningen av </a:t>
            </a:r>
          </a:p>
          <a:p>
            <a:r>
              <a:rPr lang="nb-NO" sz="3600" dirty="0"/>
              <a:t>identitet og tilhørighet</a:t>
            </a:r>
          </a:p>
        </p:txBody>
      </p:sp>
    </p:spTree>
    <p:extLst>
      <p:ext uri="{BB962C8B-B14F-4D97-AF65-F5344CB8AC3E}">
        <p14:creationId xmlns:p14="http://schemas.microsoft.com/office/powerpoint/2010/main" val="227351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4E8603E-61E0-48A6-B671-CE0ED57F3C67}"/>
              </a:ext>
            </a:extLst>
          </p:cNvPr>
          <p:cNvSpPr/>
          <p:nvPr/>
        </p:nvSpPr>
        <p:spPr>
          <a:xfrm>
            <a:off x="2324559" y="1788531"/>
            <a:ext cx="66431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vi på en bærekraftig måte kan tilby sunn mat og måltidsglede til skolebarn i matfylket Trøndelag?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16603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6AA5EB0B-6601-474E-B6E5-E548791206A8}"/>
              </a:ext>
            </a:extLst>
          </p:cNvPr>
          <p:cNvSpPr txBox="1"/>
          <p:nvPr/>
        </p:nvSpPr>
        <p:spPr>
          <a:xfrm>
            <a:off x="2423711" y="2192357"/>
            <a:ext cx="769140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Innledninger ved</a:t>
            </a:r>
          </a:p>
          <a:p>
            <a:r>
              <a:rPr lang="nb-NO" sz="3600" dirty="0"/>
              <a:t>Oppvekst- og velferdsdirektør Erik Stene</a:t>
            </a:r>
          </a:p>
          <a:p>
            <a:r>
              <a:rPr lang="nb-NO" sz="3600" dirty="0"/>
              <a:t>Fylkeslege Jan Vaage</a:t>
            </a:r>
          </a:p>
          <a:p>
            <a:r>
              <a:rPr lang="nb-NO" sz="3600" dirty="0"/>
              <a:t>Landbruksdirektør Tore Bjørkli</a:t>
            </a:r>
          </a:p>
        </p:txBody>
      </p:sp>
    </p:spTree>
    <p:extLst>
      <p:ext uri="{BB962C8B-B14F-4D97-AF65-F5344CB8AC3E}">
        <p14:creationId xmlns:p14="http://schemas.microsoft.com/office/powerpoint/2010/main" val="16141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EA07F9-C3F1-49FE-A947-0E5B05C2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 statistikk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44E0D9-6E75-40CA-A832-5A99D834C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Kun 55% av skolene har organisert skoledagen på barnetrinnet slik at elevene får minst 20 minutters spisepause</a:t>
            </a:r>
          </a:p>
          <a:p>
            <a:r>
              <a:rPr lang="nb-NO" dirty="0"/>
              <a:t>På mellomtrinnet bare 40%</a:t>
            </a:r>
          </a:p>
          <a:p>
            <a:r>
              <a:rPr lang="nb-NO" dirty="0"/>
              <a:t>60% av SFO legger til rette for frokost</a:t>
            </a:r>
          </a:p>
          <a:p>
            <a:r>
              <a:rPr lang="nb-NO" dirty="0"/>
              <a:t>10% av niåringene og 19% av trettenåringene går på skolen uten frokost</a:t>
            </a:r>
          </a:p>
          <a:p>
            <a:r>
              <a:rPr lang="nb-NO" dirty="0"/>
              <a:t>26% av niåringene spiste ikke lunsj.</a:t>
            </a:r>
          </a:p>
        </p:txBody>
      </p:sp>
    </p:spTree>
    <p:extLst>
      <p:ext uri="{BB962C8B-B14F-4D97-AF65-F5344CB8AC3E}">
        <p14:creationId xmlns:p14="http://schemas.microsoft.com/office/powerpoint/2010/main" val="287920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4A17E7-DA96-45C0-BE21-EF1AD0B2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Nasjonal faglig retningslinjer for mat og måltider i skolen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E03572-FA67-4642-93A3-E3741B2C5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 og unge trenger jevn tilførsel av mat og drikke av høy ernæringsmessig verdi for vekst og utvikling, aktivitet og for å holde konsentrasjonen opp</a:t>
            </a:r>
          </a:p>
          <a:p>
            <a:r>
              <a:rPr lang="nb-NO" dirty="0"/>
              <a:t>Å spise handler om mer enn å bli mett</a:t>
            </a:r>
          </a:p>
        </p:txBody>
      </p:sp>
    </p:spTree>
    <p:extLst>
      <p:ext uri="{BB962C8B-B14F-4D97-AF65-F5344CB8AC3E}">
        <p14:creationId xmlns:p14="http://schemas.microsoft.com/office/powerpoint/2010/main" val="65566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811328-AD9A-4C36-8302-F8909983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Skolemåltid i Trøndelag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6B3B4A-1149-42DB-8922-966E77D7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nb-NO" dirty="0"/>
              <a:t>Fylkesmannen mener at tilbud om et måltid på skolen vil bedre oppvekstsvilkårene for barn og unge i Trøndelag</a:t>
            </a:r>
          </a:p>
          <a:p>
            <a:r>
              <a:rPr lang="nb-NO" dirty="0"/>
              <a:t>Flere kommuner har et tilbud</a:t>
            </a:r>
          </a:p>
          <a:p>
            <a:r>
              <a:rPr lang="nb-NO" dirty="0"/>
              <a:t>Prosjekt hvor fire kommuner i  Nord-Trøndelag  prøvde ut varianter av skolemåltid. FMNT i samarbeid med Oppvekstprogrammet i NT og KS var ansvarlig. </a:t>
            </a:r>
          </a:p>
          <a:p>
            <a:r>
              <a:rPr lang="nb-NO" dirty="0"/>
              <a:t>Mer opplagte elever, sunnere kosthold og mer trivsel</a:t>
            </a:r>
          </a:p>
          <a:p>
            <a:r>
              <a:rPr lang="nb-NO" dirty="0"/>
              <a:t>Snåsa og Meråker skole har fortsatt etter prosjektperioden.</a:t>
            </a:r>
          </a:p>
        </p:txBody>
      </p:sp>
    </p:spTree>
    <p:extLst>
      <p:ext uri="{BB962C8B-B14F-4D97-AF65-F5344CB8AC3E}">
        <p14:creationId xmlns:p14="http://schemas.microsoft.com/office/powerpoint/2010/main" val="113253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30D869-F23F-49E3-AA0B-D90E03872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0-24 satsningen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70BE94-7362-44C6-8912-2D0DA086A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Målet for 0-24 satsningen i Trøndelag er:</a:t>
            </a:r>
          </a:p>
          <a:p>
            <a:pPr lvl="1"/>
            <a:r>
              <a:rPr lang="nb-NO" dirty="0"/>
              <a:t>Sikre barn og unges medvirkning og at barn og unges beste er et grunnleggende prinsipp på alle nivå</a:t>
            </a:r>
          </a:p>
          <a:p>
            <a:pPr lvl="1"/>
            <a:r>
              <a:rPr lang="nb-NO" dirty="0"/>
              <a:t>Bidra til å redusere vold og overgrep mot barn og unge</a:t>
            </a:r>
          </a:p>
          <a:p>
            <a:pPr lvl="1"/>
            <a:r>
              <a:rPr lang="nb-NO" dirty="0"/>
              <a:t>Bedre tverrfaglig samhandling mellom aktørene som arbeider med utsatte barn og unge</a:t>
            </a:r>
          </a:p>
          <a:p>
            <a:pPr lvl="1"/>
            <a:r>
              <a:rPr lang="nb-NO" dirty="0"/>
              <a:t>Legge til rette for at barn og unge får sunn og næringsrik mat og gode måltidsopplevelser i løpet av skoledagen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198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FB5091-E2CF-4302-9A2F-BB34AFC9D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 ulikhet i helse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D264CC-22D2-4CC0-BEAA-2E8BE584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Camilla Stoltenberg: Gratis skolemat vil kunne være et tiltak som kan bidra til å snu utviklingen</a:t>
            </a:r>
          </a:p>
        </p:txBody>
      </p:sp>
    </p:spTree>
    <p:extLst>
      <p:ext uri="{BB962C8B-B14F-4D97-AF65-F5344CB8AC3E}">
        <p14:creationId xmlns:p14="http://schemas.microsoft.com/office/powerpoint/2010/main" val="122425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E67A2-C0E3-40C0-952F-7B54F31D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877"/>
            <a:ext cx="10515600" cy="1252748"/>
          </a:xfrm>
        </p:spPr>
        <p:txBody>
          <a:bodyPr>
            <a:normAutofit fontScale="90000"/>
          </a:bodyPr>
          <a:lstStyle/>
          <a:p>
            <a:r>
              <a:rPr lang="nb-NO" dirty="0"/>
              <a:t>Sosial ulikhet i helse og læring blant barn og unge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840BD3-C6D9-4A4F-8707-3841B489A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 kosthold basert på rikelige mengder frukt og grønt, samt passe mengder fett og sukker henger sammen med bedre skoleprestasjoner (Florence, </a:t>
            </a:r>
            <a:r>
              <a:rPr lang="nb-NO" dirty="0" err="1"/>
              <a:t>Asbridge</a:t>
            </a:r>
            <a:r>
              <a:rPr lang="nb-NO" dirty="0"/>
              <a:t>, &amp; </a:t>
            </a:r>
            <a:r>
              <a:rPr lang="nb-NO" dirty="0" err="1"/>
              <a:t>Veugelers</a:t>
            </a:r>
            <a:r>
              <a:rPr lang="nb-NO" dirty="0"/>
              <a:t>, 2008)</a:t>
            </a:r>
          </a:p>
          <a:p>
            <a:r>
              <a:rPr lang="nb-NO" dirty="0"/>
              <a:t>Ungdom som starter dagen med frokost med har bedre konsentrasjon og læringsevne (Murphy, 2007)</a:t>
            </a:r>
          </a:p>
          <a:p>
            <a:r>
              <a:rPr lang="nb-NO" dirty="0"/>
              <a:t>Ungdom somstarter dagen med frokost har generelt sett mer positiv helseatferd enn jevnaldrende som dropper frokosten (</a:t>
            </a:r>
            <a:r>
              <a:rPr lang="nb-NO" dirty="0" err="1"/>
              <a:t>Keski-Rahkonen</a:t>
            </a:r>
            <a:r>
              <a:rPr lang="nb-NO" dirty="0"/>
              <a:t>, </a:t>
            </a:r>
            <a:r>
              <a:rPr lang="nb-NO" dirty="0" err="1"/>
              <a:t>Kaprio</a:t>
            </a:r>
            <a:r>
              <a:rPr lang="nb-NO" dirty="0"/>
              <a:t>, </a:t>
            </a:r>
            <a:r>
              <a:rPr lang="nb-NO" dirty="0" err="1"/>
              <a:t>Rissanen</a:t>
            </a:r>
            <a:r>
              <a:rPr lang="nb-NO" dirty="0"/>
              <a:t>, </a:t>
            </a:r>
            <a:r>
              <a:rPr lang="nb-NO" dirty="0" err="1"/>
              <a:t>Virkkunen</a:t>
            </a:r>
            <a:r>
              <a:rPr lang="nb-NO" dirty="0"/>
              <a:t>, &amp; Rose, 2003)</a:t>
            </a:r>
          </a:p>
        </p:txBody>
      </p:sp>
    </p:spTree>
    <p:extLst>
      <p:ext uri="{BB962C8B-B14F-4D97-AF65-F5344CB8AC3E}">
        <p14:creationId xmlns:p14="http://schemas.microsoft.com/office/powerpoint/2010/main" val="153616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1B1B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531</Words>
  <Application>Microsoft Office PowerPoint</Application>
  <PresentationFormat>Widescreen</PresentationFormat>
  <Paragraphs>47</Paragraphs>
  <Slides>12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Office-tema</vt:lpstr>
      <vt:lpstr>Matglede for barn og unge i Trøndelag</vt:lpstr>
      <vt:lpstr>PowerPoint-presentasjon</vt:lpstr>
      <vt:lpstr>PowerPoint-presentasjon</vt:lpstr>
      <vt:lpstr>Litt statistikk</vt:lpstr>
      <vt:lpstr>Nasjonal faglig retningslinjer for mat og måltider i skolen</vt:lpstr>
      <vt:lpstr>Skolemåltid i Trøndelag</vt:lpstr>
      <vt:lpstr>0-24 satsningen</vt:lpstr>
      <vt:lpstr>Sosial ulikhet i helse</vt:lpstr>
      <vt:lpstr>Sosial ulikhet i helse og læring blant barn og unge</vt:lpstr>
      <vt:lpstr>Sosial ulikhet i helse og læring blant barn og unge</vt:lpstr>
      <vt:lpstr>Sosial ulikhet i helse og læring blant barn og unge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Gran</dc:creator>
  <cp:lastModifiedBy>Vaage, Jan</cp:lastModifiedBy>
  <cp:revision>42</cp:revision>
  <dcterms:created xsi:type="dcterms:W3CDTF">2017-09-04T10:29:39Z</dcterms:created>
  <dcterms:modified xsi:type="dcterms:W3CDTF">2018-06-15T08:21:46Z</dcterms:modified>
</cp:coreProperties>
</file>