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4" r:id="rId2"/>
    <p:sldId id="335" r:id="rId3"/>
    <p:sldId id="336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DE52B-0B0E-4703-A3E1-79AC668308A2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F9088-6662-4378-934D-2010F9AAF8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082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1: Arbeidskrevende med analyse og </a:t>
            </a:r>
            <a:r>
              <a:rPr lang="nb-NO" dirty="0" err="1"/>
              <a:t>planarbeud</a:t>
            </a:r>
            <a:r>
              <a:rPr lang="nb-NO" dirty="0"/>
              <a:t>?</a:t>
            </a:r>
          </a:p>
          <a:p>
            <a:r>
              <a:rPr lang="nb-NO" dirty="0"/>
              <a:t> 2: UH blitt tildelt lite av midlene i sin helhet, ser lite av midlene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FB80-D5CD-4F8B-B310-9170DDB9079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4571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0E4197-99F6-4F6B-B28F-3F6B17917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D787B04-F20C-4D1C-AF00-F4D33F6F6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18882ED-C7B6-4EF3-BD13-915316919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F8EB2-218C-444B-A35A-F03DC82C7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1F17739-0E5D-4E9B-B56F-8D4E0B88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034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57F034-44D7-4187-88A5-C321E8116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58C6E17-CEDD-4406-A796-5620B1B33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6528620-BCD6-482A-B383-F1788D007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AB05EF1-A457-44F2-B2BC-CA1223FDF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56678A-D48B-483F-BF15-289351F9D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85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A6084ED-9E8D-4442-ACB3-85EA9EAF96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304D504-83C2-4BFB-A6A5-33BBC2FDE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7E707CB-F53D-4984-BEFA-F9B5C598B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AF18A37-F1BE-4FE1-AE2E-25F587B5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81EF100-A465-484E-B855-2E6D4B5FD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7338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 og innhold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tittel 1">
            <a:extLst>
              <a:ext uri="{FF2B5EF4-FFF2-40B4-BE49-F238E27FC236}">
                <a16:creationId xmlns:a16="http://schemas.microsoft.com/office/drawing/2014/main" id="{AD94DBB0-AC01-486F-9645-C50E40CF46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873125"/>
            <a:ext cx="10080625" cy="107720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Overskriften (pkt. 36) bør være kort og tydelig</a:t>
            </a:r>
          </a:p>
        </p:txBody>
      </p:sp>
      <p:sp>
        <p:nvSpPr>
          <p:cNvPr id="15" name="Plassholder for lysbildenummer 5">
            <a:extLst>
              <a:ext uri="{FF2B5EF4-FFF2-40B4-BE49-F238E27FC236}">
                <a16:creationId xmlns:a16="http://schemas.microsoft.com/office/drawing/2014/main" id="{8BB81CE8-4FDA-4E87-BF9F-E402616C5556}"/>
              </a:ext>
            </a:extLst>
          </p:cNvPr>
          <p:cNvSpPr txBox="1">
            <a:spLocks/>
          </p:cNvSpPr>
          <p:nvPr userDrawn="1"/>
        </p:nvSpPr>
        <p:spPr>
          <a:xfrm>
            <a:off x="11540562" y="6510425"/>
            <a:ext cx="497451" cy="2352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1" latinLnBrk="0" hangingPunct="1">
              <a:defRPr sz="1200" kern="1200">
                <a:solidFill>
                  <a:srgbClr val="00ADBA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nb-NO" sz="9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0C0D72C6-BA62-4A34-B2AA-75A1C6B862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884" y="374087"/>
            <a:ext cx="508409" cy="499038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4978CD5F-7CFC-4A12-805D-17FEF01B76B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55689" y="2015732"/>
            <a:ext cx="10080624" cy="3753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 b="1"/>
            </a:lvl1pPr>
            <a:lvl2pPr>
              <a:defRPr sz="2400"/>
            </a:lvl2pPr>
            <a:lvl3pPr>
              <a:defRPr sz="2000"/>
            </a:lvl3pPr>
          </a:lstStyle>
          <a:p>
            <a:r>
              <a:rPr lang="nb-NO" dirty="0"/>
              <a:t>Skriv ditt innhold her</a:t>
            </a:r>
          </a:p>
          <a:p>
            <a:pPr lvl="1"/>
            <a:r>
              <a:rPr lang="nb-NO" sz="2400" dirty="0"/>
              <a:t>  </a:t>
            </a:r>
          </a:p>
          <a:p>
            <a:pPr lvl="2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264263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5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051540-79E5-4805-90C7-A789540E8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D1497C-1674-4027-B9C0-D3A319671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20D02AC-AF14-4407-BDC1-982C71954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DC30312-7144-4EC5-9C0A-54914748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F53F1E-6EBB-4BEA-B6CD-61CC8761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040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FB9F09-FC02-486F-81CC-5EE75E05A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D5287E0-B14C-4E71-9BEB-E7AF8E020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C11056-A7E1-46B7-8089-A8367AFE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814F73-0899-4201-8E0A-13F30F6B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B629A39-A0FD-4108-8404-951A1D72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57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8D401F-AF8B-4E01-A1C4-93F306895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8770578-445B-4B01-807E-6226F49A0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375DF24-FAAA-4C6A-B27F-BC55976CC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B3F1936-00ED-4525-AE6F-8390113DF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0C5AD7A-18F8-4907-8CFD-458A2AA06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62E38ED-D521-4BAD-A6B3-B68021B33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654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1E6CB2-A279-4A92-AA74-CBF80182C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616ADD9-E652-49E6-8958-E5E87CEC6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BC603C7-FD5B-4EA3-A1CA-0E9AF9FC0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C18DE7C-1D7D-4F33-AA06-15207CC74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A5B993E-7FFC-45F3-BB8A-07D9877A5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632FAD1-6D4B-4C7F-AD53-573FBF96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971F34D-7DCA-4953-9A37-0C4CC9E58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A51C3C3-F71B-4F96-86C6-788C7714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80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435B681-B8E1-4B46-9D72-25A9F2A01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29682D1-F285-42DD-B581-BB65AD85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2FC9723F-09FD-40FA-A8DE-9240264E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AB6ED82-C7C6-46EF-A888-CE138CF1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31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A495816-BD4A-4836-8370-4ACC544A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48EE8AE-FB10-4E9D-8339-62B03101B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893D314-3483-400C-90AC-F1E70B681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963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554DDC-0697-465E-A9D4-2ED6EAA79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3823F8-69F3-48F4-AA77-FD1338A5F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A304413-72E9-484B-84A5-94927A8CD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89D1259-69A7-4D2D-9A7E-E624F7E8E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1550642-454A-48C6-A85A-6344DE543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03735D7-5545-4352-BEC4-594ADF34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136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98C91E-FE21-423C-A036-68C7C85A2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0F98266-62E2-421F-B33E-3AD928602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AD3C58C-FAE1-4224-BB99-E1F5DF0E5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6D89083-CAB1-4031-BFC7-423AF97C8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96A2CFD-7AEC-49ED-B4B8-712F022C2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EC50A8-AAD2-4920-8B55-49E180414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75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6F51E37-1806-4DE3-8FEF-5D53248F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2F295DC-15F8-46F0-ACB7-0C0A7E94D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8F6280-0564-4751-BEA2-ACB7A5B7A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CFCBC-DB7C-4E17-A663-0F851ED38796}" type="datetimeFigureOut">
              <a:rPr lang="nb-NO" smtClean="0"/>
              <a:t>23.06.2020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551B45-3A82-428F-A8BC-587F48A7C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5811EC-0F9C-42D6-8611-F576BF5BB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2AA9B-8B3F-4C32-9545-A444DC4A83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688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7A21393-C782-49E0-8E1A-91FE9CFF5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172193"/>
            <a:ext cx="10080625" cy="1175656"/>
          </a:xfrm>
        </p:spPr>
        <p:txBody>
          <a:bodyPr/>
          <a:lstStyle/>
          <a:p>
            <a:r>
              <a:rPr lang="nb-NO" dirty="0"/>
              <a:t>Oppsummering av tilbakemelding fra kompetansenettverkene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8129AA0-D1FA-4AA8-A9A4-527CC2EAB4C7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1055689" y="6640087"/>
            <a:ext cx="10080624" cy="45719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nb-NO" dirty="0"/>
              <a:t> 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61666FC-6288-4477-BEE5-D66812257B0D}"/>
              </a:ext>
            </a:extLst>
          </p:cNvPr>
          <p:cNvSpPr/>
          <p:nvPr/>
        </p:nvSpPr>
        <p:spPr>
          <a:xfrm>
            <a:off x="326570" y="1528153"/>
            <a:ext cx="2575957" cy="166531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/>
              <a:t>Syv tilbakemeldinger</a:t>
            </a:r>
          </a:p>
          <a:p>
            <a:pPr algn="ctr"/>
            <a:endParaRPr lang="nb-NO" sz="1400" dirty="0"/>
          </a:p>
          <a:p>
            <a:pPr algn="ctr"/>
            <a:r>
              <a:rPr lang="nb-NO" sz="1400" dirty="0"/>
              <a:t>Felles: Alle positive til tiltaket</a:t>
            </a:r>
          </a:p>
          <a:p>
            <a:pPr algn="ctr"/>
            <a:endParaRPr lang="nb-NO" sz="1400" dirty="0"/>
          </a:p>
          <a:p>
            <a:pPr algn="ctr"/>
            <a:r>
              <a:rPr lang="nb-NO" sz="1400" dirty="0"/>
              <a:t>En advarer mot at alt for mye av midlene totalt sette blir brukt til </a:t>
            </a:r>
            <a:r>
              <a:rPr lang="nb-NO" sz="1400" dirty="0" err="1"/>
              <a:t>fasilitering</a:t>
            </a:r>
            <a:r>
              <a:rPr lang="nb-NO" sz="1400" dirty="0"/>
              <a:t> av en ordning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6AFA146A-F77E-4258-96F4-8F3AC2592683}"/>
              </a:ext>
            </a:extLst>
          </p:cNvPr>
          <p:cNvSpPr/>
          <p:nvPr/>
        </p:nvSpPr>
        <p:spPr>
          <a:xfrm>
            <a:off x="3830782" y="1454529"/>
            <a:ext cx="2763982" cy="1923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dirty="0">
                <a:solidFill>
                  <a:schemeClr val="tx1"/>
                </a:solidFill>
              </a:rPr>
              <a:t>Flere: Ønsket et nærere samarbeid med UH; For eksempel: </a:t>
            </a:r>
          </a:p>
          <a:p>
            <a:pPr marL="228600" indent="-228600">
              <a:buAutoNum type="alphaLcParenR"/>
            </a:pPr>
            <a:r>
              <a:rPr lang="nb-NO" sz="1400" dirty="0">
                <a:solidFill>
                  <a:schemeClr val="tx1"/>
                </a:solidFill>
              </a:rPr>
              <a:t>støtte til styrer- og barnehagemyndighetene, </a:t>
            </a:r>
          </a:p>
          <a:p>
            <a:r>
              <a:rPr lang="nb-NO" sz="1400" dirty="0">
                <a:solidFill>
                  <a:schemeClr val="tx1"/>
                </a:solidFill>
              </a:rPr>
              <a:t>b) kompetansekartlegging og analyse og  </a:t>
            </a:r>
          </a:p>
          <a:p>
            <a:r>
              <a:rPr lang="nb-NO" sz="1400" dirty="0">
                <a:solidFill>
                  <a:schemeClr val="tx1"/>
                </a:solidFill>
              </a:rPr>
              <a:t>c) fast deltagelse i KN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4558C33-5776-4BFB-A599-C77B40DE904B}"/>
              </a:ext>
            </a:extLst>
          </p:cNvPr>
          <p:cNvSpPr/>
          <p:nvPr/>
        </p:nvSpPr>
        <p:spPr>
          <a:xfrm>
            <a:off x="7232073" y="858983"/>
            <a:ext cx="4696691" cy="26254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 dirty="0">
                <a:solidFill>
                  <a:schemeClr val="tx1"/>
                </a:solidFill>
              </a:rPr>
              <a:t>Flere: </a:t>
            </a:r>
            <a:r>
              <a:rPr lang="nb-NO" sz="1400" b="1" dirty="0">
                <a:solidFill>
                  <a:schemeClr val="tx1"/>
                </a:solidFill>
              </a:rPr>
              <a:t>Begrepsbruk a)</a:t>
            </a:r>
            <a:r>
              <a:rPr lang="nb-NO" sz="1400" dirty="0">
                <a:solidFill>
                  <a:schemeClr val="tx1"/>
                </a:solidFill>
              </a:rPr>
              <a:t> Koordinator vs. leder</a:t>
            </a:r>
          </a:p>
          <a:p>
            <a:pPr marL="171450" indent="-171450">
              <a:buFontTx/>
              <a:buChar char="-"/>
            </a:pPr>
            <a:r>
              <a:rPr lang="nb-NO" sz="1200" dirty="0">
                <a:solidFill>
                  <a:schemeClr val="tx1"/>
                </a:solidFill>
              </a:rPr>
              <a:t>Hva rommer disse begrepene?</a:t>
            </a:r>
          </a:p>
          <a:p>
            <a:pPr marL="171450" indent="-171450">
              <a:buFontTx/>
              <a:buChar char="-"/>
            </a:pPr>
            <a:r>
              <a:rPr lang="nb-NO" sz="1200" dirty="0">
                <a:solidFill>
                  <a:schemeClr val="tx1"/>
                </a:solidFill>
              </a:rPr>
              <a:t>Kan denne rollen kalles noe annet/mer enn LEDER, slik at det omfavner flere måter å organisere seg på? </a:t>
            </a:r>
          </a:p>
          <a:p>
            <a:endParaRPr lang="nb-NO" sz="12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nb-NO" sz="1200" dirty="0">
              <a:solidFill>
                <a:schemeClr val="tx1"/>
              </a:solidFill>
            </a:endParaRPr>
          </a:p>
          <a:p>
            <a:r>
              <a:rPr lang="nb-NO" sz="1200" b="1" dirty="0">
                <a:solidFill>
                  <a:schemeClr val="tx1"/>
                </a:solidFill>
              </a:rPr>
              <a:t>b) </a:t>
            </a:r>
            <a:r>
              <a:rPr lang="nb-NO" sz="1200" dirty="0">
                <a:solidFill>
                  <a:schemeClr val="tx1"/>
                </a:solidFill>
              </a:rPr>
              <a:t>Hva betyr «likeverdig partner» og “aktiv aktør og bidragsyter”? Dette bør vi ha en felles og uttalt forståelse for både i kompetansenettverkene og i UH. Er dette noe samarbeidsforum kan gripe tak i? Kan samarbeidsforum lage kjennetegn på likeverdige partnere, eller prinsipper for likeverdige partnere?</a:t>
            </a:r>
          </a:p>
          <a:p>
            <a:pPr marL="171450" indent="-171450">
              <a:buFontTx/>
              <a:buChar char="-"/>
            </a:pPr>
            <a:r>
              <a:rPr lang="nb-NO" sz="1200" dirty="0">
                <a:solidFill>
                  <a:schemeClr val="tx1"/>
                </a:solidFill>
              </a:rPr>
              <a:t>Hvilken rolle spiller økonomi inn i det å oppleve hverandre som likeverdige partnere? </a:t>
            </a:r>
          </a:p>
          <a:p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6AB7355-DA47-4739-98F8-694CB7F8F658}"/>
              </a:ext>
            </a:extLst>
          </p:cNvPr>
          <p:cNvSpPr/>
          <p:nvPr/>
        </p:nvSpPr>
        <p:spPr>
          <a:xfrm>
            <a:off x="145474" y="3572690"/>
            <a:ext cx="2244436" cy="29399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dirty="0">
                <a:solidFill>
                  <a:schemeClr val="tx1"/>
                </a:solidFill>
              </a:rPr>
              <a:t>Roller og ansvar</a:t>
            </a:r>
          </a:p>
          <a:p>
            <a:r>
              <a:rPr lang="nb-NO" sz="1400" dirty="0">
                <a:solidFill>
                  <a:schemeClr val="tx1"/>
                </a:solidFill>
              </a:rPr>
              <a:t>Få: Syntes det ble for detaljert om leders oppgaver.</a:t>
            </a:r>
          </a:p>
          <a:p>
            <a:r>
              <a:rPr lang="nb-NO" sz="1400" dirty="0">
                <a:solidFill>
                  <a:schemeClr val="tx1"/>
                </a:solidFill>
              </a:rPr>
              <a:t>Få: Tydeliggjøring på ansvaret som ligger til eier og myndighet, og hva som er </a:t>
            </a:r>
            <a:r>
              <a:rPr lang="nb-NO" sz="1400" dirty="0" err="1">
                <a:solidFill>
                  <a:schemeClr val="tx1"/>
                </a:solidFill>
              </a:rPr>
              <a:t>KN`s</a:t>
            </a:r>
            <a:r>
              <a:rPr lang="nb-NO" sz="1400" dirty="0">
                <a:solidFill>
                  <a:schemeClr val="tx1"/>
                </a:solidFill>
              </a:rPr>
              <a:t> rolle.</a:t>
            </a:r>
          </a:p>
          <a:p>
            <a:r>
              <a:rPr lang="nb-NO" sz="1400" dirty="0">
                <a:solidFill>
                  <a:schemeClr val="tx1"/>
                </a:solidFill>
              </a:rPr>
              <a:t>Flere: Hvem møter fra KN i samarbeidsforum?</a:t>
            </a:r>
          </a:p>
        </p:txBody>
      </p:sp>
      <p:sp>
        <p:nvSpPr>
          <p:cNvPr id="9" name="Rektangel: avrundede hjørner 8">
            <a:extLst>
              <a:ext uri="{FF2B5EF4-FFF2-40B4-BE49-F238E27FC236}">
                <a16:creationId xmlns:a16="http://schemas.microsoft.com/office/drawing/2014/main" id="{D9393BFC-033D-4639-BC18-D3982BE0D1B0}"/>
              </a:ext>
            </a:extLst>
          </p:cNvPr>
          <p:cNvSpPr/>
          <p:nvPr/>
        </p:nvSpPr>
        <p:spPr>
          <a:xfrm>
            <a:off x="2570018" y="4143895"/>
            <a:ext cx="3616037" cy="24324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dirty="0">
                <a:solidFill>
                  <a:schemeClr val="tx1"/>
                </a:solidFill>
              </a:rPr>
              <a:t>Få: </a:t>
            </a:r>
            <a:r>
              <a:rPr lang="nb-NO" sz="1400" b="1" dirty="0">
                <a:solidFill>
                  <a:schemeClr val="tx1"/>
                </a:solidFill>
              </a:rPr>
              <a:t>Generell tilbakemeldinger</a:t>
            </a:r>
          </a:p>
          <a:p>
            <a:r>
              <a:rPr lang="nb-NO" sz="1400" b="1" dirty="0">
                <a:solidFill>
                  <a:schemeClr val="tx1"/>
                </a:solidFill>
              </a:rPr>
              <a:t>Innrette</a:t>
            </a:r>
            <a:r>
              <a:rPr lang="nb-NO" sz="1400" dirty="0">
                <a:solidFill>
                  <a:schemeClr val="tx1"/>
                </a:solidFill>
              </a:rPr>
              <a:t> er et vanskelig ord å beskrive.</a:t>
            </a:r>
          </a:p>
          <a:p>
            <a:r>
              <a:rPr lang="nb-NO" sz="1400" dirty="0">
                <a:solidFill>
                  <a:schemeClr val="tx1"/>
                </a:solidFill>
              </a:rPr>
              <a:t>Er barnehagebasert kompetanseutvikling er </a:t>
            </a:r>
            <a:r>
              <a:rPr lang="nb-NO" sz="1400" b="1" dirty="0">
                <a:solidFill>
                  <a:schemeClr val="tx1"/>
                </a:solidFill>
              </a:rPr>
              <a:t>arbeidsform</a:t>
            </a:r>
            <a:r>
              <a:rPr lang="nb-NO" sz="1400" dirty="0">
                <a:solidFill>
                  <a:schemeClr val="tx1"/>
                </a:solidFill>
              </a:rPr>
              <a:t>?</a:t>
            </a:r>
          </a:p>
          <a:p>
            <a:r>
              <a:rPr lang="nb-NO" sz="1400" dirty="0">
                <a:solidFill>
                  <a:schemeClr val="tx1"/>
                </a:solidFill>
              </a:rPr>
              <a:t>Hvem eier målet? .. om å </a:t>
            </a:r>
            <a:r>
              <a:rPr lang="nb-NO" sz="1400" u="sng" dirty="0">
                <a:solidFill>
                  <a:schemeClr val="tx1"/>
                </a:solidFill>
              </a:rPr>
              <a:t>styrke og støtte </a:t>
            </a:r>
            <a:r>
              <a:rPr lang="nb-NO" sz="1400" dirty="0">
                <a:solidFill>
                  <a:schemeClr val="tx1"/>
                </a:solidFill>
              </a:rPr>
              <a:t>KN og UH slik at ordningen forvaltes etter intensjonene. Kan </a:t>
            </a:r>
            <a:r>
              <a:rPr lang="nb-NO" sz="1400" u="sng" dirty="0">
                <a:solidFill>
                  <a:schemeClr val="tx1"/>
                </a:solidFill>
              </a:rPr>
              <a:t>utvikle</a:t>
            </a:r>
            <a:r>
              <a:rPr lang="nb-NO" sz="1400" dirty="0">
                <a:solidFill>
                  <a:schemeClr val="tx1"/>
                </a:solidFill>
              </a:rPr>
              <a:t> være bedre i denne sammenhengen?</a:t>
            </a:r>
          </a:p>
          <a:p>
            <a:endParaRPr lang="nb-NO" sz="1400" dirty="0">
              <a:solidFill>
                <a:schemeClr val="tx1"/>
              </a:solidFill>
            </a:endParaRPr>
          </a:p>
          <a:p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2A1E214-9D74-4D29-9573-B2EA95E12010}"/>
              </a:ext>
            </a:extLst>
          </p:cNvPr>
          <p:cNvSpPr/>
          <p:nvPr/>
        </p:nvSpPr>
        <p:spPr>
          <a:xfrm>
            <a:off x="6483927" y="3610495"/>
            <a:ext cx="5562601" cy="3075311"/>
          </a:xfrm>
          <a:prstGeom prst="rect">
            <a:avLst/>
          </a:prstGeom>
          <a:solidFill>
            <a:srgbClr val="C3F5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400" dirty="0">
                <a:solidFill>
                  <a:schemeClr val="tx1"/>
                </a:solidFill>
              </a:rPr>
              <a:t>Konkret fra Utdanningsforbundet:</a:t>
            </a:r>
          </a:p>
          <a:p>
            <a:r>
              <a:rPr lang="nb-NO" sz="1400" dirty="0">
                <a:solidFill>
                  <a:schemeClr val="tx1"/>
                </a:solidFill>
              </a:rPr>
              <a:t>a) Vi mener tillitsvalgte </a:t>
            </a:r>
            <a:r>
              <a:rPr lang="nb-NO" sz="1400" u="sng" dirty="0">
                <a:solidFill>
                  <a:schemeClr val="tx1"/>
                </a:solidFill>
              </a:rPr>
              <a:t>skal</a:t>
            </a:r>
            <a:r>
              <a:rPr lang="nb-NO" sz="1400" dirty="0">
                <a:solidFill>
                  <a:schemeClr val="tx1"/>
                </a:solidFill>
              </a:rPr>
              <a:t>, og ikke bare </a:t>
            </a:r>
            <a:r>
              <a:rPr lang="nb-NO" sz="1400" u="sng" dirty="0">
                <a:solidFill>
                  <a:schemeClr val="tx1"/>
                </a:solidFill>
              </a:rPr>
              <a:t>kan</a:t>
            </a:r>
            <a:r>
              <a:rPr lang="nb-NO" sz="1400" dirty="0">
                <a:solidFill>
                  <a:schemeClr val="tx1"/>
                </a:solidFill>
              </a:rPr>
              <a:t>, delta i kompetansenettverkene som en fast aktør.</a:t>
            </a:r>
          </a:p>
          <a:p>
            <a:r>
              <a:rPr lang="nb-NO" sz="1400" dirty="0">
                <a:solidFill>
                  <a:schemeClr val="tx1"/>
                </a:solidFill>
              </a:rPr>
              <a:t>b) Under punktet </a:t>
            </a:r>
            <a:r>
              <a:rPr lang="nb-NO" sz="1400" i="1" dirty="0">
                <a:solidFill>
                  <a:schemeClr val="tx1"/>
                </a:solidFill>
              </a:rPr>
              <a:t>«barnehageeiere involverer styrer og personalgruppen i analyse og kartlegging av kompetansebehov og valg av…» </a:t>
            </a:r>
            <a:r>
              <a:rPr lang="nb-NO" sz="1400" dirty="0">
                <a:solidFill>
                  <a:schemeClr val="tx1"/>
                </a:solidFill>
              </a:rPr>
              <a:t> mener vi det er hensiktsmessig å involvere tillitsvalgte, som en naturlig del av partssamarbeidet på hver enkelt barnehage, før hele personalgruppen involveres.  </a:t>
            </a:r>
          </a:p>
          <a:p>
            <a:r>
              <a:rPr lang="nb-NO" sz="1400" dirty="0">
                <a:solidFill>
                  <a:schemeClr val="tx1"/>
                </a:solidFill>
              </a:rPr>
              <a:t>b) Forankringen av nettverksarbeidet ute i barnehagene blir det aller viktigste med tanke på arbeidet som skal legges ned og utføres over lengre tid. </a:t>
            </a:r>
          </a:p>
          <a:p>
            <a:endParaRPr lang="nb-NO" sz="1400" dirty="0">
              <a:solidFill>
                <a:schemeClr val="tx1"/>
              </a:solidFill>
            </a:endParaRPr>
          </a:p>
          <a:p>
            <a:r>
              <a:rPr lang="nb-NO" sz="1400" dirty="0">
                <a:solidFill>
                  <a:schemeClr val="tx1"/>
                </a:solidFill>
              </a:rPr>
              <a:t>Flere KN vurderer, men er usikker på hvordan de skal gjøre dette. (Kommunesammenslåing mm.)</a:t>
            </a:r>
          </a:p>
        </p:txBody>
      </p:sp>
    </p:spTree>
    <p:extLst>
      <p:ext uri="{BB962C8B-B14F-4D97-AF65-F5344CB8AC3E}">
        <p14:creationId xmlns:p14="http://schemas.microsoft.com/office/powerpoint/2010/main" val="24859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DDAB89-AD63-451B-A891-2F195207C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Gruppeoppgaver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2EED879-11A3-4206-8658-64F97A11A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1 Hvordan kan vi om 3 år se at prosjektet har hatt effekt?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2 Koordinator </a:t>
            </a:r>
            <a:r>
              <a:rPr lang="nb-NO" dirty="0" err="1"/>
              <a:t>vs</a:t>
            </a:r>
            <a:r>
              <a:rPr lang="nb-NO" dirty="0"/>
              <a:t> Leder </a:t>
            </a:r>
          </a:p>
          <a:p>
            <a:pPr marL="0" indent="0">
              <a:buNone/>
            </a:pPr>
            <a:r>
              <a:rPr lang="nb-NO" dirty="0"/>
              <a:t>Hva rommer disse begrepene?</a:t>
            </a:r>
          </a:p>
          <a:p>
            <a:pPr marL="0" indent="0">
              <a:buNone/>
            </a:pPr>
            <a:r>
              <a:rPr lang="nb-NO" dirty="0"/>
              <a:t>Kan denne rollen kalles noe annet/mer enn LEDER, slik at det omfavner flere måter å organisere seg på?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241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5A0844-B87F-4DC8-89D0-3AEBD88C3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873125"/>
            <a:ext cx="10080625" cy="630093"/>
          </a:xfrm>
        </p:spPr>
        <p:txBody>
          <a:bodyPr/>
          <a:lstStyle/>
          <a:p>
            <a:r>
              <a:rPr lang="nb-NO" dirty="0"/>
              <a:t>Sak 9, 10 og 11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FF40EE-BE39-447B-8589-ADD144C8D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689" y="2126672"/>
            <a:ext cx="10080624" cy="3642531"/>
          </a:xfrm>
        </p:spPr>
        <p:txBody>
          <a:bodyPr>
            <a:normAutofit fontScale="77500" lnSpcReduction="20000"/>
          </a:bodyPr>
          <a:lstStyle/>
          <a:p>
            <a:r>
              <a:rPr lang="nb-NO" dirty="0"/>
              <a:t>Økonomi, sak 9/2020</a:t>
            </a:r>
          </a:p>
          <a:p>
            <a:pPr marL="0" indent="0">
              <a:buNone/>
            </a:pPr>
            <a:r>
              <a:rPr lang="nb-NO" b="0" dirty="0"/>
              <a:t>Midler til UH (koblet til situasjonen denne våren)</a:t>
            </a:r>
          </a:p>
          <a:p>
            <a:pPr marL="0" indent="0">
              <a:buNone/>
            </a:pPr>
            <a:r>
              <a:rPr lang="nb-NO" b="0" dirty="0"/>
              <a:t>Tildeling, utbetaling av midler til nettverkene</a:t>
            </a:r>
          </a:p>
          <a:p>
            <a:pPr marL="0" indent="0">
              <a:buNone/>
            </a:pPr>
            <a:r>
              <a:rPr lang="fi-FI" b="0" u="sng" dirty="0"/>
              <a:t>2020</a:t>
            </a:r>
            <a:r>
              <a:rPr lang="fi-FI" b="0" dirty="0"/>
              <a:t>: 17 124 000     </a:t>
            </a:r>
            <a:r>
              <a:rPr lang="fi-FI" b="0" u="sng" dirty="0"/>
              <a:t>2019</a:t>
            </a:r>
            <a:r>
              <a:rPr lang="fi-FI" b="0" dirty="0"/>
              <a:t>: 15 852 000 (14 330 000 + 1 519 000)   </a:t>
            </a:r>
            <a:r>
              <a:rPr lang="fi-FI" b="0" u="sng" dirty="0"/>
              <a:t>2018</a:t>
            </a:r>
            <a:r>
              <a:rPr lang="fi-FI" b="0" dirty="0"/>
              <a:t>: 6 3oo ooo*</a:t>
            </a:r>
            <a:endParaRPr lang="nb-NO" b="0" dirty="0"/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Informasjon, sak 10/2020</a:t>
            </a:r>
          </a:p>
          <a:p>
            <a:r>
              <a:rPr lang="nb-NO" b="0" dirty="0"/>
              <a:t>Nytt kompetanseløft for spesialpedagogikk og inkludering</a:t>
            </a:r>
          </a:p>
          <a:p>
            <a:r>
              <a:rPr lang="nb-NO" b="0" dirty="0"/>
              <a:t>Tilskuddsordning fra 2021</a:t>
            </a:r>
          </a:p>
          <a:p>
            <a:r>
              <a:rPr lang="nb-NO" b="0"/>
              <a:t>Neste </a:t>
            </a:r>
            <a:r>
              <a:rPr lang="nb-NO" b="0" dirty="0"/>
              <a:t>møte i samarbeidsforum 13.-14.oktober</a:t>
            </a:r>
          </a:p>
          <a:p>
            <a:endParaRPr lang="nb-NO" dirty="0"/>
          </a:p>
          <a:p>
            <a:r>
              <a:rPr lang="nb-NO" dirty="0"/>
              <a:t>Eventuelt, sak 11/2020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2470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520</Words>
  <Application>Microsoft Office PowerPoint</Application>
  <PresentationFormat>Widescreen</PresentationFormat>
  <Paragraphs>54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Oppsummering av tilbakemelding fra kompetansenettverkene</vt:lpstr>
      <vt:lpstr>Gruppeoppgaver</vt:lpstr>
      <vt:lpstr>Sak 9, 10 og 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Welde, Anne Kirsti</dc:creator>
  <cp:lastModifiedBy>Welde, Anne Kirsti</cp:lastModifiedBy>
  <cp:revision>19</cp:revision>
  <dcterms:created xsi:type="dcterms:W3CDTF">2020-06-08T19:07:23Z</dcterms:created>
  <dcterms:modified xsi:type="dcterms:W3CDTF">2020-06-23T07:03:20Z</dcterms:modified>
</cp:coreProperties>
</file>