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9" r:id="rId4"/>
    <p:sldId id="262" r:id="rId5"/>
    <p:sldId id="264" r:id="rId6"/>
    <p:sldId id="263" r:id="rId7"/>
    <p:sldId id="267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5290" autoAdjust="0"/>
  </p:normalViewPr>
  <p:slideViewPr>
    <p:cSldViewPr snapToGrid="0">
      <p:cViewPr varScale="1">
        <p:scale>
          <a:sx n="78" d="100"/>
          <a:sy n="78" d="100"/>
        </p:scale>
        <p:origin x="144" y="4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18.03.2019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Trenger vi statistikk? Hva trenger Samarbeidsforum? Hva</a:t>
            </a:r>
            <a:r>
              <a:rPr lang="nb-NO" baseline="0" dirty="0" smtClean="0"/>
              <a:t> trenger kompetansenettverkene? Hva trenger barnehageeier? Hva trenger barnehagemyndighet?</a:t>
            </a:r>
            <a:endParaRPr lang="nb-NO" dirty="0" smtClean="0"/>
          </a:p>
          <a:p>
            <a:r>
              <a:rPr lang="nb-NO" dirty="0" smtClean="0"/>
              <a:t>Har vi den statistikken vi trenger?</a:t>
            </a:r>
          </a:p>
          <a:p>
            <a:r>
              <a:rPr lang="nb-NO" dirty="0" smtClean="0"/>
              <a:t>Hvilke</a:t>
            </a:r>
            <a:r>
              <a:rPr lang="nb-NO" baseline="0" dirty="0" smtClean="0"/>
              <a:t> muligheter fins?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35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807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Åpne BASIL og gå gjennom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947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Gå inn via favoritter</a:t>
            </a:r>
            <a:r>
              <a:rPr lang="nb-NO" baseline="0" dirty="0" smtClean="0"/>
              <a:t> og vis i praksis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877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Gå</a:t>
            </a:r>
            <a:r>
              <a:rPr lang="nb-NO" baseline="0" dirty="0" smtClean="0"/>
              <a:t> inn via s</a:t>
            </a:r>
            <a:r>
              <a:rPr lang="nb-NO" dirty="0" smtClean="0"/>
              <a:t>tatistikk – utdanning - barnehager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16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=""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=""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18.03.2019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=""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=""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79FEB085-0190-4AD4-B146-7E11A3CED7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=""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=""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=""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=""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=""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=""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=""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=""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=""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=""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=""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=""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=""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=""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=""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=""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kstSylinder 31">
            <a:extLst>
              <a:ext uri="{FF2B5EF4-FFF2-40B4-BE49-F238E27FC236}">
                <a16:creationId xmlns=""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=""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=""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=""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=""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=""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=""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=""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=""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=""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=""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=""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=""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=""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=""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=""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=""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=""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=""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=""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=""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=""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=""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=""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=""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=""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=""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=""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=""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=""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=""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=""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=""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=""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=""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=""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=""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=""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=""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=""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=""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=""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=""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=""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=""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=""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=""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=""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=""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=""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=""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=""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=""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=""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18.03.2019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=""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=""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20DCFF89-A1B9-492B-88E1-30000BFDAD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=""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=""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=""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=""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=""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=""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=""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=""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=""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=""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=""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=""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=""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=""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=""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=""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=""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=""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=""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=""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=""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="" xmlns:a16="http://schemas.microsoft.com/office/drawing/2014/main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500C3C50-FBE4-46EE-B152-E432740BFA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=""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=""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=""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=""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=""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=""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=""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3FA735B6-05A2-44CC-BDD4-5866E7A4EED0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="" xmlns:a16="http://schemas.microsoft.com/office/drawing/2014/main" id="{20C5837D-520B-4868-BA06-253D8CD075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=""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=""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=""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=""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=""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=""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=""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/>
            </a: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=""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=""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="" xmlns:a16="http://schemas.microsoft.com/office/drawing/2014/main" id="{649FE12C-F871-4C7B-B61B-51B3EAA8293D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="" xmlns:a16="http://schemas.microsoft.com/office/drawing/2014/main" id="{6F06218A-301C-4474-9121-5449FAE2D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=""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=""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=""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=""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=""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=""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=""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=""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=""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="" xmlns:a16="http://schemas.microsoft.com/office/drawing/2014/main" id="{DE8715DE-5416-9048-B462-7D91320F89F7}"/>
              </a:ext>
            </a:extLst>
          </p:cNvPr>
          <p:cNvSpPr txBox="1"/>
          <p:nvPr userDrawn="1"/>
        </p:nvSpPr>
        <p:spPr>
          <a:xfrm>
            <a:off x="8896396" y="5725022"/>
            <a:ext cx="25710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="" xmlns:a16="http://schemas.microsoft.com/office/drawing/2014/main" id="{AC2BD745-6029-4CEA-8846-93752FBA680D}"/>
              </a:ext>
            </a:extLst>
          </p:cNvPr>
          <p:cNvSpPr txBox="1"/>
          <p:nvPr userDrawn="1"/>
        </p:nvSpPr>
        <p:spPr>
          <a:xfrm>
            <a:off x="8896396" y="5802926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="" xmlns:a16="http://schemas.microsoft.com/office/drawing/2014/main" id="{8D75634F-8BFE-4890-B40D-AA62743007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7" y="5288605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=""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=""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=""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=""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=""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=""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="" xmlns:a16="http://schemas.microsoft.com/office/drawing/2014/main" id="{FFAE0240-3240-44A0-8DEF-58BFE0A7E5F9}"/>
              </a:ext>
            </a:extLst>
          </p:cNvPr>
          <p:cNvSpPr txBox="1"/>
          <p:nvPr userDrawn="1"/>
        </p:nvSpPr>
        <p:spPr>
          <a:xfrm>
            <a:off x="1055688" y="2375555"/>
            <a:ext cx="10080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</a:t>
            </a:r>
          </a:p>
          <a:p>
            <a:r>
              <a:rPr lang="nb-NO" dirty="0"/>
              <a:t>B</a:t>
            </a:r>
          </a:p>
          <a:p>
            <a:r>
              <a:rPr lang="nb-NO" dirty="0"/>
              <a:t>C</a:t>
            </a:r>
          </a:p>
          <a:p>
            <a:r>
              <a:rPr lang="nb-NO" dirty="0"/>
              <a:t>D</a:t>
            </a:r>
          </a:p>
          <a:p>
            <a:r>
              <a:rPr lang="nb-NO" dirty="0"/>
              <a:t>E</a:t>
            </a:r>
          </a:p>
          <a:p>
            <a:r>
              <a:rPr lang="nb-NO" dirty="0"/>
              <a:t>F</a:t>
            </a:r>
          </a:p>
          <a:p>
            <a:r>
              <a:rPr lang="nb-NO" dirty="0"/>
              <a:t>G</a:t>
            </a:r>
          </a:p>
          <a:p>
            <a:r>
              <a:rPr lang="nb-NO" dirty="0"/>
              <a:t>H</a:t>
            </a:r>
          </a:p>
          <a:p>
            <a:r>
              <a:rPr lang="nb-NO" dirty="0"/>
              <a:t>I</a:t>
            </a:r>
          </a:p>
          <a:p>
            <a:r>
              <a:rPr lang="nb-NO" dirty="0"/>
              <a:t>J</a:t>
            </a:r>
          </a:p>
          <a:p>
            <a:r>
              <a:rPr lang="nb-NO" dirty="0"/>
              <a:t>K</a:t>
            </a:r>
          </a:p>
          <a:p>
            <a:r>
              <a:rPr lang="nb-NO" dirty="0"/>
              <a:t>L</a:t>
            </a:r>
          </a:p>
          <a:p>
            <a:r>
              <a:rPr lang="nb-NO"/>
              <a:t>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4639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=""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=""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18.03.2019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=""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=""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722CA871-1EAC-4243-8898-C04FF7F787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=""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=""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=""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=""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=""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18.03.2019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3A65D8C2-666F-4DAA-B072-B96964B5C2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=""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=""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=""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=""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18.03.2019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=""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=""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=""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="" xmlns:a16="http://schemas.microsoft.com/office/drawing/2014/main" id="{EC0169C8-CD00-488C-AADD-B00619D9A4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=""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=""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18.03.2019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=""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=""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E5B9E482-612A-4627-ABAB-54CA86C30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=""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=""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=""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=""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=""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=""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=""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=""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=""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=""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=""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=""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=""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=""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=""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664" r:id="rId7"/>
    <p:sldLayoutId id="2147483713" r:id="rId8"/>
    <p:sldLayoutId id="2147483685" r:id="rId9"/>
    <p:sldLayoutId id="2147483714" r:id="rId10"/>
    <p:sldLayoutId id="2147483702" r:id="rId11"/>
    <p:sldLayoutId id="2147483736" r:id="rId12"/>
    <p:sldLayoutId id="2147483733" r:id="rId13"/>
    <p:sldLayoutId id="2147483716" r:id="rId14"/>
    <p:sldLayoutId id="2147483707" r:id="rId15"/>
    <p:sldLayoutId id="2147483675" r:id="rId16"/>
    <p:sldLayoutId id="2147483706" r:id="rId17"/>
    <p:sldLayoutId id="2147483709" r:id="rId18"/>
    <p:sldLayoutId id="2147483711" r:id="rId19"/>
    <p:sldLayoutId id="2147483710" r:id="rId20"/>
    <p:sldLayoutId id="2147483712" r:id="rId21"/>
    <p:sldLayoutId id="2147483655" r:id="rId22"/>
    <p:sldLayoutId id="2147483705" r:id="rId23"/>
    <p:sldLayoutId id="2147483759" r:id="rId24"/>
    <p:sldLayoutId id="2147483758" r:id="rId25"/>
    <p:sldLayoutId id="2147483757" r:id="rId26"/>
    <p:sldLayoutId id="2147483746" r:id="rId27"/>
    <p:sldLayoutId id="2147483718" r:id="rId28"/>
    <p:sldLayoutId id="2147483760" r:id="rId29"/>
    <p:sldLayoutId id="2147483719" r:id="rId3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sil.udir.no/login.aspx?ReturnUrl=/Default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tall-og-forskning/statistikk/statistikk-barnehag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dir.no/tall-og-forskning/statistikk/statistikk-barnehage/bemanningskalkulator-barnehag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b.n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ylkesmannen.no/contentassets/5505cd7c950e4b77992128702ce1ee2b/kommunestatistikken-2018-14.09.2018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arnehagefakta.udir.no/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BDBEC0E1-D055-43DF-A629-B5CFB1A413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18.03.2019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E0CADBB2-8980-44F7-93F1-DFD4170CD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z="3600" dirty="0" smtClean="0"/>
              <a:t>Hva vet vi om personal- og kompetansesituasjonen i barnehagene?</a:t>
            </a:r>
            <a:endParaRPr lang="nb-NO" sz="36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D33E3403-C3F7-4730-B406-B00C458F7F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Samarbeidsforum </a:t>
            </a:r>
            <a:r>
              <a:rPr lang="nb-NO" dirty="0" err="1" smtClean="0"/>
              <a:t>ReKom</a:t>
            </a:r>
            <a:r>
              <a:rPr lang="nb-NO" dirty="0" smtClean="0"/>
              <a:t> 12.mars 2019</a:t>
            </a:r>
          </a:p>
          <a:p>
            <a:r>
              <a:rPr lang="nb-NO" dirty="0" smtClean="0"/>
              <a:t>Liv Ingegerd </a:t>
            </a:r>
            <a:r>
              <a:rPr lang="nb-NO" dirty="0" err="1" smtClean="0"/>
              <a:t>Selfjprd</a:t>
            </a:r>
            <a:r>
              <a:rPr lang="nb-NO" dirty="0" smtClean="0"/>
              <a:t>, Fylkesmannen i Trøndelag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94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18.03.2019</a:t>
            </a:fld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D</a:t>
            </a:r>
            <a:r>
              <a:rPr lang="nb-NO" dirty="0" smtClean="0"/>
              <a:t>røfting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1800" dirty="0" smtClean="0"/>
              <a:t>Hva trenger vi av fakta og hvem skal gjøre hva for å framskaffe kunnskapen?</a:t>
            </a:r>
          </a:p>
          <a:p>
            <a:r>
              <a:rPr lang="nb-NO" sz="1800" dirty="0" smtClean="0"/>
              <a:t>Hvilken kompetansekartlegging gjør eierne?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8885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 err="1" smtClean="0"/>
              <a:t>lLiv</a:t>
            </a:r>
            <a:r>
              <a:rPr lang="nb-NO" dirty="0" smtClean="0"/>
              <a:t> Ingegerd Selfjord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1124465" y="1693386"/>
            <a:ext cx="3496961" cy="3854798"/>
          </a:xfrm>
        </p:spPr>
        <p:txBody>
          <a:bodyPr/>
          <a:lstStyle/>
          <a:p>
            <a:r>
              <a:rPr lang="nb-NO" dirty="0" smtClean="0"/>
              <a:t>Hvordan kan vi </a:t>
            </a:r>
          </a:p>
          <a:p>
            <a:r>
              <a:rPr lang="nb-NO" dirty="0" smtClean="0"/>
              <a:t>bruke statistikk i </a:t>
            </a:r>
          </a:p>
          <a:p>
            <a:r>
              <a:rPr lang="nb-NO" dirty="0" smtClean="0"/>
              <a:t>arbeidet med kompetanseplaner?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C:\Users\fmstlse\AppData\Local\Microsoft\Windows\Temporary Internet Files\Content.Outlook\5AAV6S3U\DSC_1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62" y="1309816"/>
            <a:ext cx="7007652" cy="46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1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42 barnehager (av 493 ordinære) har dispensasjon fra </a:t>
            </a:r>
            <a:r>
              <a:rPr lang="nb-NO" dirty="0" err="1" smtClean="0"/>
              <a:t>ped.normen</a:t>
            </a:r>
            <a:endParaRPr lang="nb-NO" dirty="0" smtClean="0"/>
          </a:p>
          <a:p>
            <a:r>
              <a:rPr lang="nb-NO" dirty="0" smtClean="0"/>
              <a:t>Dette gjelder i 15 (av 47) kommuner</a:t>
            </a:r>
          </a:p>
          <a:p>
            <a:r>
              <a:rPr lang="nb-NO" dirty="0" smtClean="0"/>
              <a:t>Ingen styrere har midlertidig disp., 3 har varig disp.</a:t>
            </a:r>
          </a:p>
          <a:p>
            <a:r>
              <a:rPr lang="nb-NO" dirty="0" smtClean="0"/>
              <a:t>43,54 årsverk </a:t>
            </a:r>
            <a:r>
              <a:rPr lang="nb-NO" dirty="0" err="1" smtClean="0"/>
              <a:t>ped.ledere</a:t>
            </a:r>
            <a:r>
              <a:rPr lang="nb-NO" dirty="0" smtClean="0"/>
              <a:t> er på midlertidig disp. i 22 kommuner, 4 har varig disp.</a:t>
            </a:r>
          </a:p>
          <a:p>
            <a:r>
              <a:rPr lang="nb-NO" dirty="0" smtClean="0"/>
              <a:t>Hvor mange  fyller ikke utdanningskravet og mangler disp.?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Vil vi ha tall på andel barne- og ungdomsarbeidere på fylkesnivå?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Andelen minoritetsspråklige barn som får et språktilbud ved hjelp av ekstra personalressurser er liten. Hva betyr dette? Har barnehagene nok kompetanse på dette området i grunnbemanninga si?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Spesialpedagogisk hjelp blir gitt av pedagog og assistent i svært ulik grad i kommunene. Hvorfor?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vet vi etter BASIL pr. 15.12.18?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21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BASIL – egen tilgang via UBAS. </a:t>
            </a:r>
          </a:p>
          <a:p>
            <a:r>
              <a:rPr lang="nb-NO" dirty="0" smtClean="0"/>
              <a:t>Hvem kan bli tildelt rolle i BASIL?</a:t>
            </a:r>
          </a:p>
          <a:p>
            <a:endParaRPr lang="nb-NO" dirty="0"/>
          </a:p>
          <a:p>
            <a:r>
              <a:rPr lang="nb-NO" dirty="0" smtClean="0"/>
              <a:t>Rapportportalen – lage egne rapporter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6244768" y="1643449"/>
            <a:ext cx="4881551" cy="5053914"/>
          </a:xfrm>
        </p:spPr>
        <p:txBody>
          <a:bodyPr/>
          <a:lstStyle/>
          <a:p>
            <a:r>
              <a:rPr lang="nb-NO" sz="1400" dirty="0"/>
              <a:t>Ansatt på skole, opplæringskontor eller barnehage Ta kontakt med sin leder/ styrer eller den som leder/ styrer har delegert administrasjonsrettigheter til </a:t>
            </a:r>
          </a:p>
          <a:p>
            <a:r>
              <a:rPr lang="nb-NO" sz="1400" dirty="0"/>
              <a:t>Skoleleder i offentlig skole Ta kontakt med skoleeier (kommune/fylkeskommune) </a:t>
            </a:r>
          </a:p>
          <a:p>
            <a:r>
              <a:rPr lang="nb-NO" sz="1400" dirty="0"/>
              <a:t>Styrer i barnehage eller eier av privat barnehage Ta kontakt med barnehagemyndighet i kommunen </a:t>
            </a:r>
          </a:p>
          <a:p>
            <a:r>
              <a:rPr lang="nb-NO" sz="1400" dirty="0"/>
              <a:t>Leder på opplæringskontor Ta kontakt med fylkeskommunen i det fylket hvor opplæringskontoret ligger </a:t>
            </a:r>
          </a:p>
          <a:p>
            <a:r>
              <a:rPr lang="nb-NO" sz="1400" dirty="0"/>
              <a:t>Skoleleder i privat skole Ta kontakt med fylkesmannen i det fylket skolen ligger </a:t>
            </a:r>
          </a:p>
          <a:p>
            <a:r>
              <a:rPr lang="nb-NO" sz="1400" dirty="0"/>
              <a:t>Offentlig skoleeier Ta kontakt med fylkesmannen i ditt fylke </a:t>
            </a:r>
          </a:p>
          <a:p>
            <a:r>
              <a:rPr lang="nb-NO" sz="1400" dirty="0"/>
              <a:t>Barnehagemyndighet i kommune Ta kontakt med fylkesmannen i ditt fylke </a:t>
            </a:r>
          </a:p>
          <a:p>
            <a:r>
              <a:rPr lang="nb-NO" sz="1400" dirty="0"/>
              <a:t>Fylkesmannen Ta kontakt med Utdanningsdirektoratet </a:t>
            </a:r>
          </a:p>
          <a:p>
            <a:r>
              <a:rPr lang="nb-NO" sz="1400" dirty="0"/>
              <a:t>Revisor for privat barnehage eller skole Ta kontakt med barnehagestyrer eller skoleleder </a:t>
            </a:r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68045" y="452995"/>
            <a:ext cx="10080625" cy="1077209"/>
          </a:xfrm>
        </p:spPr>
        <p:txBody>
          <a:bodyPr/>
          <a:lstStyle/>
          <a:p>
            <a:r>
              <a:rPr lang="nb-NO" dirty="0" smtClean="0"/>
              <a:t>Hvem har tilgang til hva?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81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BASIL</a:t>
            </a:r>
          </a:p>
          <a:p>
            <a:r>
              <a:rPr lang="nb-NO" dirty="0" smtClean="0"/>
              <a:t>Foreldreundersøkelsen for barnehager</a:t>
            </a:r>
          </a:p>
          <a:p>
            <a:r>
              <a:rPr lang="nb-NO" dirty="0" smtClean="0"/>
              <a:t>Nasjonalt barnehageregister</a:t>
            </a:r>
          </a:p>
          <a:p>
            <a:r>
              <a:rPr lang="nb-NO" dirty="0" err="1" smtClean="0"/>
              <a:t>RefLex</a:t>
            </a:r>
            <a:endParaRPr lang="nb-NO" dirty="0" smtClean="0"/>
          </a:p>
          <a:p>
            <a:r>
              <a:rPr lang="nb-NO" dirty="0" smtClean="0"/>
              <a:t>Statistikkportalen</a:t>
            </a:r>
          </a:p>
          <a:p>
            <a:r>
              <a:rPr lang="nb-NO" dirty="0" smtClean="0"/>
              <a:t>Ståstedsanalyse for barnehage</a:t>
            </a:r>
          </a:p>
          <a:p>
            <a:r>
              <a:rPr lang="nb-NO" dirty="0" smtClean="0"/>
              <a:t>m.m.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https://basil.udir.no/login.aspx?ReturnUrl=%</a:t>
            </a:r>
            <a:r>
              <a:rPr lang="nb-NO" dirty="0" smtClean="0">
                <a:hlinkClick r:id="rId3"/>
              </a:rPr>
              <a:t>2fDefault.aspx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Med UBAS-tilgang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47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Viser tall for fylke, kommune, barnehage</a:t>
            </a:r>
          </a:p>
          <a:p>
            <a:endParaRPr lang="nb-NO" dirty="0"/>
          </a:p>
          <a:p>
            <a:r>
              <a:rPr lang="nb-NO" dirty="0" smtClean="0"/>
              <a:t>Innloggingsmulighet via UBAS</a:t>
            </a:r>
          </a:p>
          <a:p>
            <a:endParaRPr lang="nb-NO" dirty="0"/>
          </a:p>
          <a:p>
            <a:r>
              <a:rPr lang="nb-NO" dirty="0" smtClean="0"/>
              <a:t>Opplysninger om bemanningstetthet, pedagognorm, utdanning m.m.</a:t>
            </a:r>
          </a:p>
          <a:p>
            <a:endParaRPr lang="nb-NO" dirty="0"/>
          </a:p>
          <a:p>
            <a:r>
              <a:rPr lang="nb-NO" dirty="0" smtClean="0"/>
              <a:t>Lenke til barnehagefakta.no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https://www.udir.no/tall-og-forskning/statistikk/statistikk-barnehage</a:t>
            </a:r>
            <a:r>
              <a:rPr lang="nb-NO" dirty="0" smtClean="0">
                <a:hlinkClick r:id="rId3"/>
              </a:rPr>
              <a:t>/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Bemanningskalkulatoren:</a:t>
            </a:r>
          </a:p>
          <a:p>
            <a:r>
              <a:rPr lang="nb-NO">
                <a:hlinkClick r:id="rId4"/>
              </a:rPr>
              <a:t>https://www.udir.no/tall-og-forskning/statistikk/statistikk-barnehage/bemanningskalkulator-barnehage</a:t>
            </a:r>
            <a:r>
              <a:rPr lang="nb-NO" smtClean="0">
                <a:hlinkClick r:id="rId4"/>
              </a:rPr>
              <a:t>/</a:t>
            </a:r>
            <a:endParaRPr lang="nb-NO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Statistikk barnehage </a:t>
            </a:r>
            <a:r>
              <a:rPr lang="nb-NO" dirty="0" err="1" smtClean="0"/>
              <a:t>Udir</a:t>
            </a:r>
            <a:r>
              <a:rPr lang="nb-NO" dirty="0" smtClean="0"/>
              <a:t> – åpen for alle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39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Mange av de samme opplysningene som i BASIL og rapportportalen, men åpen for alle</a:t>
            </a:r>
          </a:p>
          <a:p>
            <a:r>
              <a:rPr lang="nb-NO" dirty="0" smtClean="0"/>
              <a:t>Ny oppdatering i morgen 13.mars!</a:t>
            </a:r>
          </a:p>
          <a:p>
            <a:endParaRPr lang="nb-NO" dirty="0"/>
          </a:p>
          <a:p>
            <a:r>
              <a:rPr lang="nb-NO" dirty="0" smtClean="0"/>
              <a:t>Kan få pålogging og lage egne rapporter fra Statistikkbanken</a:t>
            </a:r>
          </a:p>
          <a:p>
            <a:endParaRPr lang="nb-NO" dirty="0"/>
          </a:p>
          <a:p>
            <a:r>
              <a:rPr lang="nb-NO" dirty="0" smtClean="0"/>
              <a:t>Kan koble info om barnehager med annen statistikk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https://www.ssb.no</a:t>
            </a:r>
            <a:r>
              <a:rPr lang="nb-NO" dirty="0" smtClean="0">
                <a:hlinkClick r:id="rId3"/>
              </a:rPr>
              <a:t>/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Fylkesmannens kommunestatistikk:</a:t>
            </a:r>
          </a:p>
          <a:p>
            <a:r>
              <a:rPr lang="nb-NO" dirty="0">
                <a:hlinkClick r:id="rId4"/>
              </a:rPr>
              <a:t>https://</a:t>
            </a:r>
            <a:r>
              <a:rPr lang="nb-NO" dirty="0" smtClean="0">
                <a:hlinkClick r:id="rId4"/>
              </a:rPr>
              <a:t>www.fylkesmannen.no/contentassets/5505cd7c950e4b77992128702ce1ee2b/kommunestatistikken-2018-14.09.2018.pdf</a:t>
            </a:r>
            <a:endParaRPr lang="nb-NO" dirty="0" smtClean="0"/>
          </a:p>
          <a:p>
            <a:r>
              <a:rPr lang="nb-NO" dirty="0" smtClean="0"/>
              <a:t>Basert på KOSTRA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Statistisk sentralbyrå – åpen for alle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93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hlinkClick r:id="rId2"/>
              </a:rPr>
              <a:t>http://barnehagefakta.udir.no</a:t>
            </a:r>
            <a:r>
              <a:rPr lang="nb-NO" dirty="0" smtClean="0">
                <a:hlinkClick r:id="rId2"/>
              </a:rPr>
              <a:t>/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Søk etter barnehage eller kommune</a:t>
            </a:r>
            <a:endParaRPr lang="nb-NO" dirty="0"/>
          </a:p>
        </p:txBody>
      </p:sp>
      <p:pic>
        <p:nvPicPr>
          <p:cNvPr id="8" name="Plassholder for bilde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5" r="23075"/>
          <a:stretch>
            <a:fillRect/>
          </a:stretch>
        </p:blipFill>
        <p:spPr>
          <a:xfrm>
            <a:off x="1062681" y="2164466"/>
            <a:ext cx="3341043" cy="4144259"/>
          </a:xfr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Barnehagefakta – åpen for alle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38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4889693" cy="4458234"/>
          </a:xfrm>
        </p:spPr>
        <p:txBody>
          <a:bodyPr/>
          <a:lstStyle/>
          <a:p>
            <a:r>
              <a:rPr lang="nb-NO" b="1" dirty="0" smtClean="0"/>
              <a:t>Kvantitativt:</a:t>
            </a:r>
          </a:p>
          <a:p>
            <a:r>
              <a:rPr lang="nb-NO" dirty="0" smtClean="0"/>
              <a:t>Andel pedagoger? Oppfylles pedagognormen?</a:t>
            </a:r>
          </a:p>
          <a:p>
            <a:r>
              <a:rPr lang="nb-NO" dirty="0" smtClean="0"/>
              <a:t>Andel barne- og ungdomsarbeidere?</a:t>
            </a:r>
          </a:p>
          <a:p>
            <a:r>
              <a:rPr lang="nb-NO" dirty="0" smtClean="0"/>
              <a:t>Hvor mange som har relevant videreutdanning?</a:t>
            </a:r>
          </a:p>
          <a:p>
            <a:r>
              <a:rPr lang="nb-NO" dirty="0" smtClean="0"/>
              <a:t>Hvor mange menn det er i barnehagene?</a:t>
            </a:r>
          </a:p>
          <a:p>
            <a:r>
              <a:rPr lang="nb-NO" dirty="0" smtClean="0"/>
              <a:t>Styrer og </a:t>
            </a:r>
            <a:r>
              <a:rPr lang="nb-NO" dirty="0" err="1" smtClean="0"/>
              <a:t>pedlederes</a:t>
            </a:r>
            <a:r>
              <a:rPr lang="nb-NO" dirty="0" smtClean="0"/>
              <a:t> grunnutdanning?</a:t>
            </a:r>
          </a:p>
          <a:p>
            <a:r>
              <a:rPr lang="nb-NO" dirty="0" smtClean="0"/>
              <a:t>Hvor er det øvingslærere?</a:t>
            </a:r>
          </a:p>
          <a:p>
            <a:r>
              <a:rPr lang="nb-NO" dirty="0" smtClean="0"/>
              <a:t>Hvilke eiere og barnehager veileder nyutdannede?</a:t>
            </a:r>
          </a:p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6244768" y="2158799"/>
            <a:ext cx="4881551" cy="4439709"/>
          </a:xfrm>
        </p:spPr>
        <p:txBody>
          <a:bodyPr/>
          <a:lstStyle/>
          <a:p>
            <a:r>
              <a:rPr lang="nb-NO" b="1" dirty="0" smtClean="0"/>
              <a:t>Kvalitativt:</a:t>
            </a:r>
          </a:p>
          <a:p>
            <a:r>
              <a:rPr lang="nb-NO" dirty="0" smtClean="0"/>
              <a:t>Hva sier foreldreundersøkelsen?</a:t>
            </a:r>
          </a:p>
          <a:p>
            <a:r>
              <a:rPr lang="nb-NO" dirty="0" smtClean="0"/>
              <a:t>Hva sier ståstedsanalysen?</a:t>
            </a:r>
          </a:p>
          <a:p>
            <a:r>
              <a:rPr lang="nb-NO" dirty="0" smtClean="0"/>
              <a:t>Hva sier årsplanene?</a:t>
            </a:r>
          </a:p>
          <a:p>
            <a:r>
              <a:rPr lang="nb-NO" dirty="0" smtClean="0"/>
              <a:t>Hvilket resultat viser  tidligere pedagogisk utviklingsarbeid i barnehagen?</a:t>
            </a:r>
          </a:p>
          <a:p>
            <a:r>
              <a:rPr lang="nb-NO" dirty="0" smtClean="0"/>
              <a:t>Hva viser ekstern barnehagevurdering?</a:t>
            </a:r>
          </a:p>
          <a:p>
            <a:r>
              <a:rPr lang="nb-NO" dirty="0" smtClean="0"/>
              <a:t>Hva står på barnehagens hjemmeside?</a:t>
            </a:r>
          </a:p>
          <a:p>
            <a:r>
              <a:rPr lang="nb-NO" dirty="0" smtClean="0"/>
              <a:t>Hva står om barnehagen på sosiale medier?</a:t>
            </a:r>
          </a:p>
          <a:p>
            <a:r>
              <a:rPr lang="nb-NO" dirty="0" smtClean="0"/>
              <a:t>Hva sier kommunens tilsynsrapporter?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vi interessert i å vite om barnehagene?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94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318294DD-13A2-4088-A9A2-1D88819C13BF}" vid="{1BF7CED7-C421-4B4D-AA8F-0C4E1E3B196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FMTL mal powerpoint</Template>
  <TotalTime>278</TotalTime>
  <Words>610</Words>
  <Application>Microsoft Office PowerPoint</Application>
  <PresentationFormat>Widescreen</PresentationFormat>
  <Paragraphs>105</Paragraphs>
  <Slides>10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</vt:lpstr>
      <vt:lpstr>Open Sans Light</vt:lpstr>
      <vt:lpstr>Open Sans SemiBold</vt:lpstr>
      <vt:lpstr>Office-tema</vt:lpstr>
      <vt:lpstr>PowerPoint-presentasjon</vt:lpstr>
      <vt:lpstr>PowerPoint-presentasjon</vt:lpstr>
      <vt:lpstr>Hva vet vi etter BASIL pr. 15.12.18?</vt:lpstr>
      <vt:lpstr>Hvem har tilgang til hva?</vt:lpstr>
      <vt:lpstr>Med UBAS-tilgang</vt:lpstr>
      <vt:lpstr>Statistikk barnehage Udir – åpen for alle</vt:lpstr>
      <vt:lpstr>Statistisk sentralbyrå – åpen for alle</vt:lpstr>
      <vt:lpstr>Barnehagefakta – åpen for alle</vt:lpstr>
      <vt:lpstr>Hva er vi interessert i å vite om barnehagene?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Morberg, Robert</dc:creator>
  <cp:lastModifiedBy>Welde, Anne Kirsti</cp:lastModifiedBy>
  <cp:revision>24</cp:revision>
  <dcterms:created xsi:type="dcterms:W3CDTF">2019-02-19T06:52:16Z</dcterms:created>
  <dcterms:modified xsi:type="dcterms:W3CDTF">2019-03-18T14:04:42Z</dcterms:modified>
</cp:coreProperties>
</file>