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3" r:id="rId2"/>
    <p:sldId id="1279" r:id="rId3"/>
    <p:sldId id="1327" r:id="rId4"/>
    <p:sldId id="1321" r:id="rId5"/>
    <p:sldId id="259" r:id="rId6"/>
    <p:sldId id="1277" r:id="rId7"/>
    <p:sldId id="1336" r:id="rId8"/>
    <p:sldId id="270" r:id="rId9"/>
    <p:sldId id="271" r:id="rId10"/>
    <p:sldId id="273" r:id="rId11"/>
    <p:sldId id="1331" r:id="rId12"/>
    <p:sldId id="1337" r:id="rId13"/>
    <p:sldId id="1338" r:id="rId14"/>
    <p:sldId id="1256" r:id="rId15"/>
    <p:sldId id="1258" r:id="rId16"/>
    <p:sldId id="1332" r:id="rId17"/>
    <p:sldId id="1259" r:id="rId18"/>
    <p:sldId id="1260" r:id="rId19"/>
    <p:sldId id="1261" r:id="rId20"/>
    <p:sldId id="1263" r:id="rId21"/>
    <p:sldId id="1264" r:id="rId22"/>
    <p:sldId id="1265" r:id="rId23"/>
    <p:sldId id="1333" r:id="rId24"/>
    <p:sldId id="1335"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4E"/>
    <a:srgbClr val="000000"/>
    <a:srgbClr val="7A942F"/>
    <a:srgbClr val="00ADBA"/>
    <a:srgbClr val="DBEB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680" autoAdjust="0"/>
  </p:normalViewPr>
  <p:slideViewPr>
    <p:cSldViewPr snapToGrid="0">
      <p:cViewPr varScale="1">
        <p:scale>
          <a:sx n="149" d="100"/>
          <a:sy n="149" d="100"/>
        </p:scale>
        <p:origin x="666"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4B0CA8-D4C0-4EDF-983C-013F20071413}" type="datetimeFigureOut">
              <a:rPr lang="nb-NO" smtClean="0"/>
              <a:t>14.09.2023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E4FB80-D5CD-4F8B-B310-9170DDB90797}" type="slidenum">
              <a:rPr lang="nb-NO" smtClean="0"/>
              <a:t>‹#›</a:t>
            </a:fld>
            <a:endParaRPr lang="nb-NO"/>
          </a:p>
        </p:txBody>
      </p:sp>
    </p:spTree>
    <p:extLst>
      <p:ext uri="{BB962C8B-B14F-4D97-AF65-F5344CB8AC3E}">
        <p14:creationId xmlns:p14="http://schemas.microsoft.com/office/powerpoint/2010/main" val="387528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intranett.fylkesmannen.no/nb/ilag/avdelingene/oppvekst--og-velferdsavdelingen/nav-og-sosiale-tjenester/"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intranett.fylkesmannen.no/nb/ilag/avdelingene/oppvekst--og-velferdsavdelingen/Opplaring/" TargetMode="External"/><Relationship Id="rId5" Type="http://schemas.openxmlformats.org/officeDocument/2006/relationships/hyperlink" Target="https://intranett.fylkesmannen.no/nb/ilag/avdelingene/oppvekst--og-velferdsavdelingen/barnehage/" TargetMode="External"/><Relationship Id="rId4" Type="http://schemas.openxmlformats.org/officeDocument/2006/relationships/hyperlink" Target="https://intranett.fylkesmannen.no/nb/ilag/avdelingene/oppvekst--og-velferdsavdelingen/barnevern/"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49916776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o.wikipedia.org/wiki/Kongelig_resolusjon"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no.wikipedia.org/wiki/Nordre_Trondhjems_amt" TargetMode="External"/><Relationship Id="rId4" Type="http://schemas.openxmlformats.org/officeDocument/2006/relationships/hyperlink" Target="https://no.wikipedia.org/wiki/S%C3%B8ndre_Trondhjems_am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Foto: </a:t>
            </a:r>
            <a:r>
              <a:rPr lang="nb-NO" dirty="0" err="1"/>
              <a:t>mostphotos</a:t>
            </a:r>
            <a:r>
              <a:rPr lang="nb-NO" dirty="0"/>
              <a:t>, </a:t>
            </a:r>
            <a:r>
              <a:rPr lang="nb-NO" dirty="0" err="1"/>
              <a:t>pixabay</a:t>
            </a:r>
            <a:r>
              <a:rPr lang="nb-NO" dirty="0"/>
              <a:t>, Statsforvalteren i Trøndelag: Risten-Marja Inga</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a:t>
            </a:fld>
            <a:endParaRPr lang="nb-NO"/>
          </a:p>
        </p:txBody>
      </p:sp>
    </p:spTree>
    <p:extLst>
      <p:ext uri="{BB962C8B-B14F-4D97-AF65-F5344CB8AC3E}">
        <p14:creationId xmlns:p14="http://schemas.microsoft.com/office/powerpoint/2010/main" val="231769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a:t>Statsforvalterembetene</a:t>
            </a:r>
            <a:r>
              <a:rPr lang="nb-NO" dirty="0"/>
              <a:t> har i sum rundt 2 250 ansatte fordelt på alle fylkene. Vår rolle er fra tid til annet oppe til diskusjon, så også i våre dager.</a:t>
            </a:r>
          </a:p>
          <a:p>
            <a:r>
              <a:rPr lang="nb-NO" dirty="0"/>
              <a:t>10 Statsforvaltere i 11 fylker.</a:t>
            </a:r>
          </a:p>
          <a:p>
            <a:endParaRPr lang="nb-NO" dirty="0"/>
          </a:p>
          <a:p>
            <a:r>
              <a:rPr lang="nb-NO" dirty="0"/>
              <a:t>Statsforvalteren har en helt spesiell rolle i vårt demokratiske system. Vi er en viktig link mellom mennesker og kommuner på den ene side, og Storting, regjering og andre sentrale myndigheter på den andre side.</a:t>
            </a:r>
          </a:p>
          <a:p>
            <a:endParaRPr lang="nb-NO" dirty="0"/>
          </a:p>
          <a:p>
            <a:r>
              <a:rPr lang="nb-NO" dirty="0"/>
              <a:t>Vi er statens og Kongens representant i fylket. Vi har viktige styrings- og rettledningsoppgaver overfor kommunene og vi skal føre tilsyn med den kommunale forvaltningen og den kommunale økonomien, blant annet etter kommuneloven. </a:t>
            </a:r>
          </a:p>
          <a:p>
            <a:endParaRPr lang="nb-NO" dirty="0"/>
          </a:p>
          <a:p>
            <a:r>
              <a:rPr lang="nb-NO" dirty="0"/>
              <a:t>Vi er også statlig sektormyndighet på viktige områder som miljøvern, landbruk, sivil beredskap, sosial omsorg for å nevne noe.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Statsforvalteren som før het Fylkesmannen ble ofte forvekslet med Fylkeskommunen. Det har faktisk hendt at vi har fått brev fra departementene som egentlig skulle gått til Fylkeskommunen…forhåpentligvis vil det nye, kjønnsnøytrale navnet gjøre det enklere å unngå slike misforståelser i framtiden.</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Vi kan jo legge til, at </a:t>
            </a:r>
            <a:r>
              <a:rPr lang="nb-NO" sz="1200" b="1" kern="1200" dirty="0">
                <a:solidFill>
                  <a:schemeClr val="tx1"/>
                </a:solidFill>
                <a:effectLst/>
                <a:latin typeface="+mn-lt"/>
                <a:ea typeface="+mn-ea"/>
                <a:cs typeface="+mn-cs"/>
              </a:rPr>
              <a:t>Fylkeskommunen</a:t>
            </a:r>
            <a:r>
              <a:rPr lang="nb-NO" sz="1200" kern="1200" dirty="0">
                <a:solidFill>
                  <a:schemeClr val="tx1"/>
                </a:solidFill>
                <a:effectLst/>
                <a:latin typeface="+mn-lt"/>
                <a:ea typeface="+mn-ea"/>
                <a:cs typeface="+mn-cs"/>
              </a:rPr>
              <a:t> er et regionalt folkevalgte styringsnivået i Norge. Som offentlig myndighetsorgan har fylkeskommunen en selvstendig status både i forhold til oss i det statlige statsforvalterembetet og i forhold til kommunene innenfor fylkets grenser.</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10</a:t>
            </a:fld>
            <a:endParaRPr lang="nb-NO"/>
          </a:p>
        </p:txBody>
      </p:sp>
    </p:spTree>
    <p:extLst>
      <p:ext uri="{BB962C8B-B14F-4D97-AF65-F5344CB8AC3E}">
        <p14:creationId xmlns:p14="http://schemas.microsoft.com/office/powerpoint/2010/main" val="2831018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0" dirty="0"/>
              <a:t>Vi er om lag 270 ansatte, og vi har ansatte både i Steinkjer og Trondheim, men vi har også ansatte på Røros og Snåsa, hvor de som jobber med reindrift sitter.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I tillegg har vi n</a:t>
            </a:r>
            <a:r>
              <a:rPr lang="nb-NO" sz="1200" dirty="0"/>
              <a:t>asjonalparkforvaltere i Lierne, Røyrvik, Røros, Tydal, Surnadal.</a:t>
            </a:r>
            <a:br>
              <a:rPr lang="nb-NO" sz="1200" dirty="0"/>
            </a:b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(7 nasjonalparker i Trøndelag: Børgefjell, Lierne nasjonalpark, </a:t>
            </a:r>
            <a:r>
              <a:rPr lang="nb-NO" b="0" i="0" dirty="0">
                <a:solidFill>
                  <a:srgbClr val="333333"/>
                </a:solidFill>
                <a:effectLst/>
                <a:latin typeface="CalibreWeb-Semibold"/>
              </a:rPr>
              <a:t>Blåfjella/Skjækerfjella, Skarvan og Roltdalen, Sylan landskapsvernområde, Skardsfjella-Hyllingsdalen, Femundsmarka, Forollhogna Nasjonalpark, Dovrefjell-Sunndalsfjella, Trollheimen landskapsområde)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Til alle de forskjellige oppgavene vi har, må vi ha dyktige medarbeidere som er oppdaterte innen sine fagfelt, derfor kan du gjerne kalle oss en kompetansebedrift. </a:t>
            </a:r>
            <a:r>
              <a:rPr lang="nb-NO" dirty="0"/>
              <a:t>Hos oss finner du jurister, pedagoger, økonomer, agronomer, sosionomer, leger, sykepleiere, statsvitere osv. osv. </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11</a:t>
            </a:fld>
            <a:endParaRPr lang="nb-NO"/>
          </a:p>
        </p:txBody>
      </p:sp>
    </p:spTree>
    <p:extLst>
      <p:ext uri="{BB962C8B-B14F-4D97-AF65-F5344CB8AC3E}">
        <p14:creationId xmlns:p14="http://schemas.microsoft.com/office/powerpoint/2010/main" val="551430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Strategisk </a:t>
            </a:r>
            <a:r>
              <a:rPr lang="nb-NO" dirty="0"/>
              <a:t>plan: http://riskmanagerdok.fylkesmannen.local/FMTL/Kvalitetsdokumentasjon/FMTL%20-%20Strategisk%20plan%202019-2022.pdf</a:t>
            </a:r>
          </a:p>
          <a:p>
            <a:endParaRPr lang="nb-NO" dirty="0"/>
          </a:p>
          <a:p>
            <a:r>
              <a:rPr lang="nb-NO" dirty="0"/>
              <a:t>Strategisk plan, skal si noe om </a:t>
            </a:r>
          </a:p>
          <a:p>
            <a:endParaRPr lang="nb-NO" dirty="0"/>
          </a:p>
          <a:p>
            <a:pPr marL="171450" indent="-171450">
              <a:buFontTx/>
              <a:buChar char="-"/>
            </a:pPr>
            <a:r>
              <a:rPr lang="nb-NO" dirty="0"/>
              <a:t>Hvordan vi vil fremstå (Hvordan omgivelsene skal oppfatte at vi gjør jobben vår) </a:t>
            </a:r>
          </a:p>
          <a:p>
            <a:pPr marL="171450" indent="-171450">
              <a:buFontTx/>
              <a:buChar char="-"/>
            </a:pPr>
            <a:r>
              <a:rPr lang="nb-NO" dirty="0"/>
              <a:t>Hvordan vi vil jobbe </a:t>
            </a:r>
          </a:p>
          <a:p>
            <a:pPr marL="171450" indent="-171450">
              <a:buFontTx/>
              <a:buChar char="-"/>
            </a:pPr>
            <a:r>
              <a:rPr lang="nb-NO" dirty="0"/>
              <a:t>Hvordan vi har det på jobb </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14</a:t>
            </a:fld>
            <a:endParaRPr lang="nb-NO"/>
          </a:p>
        </p:txBody>
      </p:sp>
    </p:spTree>
    <p:extLst>
      <p:ext uri="{BB962C8B-B14F-4D97-AF65-F5344CB8AC3E}">
        <p14:creationId xmlns:p14="http://schemas.microsoft.com/office/powerpoint/2010/main" val="197454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b="0" i="0" kern="1200" dirty="0">
              <a:solidFill>
                <a:schemeClr val="tx1"/>
              </a:solidFill>
              <a:effectLst/>
              <a:latin typeface="+mn-lt"/>
              <a:ea typeface="+mn-ea"/>
              <a:cs typeface="+mn-cs"/>
            </a:endParaRPr>
          </a:p>
        </p:txBody>
      </p:sp>
      <p:sp>
        <p:nvSpPr>
          <p:cNvPr id="4" name="Plassholder for lysbildenummer 3"/>
          <p:cNvSpPr>
            <a:spLocks noGrp="1"/>
          </p:cNvSpPr>
          <p:nvPr>
            <p:ph type="sldNum" sz="quarter" idx="5"/>
          </p:nvPr>
        </p:nvSpPr>
        <p:spPr/>
        <p:txBody>
          <a:bodyPr/>
          <a:lstStyle/>
          <a:p>
            <a:fld id="{07E4FB80-D5CD-4F8B-B310-9170DDB90797}" type="slidenum">
              <a:rPr lang="nb-NO" smtClean="0"/>
              <a:t>15</a:t>
            </a:fld>
            <a:endParaRPr lang="nb-NO"/>
          </a:p>
        </p:txBody>
      </p:sp>
    </p:spTree>
    <p:extLst>
      <p:ext uri="{BB962C8B-B14F-4D97-AF65-F5344CB8AC3E}">
        <p14:creationId xmlns:p14="http://schemas.microsoft.com/office/powerpoint/2010/main" val="261176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Organisasjons- og utviklingsavdelingen ledes av Roar Veiseth.</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Avdelinga har en sentral rolle i arbeidet med å videreutvikle embetet. I dette ligger større vekt på blant annet kompetanseutvikling ut mot avdelingene.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Organisasjons- og utviklingsavdelingen er organisert med to seksjoner hvor hver seksjonsleder har fått delegert fagansvar og delvis personalansvar. Seksjonene er Virksomhetsutvikling og Servicefag.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Avdelinga skal bidra til å ivareta embetets rapporteringskrav, samt drifte våre fag- og støttesystem.</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16</a:t>
            </a:fld>
            <a:endParaRPr lang="nb-NO"/>
          </a:p>
        </p:txBody>
      </p:sp>
    </p:spTree>
    <p:extLst>
      <p:ext uri="{BB962C8B-B14F-4D97-AF65-F5344CB8AC3E}">
        <p14:creationId xmlns:p14="http://schemas.microsoft.com/office/powerpoint/2010/main" val="652858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Reindriftsavdelinga ledes av </a:t>
            </a: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Siv Merethe G. Belbo</a:t>
            </a:r>
            <a:r>
              <a:rPr lang="nb-NO" sz="1200" b="0" i="0" kern="1200" dirty="0">
                <a:solidFill>
                  <a:schemeClr val="tx1"/>
                </a:solidFill>
                <a:effectLst/>
                <a:latin typeface="+mn-lt"/>
                <a:ea typeface="+mn-ea"/>
                <a:cs typeface="+mn-cs"/>
              </a:rPr>
              <a:t>.</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Reindriftsavdelingen er faglig underlagt Landbruksdirektoratet og Landbruks- og matdepartementet. Avdelingens 8 ansatte er fordelt på to kontorsteder; Røros og Snåsa.</a:t>
            </a:r>
          </a:p>
          <a:p>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Reindriftsavdelingen skal bidra til å oppfylle nasjonale mål for reindrifta. En sentral oppgave er å ivareta reindriftens interesser, bl.a. ved å gi uttalelser i plansaker.</a:t>
            </a:r>
            <a:br>
              <a:rPr lang="nb-NO" dirty="0"/>
            </a:br>
            <a:r>
              <a:rPr lang="nb-NO" dirty="0"/>
              <a:t>Avdelingen er også førstelinje opp mot utøverne, og gir veiledning i forbindelse med etablering og overflytting av </a:t>
            </a:r>
            <a:r>
              <a:rPr lang="nb-NO" dirty="0" err="1"/>
              <a:t>siidaandeler</a:t>
            </a:r>
            <a:r>
              <a:rPr lang="nb-NO" dirty="0"/>
              <a:t>. </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Foruten den sørsamiske reindriften i Trøndelag og Hedmark forvalter Reindriftsavdelinga den sørsamiske reindriften i Trollheimen, samt tamreinlagene i Sør-Norge.</a:t>
            </a:r>
          </a:p>
          <a:p>
            <a:br>
              <a:rPr lang="nb-NO" dirty="0"/>
            </a:br>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17</a:t>
            </a:fld>
            <a:endParaRPr lang="nb-NO"/>
          </a:p>
        </p:txBody>
      </p:sp>
    </p:spTree>
    <p:extLst>
      <p:ext uri="{BB962C8B-B14F-4D97-AF65-F5344CB8AC3E}">
        <p14:creationId xmlns:p14="http://schemas.microsoft.com/office/powerpoint/2010/main" val="1694825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Landbruksavdelingen ledes av Tore Bjørkli.</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Avdelingen har ansvar for oppfølging av nasjonal landbruks- og matpolitikk regionalt og lokalt, og har både utviklings- og forvaltningsoppgaver.</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Landbruksavdelingas forvaltningsoppgaver knytter seg til økonomiske og juridiske virkemidler innenfor jordbruk, skogbruk og reindrift. Statsforvalteren har det regionale ansvaret for at virkemidlene på landbruks- og reindriftsområdet forvaltes og kontrolleres i samsvar med overordnede forutsetninger og i henhold til gjeldende lover og regler.</a:t>
            </a: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Statsforvalteren skal skape møteplasser for erfaringsutveksling og formidling av forventninger mellom Statsforvalteren, fylkeskommunen, Innovasjon Norge, kommunene og andre aktuelle regionale aktører. Statsforvalteren er kompetansesenter på landbruks- og matområdet. Videreutvikling av kommunenes rolle som landbrukspolitisk aktør og som pådriver innen landbruksrelatert klima- og miljøarbeid og nærings- og samfunnsutvikling er sentrale områder. Oppfølging og veiledning er viktige stikkord.</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18</a:t>
            </a:fld>
            <a:endParaRPr lang="nb-NO"/>
          </a:p>
        </p:txBody>
      </p:sp>
    </p:spTree>
    <p:extLst>
      <p:ext uri="{BB962C8B-B14F-4D97-AF65-F5344CB8AC3E}">
        <p14:creationId xmlns:p14="http://schemas.microsoft.com/office/powerpoint/2010/main" val="1543162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Klima- og miljøavdelingen ledes av </a:t>
            </a: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Line Lund Fjellvær, og </a:t>
            </a:r>
            <a:r>
              <a:rPr lang="nb-NO" sz="1200" b="0" i="0" kern="1200" dirty="0">
                <a:solidFill>
                  <a:schemeClr val="tx1"/>
                </a:solidFill>
                <a:effectLst/>
                <a:latin typeface="+mn-lt"/>
                <a:ea typeface="+mn-ea"/>
                <a:cs typeface="+mn-cs"/>
              </a:rPr>
              <a:t>er faglig underlagt Miljødirektoratet og Klima- og miljødepartementet. Avdelingen er organisert i tre seksjoner: plan- og inngrepsforvaltning, naturmangfold, forurensning, med ansatte både i Steinkjer og Trondheim. </a:t>
            </a:r>
            <a:r>
              <a:rPr lang="nb-NO" dirty="0"/>
              <a:t>I tillegg er nasjonalparkforvalterne i Trøndelag tilknyttet avdelingen. De har kontorsteder i Røyrvik, Lierne, Tydal, Røros og Rindal. </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19</a:t>
            </a:fld>
            <a:endParaRPr lang="nb-NO"/>
          </a:p>
        </p:txBody>
      </p:sp>
    </p:spTree>
    <p:extLst>
      <p:ext uri="{BB962C8B-B14F-4D97-AF65-F5344CB8AC3E}">
        <p14:creationId xmlns:p14="http://schemas.microsoft.com/office/powerpoint/2010/main" val="2572454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Oppvekst- og velferdsavdelingen ledes av Frode Kvittem.</a:t>
            </a:r>
          </a:p>
          <a:p>
            <a:r>
              <a:rPr lang="nb-NO" sz="1200" b="0" i="0" kern="1200" dirty="0">
                <a:solidFill>
                  <a:schemeClr val="tx1"/>
                </a:solidFill>
                <a:effectLst/>
                <a:latin typeface="+mn-lt"/>
                <a:ea typeface="+mn-ea"/>
                <a:cs typeface="+mn-cs"/>
              </a:rPr>
              <a:t>Avdelinga  består av fire seksjoner</a:t>
            </a:r>
            <a:r>
              <a:rPr lang="nb-NO" sz="1200" b="0" i="0" u="none" kern="1200" dirty="0">
                <a:solidFill>
                  <a:schemeClr val="tx1"/>
                </a:solidFill>
                <a:effectLst/>
                <a:latin typeface="+mn-lt"/>
                <a:ea typeface="+mn-ea"/>
                <a:cs typeface="+mn-cs"/>
              </a:rPr>
              <a:t>; </a:t>
            </a:r>
            <a:r>
              <a:rPr lang="nb-NO" sz="1200" b="0" i="0" u="none" kern="1200" dirty="0">
                <a:solidFill>
                  <a:schemeClr val="tx1"/>
                </a:solidFill>
                <a:effectLst/>
                <a:latin typeface="+mn-lt"/>
                <a:ea typeface="+mn-ea"/>
                <a:cs typeface="+mn-cs"/>
                <a:hlinkClick r:id="rId3" tooltip="Lenke til siden for seksjon Nav og sosiale tjenester">
                  <a:extLst>
                    <a:ext uri="{A12FA001-AC4F-418D-AE19-62706E023703}">
                      <ahyp:hlinkClr xmlns:ahyp="http://schemas.microsoft.com/office/drawing/2018/hyperlinkcolor" val="tx"/>
                    </a:ext>
                  </a:extLst>
                </a:hlinkClick>
              </a:rPr>
              <a:t>NAV og sosiale tjenester</a:t>
            </a:r>
            <a:r>
              <a:rPr lang="nb-NO" sz="1200" b="0" i="0" u="none" kern="1200" dirty="0">
                <a:solidFill>
                  <a:schemeClr val="tx1"/>
                </a:solidFill>
                <a:effectLst/>
                <a:latin typeface="+mn-lt"/>
                <a:ea typeface="+mn-ea"/>
                <a:cs typeface="+mn-cs"/>
              </a:rPr>
              <a:t>, </a:t>
            </a:r>
            <a:r>
              <a:rPr lang="nb-NO" sz="1200" b="0" i="0" u="none" kern="1200" dirty="0">
                <a:solidFill>
                  <a:schemeClr val="tx1"/>
                </a:solidFill>
                <a:effectLst/>
                <a:latin typeface="+mn-lt"/>
                <a:ea typeface="+mn-ea"/>
                <a:cs typeface="+mn-cs"/>
                <a:hlinkClick r:id="rId4" tooltip="Lenke til side for seksjon barnevern">
                  <a:extLst>
                    <a:ext uri="{A12FA001-AC4F-418D-AE19-62706E023703}">
                      <ahyp:hlinkClr xmlns:ahyp="http://schemas.microsoft.com/office/drawing/2018/hyperlinkcolor" val="tx"/>
                    </a:ext>
                  </a:extLst>
                </a:hlinkClick>
              </a:rPr>
              <a:t>barnevern</a:t>
            </a:r>
            <a:r>
              <a:rPr lang="nb-NO" sz="1200" b="0" i="0" u="none" kern="1200" dirty="0">
                <a:solidFill>
                  <a:schemeClr val="tx1"/>
                </a:solidFill>
                <a:effectLst/>
                <a:latin typeface="+mn-lt"/>
                <a:ea typeface="+mn-ea"/>
                <a:cs typeface="+mn-cs"/>
              </a:rPr>
              <a:t>, </a:t>
            </a:r>
            <a:r>
              <a:rPr lang="nb-NO" sz="1200" b="0" i="0" u="none" kern="1200" dirty="0">
                <a:solidFill>
                  <a:schemeClr val="tx1"/>
                </a:solidFill>
                <a:effectLst/>
                <a:latin typeface="+mn-lt"/>
                <a:ea typeface="+mn-ea"/>
                <a:cs typeface="+mn-cs"/>
                <a:hlinkClick r:id="rId5" tooltip="Lenke til side for seksjon barnehage">
                  <a:extLst>
                    <a:ext uri="{A12FA001-AC4F-418D-AE19-62706E023703}">
                      <ahyp:hlinkClr xmlns:ahyp="http://schemas.microsoft.com/office/drawing/2018/hyperlinkcolor" val="tx"/>
                    </a:ext>
                  </a:extLst>
                </a:hlinkClick>
              </a:rPr>
              <a:t>barnehage</a:t>
            </a:r>
            <a:r>
              <a:rPr lang="nb-NO" sz="1200" b="0" i="0" u="none" kern="1200" dirty="0">
                <a:solidFill>
                  <a:schemeClr val="tx1"/>
                </a:solidFill>
                <a:effectLst/>
                <a:latin typeface="+mn-lt"/>
                <a:ea typeface="+mn-ea"/>
                <a:cs typeface="+mn-cs"/>
              </a:rPr>
              <a:t> og </a:t>
            </a:r>
            <a:r>
              <a:rPr lang="nb-NO" sz="1200" b="0" i="0" u="none" kern="1200" dirty="0">
                <a:solidFill>
                  <a:schemeClr val="tx1"/>
                </a:solidFill>
                <a:effectLst/>
                <a:latin typeface="+mn-lt"/>
                <a:ea typeface="+mn-ea"/>
                <a:cs typeface="+mn-cs"/>
                <a:hlinkClick r:id="rId6" tooltip="Lenke til side for seksjon opplæring">
                  <a:extLst>
                    <a:ext uri="{A12FA001-AC4F-418D-AE19-62706E023703}">
                      <ahyp:hlinkClr xmlns:ahyp="http://schemas.microsoft.com/office/drawing/2018/hyperlinkcolor" val="tx"/>
                    </a:ext>
                  </a:extLst>
                </a:hlinkClick>
              </a:rPr>
              <a:t>opplæring</a:t>
            </a:r>
            <a:r>
              <a:rPr lang="nb-NO" sz="1200" b="0" i="0" u="non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333333"/>
                </a:solidFill>
                <a:effectLst/>
                <a:latin typeface="Helvetica Neue"/>
              </a:rPr>
              <a:t>Vi er 47 ansatte i avdelingen som utfører oppgaver og oppdrag på vegne av Kunnskapsdepartementet, Barne- og familiedepartementet, Arbeids- og velferdsdirektoratet, Utdanningsdirektoratet, og Helsetilsynet.</a:t>
            </a:r>
            <a:endParaRPr kumimoji="0" lang="nb-NO" sz="1200" b="0" i="0" u="none" strike="noStrike" kern="1200" cap="none" spc="0" normalizeH="0" baseline="0" noProof="0" dirty="0">
              <a:ln>
                <a:noFill/>
              </a:ln>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n-lt"/>
                <a:ea typeface="+mn-ea"/>
                <a:cs typeface="+mn-cs"/>
              </a:rPr>
              <a:t>Arbeidsoppgavene består hovedsakelig av håndhevingsordningen</a:t>
            </a:r>
            <a:r>
              <a:rPr kumimoji="0" lang="nb-NO" sz="1200" b="0" i="0" u="none" strike="noStrike" kern="1200" cap="none" spc="0" normalizeH="0" noProof="0" dirty="0">
                <a:ln>
                  <a:noFill/>
                </a:ln>
                <a:solidFill>
                  <a:prstClr val="black"/>
                </a:solidFill>
                <a:effectLst/>
                <a:uLnTx/>
                <a:uFillTx/>
                <a:latin typeface="+mn-lt"/>
                <a:ea typeface="+mn-ea"/>
                <a:cs typeface="+mn-cs"/>
              </a:rPr>
              <a:t> for skolemiljø, </a:t>
            </a:r>
            <a:r>
              <a:rPr kumimoji="0" lang="nb-NO" sz="1200" b="0" i="0" u="none" strike="noStrike" kern="1200" cap="none" spc="0" normalizeH="0" baseline="0" noProof="0" dirty="0">
                <a:ln>
                  <a:noFill/>
                </a:ln>
                <a:solidFill>
                  <a:prstClr val="black"/>
                </a:solidFill>
                <a:effectLst/>
                <a:uLnTx/>
                <a:uFillTx/>
                <a:latin typeface="+mn-lt"/>
                <a:ea typeface="+mn-ea"/>
                <a:cs typeface="+mn-cs"/>
              </a:rPr>
              <a:t>klagesaksbehandling, tilsyn og utviklingsoppdrag på skole-, barnehage-, barnevern- og sosialområdet.</a:t>
            </a:r>
            <a:endParaRPr lang="nb-NO" sz="1200" b="0" i="0" kern="1200" dirty="0">
              <a:solidFill>
                <a:schemeClr val="tx1"/>
              </a:solidFill>
              <a:effectLst/>
              <a:latin typeface="+mn-lt"/>
              <a:ea typeface="+mn-ea"/>
              <a:cs typeface="+mn-cs"/>
            </a:endParaRPr>
          </a:p>
          <a:p>
            <a:endParaRPr lang="nb-NO" sz="1200" b="0" i="0" kern="1200" dirty="0">
              <a:solidFill>
                <a:schemeClr val="tx1"/>
              </a:solidFill>
              <a:effectLst/>
              <a:latin typeface="+mn-lt"/>
              <a:ea typeface="+mn-ea"/>
              <a:cs typeface="+mn-cs"/>
            </a:endParaRPr>
          </a:p>
          <a:p>
            <a:r>
              <a:rPr lang="nb-NO" sz="1200" b="0" i="0" kern="1200" dirty="0">
                <a:solidFill>
                  <a:schemeClr val="tx1"/>
                </a:solidFill>
                <a:effectLst/>
                <a:latin typeface="+mn-lt"/>
                <a:ea typeface="+mn-ea"/>
                <a:cs typeface="+mn-cs"/>
              </a:rPr>
              <a:t>Her er nøkkeltall for vår avdeling:  </a:t>
            </a:r>
          </a:p>
          <a:p>
            <a:pPr marL="171450" indent="-171450" algn="l">
              <a:buFont typeface="Arial" panose="020B0604020202020204" pitchFamily="34" charset="0"/>
              <a:buChar char="•"/>
            </a:pPr>
            <a:r>
              <a:rPr lang="nb-NO" b="0" i="0" dirty="0">
                <a:solidFill>
                  <a:srgbClr val="333333"/>
                </a:solidFill>
                <a:effectLst/>
                <a:latin typeface="Helvetica Neue"/>
              </a:rPr>
              <a:t>24 000 barnehagebarn fordelt på 564 barnehager</a:t>
            </a:r>
          </a:p>
          <a:p>
            <a:pPr marL="171450" indent="-171450" algn="l">
              <a:buFont typeface="Arial" panose="020B0604020202020204" pitchFamily="34" charset="0"/>
              <a:buChar char="•"/>
            </a:pPr>
            <a:r>
              <a:rPr lang="nb-NO" b="0" i="0" dirty="0">
                <a:solidFill>
                  <a:srgbClr val="333333"/>
                </a:solidFill>
                <a:effectLst/>
                <a:latin typeface="Helvetica Neue"/>
              </a:rPr>
              <a:t>I underkant av 55 000 elever fordelt på 257 grunnskoler (2020-2021)</a:t>
            </a:r>
          </a:p>
          <a:p>
            <a:pPr marL="171450" indent="-171450" algn="l">
              <a:buFont typeface="Arial" panose="020B0604020202020204" pitchFamily="34" charset="0"/>
              <a:buChar char="•"/>
            </a:pPr>
            <a:r>
              <a:rPr lang="nb-NO" b="0" i="0" dirty="0">
                <a:solidFill>
                  <a:srgbClr val="333333"/>
                </a:solidFill>
                <a:effectLst/>
                <a:latin typeface="Helvetica Neue"/>
              </a:rPr>
              <a:t>33 offentlige og 8 private videregående skoler, med rundt 16 000 elever og 5000 lærlinger (2020-2021)</a:t>
            </a:r>
          </a:p>
          <a:p>
            <a:pPr marL="171450" indent="-171450" algn="l">
              <a:buFont typeface="Arial" panose="020B0604020202020204" pitchFamily="34" charset="0"/>
              <a:buChar char="•"/>
            </a:pPr>
            <a:r>
              <a:rPr lang="nb-NO" b="0" i="0" dirty="0">
                <a:solidFill>
                  <a:srgbClr val="333333"/>
                </a:solidFill>
                <a:effectLst/>
                <a:latin typeface="Helvetica Neue"/>
              </a:rPr>
              <a:t>22 barnevernstjenester</a:t>
            </a:r>
          </a:p>
          <a:p>
            <a:pPr marL="171450" indent="-171450" algn="l">
              <a:buFont typeface="Arial" panose="020B0604020202020204" pitchFamily="34" charset="0"/>
              <a:buChar char="•"/>
            </a:pPr>
            <a:r>
              <a:rPr lang="nb-NO" b="0" i="0" dirty="0">
                <a:solidFill>
                  <a:srgbClr val="333333"/>
                </a:solidFill>
                <a:effectLst/>
                <a:latin typeface="Helvetica Neue"/>
              </a:rPr>
              <a:t>37 barnevernsinstitusjoner/avdelingsenheter</a:t>
            </a:r>
          </a:p>
          <a:p>
            <a:pPr marL="171450" indent="-171450" algn="l">
              <a:buFont typeface="Arial" panose="020B0604020202020204" pitchFamily="34" charset="0"/>
              <a:buChar char="•"/>
            </a:pPr>
            <a:r>
              <a:rPr lang="nb-NO" b="0" i="0" dirty="0">
                <a:solidFill>
                  <a:srgbClr val="333333"/>
                </a:solidFill>
                <a:effectLst/>
                <a:latin typeface="Helvetica Neue"/>
              </a:rPr>
              <a:t>21 NAV-kontor</a:t>
            </a:r>
          </a:p>
        </p:txBody>
      </p:sp>
      <p:sp>
        <p:nvSpPr>
          <p:cNvPr id="4" name="Plassholder for lysbildenummer 3"/>
          <p:cNvSpPr>
            <a:spLocks noGrp="1"/>
          </p:cNvSpPr>
          <p:nvPr>
            <p:ph type="sldNum" sz="quarter" idx="5"/>
          </p:nvPr>
        </p:nvSpPr>
        <p:spPr/>
        <p:txBody>
          <a:bodyPr/>
          <a:lstStyle/>
          <a:p>
            <a:fld id="{07E4FB80-D5CD-4F8B-B310-9170DDB90797}" type="slidenum">
              <a:rPr lang="nb-NO" smtClean="0"/>
              <a:t>20</a:t>
            </a:fld>
            <a:endParaRPr lang="nb-NO"/>
          </a:p>
        </p:txBody>
      </p:sp>
    </p:spTree>
    <p:extLst>
      <p:ext uri="{BB962C8B-B14F-4D97-AF65-F5344CB8AC3E}">
        <p14:creationId xmlns:p14="http://schemas.microsoft.com/office/powerpoint/2010/main" val="1683374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Helse- og omsorgsavdelingen ledes av fylkeslege Jan Vaage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Avdelingen får hovedsakelig sine oppdrag fra Helse- og omsorgsdepartementet gjennom Statens helsetilsyn, </a:t>
            </a:r>
            <a:r>
              <a:rPr lang="nb-NO" sz="1200" b="0" i="0" kern="1200" dirty="0">
                <a:solidFill>
                  <a:schemeClr val="tx1"/>
                </a:solidFill>
                <a:effectLst/>
                <a:latin typeface="+mn-lt"/>
                <a:ea typeface="+mn-ea"/>
                <a:cs typeface="+mn-cs"/>
              </a:rPr>
              <a:t>Arbeids- og velferdsdirektoratet </a:t>
            </a:r>
            <a:r>
              <a:rPr lang="nb-NO" dirty="0"/>
              <a:t>og Helsedirektoratet. </a:t>
            </a:r>
            <a:br>
              <a:rPr lang="nb-NO" dirty="0"/>
            </a:br>
            <a:r>
              <a:rPr lang="nb-NO" sz="1200" b="0" i="0" kern="1200" dirty="0">
                <a:solidFill>
                  <a:schemeClr val="tx1"/>
                </a:solidFill>
                <a:effectLst/>
                <a:latin typeface="+mn-lt"/>
                <a:ea typeface="+mn-ea"/>
                <a:cs typeface="+mn-cs"/>
              </a:rPr>
              <a:t>Avdelingen har også oppdrag fra Barne-, likestillings- og inkluderingsdepartementet knyttet til bosetting av flyktninger.</a:t>
            </a:r>
          </a:p>
          <a:p>
            <a:r>
              <a:rPr lang="nb-NO" dirty="0"/>
              <a:t>I tillegg har avdelingen et nært samarbeid med andre avdelinger om oppdrag knyttet til velferd og beredskap.</a:t>
            </a:r>
          </a:p>
          <a:p>
            <a:endParaRPr lang="nb-NO" sz="12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21</a:t>
            </a:fld>
            <a:endParaRPr lang="nb-NO"/>
          </a:p>
        </p:txBody>
      </p:sp>
    </p:spTree>
    <p:extLst>
      <p:ext uri="{BB962C8B-B14F-4D97-AF65-F5344CB8AC3E}">
        <p14:creationId xmlns:p14="http://schemas.microsoft.com/office/powerpoint/2010/main" val="283437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u="none" dirty="0"/>
              <a:t>Trøndelag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Areal: </a:t>
            </a:r>
            <a:r>
              <a:rPr lang="nb-NO" sz="1200" b="0" i="0" kern="1200" dirty="0">
                <a:solidFill>
                  <a:schemeClr val="tx1"/>
                </a:solidFill>
                <a:effectLst/>
                <a:latin typeface="+mn-lt"/>
                <a:ea typeface="+mn-ea"/>
                <a:cs typeface="+mn-cs"/>
              </a:rPr>
              <a:t>44 267 </a:t>
            </a:r>
            <a:r>
              <a:rPr lang="nb-NO" dirty="0"/>
              <a:t>km²</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Trøndelag er Norges tredje største fylke i areal, med sine drøye 41.000 kvadratkilometer. Samtidig er fylket landets fjerde mest folkerike fylke.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Mange mener Trøndelag er et slags Norge i miniatyr. Her kan du ha flotte naturopplevelser på kysten og i høyfjellet – i løpet av en og samme dag. Vi kan friste med urørt natur, ville fjell, noen av landets beste lakseelver, men også aktive kommunesentre og yrende byliv i Trondheim.</a:t>
            </a:r>
            <a:br>
              <a:rPr lang="nb-NO" dirty="0"/>
            </a:b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Trøndelag er landets fjerde mest folkerike fylke og </a:t>
            </a:r>
            <a:r>
              <a:rPr lang="nb-NO" b="0" i="0" dirty="0">
                <a:solidFill>
                  <a:srgbClr val="4A4A4A"/>
                </a:solidFill>
                <a:effectLst/>
                <a:latin typeface="muli"/>
              </a:rPr>
              <a:t>33,0 % av trønderne har universitet eller høyskoleutdanning og Trøndelag er at av fylkene i Norge med størst andel av befolkningen med høyere utdanning, men det er store forskjeller mellom kommunene.</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Trøndelag er også en av de største matprodusentene i landet. Og visste du? Trøndelag er den </a:t>
            </a:r>
            <a:r>
              <a:rPr lang="nb-NO" b="0" dirty="0"/>
              <a:t>største melkeprodusenten i landet med </a:t>
            </a:r>
            <a:r>
              <a:rPr lang="nb-NO" dirty="0"/>
              <a:t>en produksjon på 332,6 millioner liter melk i 2020. 332,6 millioner liter vil si at hver trønder kunne ha drukket men enn 1,9 liter lokalprodusert melk hver dag, hele året.</a:t>
            </a: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Kilde:  https://www.trondelagfylke.no/globalassets/dokumenter/plan-og-areal/trondelag-i-tall/trondelag-i-tall-2019.-18-oktober-lav_opplosning.pdf</a:t>
            </a:r>
          </a:p>
          <a:p>
            <a:endParaRPr lang="nb-NO" dirty="0"/>
          </a:p>
          <a:p>
            <a:r>
              <a:rPr lang="nb-NO" b="0" i="0" dirty="0">
                <a:solidFill>
                  <a:srgbClr val="4A4A4A"/>
                </a:solidFill>
                <a:effectLst/>
                <a:latin typeface="muli"/>
              </a:rPr>
              <a:t>Trøndelag er Norges største oppdrettsfylke. Trønderske oppdrettsanlegg produserte 325 000 tonn med matfisk til en verdi av 16,1 milliarder kr i 2018.</a:t>
            </a:r>
          </a:p>
          <a:p>
            <a:endParaRPr lang="nb-NO" b="0" i="0" dirty="0">
              <a:solidFill>
                <a:srgbClr val="4A4A4A"/>
              </a:solidFill>
              <a:effectLst/>
              <a:latin typeface="mul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dirty="0">
                <a:solidFill>
                  <a:srgbClr val="4A4A4A"/>
                </a:solidFill>
                <a:effectLst/>
                <a:latin typeface="muli"/>
              </a:rPr>
              <a:t>Vi har også mange ressurser innen vann- og vindkraft. Vindkraft står nå snart for 1/3 av den totale kraftproduksjonen i Trøndelag i 2020, mens v</a:t>
            </a:r>
            <a:r>
              <a:rPr lang="nb-NO" b="0" i="0" dirty="0">
                <a:solidFill>
                  <a:srgbClr val="000000"/>
                </a:solidFill>
                <a:effectLst/>
                <a:latin typeface="Source Sans Pro" panose="020B0503030403020204" pitchFamily="34" charset="0"/>
              </a:rPr>
              <a:t>annkraften utgjør mesteparten av den norske kraftproduksjonen, dette gjelder også for Trøndelag.</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a:t>
            </a:fld>
            <a:endParaRPr lang="nb-NO"/>
          </a:p>
        </p:txBody>
      </p:sp>
    </p:spTree>
    <p:extLst>
      <p:ext uri="{BB962C8B-B14F-4D97-AF65-F5344CB8AC3E}">
        <p14:creationId xmlns:p14="http://schemas.microsoft.com/office/powerpoint/2010/main" val="1644023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Kommunal- og justisavdelingen ledes av Mari Mogstad. </a:t>
            </a:r>
          </a:p>
          <a:p>
            <a:r>
              <a:rPr lang="nb-NO" dirty="0"/>
              <a:t>Avdelingen dekker et vidt spekter av saksfelt og utfører arbeidsoppgaver på vegne av en rekke departementer. </a:t>
            </a:r>
            <a:br>
              <a:rPr lang="nb-NO" dirty="0"/>
            </a:br>
            <a:r>
              <a:rPr lang="nb-NO" dirty="0"/>
              <a:t>Arbeidsoppgavene faller innenfor flere av Statsforvalterembetets hovedroller; som sektor-, samordnings- og rettsikkerhetsmyndighet. </a:t>
            </a:r>
          </a:p>
          <a:p>
            <a:r>
              <a:rPr lang="nb-NO" dirty="0"/>
              <a:t>Kommunal- og justisavdelingen er embetets største fagavdelingen med nærmere 60 ansatte.</a:t>
            </a:r>
          </a:p>
          <a:p>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I kommunal- og justisavdelingen finner du jurister, samfunnsvitere, økonomer, sosionomer, barnevernspedagoger og militære, for å nevne noen fagbakgrunner. Avdelingen som har ansatte både på Steinkjer og i Trondheim, har delt «sin virksomhet» i fire seksjoner. De fire er:</a:t>
            </a:r>
          </a:p>
          <a:p>
            <a:endParaRPr lang="nb-NO" sz="1200" b="0" i="0" kern="1200" dirty="0">
              <a:solidFill>
                <a:schemeClr val="tx1"/>
              </a:solidFill>
              <a:effectLst/>
              <a:latin typeface="+mn-lt"/>
              <a:ea typeface="+mn-ea"/>
              <a:cs typeface="+mn-cs"/>
            </a:endParaRPr>
          </a:p>
          <a:p>
            <a:r>
              <a:rPr lang="nb-NO" sz="1200" b="1" i="0" kern="1200" dirty="0">
                <a:solidFill>
                  <a:schemeClr val="tx1"/>
                </a:solidFill>
                <a:effectLst/>
                <a:latin typeface="+mn-lt"/>
                <a:ea typeface="+mn-ea"/>
                <a:cs typeface="+mn-cs"/>
              </a:rPr>
              <a:t>Samordning</a:t>
            </a:r>
            <a:r>
              <a:rPr lang="nb-NO" sz="1200" b="0" i="0" kern="1200" dirty="0">
                <a:solidFill>
                  <a:schemeClr val="tx1"/>
                </a:solidFill>
                <a:effectLst/>
                <a:latin typeface="+mn-lt"/>
                <a:ea typeface="+mn-ea"/>
                <a:cs typeface="+mn-cs"/>
              </a:rPr>
              <a:t> (Som hovedsakelig løser oppgaver på vegne av Kommunal- og moderniseringsdepartementet).</a:t>
            </a:r>
          </a:p>
          <a:p>
            <a:r>
              <a:rPr lang="nb-NO" sz="1200" b="1" i="0" kern="1200" dirty="0">
                <a:solidFill>
                  <a:schemeClr val="tx1"/>
                </a:solidFill>
                <a:effectLst/>
                <a:latin typeface="+mn-lt"/>
                <a:ea typeface="+mn-ea"/>
                <a:cs typeface="+mn-cs"/>
              </a:rPr>
              <a:t>Vergemål og bevilling</a:t>
            </a:r>
            <a:r>
              <a:rPr lang="nb-NO" sz="1200" b="0" i="0" kern="1200" dirty="0">
                <a:solidFill>
                  <a:schemeClr val="tx1"/>
                </a:solidFill>
                <a:effectLst/>
                <a:latin typeface="+mn-lt"/>
                <a:ea typeface="+mn-ea"/>
                <a:cs typeface="+mn-cs"/>
              </a:rPr>
              <a:t> (som fatter vedtak innenfor en rekke rettsområder av betydning for enkeltborgere).</a:t>
            </a:r>
          </a:p>
          <a:p>
            <a:r>
              <a:rPr lang="nb-NO" sz="1200" b="1" i="0" kern="1200" dirty="0">
                <a:solidFill>
                  <a:schemeClr val="tx1"/>
                </a:solidFill>
                <a:effectLst/>
                <a:latin typeface="+mn-lt"/>
                <a:ea typeface="+mn-ea"/>
                <a:cs typeface="+mn-cs"/>
              </a:rPr>
              <a:t>Samfunnssikkerhet og beredskap </a:t>
            </a:r>
            <a:r>
              <a:rPr lang="nb-NO" sz="1200" b="0" i="0" kern="1200" dirty="0">
                <a:solidFill>
                  <a:schemeClr val="tx1"/>
                </a:solidFill>
                <a:effectLst/>
                <a:latin typeface="+mn-lt"/>
                <a:ea typeface="+mn-ea"/>
                <a:cs typeface="+mn-cs"/>
              </a:rPr>
              <a:t>(Oppgaver som veiledning, tilsyn og øvingsledelse, men også viktig bindeledd mellom lokale og sentrale myndigheter).</a:t>
            </a:r>
          </a:p>
          <a:p>
            <a:r>
              <a:rPr lang="nb-NO" sz="1200" b="1" i="0" kern="1200" dirty="0">
                <a:solidFill>
                  <a:schemeClr val="tx1"/>
                </a:solidFill>
                <a:effectLst/>
                <a:latin typeface="+mn-lt"/>
                <a:ea typeface="+mn-ea"/>
                <a:cs typeface="+mn-cs"/>
              </a:rPr>
              <a:t>Juridisk</a:t>
            </a:r>
            <a:r>
              <a:rPr lang="nb-NO" sz="1200" b="0" i="0" kern="1200" dirty="0">
                <a:solidFill>
                  <a:schemeClr val="tx1"/>
                </a:solidFill>
                <a:effectLst/>
                <a:latin typeface="+mn-lt"/>
                <a:ea typeface="+mn-ea"/>
                <a:cs typeface="+mn-cs"/>
              </a:rPr>
              <a:t> (klagesaksbehandling og veiledning etter en rekke lover og forskrifter. Er også førsteinstansvedtak på noen områder).</a:t>
            </a:r>
          </a:p>
          <a:p>
            <a:endParaRPr lang="nb-NO" dirty="0"/>
          </a:p>
          <a:p>
            <a:r>
              <a:rPr lang="nb-NO" sz="1200" b="0" i="0" kern="1200" dirty="0">
                <a:solidFill>
                  <a:schemeClr val="tx1"/>
                </a:solidFill>
                <a:effectLst/>
                <a:latin typeface="+mn-lt"/>
                <a:ea typeface="+mn-ea"/>
                <a:cs typeface="+mn-cs"/>
              </a:rPr>
              <a:t>Avdelingen er på noen områder førstelinje ut mot innbyggerne i fylket, på andre områder er de i andre linje – f.eks. opp mot kommunene. De er også klageorgan på en rekke ulike områder.</a:t>
            </a:r>
            <a:br>
              <a:rPr lang="nb-NO" dirty="0"/>
            </a:br>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22</a:t>
            </a:fld>
            <a:endParaRPr lang="nb-NO"/>
          </a:p>
        </p:txBody>
      </p:sp>
    </p:spTree>
    <p:extLst>
      <p:ext uri="{BB962C8B-B14F-4D97-AF65-F5344CB8AC3E}">
        <p14:creationId xmlns:p14="http://schemas.microsoft.com/office/powerpoint/2010/main" val="1139119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Avslutning: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Bildet vi ser her er fra Berg Gård i Inderøy kommune, der de har gjenskapt den gode gamle landhandleren. Melk, brød, piggtråd og maling i samme butikken. Vi kan si at Statsforvalteren er en slags landhandler på grunn av bredden i de pålagte oppgavene, og det store rollemangfoldet. Og nettopp denne bredden i rollemangfold, gjør annerledes enn offentlige instanser.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Som statens fremste representant i fylket, er vår viktigste jobb å bidra til at kommunene lykkes med den viktige jobben kommunene har innen</a:t>
            </a:r>
            <a:r>
              <a:rPr lang="nb-NO" dirty="0"/>
              <a:t> velferd og tjenester</a:t>
            </a:r>
            <a:r>
              <a:rPr lang="nb-NO"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Som regjeringens representant i fylket skal Statsforvalteren arbeide på vegne av og ta initiativer som er til beste for fylket, og</a:t>
            </a:r>
            <a:r>
              <a:rPr lang="nb-NO" sz="1200" kern="1200" dirty="0">
                <a:solidFill>
                  <a:schemeClr val="tx1"/>
                </a:solidFill>
                <a:effectLst/>
                <a:latin typeface="+mn-lt"/>
                <a:ea typeface="+mn-ea"/>
                <a:cs typeface="+mn-cs"/>
              </a:rPr>
              <a:t> skal for eksempel jobbe for å </a:t>
            </a:r>
            <a:r>
              <a:rPr lang="nb-NO" dirty="0"/>
              <a:t>ivareta miljø, landbruk, reindrift.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 enkeltpersoner: Rettssikkerhet, vergemål og andre oppgaver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En «midtbanespiller» mellom de nasjonale og lokale myndighetene: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Statsforvalteren skal bidra til at nasjonal politikk blir iverksatt. </a:t>
            </a:r>
            <a:r>
              <a:rPr lang="nb-NO" sz="1200" kern="1200" dirty="0">
                <a:solidFill>
                  <a:schemeClr val="tx1"/>
                </a:solidFill>
                <a:effectLst/>
                <a:latin typeface="+mn-lt"/>
                <a:ea typeface="+mn-ea"/>
                <a:cs typeface="+mn-cs"/>
              </a:rPr>
              <a:t>Vi har mange verktøy i verktøykassen for å se til at de statlige styringssignalene kommer ut til den ytterste «</a:t>
            </a:r>
            <a:r>
              <a:rPr lang="nb-NO" sz="1200" kern="1200" dirty="0" err="1">
                <a:solidFill>
                  <a:schemeClr val="tx1"/>
                </a:solidFill>
                <a:effectLst/>
                <a:latin typeface="+mn-lt"/>
                <a:ea typeface="+mn-ea"/>
                <a:cs typeface="+mn-cs"/>
              </a:rPr>
              <a:t>nøgne</a:t>
            </a:r>
            <a:r>
              <a:rPr lang="nb-NO" sz="1200" kern="1200" dirty="0">
                <a:solidFill>
                  <a:schemeClr val="tx1"/>
                </a:solidFill>
                <a:effectLst/>
                <a:latin typeface="+mn-lt"/>
                <a:ea typeface="+mn-ea"/>
                <a:cs typeface="+mn-cs"/>
              </a:rPr>
              <a:t> ø» og signalene omsettes og iverksettes lokalt.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Vi skal også være et talerør for Trøndelag overfor sentrale myndigheter. Det betyr at vi for eksempel skal formidle virkninger av vedtatt politikk. På det viset bidrar vi også til at våre overordnede får bedre innsikt i virkningen av den politikken som vedtas nasjonalt.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23</a:t>
            </a:fld>
            <a:endParaRPr lang="nb-NO"/>
          </a:p>
        </p:txBody>
      </p:sp>
    </p:spTree>
    <p:extLst>
      <p:ext uri="{BB962C8B-B14F-4D97-AF65-F5344CB8AC3E}">
        <p14:creationId xmlns:p14="http://schemas.microsoft.com/office/powerpoint/2010/main" val="2172752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24</a:t>
            </a:fld>
            <a:endParaRPr lang="nb-NO"/>
          </a:p>
        </p:txBody>
      </p:sp>
    </p:spTree>
    <p:extLst>
      <p:ext uri="{BB962C8B-B14F-4D97-AF65-F5344CB8AC3E}">
        <p14:creationId xmlns:p14="http://schemas.microsoft.com/office/powerpoint/2010/main" val="390431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 stort fylke med 38 kommuner etter kommunesammenslåingen 2018  (+ Rindal fra 2019)</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21 kommuner har vært gjennom en sammenslåingsprosesser.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Befolkning</a:t>
            </a:r>
            <a:r>
              <a:rPr lang="nb-NO" dirty="0"/>
              <a:t>:</a:t>
            </a:r>
            <a:br>
              <a:rPr lang="nb-NO" dirty="0"/>
            </a:br>
            <a:r>
              <a:rPr lang="nb-NO" sz="1200" b="0" i="0" kern="1200" dirty="0">
                <a:solidFill>
                  <a:schemeClr val="tx1"/>
                </a:solidFill>
                <a:effectLst/>
                <a:latin typeface="+mn-lt"/>
                <a:ea typeface="+mn-ea"/>
                <a:cs typeface="+mn-cs"/>
              </a:rPr>
              <a:t>Befolkningstettheten i Trøndelag er 11,9 personer per kvadratkilometer med landareal. Mye av arealet i Trøndelag består av ubebodde områder med fjell, myr og skog og andre deler er tettbebygde byer og tettsteder.</a:t>
            </a:r>
            <a:br>
              <a:rPr lang="nb-NO" sz="1200" b="0" i="0" kern="1200" dirty="0">
                <a:solidFill>
                  <a:schemeClr val="tx1"/>
                </a:solidFill>
                <a:effectLst/>
                <a:latin typeface="+mn-lt"/>
                <a:ea typeface="+mn-ea"/>
                <a:cs typeface="+mn-cs"/>
              </a:rPr>
            </a:br>
            <a:r>
              <a:rPr lang="nb-NO" sz="1200" b="0" i="0" kern="1200" dirty="0">
                <a:solidFill>
                  <a:schemeClr val="tx1"/>
                </a:solidFill>
                <a:effectLst/>
                <a:latin typeface="+mn-lt"/>
                <a:ea typeface="+mn-ea"/>
                <a:cs typeface="+mn-cs"/>
              </a:rPr>
              <a:t>Trøndelag har et bosettingsmønster med store områder med spredt bebyggelse. Samtidig er det en sterk befolkningskonsentrasjon i Trondheimsområdet. Det er mye bosetting langs jernbanen og E6. Ellers er bosettingen samlet langs elvedaler og store innsjøer. Bosetningen i kystkommunene følger stort sett kystlinjen.</a:t>
            </a:r>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3</a:t>
            </a:fld>
            <a:endParaRPr lang="nb-NO"/>
          </a:p>
        </p:txBody>
      </p:sp>
    </p:spTree>
    <p:extLst>
      <p:ext uri="{BB962C8B-B14F-4D97-AF65-F5344CB8AC3E}">
        <p14:creationId xmlns:p14="http://schemas.microsoft.com/office/powerpoint/2010/main" val="88853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Hvis du har fått sikkerhetsvarsel øverst i ruta, klikk på knappen «aktiver innhold», for å få spilt av filmen.</a:t>
            </a:r>
          </a:p>
          <a:p>
            <a:endParaRPr lang="nb-NO" dirty="0"/>
          </a:p>
          <a:p>
            <a:r>
              <a:rPr lang="nb-NO" dirty="0"/>
              <a:t>For å starte filmen, klikk på play-symbolet.</a:t>
            </a:r>
          </a:p>
          <a:p>
            <a:endParaRPr lang="nb-NO" dirty="0"/>
          </a:p>
          <a:p>
            <a:r>
              <a:rPr lang="nb-NO" b="1" dirty="0"/>
              <a:t>Husk</a:t>
            </a:r>
            <a:r>
              <a:rPr lang="nb-NO" dirty="0"/>
              <a:t>:</a:t>
            </a:r>
          </a:p>
          <a:p>
            <a:pPr marL="171450" indent="-171450">
              <a:buFont typeface="Arial" panose="020B0604020202020204" pitchFamily="34" charset="0"/>
              <a:buChar char="•"/>
            </a:pPr>
            <a:r>
              <a:rPr lang="nb-NO" dirty="0"/>
              <a:t>Du må være koblet til </a:t>
            </a:r>
            <a:r>
              <a:rPr lang="nb-NO" b="1" dirty="0"/>
              <a:t>internett</a:t>
            </a:r>
            <a:r>
              <a:rPr lang="nb-NO" dirty="0"/>
              <a:t> for å spille av filmen.</a:t>
            </a:r>
          </a:p>
          <a:p>
            <a:pPr marL="171450" indent="-171450">
              <a:buFont typeface="Arial" panose="020B0604020202020204" pitchFamily="34" charset="0"/>
              <a:buChar char="•"/>
            </a:pPr>
            <a:r>
              <a:rPr lang="nb-NO" dirty="0"/>
              <a:t>Ved avspilling i fysiske møter, må du </a:t>
            </a:r>
            <a:r>
              <a:rPr lang="nb-NO" b="1" dirty="0"/>
              <a:t>koble deg til høyttalere eller et lydanlegg</a:t>
            </a:r>
            <a:r>
              <a:rPr lang="nb-NO" dirty="0"/>
              <a:t>, for at publikum skal kunne høre hva som blir sagt.</a:t>
            </a:r>
          </a:p>
          <a:p>
            <a:pPr marL="171450" indent="-171450">
              <a:buFont typeface="Arial" panose="020B0604020202020204" pitchFamily="34" charset="0"/>
              <a:buChar char="•"/>
            </a:pPr>
            <a:r>
              <a:rPr lang="nb-NO" dirty="0"/>
              <a:t>Ved avspilling i </a:t>
            </a:r>
            <a:r>
              <a:rPr lang="nb-NO" b="1" i="0" dirty="0"/>
              <a:t>teams-møter</a:t>
            </a:r>
            <a:r>
              <a:rPr lang="nb-NO" dirty="0"/>
              <a:t>: Husk å hake av for «inkluder datalyd» øverst til høyre når du går inn på skjermdeling.</a:t>
            </a:r>
          </a:p>
          <a:p>
            <a:pPr marL="171450" indent="-171450">
              <a:buFont typeface="Arial" panose="020B0604020202020204" pitchFamily="34" charset="0"/>
              <a:buChar char="•"/>
            </a:pPr>
            <a:r>
              <a:rPr lang="nb-NO" dirty="0"/>
              <a:t>For å få opp </a:t>
            </a:r>
            <a:r>
              <a:rPr lang="nb-NO" b="1" dirty="0"/>
              <a:t>teksting på filmen</a:t>
            </a:r>
            <a:r>
              <a:rPr lang="nb-NO" dirty="0"/>
              <a:t>, kan du klikke på knappen cc nederst i filmvisningen.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Calibri" panose="020F0502020204030204" pitchFamily="34" charset="0"/>
                <a:ea typeface="Calibri" panose="020F0502020204030204" pitchFamily="34" charset="0"/>
                <a:cs typeface="Times New Roman" panose="02020603050405020304" pitchFamily="18" charset="0"/>
              </a:rPr>
              <a:t>Hvis du vet at du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ikke har tilgang på internett </a:t>
            </a:r>
            <a:r>
              <a:rPr lang="nb-NO" sz="1800" dirty="0">
                <a:effectLst/>
                <a:latin typeface="Calibri" panose="020F0502020204030204" pitchFamily="34" charset="0"/>
                <a:ea typeface="Calibri" panose="020F0502020204030204" pitchFamily="34" charset="0"/>
                <a:cs typeface="Times New Roman" panose="02020603050405020304" pitchFamily="18" charset="0"/>
              </a:rPr>
              <a:t>når du skal vise filmen, kan du laste ned filmen og legge den inn i presentasjonen på forhånd og spille den av fra din egen datamaskin i stedet</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r>
              <a:rPr lang="nb-NO" sz="1800" dirty="0">
                <a:effectLst/>
                <a:latin typeface="Calibri" panose="020F0502020204030204" pitchFamily="34" charset="0"/>
                <a:ea typeface="Calibri" panose="020F0502020204030204" pitchFamily="34" charset="0"/>
                <a:cs typeface="Times New Roman" panose="02020603050405020304" pitchFamily="18" charset="0"/>
              </a:rPr>
              <a:t>Her kan du laste ned filmen:</a:t>
            </a:r>
            <a:endParaRPr lang="nb-NO" dirty="0"/>
          </a:p>
          <a:p>
            <a:r>
              <a:rPr lang="nb-NO" dirty="0">
                <a:solidFill>
                  <a:schemeClr val="tx1"/>
                </a:solidFill>
                <a:hlinkClick r:id="rId3">
                  <a:extLst>
                    <a:ext uri="{A12FA001-AC4F-418D-AE19-62706E023703}">
                      <ahyp:hlinkClr xmlns:ahyp="http://schemas.microsoft.com/office/drawing/2018/hyperlinkcolor" val="tx"/>
                    </a:ext>
                  </a:extLst>
                </a:hlinkClick>
              </a:rPr>
              <a:t>https://vimeo.com/499167764</a:t>
            </a:r>
            <a:endParaRPr lang="nb-NO" dirty="0">
              <a:solidFill>
                <a:schemeClr val="tx1"/>
              </a:solidFill>
            </a:endParaRPr>
          </a:p>
        </p:txBody>
      </p:sp>
      <p:sp>
        <p:nvSpPr>
          <p:cNvPr id="4" name="Plassholder for lysbildenummer 3"/>
          <p:cNvSpPr>
            <a:spLocks noGrp="1"/>
          </p:cNvSpPr>
          <p:nvPr>
            <p:ph type="sldNum" sz="quarter" idx="5"/>
          </p:nvPr>
        </p:nvSpPr>
        <p:spPr/>
        <p:txBody>
          <a:bodyPr/>
          <a:lstStyle/>
          <a:p>
            <a:fld id="{07E4FB80-D5CD-4F8B-B310-9170DDB90797}" type="slidenum">
              <a:rPr lang="nb-NO" smtClean="0"/>
              <a:t>4</a:t>
            </a:fld>
            <a:endParaRPr lang="nb-NO"/>
          </a:p>
        </p:txBody>
      </p:sp>
    </p:spTree>
    <p:extLst>
      <p:ext uri="{BB962C8B-B14F-4D97-AF65-F5344CB8AC3E}">
        <p14:creationId xmlns:p14="http://schemas.microsoft.com/office/powerpoint/2010/main" val="3926994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Oppdraget til Statsforvalteren står i Statsforvalterinstruksen fra 1. jan 2022 (erstattet Fylkesmannsinstruksen som tredde i kraft i 1981). Den første instruksen kom på plass i 1685!</a:t>
            </a:r>
          </a:p>
          <a:p>
            <a:br>
              <a:rPr lang="nb-NO" dirty="0"/>
            </a:br>
            <a:r>
              <a:rPr lang="nb-NO" dirty="0"/>
              <a:t>Den nye Statsforvalterinstruksen. Instruksen skiller seg ikke mye fra sin 300-årige forgjenger. Den sier først – litt gammelmodig, ettersom Norge ikke lenger har noen personlig kongemakt – at Statsforvalteren er «Kongens og Regjeringens» representant i fylket. I neste punkt av instruksen er imidlertid Kongen utelatt, og instruksen fortsetter med å si at Statsforvalteren også skal arbeide for at «Stortinget og Regjeringens vedtak, mål og retningslinjer kan bli fulgt opp».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dirty="0"/>
              <a:t>Statsforvalteren skal med dette som utgangspunkt virke til gagn og beste for fylket og ta de initiativ som finnes påkrevd. </a:t>
            </a:r>
          </a:p>
          <a:p>
            <a:endParaRPr lang="nb-NO" dirty="0"/>
          </a:p>
          <a:p>
            <a:endParaRPr lang="nb-NO" dirty="0"/>
          </a:p>
          <a:p>
            <a:r>
              <a:rPr lang="nb-NO" dirty="0"/>
              <a:t>Kilde: INSTRUKS FOR FYLKESMENN (Gitt ved </a:t>
            </a:r>
            <a:r>
              <a:rPr lang="nb-NO" dirty="0" err="1"/>
              <a:t>kgl</a:t>
            </a:r>
            <a:r>
              <a:rPr lang="nb-NO" dirty="0"/>
              <a:t> res 7.8.1981, endret ved </a:t>
            </a:r>
            <a:r>
              <a:rPr lang="nb-NO" dirty="0" err="1"/>
              <a:t>kgl</a:t>
            </a:r>
            <a:r>
              <a:rPr lang="nb-NO" dirty="0"/>
              <a:t> res 10.11.1988 og 6.7.1999)</a:t>
            </a:r>
          </a:p>
        </p:txBody>
      </p:sp>
      <p:sp>
        <p:nvSpPr>
          <p:cNvPr id="4" name="Plassholder for lysbildenummer 3"/>
          <p:cNvSpPr>
            <a:spLocks noGrp="1"/>
          </p:cNvSpPr>
          <p:nvPr>
            <p:ph type="sldNum" sz="quarter" idx="5"/>
          </p:nvPr>
        </p:nvSpPr>
        <p:spPr/>
        <p:txBody>
          <a:bodyPr/>
          <a:lstStyle/>
          <a:p>
            <a:fld id="{07E4FB80-D5CD-4F8B-B310-9170DDB90797}" type="slidenum">
              <a:rPr lang="nb-NO" smtClean="0"/>
              <a:t>5</a:t>
            </a:fld>
            <a:endParaRPr lang="nb-NO"/>
          </a:p>
        </p:txBody>
      </p:sp>
    </p:spTree>
    <p:extLst>
      <p:ext uri="{BB962C8B-B14F-4D97-AF65-F5344CB8AC3E}">
        <p14:creationId xmlns:p14="http://schemas.microsoft.com/office/powerpoint/2010/main" val="240227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a:t>
            </a:r>
            <a:r>
              <a:rPr lang="nb-NO" dirty="0"/>
              <a:t>kilde: https://www.statsforvalteren.no/portal/Om-oss/historia-om-statsforvalteren)</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1662</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Kong Fredrik 3. var lei mektige og selvstendige lensherrer i Danmark-Norge -&gt; egen «amtmannsinstruks»</a:t>
            </a:r>
          </a:p>
          <a:p>
            <a:r>
              <a:rPr lang="nb-NO" dirty="0"/>
              <a:t>Amt (fra tysk, egentlig </a:t>
            </a:r>
            <a:r>
              <a:rPr lang="nb-NO" dirty="0" err="1"/>
              <a:t>embede</a:t>
            </a:r>
            <a:r>
              <a:rPr lang="nb-NO" dirty="0"/>
              <a:t> eller </a:t>
            </a:r>
            <a:r>
              <a:rPr lang="nb-NO" dirty="0" err="1"/>
              <a:t>embedsdistrikt</a:t>
            </a:r>
            <a:r>
              <a:rPr lang="nb-NO" dirty="0"/>
              <a:t>) ble fra 1662 innført som betegnelse i den sivile regionforvaltningen i riksfellesskapet Danmark-Norge, til erstatning for de tidligere enhetene len og sysler. De tidligere lensherrer (lensmenn) ble heretter benevnt amtmenn. (kilde: https://no.wikipedia.org/wiki/Amt)</a:t>
            </a:r>
          </a:p>
          <a:p>
            <a:endParaRPr lang="nb-NO" dirty="0"/>
          </a:p>
          <a:p>
            <a:r>
              <a:rPr lang="nb-NO" b="1" dirty="0"/>
              <a:t>1804</a:t>
            </a:r>
            <a:endParaRPr lang="nb-NO" dirty="0"/>
          </a:p>
          <a:p>
            <a:r>
              <a:rPr lang="nb-NO" sz="1200" b="0" i="0" kern="1200" dirty="0">
                <a:solidFill>
                  <a:schemeClr val="tx1"/>
                </a:solidFill>
                <a:effectLst/>
                <a:latin typeface="+mn-lt"/>
                <a:ea typeface="+mn-ea"/>
                <a:cs typeface="+mn-cs"/>
              </a:rPr>
              <a:t>Ifølge folketellingen i 1801 var Trondhjems amt det folkerikeste i Norge, og amtmannen klaget over at det var for stort og vanskelig å administrere. Det er en forståelig klage på en tid da det nesten ikke fantes veier som var kjørbare med vogn. Det meste av kommunikasjonen måtte foregå med postrytter eller med båt. Alt dette sammen med en del andre faktorer medførte at det ble besluttet å dele det store amtet. Ved </a:t>
            </a:r>
            <a:r>
              <a:rPr lang="nb-NO" sz="1200" b="0" i="0" u="none" strike="noStrike" kern="1200" dirty="0">
                <a:solidFill>
                  <a:schemeClr val="tx1"/>
                </a:solidFill>
                <a:effectLst/>
                <a:latin typeface="+mn-lt"/>
                <a:ea typeface="+mn-ea"/>
                <a:cs typeface="+mn-cs"/>
                <a:hlinkClick r:id="rId3" tooltip="Kongelig resolusjon"/>
              </a:rPr>
              <a:t>kongelig resolusjon</a:t>
            </a:r>
            <a:r>
              <a:rPr lang="nb-NO" sz="1200" b="0" i="0" kern="1200" dirty="0">
                <a:solidFill>
                  <a:schemeClr val="tx1"/>
                </a:solidFill>
                <a:effectLst/>
                <a:latin typeface="+mn-lt"/>
                <a:ea typeface="+mn-ea"/>
                <a:cs typeface="+mn-cs"/>
              </a:rPr>
              <a:t> 24. september 1804 ble det delt i </a:t>
            </a:r>
            <a:r>
              <a:rPr lang="nb-NO" sz="1200" b="0" i="0" u="none" strike="noStrike" kern="1200" dirty="0">
                <a:solidFill>
                  <a:schemeClr val="tx1"/>
                </a:solidFill>
                <a:effectLst/>
                <a:latin typeface="+mn-lt"/>
                <a:ea typeface="+mn-ea"/>
                <a:cs typeface="+mn-cs"/>
                <a:hlinkClick r:id="rId4" tooltip="Søndre Trondhjems amt"/>
              </a:rPr>
              <a:t>Søndre Trondhjems amt</a:t>
            </a:r>
            <a:r>
              <a:rPr lang="nb-NO" sz="1200" b="0" i="0" kern="1200" dirty="0">
                <a:solidFill>
                  <a:schemeClr val="tx1"/>
                </a:solidFill>
                <a:effectLst/>
                <a:latin typeface="+mn-lt"/>
                <a:ea typeface="+mn-ea"/>
                <a:cs typeface="+mn-cs"/>
              </a:rPr>
              <a:t> og </a:t>
            </a:r>
            <a:r>
              <a:rPr lang="nb-NO" sz="1200" b="0" i="0" u="none" strike="noStrike" kern="1200" dirty="0">
                <a:solidFill>
                  <a:schemeClr val="tx1"/>
                </a:solidFill>
                <a:effectLst/>
                <a:latin typeface="+mn-lt"/>
                <a:ea typeface="+mn-ea"/>
                <a:cs typeface="+mn-cs"/>
                <a:hlinkClick r:id="rId5" tooltip="Nordre Trondhjems amt"/>
              </a:rPr>
              <a:t>Nordre Trondhjems amt</a:t>
            </a:r>
            <a:r>
              <a:rPr lang="nb-NO" sz="1200" b="0" i="0" kern="1200" dirty="0">
                <a:solidFill>
                  <a:schemeClr val="tx1"/>
                </a:solidFill>
                <a:effectLst/>
                <a:latin typeface="+mn-lt"/>
                <a:ea typeface="+mn-ea"/>
                <a:cs typeface="+mn-cs"/>
              </a:rPr>
              <a:t>. (Kilde: https://no.wikipedia.org/wiki/Trondhjems_amt)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1837</a:t>
            </a:r>
            <a:br>
              <a:rPr lang="nb-NO" b="1" dirty="0"/>
            </a:br>
            <a:r>
              <a:rPr lang="nb-NO" dirty="0"/>
              <a:t>Opprettelse av kommunalordningen ved formannskapslovene. </a:t>
            </a:r>
            <a:br>
              <a:rPr lang="nb-NO" dirty="0"/>
            </a:br>
            <a:r>
              <a:rPr lang="nb-NO" dirty="0"/>
              <a:t>Amtmennene fikk oppgaver som tilsynsmenn for kommunene.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2018</a:t>
            </a:r>
            <a:br>
              <a:rPr lang="nb-NO" dirty="0"/>
            </a:br>
            <a:r>
              <a:rPr lang="nb-NO" dirty="0"/>
              <a:t>Fylkesmannsembetene i Nord- og Sør-Trøndelag slås sammen til Fylkesmannen i Trøndelag. Dette skjer som en konsekvens av at fylkene Sør-Trøndelag og Nord-Trøndelag blir slått sammen til ett fylke.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kern="1200" dirty="0">
                <a:solidFill>
                  <a:schemeClr val="tx1"/>
                </a:solidFill>
                <a:effectLst/>
                <a:latin typeface="+mn-lt"/>
                <a:ea typeface="+mn-ea"/>
                <a:cs typeface="+mn-cs"/>
              </a:rPr>
              <a:t>2021: </a:t>
            </a:r>
            <a:r>
              <a:rPr lang="nb-NO" sz="1200" b="0" i="0" kern="1200" dirty="0">
                <a:solidFill>
                  <a:schemeClr val="tx1"/>
                </a:solidFill>
                <a:effectLst/>
                <a:latin typeface="+mn-lt"/>
                <a:ea typeface="+mn-ea"/>
                <a:cs typeface="+mn-cs"/>
              </a:rPr>
              <a:t>Stillingstitler i offentlig sektor skal markere at stillingene er åpne for både kvinner og menn. Regjeringen har derfor bestemt å endre de kjønnsspesifikke stillingstitlene til å bli kjønnsnøytrale i alle statens virksomheter. (kilde: https://www.statsforvalteren.no/nb/portal/Nyheter/2020/06/kjonnsnoytralt-navn-pa-fylkesmannen/)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6</a:t>
            </a:fld>
            <a:endParaRPr lang="nb-NO"/>
          </a:p>
        </p:txBody>
      </p:sp>
    </p:spTree>
    <p:extLst>
      <p:ext uri="{BB962C8B-B14F-4D97-AF65-F5344CB8AC3E}">
        <p14:creationId xmlns:p14="http://schemas.microsoft.com/office/powerpoint/2010/main" val="522686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oversikt over Statsforvalterens oppdragsgivere.</a:t>
            </a:r>
          </a:p>
          <a:p>
            <a:endParaRPr lang="nb-NO" dirty="0"/>
          </a:p>
          <a:p>
            <a:pPr marL="0" indent="0">
              <a:buFont typeface="Arial" panose="020B0604020202020204" pitchFamily="34" charset="0"/>
              <a:buNone/>
            </a:pPr>
            <a:r>
              <a:rPr lang="nb-NO" dirty="0"/>
              <a:t>Kilde: https://styringsportalen.fylkesmannen.no/2021/:</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I tillegg til disse oppdragsgiverne har vi flere som vi er pålagt av oppdragsgiverne å samarbeide med. NAV, </a:t>
            </a:r>
            <a:r>
              <a:rPr lang="nb-NO" dirty="0" err="1"/>
              <a:t>Matilsynet</a:t>
            </a:r>
            <a:r>
              <a:rPr lang="nb-NO" dirty="0"/>
              <a:t> og FHI.</a:t>
            </a:r>
          </a:p>
          <a:p>
            <a:pPr marL="0" indent="0">
              <a:buFont typeface="Arial" panose="020B0604020202020204" pitchFamily="34" charset="0"/>
              <a:buNone/>
            </a:pPr>
            <a:br>
              <a:rPr lang="nb-NO" dirty="0"/>
            </a:br>
            <a:r>
              <a:rPr lang="nb-NO" sz="1800" dirty="0">
                <a:effectLst/>
                <a:latin typeface="Calibri" panose="020F0502020204030204" pitchFamily="34" charset="0"/>
                <a:ea typeface="Calibri" panose="020F0502020204030204" pitchFamily="34" charset="0"/>
              </a:rPr>
              <a:t>Vi har ikke direkte oppdrag fra FHI til vanlig, men vil samarbeide med dem i flere sammenhenger. Nå mest tydelig gjennom covid-19-pandemien, hvor Statsforvalterne har konkrete oppgaver knyttet til vaksinehåndtering. I snart ett år nå har det vært ukentlige møter mellom FHI og vaksinekoordinatorene hos Statsforvalterne. Det betyr at vi er i en posisjon hvor de kan gi oss oppdrag ved behov.</a:t>
            </a:r>
          </a:p>
          <a:p>
            <a:pPr marL="0" indent="0">
              <a:buFont typeface="Arial" panose="020B0604020202020204" pitchFamily="34" charset="0"/>
              <a:buNone/>
            </a:pPr>
            <a:endParaRPr lang="nb-NO" sz="1800" dirty="0">
              <a:effectLst/>
              <a:latin typeface="Calibri" panose="020F0502020204030204" pitchFamily="34" charset="0"/>
            </a:endParaRPr>
          </a:p>
          <a:p>
            <a:pPr marL="0" indent="0">
              <a:buFont typeface="Arial" panose="020B0604020202020204" pitchFamily="34" charset="0"/>
              <a:buNone/>
            </a:pPr>
            <a:r>
              <a:rPr lang="nb-NO" dirty="0"/>
              <a:t>Tildelingsbrevet og </a:t>
            </a:r>
            <a:r>
              <a:rPr lang="nb-NO" sz="1200" b="0" i="0" kern="1200" dirty="0">
                <a:solidFill>
                  <a:schemeClr val="tx1"/>
                </a:solidFill>
                <a:effectLst/>
                <a:latin typeface="+mn-lt"/>
                <a:ea typeface="+mn-ea"/>
                <a:cs typeface="+mn-cs"/>
              </a:rPr>
              <a:t>virksomhets- og økonomiinstruksen kalles for styringsdokument og dette blir sendt til Statsforvalterne hvert år.</a:t>
            </a:r>
          </a:p>
          <a:p>
            <a:pPr marL="0" indent="0">
              <a:buFont typeface="Arial" panose="020B0604020202020204" pitchFamily="34" charset="0"/>
              <a:buNone/>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I tildelingsbrevet står det for eksempel hvilke krav departementet har til statsforvalteren og hvilke fullmakter som delegeres til statsforvalteren. Mens </a:t>
            </a:r>
            <a:r>
              <a:rPr lang="nb-NO" sz="1200" b="0" i="0" kern="1200" dirty="0" err="1">
                <a:solidFill>
                  <a:schemeClr val="tx1"/>
                </a:solidFill>
                <a:effectLst/>
                <a:latin typeface="+mn-lt"/>
                <a:ea typeface="+mn-ea"/>
                <a:cs typeface="+mn-cs"/>
              </a:rPr>
              <a:t>virksomhest</a:t>
            </a:r>
            <a:r>
              <a:rPr lang="nb-NO" sz="1200" b="0" i="0" kern="1200" dirty="0">
                <a:solidFill>
                  <a:schemeClr val="tx1"/>
                </a:solidFill>
                <a:effectLst/>
                <a:latin typeface="+mn-lt"/>
                <a:ea typeface="+mn-ea"/>
                <a:cs typeface="+mn-cs"/>
              </a:rPr>
              <a:t>- og økonomiinstruksen legger rammene for statsforvalterens virksomhet.</a:t>
            </a:r>
          </a:p>
          <a:p>
            <a:pPr marL="0" indent="0">
              <a:buFont typeface="Arial" panose="020B0604020202020204" pitchFamily="34" charset="0"/>
              <a:buNone/>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I tildelingsbrevet står det bland annet hva som skal være statsforvalterens overordnede prioriteringer (2021 eks: oppfølging av </a:t>
            </a:r>
            <a:r>
              <a:rPr lang="nb-NO" sz="1200" b="0" i="0" kern="1200" dirty="0" err="1">
                <a:solidFill>
                  <a:schemeClr val="tx1"/>
                </a:solidFill>
                <a:effectLst/>
                <a:latin typeface="+mn-lt"/>
                <a:ea typeface="+mn-ea"/>
                <a:cs typeface="+mn-cs"/>
              </a:rPr>
              <a:t>koronapandemine</a:t>
            </a:r>
            <a:r>
              <a:rPr lang="nb-NO" sz="1200" b="0" i="0" kern="1200" dirty="0">
                <a:solidFill>
                  <a:schemeClr val="tx1"/>
                </a:solidFill>
                <a:effectLst/>
                <a:latin typeface="+mn-lt"/>
                <a:ea typeface="+mn-ea"/>
                <a:cs typeface="+mn-cs"/>
              </a:rPr>
              <a:t>, styrking av kommunedialogen, oppfølging av </a:t>
            </a:r>
            <a:r>
              <a:rPr lang="nb-NO" sz="1200" b="0" i="0" kern="1200" dirty="0" err="1">
                <a:solidFill>
                  <a:schemeClr val="tx1"/>
                </a:solidFill>
                <a:effectLst/>
                <a:latin typeface="+mn-lt"/>
                <a:ea typeface="+mn-ea"/>
                <a:cs typeface="+mn-cs"/>
              </a:rPr>
              <a:t>bærekraftsmålene</a:t>
            </a:r>
            <a:r>
              <a:rPr lang="nb-NO" sz="1200" b="0" i="0" kern="1200" dirty="0">
                <a:solidFill>
                  <a:schemeClr val="tx1"/>
                </a:solidFill>
                <a:effectLst/>
                <a:latin typeface="+mn-lt"/>
                <a:ea typeface="+mn-ea"/>
                <a:cs typeface="+mn-cs"/>
              </a:rPr>
              <a:t> og mye mer.)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kern="1200" dirty="0">
                <a:solidFill>
                  <a:schemeClr val="tx1"/>
                </a:solidFill>
                <a:effectLst/>
                <a:latin typeface="+mn-lt"/>
                <a:ea typeface="+mn-ea"/>
                <a:cs typeface="+mn-cs"/>
              </a:rPr>
              <a:t>Det står også hvilke mål som er satt for arbeidet til </a:t>
            </a:r>
            <a:r>
              <a:rPr lang="nb-NO" sz="1200" b="0" i="0" kern="1200" dirty="0" err="1">
                <a:solidFill>
                  <a:schemeClr val="tx1"/>
                </a:solidFill>
                <a:effectLst/>
                <a:latin typeface="+mn-lt"/>
                <a:ea typeface="+mn-ea"/>
                <a:cs typeface="+mn-cs"/>
              </a:rPr>
              <a:t>statsforvalteren</a:t>
            </a:r>
            <a:r>
              <a:rPr lang="nb-NO"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kern="1200" dirty="0">
                <a:solidFill>
                  <a:schemeClr val="tx1"/>
                </a:solidFill>
                <a:effectLst/>
                <a:latin typeface="+mn-lt"/>
                <a:ea typeface="+mn-ea"/>
                <a:cs typeface="+mn-cs"/>
              </a:rPr>
              <a:t>Kom gjerne med eksempler fra egen avdeling.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kern="1200" dirty="0">
                <a:solidFill>
                  <a:schemeClr val="tx1"/>
                </a:solidFill>
                <a:effectLst/>
                <a:latin typeface="+mn-lt"/>
                <a:ea typeface="+mn-ea"/>
                <a:cs typeface="+mn-cs"/>
              </a:rPr>
              <a:t>Eksempler på et mål for 2021: </a:t>
            </a: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Rettssikkerhet skal være ivaretatt på en enhetlig måte i fylket og på tvers av statsforvalterne</a:t>
            </a:r>
          </a:p>
          <a:p>
            <a:pPr marL="628650" lvl="1" indent="-171450">
              <a:buFont typeface="Arial" panose="020B0604020202020204" pitchFamily="34" charset="0"/>
              <a:buChar char="•"/>
            </a:pPr>
            <a:r>
              <a:rPr lang="nb-NO" sz="1200" b="0" i="0" kern="1200" dirty="0">
                <a:solidFill>
                  <a:schemeClr val="tx1"/>
                </a:solidFill>
                <a:effectLst/>
                <a:latin typeface="+mn-lt"/>
                <a:ea typeface="+mn-ea"/>
                <a:cs typeface="+mn-cs"/>
              </a:rPr>
              <a:t>Delmål: Høy kvalitet i veiledning, kontroll, tilsyn og saksbehandling</a:t>
            </a:r>
          </a:p>
          <a:p>
            <a:pPr marL="1085850" lvl="2" indent="-171450">
              <a:buFont typeface="Arial" panose="020B0604020202020204" pitchFamily="34" charset="0"/>
              <a:buChar char="•"/>
            </a:pPr>
            <a:r>
              <a:rPr lang="nb-NO" sz="1200" b="0" i="0" kern="1200" dirty="0">
                <a:solidFill>
                  <a:schemeClr val="tx1"/>
                </a:solidFill>
                <a:effectLst/>
                <a:latin typeface="+mn-lt"/>
                <a:ea typeface="+mn-ea"/>
                <a:cs typeface="+mn-cs"/>
              </a:rPr>
              <a:t>Styringsparameter: Statsforvalteren bidrar til å sikre at kommunene forvalter rettighetene og pliktene eter integreringsloven og introduksjonsloven på en god måte gjennom veiledningssamlinger om ordningene i integreringsloven/ introduksjonsloven.</a:t>
            </a:r>
          </a:p>
          <a:p>
            <a:pPr marL="1543050" lvl="3" indent="-171450">
              <a:buFont typeface="Arial" panose="020B0604020202020204" pitchFamily="34" charset="0"/>
              <a:buChar char="•"/>
            </a:pPr>
            <a:r>
              <a:rPr lang="nb-NO" sz="1200" b="0" i="0" kern="1200" dirty="0">
                <a:solidFill>
                  <a:schemeClr val="tx1"/>
                </a:solidFill>
                <a:effectLst/>
                <a:latin typeface="+mn-lt"/>
                <a:ea typeface="+mn-ea"/>
                <a:cs typeface="+mn-cs"/>
              </a:rPr>
              <a:t>Resultatmål: Minimum 2 samlinger innen utløpet av 2 kvartal 2021.</a:t>
            </a:r>
          </a:p>
          <a:p>
            <a:endParaRPr lang="nb-NO" b="1" dirty="0">
              <a:cs typeface="Calibri"/>
            </a:endParaRPr>
          </a:p>
        </p:txBody>
      </p:sp>
      <p:sp>
        <p:nvSpPr>
          <p:cNvPr id="4" name="Plassholder for lysbildenummer 3"/>
          <p:cNvSpPr>
            <a:spLocks noGrp="1"/>
          </p:cNvSpPr>
          <p:nvPr>
            <p:ph type="sldNum" sz="quarter" idx="5"/>
          </p:nvPr>
        </p:nvSpPr>
        <p:spPr/>
        <p:txBody>
          <a:bodyPr/>
          <a:lstStyle/>
          <a:p>
            <a:fld id="{07E4FB80-D5CD-4F8B-B310-9170DDB90797}" type="slidenum">
              <a:rPr lang="nb-NO" smtClean="0"/>
              <a:t>7</a:t>
            </a:fld>
            <a:endParaRPr lang="nb-NO"/>
          </a:p>
        </p:txBody>
      </p:sp>
    </p:spTree>
    <p:extLst>
      <p:ext uri="{BB962C8B-B14F-4D97-AF65-F5344CB8AC3E}">
        <p14:creationId xmlns:p14="http://schemas.microsoft.com/office/powerpoint/2010/main" val="229591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a:t>Statsforvalteren er administrativt underlagt Kommunal- og moderniseringsdepartementet, som ledes av </a:t>
            </a:r>
            <a:r>
              <a:rPr lang="nb-NO" b="0" i="0" dirty="0">
                <a:solidFill>
                  <a:srgbClr val="333333"/>
                </a:solidFill>
                <a:effectLst/>
                <a:latin typeface="Open Sans" panose="020B0606030504020204" pitchFamily="34" charset="0"/>
              </a:rPr>
              <a:t>kommunal- og distriktsminister Bjørn Arild Gram (SP), fra Steinkjer.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dirty="0"/>
          </a:p>
          <a:p>
            <a:pPr marL="0" indent="0">
              <a:buFont typeface="Arial" panose="020B0604020202020204" pitchFamily="34" charset="0"/>
              <a:buNone/>
            </a:pPr>
            <a:r>
              <a:rPr lang="nb-NO" dirty="0"/>
              <a:t>Kilde: https://styringsportalen.fylkesmannen.no/2021/:</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Tildelingsbrevet og </a:t>
            </a:r>
            <a:r>
              <a:rPr lang="nb-NO" sz="1200" b="0" i="0" kern="1200" dirty="0">
                <a:solidFill>
                  <a:schemeClr val="tx1"/>
                </a:solidFill>
                <a:effectLst/>
                <a:latin typeface="+mn-lt"/>
                <a:ea typeface="+mn-ea"/>
                <a:cs typeface="+mn-cs"/>
              </a:rPr>
              <a:t>virksomhets- og økonomiinstruksen kalles for styringsdokument og dette blir sendt til statsforvalterne hvert år.</a:t>
            </a:r>
          </a:p>
          <a:p>
            <a:pPr marL="0" indent="0">
              <a:buFont typeface="Arial" panose="020B0604020202020204" pitchFamily="34" charset="0"/>
              <a:buNone/>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I tildelingsbrevet står det for eksempel hvilke krav departementet har til statsforvalteren og hvilke fullmakter som delegeres til statsforvalteren. Mens virksomhets- og økonomiinstruksen legger rammene for statsforvalterens virksomhet.</a:t>
            </a:r>
          </a:p>
          <a:p>
            <a:pPr marL="0" indent="0">
              <a:buFont typeface="Arial" panose="020B0604020202020204" pitchFamily="34" charset="0"/>
              <a:buNone/>
            </a:pPr>
            <a:endParaRPr lang="nb-NO" sz="1200" b="0" i="0" kern="1200" dirty="0">
              <a:solidFill>
                <a:schemeClr val="tx1"/>
              </a:solidFill>
              <a:effectLst/>
              <a:latin typeface="+mn-lt"/>
              <a:ea typeface="+mn-ea"/>
              <a:cs typeface="+mn-cs"/>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I et tildelingsbrevet står det bland annet hva som skal være statsforvalterens overordnede prioriteringer (2021 eks: oppfølging av koronapandemien, styrking av kommunedialogen, oppfølging av </a:t>
            </a:r>
            <a:r>
              <a:rPr lang="nb-NO" sz="1200" b="0" i="0" kern="1200" dirty="0" err="1">
                <a:solidFill>
                  <a:schemeClr val="tx1"/>
                </a:solidFill>
                <a:effectLst/>
                <a:latin typeface="+mn-lt"/>
                <a:ea typeface="+mn-ea"/>
                <a:cs typeface="+mn-cs"/>
              </a:rPr>
              <a:t>bærekraftsmålene</a:t>
            </a:r>
            <a:r>
              <a:rPr lang="nb-NO" sz="1200" b="0" i="0" kern="1200" dirty="0">
                <a:solidFill>
                  <a:schemeClr val="tx1"/>
                </a:solidFill>
                <a:effectLst/>
                <a:latin typeface="+mn-lt"/>
                <a:ea typeface="+mn-ea"/>
                <a:cs typeface="+mn-cs"/>
              </a:rPr>
              <a:t> og mye mer.)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kern="1200" dirty="0">
                <a:solidFill>
                  <a:schemeClr val="tx1"/>
                </a:solidFill>
                <a:effectLst/>
                <a:latin typeface="+mn-lt"/>
                <a:ea typeface="+mn-ea"/>
                <a:cs typeface="+mn-cs"/>
              </a:rPr>
              <a:t>Det står også hvilke mål som er satt for arbeidet til statsforvalteren. </a:t>
            </a:r>
          </a:p>
          <a:p>
            <a:pPr marL="0" indent="0">
              <a:buFont typeface="Arial" panose="020B0604020202020204" pitchFamily="34" charset="0"/>
              <a:buNone/>
            </a:pPr>
            <a:r>
              <a:rPr lang="nb-NO" sz="1200" b="1" i="0" kern="1200" dirty="0">
                <a:solidFill>
                  <a:schemeClr val="tx1"/>
                </a:solidFill>
                <a:effectLst/>
                <a:latin typeface="+mn-lt"/>
                <a:ea typeface="+mn-ea"/>
                <a:cs typeface="+mn-cs"/>
              </a:rPr>
              <a:t>Eksempler på et mål for 2021: </a:t>
            </a:r>
            <a:endParaRPr lang="nb-NO"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Rettssikkerhet skal være ivaretatt på en enhetlig måte i fylket og på tvers av statsforvalterne</a:t>
            </a:r>
          </a:p>
          <a:p>
            <a:pPr marL="628650" lvl="1" indent="-171450">
              <a:buFont typeface="Arial" panose="020B0604020202020204" pitchFamily="34" charset="0"/>
              <a:buChar char="•"/>
            </a:pPr>
            <a:r>
              <a:rPr lang="nb-NO" sz="1200" b="0" i="0" kern="1200" dirty="0">
                <a:solidFill>
                  <a:schemeClr val="tx1"/>
                </a:solidFill>
                <a:effectLst/>
                <a:latin typeface="+mn-lt"/>
                <a:ea typeface="+mn-ea"/>
                <a:cs typeface="+mn-cs"/>
              </a:rPr>
              <a:t>Delmål: Høy kvalitet i veiledning, kontroll, tilsyn og saksbehandling</a:t>
            </a:r>
          </a:p>
          <a:p>
            <a:pPr marL="1085850" lvl="2" indent="-171450">
              <a:buFont typeface="Arial" panose="020B0604020202020204" pitchFamily="34" charset="0"/>
              <a:buChar char="•"/>
            </a:pPr>
            <a:r>
              <a:rPr lang="nb-NO" sz="1200" b="0" i="0" kern="1200" dirty="0">
                <a:solidFill>
                  <a:schemeClr val="tx1"/>
                </a:solidFill>
                <a:effectLst/>
                <a:latin typeface="+mn-lt"/>
                <a:ea typeface="+mn-ea"/>
                <a:cs typeface="+mn-cs"/>
              </a:rPr>
              <a:t>Styringsparameter: Statsforvalteren bidrar til å sikre at kommunene forvalter rettighetene og pliktene eter integreringsloven og introduksjonsloven på en god måte gjennom veiledningssamlinger om ordningene i integreringsloven/ introduksjonsloven.</a:t>
            </a:r>
          </a:p>
          <a:p>
            <a:pPr marL="1543050" lvl="3" indent="-171450">
              <a:buFont typeface="Arial" panose="020B0604020202020204" pitchFamily="34" charset="0"/>
              <a:buChar char="•"/>
            </a:pPr>
            <a:r>
              <a:rPr lang="nb-NO" sz="1200" b="0" i="0" kern="1200" dirty="0">
                <a:solidFill>
                  <a:schemeClr val="tx1"/>
                </a:solidFill>
                <a:effectLst/>
                <a:latin typeface="+mn-lt"/>
                <a:ea typeface="+mn-ea"/>
                <a:cs typeface="+mn-cs"/>
              </a:rPr>
              <a:t>Resultatmål: Minimum 2 samlinger innen utløpet av 2 kvartal 2021.</a:t>
            </a:r>
          </a:p>
        </p:txBody>
      </p:sp>
      <p:sp>
        <p:nvSpPr>
          <p:cNvPr id="4" name="Plassholder for lysbildenummer 3"/>
          <p:cNvSpPr>
            <a:spLocks noGrp="1"/>
          </p:cNvSpPr>
          <p:nvPr>
            <p:ph type="sldNum" sz="quarter" idx="5"/>
          </p:nvPr>
        </p:nvSpPr>
        <p:spPr/>
        <p:txBody>
          <a:bodyPr/>
          <a:lstStyle/>
          <a:p>
            <a:fld id="{07E4FB80-D5CD-4F8B-B310-9170DDB90797}" type="slidenum">
              <a:rPr lang="nb-NO" smtClean="0"/>
              <a:t>8</a:t>
            </a:fld>
            <a:endParaRPr lang="nb-NO"/>
          </a:p>
        </p:txBody>
      </p:sp>
    </p:spTree>
    <p:extLst>
      <p:ext uri="{BB962C8B-B14F-4D97-AF65-F5344CB8AC3E}">
        <p14:creationId xmlns:p14="http://schemas.microsoft.com/office/powerpoint/2010/main" val="1054898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Vi kan dele Statsforvalterens hovedoppgaver inn i 4:</a:t>
            </a:r>
            <a:endParaRPr lang="nb-NO" dirty="0">
              <a:latin typeface="+mn-lt"/>
            </a:endParaRPr>
          </a:p>
          <a:p>
            <a:r>
              <a:rPr lang="nb-NO" b="1" dirty="0"/>
              <a:t>Iverksetter: </a:t>
            </a:r>
            <a:r>
              <a:rPr lang="nb-NO" dirty="0"/>
              <a:t>Se til at nasjonal politikk blir gjennomført</a:t>
            </a:r>
          </a:p>
          <a:p>
            <a:r>
              <a:rPr lang="nb-NO" b="1" dirty="0"/>
              <a:t>Samordner: </a:t>
            </a:r>
            <a:r>
              <a:rPr lang="nb-NO" b="0" dirty="0"/>
              <a:t>S</a:t>
            </a:r>
            <a:r>
              <a:rPr lang="nb-NO" dirty="0"/>
              <a:t>amordne statlige interesser</a:t>
            </a:r>
          </a:p>
          <a:p>
            <a:r>
              <a:rPr lang="nb-NO" b="1" dirty="0"/>
              <a:t>Rettssikkerhetsgarantist: </a:t>
            </a:r>
            <a:r>
              <a:rPr lang="nb-NO" dirty="0"/>
              <a:t>Gjennom tilsyn, kontroll og klagebehandling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Informasjonsutveksler: </a:t>
            </a:r>
            <a:r>
              <a:rPr lang="nb-NO" dirty="0"/>
              <a:t>Holde overordnet myndigheter orienter om virkningen av vedtatt politikk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Her er noen utvalgte eksempler trukket ut av tildelingsbrevet:</a:t>
            </a:r>
          </a:p>
          <a:p>
            <a:r>
              <a:rPr lang="nb-NO" sz="1200" kern="1200" dirty="0">
                <a:solidFill>
                  <a:schemeClr val="tx1"/>
                </a:solidFill>
                <a:effectLst/>
                <a:latin typeface="+mn-lt"/>
                <a:ea typeface="+mn-ea"/>
                <a:cs typeface="+mn-cs"/>
              </a:rPr>
              <a:t> </a:t>
            </a:r>
            <a:endParaRPr lang="nb-NO" dirty="0"/>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Vi </a:t>
            </a:r>
            <a:r>
              <a:rPr lang="nb-NO" sz="1200" b="1" i="0" kern="1200" dirty="0">
                <a:solidFill>
                  <a:schemeClr val="tx1"/>
                </a:solidFill>
                <a:effectLst/>
                <a:latin typeface="+mn-lt"/>
                <a:ea typeface="+mn-ea"/>
                <a:cs typeface="+mn-cs"/>
              </a:rPr>
              <a:t>iverksetter</a:t>
            </a:r>
            <a:r>
              <a:rPr lang="nb-NO" sz="1200" b="0" i="0" kern="1200" dirty="0">
                <a:solidFill>
                  <a:schemeClr val="tx1"/>
                </a:solidFill>
                <a:effectLst/>
                <a:latin typeface="+mn-lt"/>
                <a:ea typeface="+mn-ea"/>
                <a:cs typeface="+mn-cs"/>
              </a:rPr>
              <a:t> nasjonal politikk i fylkene og ivaretar en rekke forvaltningsoppgaver på vegne av departementer og direktorater.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kern="1200" dirty="0">
                <a:solidFill>
                  <a:schemeClr val="tx1"/>
                </a:solidFill>
                <a:effectLst/>
                <a:latin typeface="+mn-lt"/>
                <a:ea typeface="+mn-ea"/>
                <a:cs typeface="+mn-cs"/>
              </a:rPr>
              <a:t>Eksempel: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Gi råd og veiledning til kommunene om hvordan universell utforming kan implementeres i planarbeid og tjenester.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Være en pådriver for at kommunene arbeider aktivt for å fremme likestilling gjennom å bidra til å gjøre aktivitets- og redegjørelsesplikten og arbeidsmetoden som følger av plikten i Likestillings - og diskrimineringsloven §§ 24 og 26 kjent.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Ha et bevisst forhold til bruk av samiske språk.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Informere, veilede og legge til rette for deltakelse i nettverk, statlige strategier og kompetanseutviklingstiltak på barnehage- og grunnopplæringsområdet.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Bidra til å ivareta miljøverdier i kulturlandskapet, herunder forvalte tilskuddsordning for prioriterte kulturlandskap.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Bidra til en effektiv og kunnskapsbasert forvaltning av reindriften, samt bidra til at distriktsstyrene videreutvikler eget selvstyre iht. reindriftsloven</a:t>
            </a:r>
          </a:p>
          <a:p>
            <a:endParaRPr lang="nb-NO" sz="1200" b="0" i="0" kern="1200" dirty="0">
              <a:solidFill>
                <a:schemeClr val="tx1"/>
              </a:solidFill>
              <a:effectLst/>
              <a:latin typeface="+mn-lt"/>
              <a:ea typeface="+mn-ea"/>
              <a:cs typeface="+mn-cs"/>
            </a:endParaRPr>
          </a:p>
          <a:p>
            <a:endParaRPr lang="nb-NO"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Vi formidler og </a:t>
            </a:r>
            <a:r>
              <a:rPr lang="nb-NO" sz="1200" b="1" i="0" kern="1200" dirty="0">
                <a:solidFill>
                  <a:schemeClr val="tx1"/>
                </a:solidFill>
                <a:effectLst/>
                <a:latin typeface="+mn-lt"/>
                <a:ea typeface="+mn-ea"/>
                <a:cs typeface="+mn-cs"/>
              </a:rPr>
              <a:t>samordner</a:t>
            </a:r>
            <a:r>
              <a:rPr lang="nb-NO" sz="1200" b="0" i="0" kern="1200" dirty="0">
                <a:solidFill>
                  <a:schemeClr val="tx1"/>
                </a:solidFill>
                <a:effectLst/>
                <a:latin typeface="+mn-lt"/>
                <a:ea typeface="+mn-ea"/>
                <a:cs typeface="+mn-cs"/>
              </a:rPr>
              <a:t> statlige styringssignaler til kommunene, og gir råd og veiledning til kommuner og andre i henhold til oppdrag fra regjeringen og fagdepartementer/direktorater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	Eksempel: Statsforvalteren skal gjennom sin kunnskap om situasjonen og behovene i fylket være en pådriver for tverrsektorielt samarbeid og samordning av tjenestene til utsatte barn og unge og deres familier, internt i 	kommunen, mellom kommuner og mellom kommune og regionalt nivå, slik at kommunene ivaretar sitt helhetlige ansvar for utsatte barn og unge.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Rettssikkerhetsmyndighet: </a:t>
            </a:r>
            <a:br>
              <a:rPr lang="nb-NO" b="1" dirty="0"/>
            </a:br>
            <a:r>
              <a:rPr lang="nb-NO" b="1" dirty="0"/>
              <a:t>	Eksempel: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Gi råd og veiledning til politiet, vegmyndighetene, helsepersonell og publikum i spørsmål om helsekrav til førerkort.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Statsforvalteren skal etter behov vurdere den juridiske holdbarheten av kommuneplaner og reguleringsplaner.</a:t>
            </a:r>
            <a:endParaRPr lang="nb-NO"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latin typeface="+mn-lt"/>
              </a:rPr>
              <a:t>Informasjonsutveksler</a:t>
            </a:r>
            <a:r>
              <a:rPr lang="nb-NO" dirty="0">
                <a:latin typeface="+mn-lt"/>
              </a:rPr>
              <a:t>: Vi holder overordnede myndigheter orienter om virkningen av vedtatt politikk. </a:t>
            </a:r>
            <a:r>
              <a:rPr lang="nb-NO" dirty="0"/>
              <a:t>Informasjon, kunnskapsinnhenting, initiativ og forslag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Eksempel: </a:t>
            </a:r>
            <a:r>
              <a:rPr lang="nb-NO" sz="1200" b="0" i="0" kern="1200" dirty="0">
                <a:solidFill>
                  <a:schemeClr val="tx1"/>
                </a:solidFill>
                <a:effectLst/>
                <a:latin typeface="+mn-lt"/>
                <a:ea typeface="+mn-ea"/>
                <a:cs typeface="+mn-cs"/>
              </a:rPr>
              <a:t>Formidle funn fra gjennomførte tilsyn til barnehagemyndigheter, offentlige og private barnehageeiere og skoleeiere, berørte elever og foreldre, andre relevante målgrupper og befolkningen for øvrig.</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b="1" dirty="0"/>
          </a:p>
        </p:txBody>
      </p:sp>
      <p:sp>
        <p:nvSpPr>
          <p:cNvPr id="4" name="Plassholder for lysbildenummer 3"/>
          <p:cNvSpPr>
            <a:spLocks noGrp="1"/>
          </p:cNvSpPr>
          <p:nvPr>
            <p:ph type="sldNum" sz="quarter" idx="5"/>
          </p:nvPr>
        </p:nvSpPr>
        <p:spPr/>
        <p:txBody>
          <a:bodyPr/>
          <a:lstStyle/>
          <a:p>
            <a:fld id="{07E4FB80-D5CD-4F8B-B310-9170DDB90797}" type="slidenum">
              <a:rPr lang="nb-NO" smtClean="0"/>
              <a:t>9</a:t>
            </a:fld>
            <a:endParaRPr lang="nb-NO"/>
          </a:p>
        </p:txBody>
      </p:sp>
    </p:spTree>
    <p:extLst>
      <p:ext uri="{BB962C8B-B14F-4D97-AF65-F5344CB8AC3E}">
        <p14:creationId xmlns:p14="http://schemas.microsoft.com/office/powerpoint/2010/main" val="3627707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6.png"/><Relationship Id="rId7" Type="http://schemas.openxmlformats.org/officeDocument/2006/relationships/image" Target="../media/image14.jpg"/><Relationship Id="rId12"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6.png"/><Relationship Id="rId7" Type="http://schemas.openxmlformats.org/officeDocument/2006/relationships/image" Target="../media/image26.jpg"/><Relationship Id="rId12"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jpg"/><Relationship Id="rId11" Type="http://schemas.openxmlformats.org/officeDocument/2006/relationships/image" Target="../media/image18.JPG"/><Relationship Id="rId5" Type="http://schemas.openxmlformats.org/officeDocument/2006/relationships/image" Target="../media/image14.jpg"/><Relationship Id="rId10" Type="http://schemas.openxmlformats.org/officeDocument/2006/relationships/image" Target="../media/image17.jpg"/><Relationship Id="rId4" Type="http://schemas.openxmlformats.org/officeDocument/2006/relationships/image" Target="../media/image13.jpg"/><Relationship Id="rId9" Type="http://schemas.openxmlformats.org/officeDocument/2006/relationships/image" Target="../media/image16.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ønster 9)">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38C16EE-710F-4022-B0C5-EA9C5CDBBD65}"/>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a:extLst>
              <a:ext uri="{FF2B5EF4-FFF2-40B4-BE49-F238E27FC236}">
                <a16:creationId xmlns:a16="http://schemas.microsoft.com/office/drawing/2014/main" id="{8360EE4D-DFF5-4E20-B16B-DE5A691E1F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7812"/>
          <a:stretch/>
        </p:blipFill>
        <p:spPr>
          <a:xfrm>
            <a:off x="8867838" y="2759103"/>
            <a:ext cx="3324162" cy="3371354"/>
          </a:xfrm>
          <a:prstGeom prst="rect">
            <a:avLst/>
          </a:prstGeom>
        </p:spPr>
      </p:pic>
      <p:sp>
        <p:nvSpPr>
          <p:cNvPr id="19" name="Plassholder for dato 3">
            <a:extLst>
              <a:ext uri="{FF2B5EF4-FFF2-40B4-BE49-F238E27FC236}">
                <a16:creationId xmlns:a16="http://schemas.microsoft.com/office/drawing/2014/main" id="{801C13F1-45C0-4244-B9C6-4EFBC66F6D0C}"/>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14.09.2023</a:t>
            </a:fld>
            <a:endParaRPr lang="nb-NO"/>
          </a:p>
        </p:txBody>
      </p:sp>
      <p:sp>
        <p:nvSpPr>
          <p:cNvPr id="5" name="Plassholder for tekst 4">
            <a:extLst>
              <a:ext uri="{FF2B5EF4-FFF2-40B4-BE49-F238E27FC236}">
                <a16:creationId xmlns:a16="http://schemas.microsoft.com/office/drawing/2014/main" id="{EA6A4735-2CFC-41E4-A5FE-C807F8501578}"/>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7" name="Plassholder for tekst 6">
            <a:extLst>
              <a:ext uri="{FF2B5EF4-FFF2-40B4-BE49-F238E27FC236}">
                <a16:creationId xmlns:a16="http://schemas.microsoft.com/office/drawing/2014/main" id="{A9FF001B-633E-41C9-B008-C3077FC68369}"/>
              </a:ext>
            </a:extLst>
          </p:cNvPr>
          <p:cNvSpPr>
            <a:spLocks noGrp="1"/>
          </p:cNvSpPr>
          <p:nvPr>
            <p:ph type="body" sz="quarter" idx="11" hasCustomPrompt="1"/>
          </p:nvPr>
        </p:nvSpPr>
        <p:spPr>
          <a:xfrm>
            <a:off x="967088" y="3952086"/>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3" name="Bilde 2">
            <a:extLst>
              <a:ext uri="{FF2B5EF4-FFF2-40B4-BE49-F238E27FC236}">
                <a16:creationId xmlns:a16="http://schemas.microsoft.com/office/drawing/2014/main" id="{79FEB085-0190-4AD4-B146-7E11A3CED7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0753" y="4988753"/>
            <a:ext cx="5397131" cy="1635330"/>
          </a:xfrm>
          <a:prstGeom prst="rect">
            <a:avLst/>
          </a:prstGeom>
        </p:spPr>
      </p:pic>
    </p:spTree>
    <p:extLst>
      <p:ext uri="{BB962C8B-B14F-4D97-AF65-F5344CB8AC3E}">
        <p14:creationId xmlns:p14="http://schemas.microsoft.com/office/powerpoint/2010/main" val="24988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omt">
    <p:bg>
      <p:bgPr>
        <a:solidFill>
          <a:schemeClr val="bg1"/>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8B79961-EC85-4F5E-8A2B-5233E13A6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4" name="TekstSylinder 3">
            <a:extLst>
              <a:ext uri="{FF2B5EF4-FFF2-40B4-BE49-F238E27FC236}">
                <a16:creationId xmlns:a16="http://schemas.microsoft.com/office/drawing/2014/main" id="{37E711EA-428E-4447-8C35-7C476FF98113}"/>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7713602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BC51FCA-1BA2-47B0-ADD7-5A54455D4249}"/>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tittel 1">
            <a:extLst>
              <a:ext uri="{FF2B5EF4-FFF2-40B4-BE49-F238E27FC236}">
                <a16:creationId xmlns:a16="http://schemas.microsoft.com/office/drawing/2014/main" id="{527570CC-C1F5-4F3F-BF08-E44D828EC594}"/>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5" name="Plassholder for tekst 37">
            <a:extLst>
              <a:ext uri="{FF2B5EF4-FFF2-40B4-BE49-F238E27FC236}">
                <a16:creationId xmlns:a16="http://schemas.microsoft.com/office/drawing/2014/main" id="{C221EF52-3926-4556-A22E-E292FA64D2BD}"/>
              </a:ext>
            </a:extLst>
          </p:cNvPr>
          <p:cNvSpPr>
            <a:spLocks noGrp="1"/>
          </p:cNvSpPr>
          <p:nvPr>
            <p:ph type="body" sz="quarter" idx="11" hasCustomPrompt="1"/>
          </p:nvPr>
        </p:nvSpPr>
        <p:spPr>
          <a:xfrm>
            <a:off x="1057541" y="2164988"/>
            <a:ext cx="10078772"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pic>
        <p:nvPicPr>
          <p:cNvPr id="9" name="Bilde 8">
            <a:extLst>
              <a:ext uri="{FF2B5EF4-FFF2-40B4-BE49-F238E27FC236}">
                <a16:creationId xmlns:a16="http://schemas.microsoft.com/office/drawing/2014/main" id="{0BD20E72-0719-42FD-9E31-8D508A92AE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11" name="TekstSylinder 10">
            <a:extLst>
              <a:ext uri="{FF2B5EF4-FFF2-40B4-BE49-F238E27FC236}">
                <a16:creationId xmlns:a16="http://schemas.microsoft.com/office/drawing/2014/main" id="{5488942E-70BC-42F8-926D-ECFCCCECA13E}"/>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2204602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tel og innhold 1">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10078772"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8" name="TekstSylinder 7">
            <a:extLst>
              <a:ext uri="{FF2B5EF4-FFF2-40B4-BE49-F238E27FC236}">
                <a16:creationId xmlns:a16="http://schemas.microsoft.com/office/drawing/2014/main" id="{40EBE0DD-EC9F-4EA3-A2DA-53DA42D028D7}"/>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0252437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 faktaboks">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61072EAD-B1BE-40B7-88CE-9948D7487840}"/>
              </a:ext>
            </a:extLst>
          </p:cNvPr>
          <p:cNvSpPr/>
          <p:nvPr userDrawn="1"/>
        </p:nvSpPr>
        <p:spPr>
          <a:xfrm>
            <a:off x="7492621" y="2164467"/>
            <a:ext cx="3643689" cy="4144258"/>
          </a:xfrm>
          <a:prstGeom prst="rect">
            <a:avLst/>
          </a:prstGeom>
          <a:solidFill>
            <a:srgbClr val="00244E">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7788275" y="2468281"/>
            <a:ext cx="3044826" cy="3516593"/>
          </a:xfrm>
          <a:prstGeom prst="rect">
            <a:avLst/>
          </a:prstGeom>
        </p:spPr>
        <p:txBody>
          <a:bodyPr numCol="1">
            <a:noAutofit/>
          </a:bodyPr>
          <a:lstStyle>
            <a:lvl1pPr marL="0" indent="0">
              <a:lnSpc>
                <a:spcPct val="100000"/>
              </a:lnSpc>
              <a:buFont typeface="Arial" panose="020B0604020202020204" pitchFamily="34" charset="0"/>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I </a:t>
            </a:r>
            <a:r>
              <a:rPr lang="nb-NO" dirty="0" err="1"/>
              <a:t>faktaboksen</a:t>
            </a:r>
            <a:r>
              <a:rPr lang="nb-NO" dirty="0"/>
              <a:t> kan du skrive viktig informasjon som hører til tema du snakker om. </a:t>
            </a:r>
            <a:br>
              <a:rPr lang="nb-NO" dirty="0"/>
            </a:br>
            <a:r>
              <a:rPr lang="nb-NO" dirty="0"/>
              <a:t>For eksempel en lovparagraf, statistikk eller en huskeliste med nyttige tips.</a:t>
            </a:r>
            <a:br>
              <a:rPr lang="nb-NO" dirty="0"/>
            </a:br>
            <a:r>
              <a:rPr lang="nb-NO" dirty="0"/>
              <a:t>Bruk stor bokstav og punktum i dersom det er hele setninger i hvert punkt.</a:t>
            </a:r>
            <a:br>
              <a:rPr lang="nb-NO" dirty="0"/>
            </a:br>
            <a:r>
              <a:rPr lang="nb-NO" dirty="0"/>
              <a:t>Skriv gjerne inn kilde for fakta, som for eksempel SSB.no.</a:t>
            </a:r>
          </a:p>
        </p:txBody>
      </p:sp>
      <p:sp>
        <p:nvSpPr>
          <p:cNvPr id="15" name="Plassholder for tittel 1">
            <a:extLst>
              <a:ext uri="{FF2B5EF4-FFF2-40B4-BE49-F238E27FC236}">
                <a16:creationId xmlns:a16="http://schemas.microsoft.com/office/drawing/2014/main" id="{86BEE725-2BED-4954-90BD-F58FC2EC92BD}"/>
              </a:ext>
            </a:extLst>
          </p:cNvPr>
          <p:cNvSpPr>
            <a:spLocks noGrp="1"/>
          </p:cNvSpPr>
          <p:nvPr>
            <p:ph type="title" hasCustomPrompt="1"/>
          </p:nvPr>
        </p:nvSpPr>
        <p:spPr>
          <a:xfrm>
            <a:off x="1055682" y="873126"/>
            <a:ext cx="10080626" cy="1077208"/>
          </a:xfrm>
          <a:prstGeom prst="rect">
            <a:avLst/>
          </a:prstGeom>
          <a:effectLst/>
        </p:spPr>
        <p:txBody>
          <a:bodyPr vert="horz" lIns="91440" tIns="45720" rIns="91440" bIns="45720" rtlCol="0" anchor="b">
            <a:noAutofit/>
          </a:bodyPr>
          <a:lstStyle>
            <a:lvl1pPr>
              <a:lnSpc>
                <a:spcPct val="100000"/>
              </a:lnSpc>
              <a:defRPr sz="3600">
                <a:solidFill>
                  <a:schemeClr val="accent1"/>
                </a:solidFill>
                <a:latin typeface="+mn-lt"/>
              </a:defRPr>
            </a:lvl1pPr>
          </a:lstStyle>
          <a:p>
            <a:r>
              <a:rPr lang="nb-NO" dirty="0"/>
              <a:t>Overskrift (pkt. 36) bør være kort og tydelig</a:t>
            </a:r>
          </a:p>
        </p:txBody>
      </p:sp>
      <p:sp>
        <p:nvSpPr>
          <p:cNvPr id="11" name="Plassholder for tekst 37">
            <a:extLst>
              <a:ext uri="{FF2B5EF4-FFF2-40B4-BE49-F238E27FC236}">
                <a16:creationId xmlns:a16="http://schemas.microsoft.com/office/drawing/2014/main" id="{709C256E-3453-444E-9DA4-926896843EE2}"/>
              </a:ext>
            </a:extLst>
          </p:cNvPr>
          <p:cNvSpPr>
            <a:spLocks noGrp="1"/>
          </p:cNvSpPr>
          <p:nvPr>
            <p:ph type="body" sz="quarter" idx="12" hasCustomPrompt="1"/>
          </p:nvPr>
        </p:nvSpPr>
        <p:spPr>
          <a:xfrm>
            <a:off x="1055688" y="2164467"/>
            <a:ext cx="6150591" cy="4144258"/>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 </a:t>
            </a:r>
            <a:br>
              <a:rPr lang="nb-NO" dirty="0"/>
            </a:br>
            <a:r>
              <a:rPr lang="nb-NO" dirty="0"/>
              <a:t>Publikum bør slippe å lese alt som blir sagt.</a:t>
            </a:r>
          </a:p>
          <a:p>
            <a:pPr lvl="0"/>
            <a:endParaRPr lang="nb-NO" dirty="0"/>
          </a:p>
        </p:txBody>
      </p:sp>
      <p:pic>
        <p:nvPicPr>
          <p:cNvPr id="10" name="Bilde 9">
            <a:extLst>
              <a:ext uri="{FF2B5EF4-FFF2-40B4-BE49-F238E27FC236}">
                <a16:creationId xmlns:a16="http://schemas.microsoft.com/office/drawing/2014/main" id="{A92FA234-1C3D-4926-B19D-B4FC10AC7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8" name="TekstSylinder 7">
            <a:extLst>
              <a:ext uri="{FF2B5EF4-FFF2-40B4-BE49-F238E27FC236}">
                <a16:creationId xmlns:a16="http://schemas.microsoft.com/office/drawing/2014/main" id="{29BC2F91-14A0-47C3-AC1F-1E57CB1349B2}"/>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406661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vsidebilde">
    <p:bg>
      <p:bgPr>
        <a:solidFill>
          <a:schemeClr val="bg1"/>
        </a:solidFill>
        <a:effectLst/>
      </p:bgPr>
    </p:bg>
    <p:spTree>
      <p:nvGrpSpPr>
        <p:cNvPr id="1" name=""/>
        <p:cNvGrpSpPr/>
        <p:nvPr/>
      </p:nvGrpSpPr>
      <p:grpSpPr>
        <a:xfrm>
          <a:off x="0" y="0"/>
          <a:ext cx="0" cy="0"/>
          <a:chOff x="0" y="0"/>
          <a:chExt cx="0" cy="0"/>
        </a:xfrm>
      </p:grpSpPr>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6096000" y="2695388"/>
            <a:ext cx="5040306" cy="3613337"/>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lvl1pPr>
            <a:lvl2pPr>
              <a:lnSpc>
                <a:spcPct val="100000"/>
              </a:lnSpc>
              <a:defRPr/>
            </a:lvl2pPr>
            <a:lvl3pPr>
              <a:lnSpc>
                <a:spcPct val="100000"/>
              </a:lnSpc>
              <a:defRPr/>
            </a:lvl3pPr>
            <a:lvl4pPr>
              <a:lnSpc>
                <a:spcPct val="100000"/>
              </a:lnSpc>
              <a:defRPr/>
            </a:lvl4pPr>
            <a:lvl5pPr>
              <a:lnSpc>
                <a:spcPct val="100000"/>
              </a:lnSpc>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a:t>
            </a:r>
            <a:br>
              <a:rPr lang="nb-NO" dirty="0"/>
            </a:br>
            <a:r>
              <a:rPr lang="nb-NO" dirty="0"/>
              <a:t>Publikum bør slippe å lese alt som blir sagt.</a:t>
            </a:r>
            <a:br>
              <a:rPr lang="nb-NO" dirty="0"/>
            </a:br>
            <a:r>
              <a:rPr lang="nb-NO" dirty="0"/>
              <a:t>Mye tekst vil gjøre at publikum bruker mer tid på å lese, og mindre til på å lytte.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0" y="-1"/>
            <a:ext cx="5552141" cy="6800127"/>
          </a:xfrm>
          <a:prstGeom prst="rect">
            <a:avLst/>
          </a:prstGeom>
          <a:solidFill>
            <a:schemeClr val="bg1">
              <a:lumMod val="85000"/>
            </a:schemeClr>
          </a:solidFill>
        </p:spPr>
        <p:txBody>
          <a:bodyPr anchor="ctr"/>
          <a:lstStyle>
            <a:lvl1pPr marL="0" indent="0">
              <a:buNone/>
              <a:defRPr/>
            </a:lvl1pPr>
          </a:lstStyle>
          <a:p>
            <a:r>
              <a:rPr lang="nb-NO"/>
              <a:t>Klikk på ikonet for å sette inn bilde som passer til det du skal snakke om. </a:t>
            </a:r>
            <a:br>
              <a:rPr lang="nb-NO"/>
            </a:br>
            <a:br>
              <a:rPr lang="nb-NO"/>
            </a:br>
            <a:br>
              <a:rPr lang="nb-NO"/>
            </a:br>
            <a:r>
              <a:rPr lang="nb-NO"/>
              <a:t>Har du ikke bilde som passer til tema, kan du bruke en </a:t>
            </a:r>
            <a:r>
              <a:rPr lang="nb-NO" err="1"/>
              <a:t>malside</a:t>
            </a:r>
            <a:r>
              <a:rPr lang="nb-NO"/>
              <a:t> uten bilde. </a:t>
            </a:r>
          </a:p>
          <a:p>
            <a:endParaRPr lang="nb-NO"/>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6096000" y="1426144"/>
            <a:ext cx="5040306" cy="1077209"/>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19" name="TekstSylinder 18">
            <a:extLst>
              <a:ext uri="{FF2B5EF4-FFF2-40B4-BE49-F238E27FC236}">
                <a16:creationId xmlns:a16="http://schemas.microsoft.com/office/drawing/2014/main" id="{7602988D-E292-4CF2-9D58-3DFB70E57FD5}"/>
              </a:ext>
            </a:extLst>
          </p:cNvPr>
          <p:cNvSpPr txBox="1"/>
          <p:nvPr userDrawn="1"/>
        </p:nvSpPr>
        <p:spPr>
          <a:xfrm>
            <a:off x="5899150" y="658731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21" name="Plassholder for tekst 3">
            <a:extLst>
              <a:ext uri="{FF2B5EF4-FFF2-40B4-BE49-F238E27FC236}">
                <a16:creationId xmlns:a16="http://schemas.microsoft.com/office/drawing/2014/main" id="{2FA60F08-6BD9-4C46-909F-CA25100A0396}"/>
              </a:ext>
            </a:extLst>
          </p:cNvPr>
          <p:cNvSpPr>
            <a:spLocks noGrp="1"/>
          </p:cNvSpPr>
          <p:nvPr>
            <p:ph type="body" sz="quarter" idx="24" hasCustomPrompt="1"/>
          </p:nvPr>
        </p:nvSpPr>
        <p:spPr>
          <a:xfrm>
            <a:off x="6139148" y="6590875"/>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BD42D404-3A7D-4C6D-8B57-8F5A1BA61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9" name="TekstSylinder 8">
            <a:extLst>
              <a:ext uri="{FF2B5EF4-FFF2-40B4-BE49-F238E27FC236}">
                <a16:creationId xmlns:a16="http://schemas.microsoft.com/office/drawing/2014/main" id="{341353BD-20CC-4ABA-8BD6-83AADDF701A5}"/>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92055815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 innhold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8" y="2164466"/>
            <a:ext cx="10225087" cy="414425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4619813" y="2486213"/>
            <a:ext cx="6400800" cy="3585882"/>
          </a:xfrm>
          <a:prstGeom prst="rect">
            <a:avLst/>
          </a:prstGeom>
        </p:spPr>
        <p:txBody>
          <a:bodyPr/>
          <a:lstStyle>
            <a:lvl1pPr>
              <a:lnSpc>
                <a:spcPct val="100000"/>
              </a:lnSpc>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Skriv i stikkordsform. </a:t>
            </a:r>
            <a:br>
              <a:rPr lang="nb-NO" dirty="0"/>
            </a:br>
            <a:r>
              <a:rPr lang="nb-NO" dirty="0"/>
              <a:t>Publikum bør slippe å lese alt som blir sagt. </a:t>
            </a:r>
            <a:br>
              <a:rPr lang="nb-NO" dirty="0"/>
            </a:br>
            <a:r>
              <a:rPr lang="nb-NO" dirty="0"/>
              <a:t>Mye tekst vil gjøre at publikum leser, og ikke hører etter.</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1055687" y="2164466"/>
            <a:ext cx="3348037" cy="4144259"/>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sp>
        <p:nvSpPr>
          <p:cNvPr id="28" name="Plassholder for tittel 1">
            <a:extLst>
              <a:ext uri="{FF2B5EF4-FFF2-40B4-BE49-F238E27FC236}">
                <a16:creationId xmlns:a16="http://schemas.microsoft.com/office/drawing/2014/main" id="{DF760073-D89F-4E2D-BB60-670348A69E79}"/>
              </a:ext>
            </a:extLst>
          </p:cNvPr>
          <p:cNvSpPr>
            <a:spLocks noGrp="1"/>
          </p:cNvSpPr>
          <p:nvPr>
            <p:ph type="title" hasCustomPrompt="1"/>
          </p:nvPr>
        </p:nvSpPr>
        <p:spPr>
          <a:xfrm>
            <a:off x="1055688" y="873125"/>
            <a:ext cx="10080625" cy="1077208"/>
          </a:xfrm>
          <a:prstGeom prst="rect">
            <a:avLst/>
          </a:prstGeom>
          <a:effectLst/>
        </p:spPr>
        <p:txBody>
          <a:bodyPr vert="horz" lIns="91440" tIns="45720" rIns="91440" bIns="45720" rtlCol="0" anchor="b">
            <a:noAutofit/>
          </a:bodyPr>
          <a:lstStyle>
            <a:lvl1pPr>
              <a:lnSpc>
                <a:spcPct val="100000"/>
              </a:lnSpc>
              <a:defRPr sz="3600">
                <a:solidFill>
                  <a:schemeClr val="tx1"/>
                </a:solidFill>
                <a:latin typeface="+mn-lt"/>
              </a:defRPr>
            </a:lvl1pPr>
          </a:lstStyle>
          <a:p>
            <a:r>
              <a:rPr lang="nb-NO" dirty="0"/>
              <a:t>Overskrift (pkt. 36) bør være kort og tydelig</a:t>
            </a:r>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1055687" y="6398168"/>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1295685" y="6401731"/>
            <a:ext cx="3868452"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6" name="Bilde 15">
            <a:extLst>
              <a:ext uri="{FF2B5EF4-FFF2-40B4-BE49-F238E27FC236}">
                <a16:creationId xmlns:a16="http://schemas.microsoft.com/office/drawing/2014/main" id="{29F86442-67F8-4A18-AC07-0C59FEB11E4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9427" t="9539" r="78245" b="18819"/>
          <a:stretch/>
        </p:blipFill>
        <p:spPr>
          <a:xfrm>
            <a:off x="8663812" y="2164466"/>
            <a:ext cx="2616963" cy="4144259"/>
          </a:xfrm>
          <a:prstGeom prst="rect">
            <a:avLst/>
          </a:prstGeom>
        </p:spPr>
      </p:pic>
      <p:pic>
        <p:nvPicPr>
          <p:cNvPr id="13" name="Bilde 12">
            <a:extLst>
              <a:ext uri="{FF2B5EF4-FFF2-40B4-BE49-F238E27FC236}">
                <a16:creationId xmlns:a16="http://schemas.microsoft.com/office/drawing/2014/main" id="{D8434520-EF28-4BC6-8818-60978268E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1" name="TekstSylinder 10">
            <a:extLst>
              <a:ext uri="{FF2B5EF4-FFF2-40B4-BE49-F238E27FC236}">
                <a16:creationId xmlns:a16="http://schemas.microsoft.com/office/drawing/2014/main" id="{8D34D837-690B-4499-BC18-2AE3C06EB7CE}"/>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3838239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Mellomtittel">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a:extLst>
              <a:ext uri="{FF2B5EF4-FFF2-40B4-BE49-F238E27FC236}">
                <a16:creationId xmlns:a16="http://schemas.microsoft.com/office/drawing/2014/main" id="{E33C9673-3931-4FE0-A4BD-4B8121B83A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4094" t="17808" b="1715"/>
          <a:stretch/>
        </p:blipFill>
        <p:spPr>
          <a:xfrm>
            <a:off x="1065520" y="1256505"/>
            <a:ext cx="6370602" cy="4655325"/>
          </a:xfrm>
          <a:prstGeom prst="rect">
            <a:avLst/>
          </a:prstGeom>
        </p:spPr>
      </p:pic>
      <p:sp>
        <p:nvSpPr>
          <p:cNvPr id="17" name="Plassholder for tekst 37">
            <a:extLst>
              <a:ext uri="{FF2B5EF4-FFF2-40B4-BE49-F238E27FC236}">
                <a16:creationId xmlns:a16="http://schemas.microsoft.com/office/drawing/2014/main" id="{28A9B5C1-F52C-441A-8485-F27ECF0FDD5B}"/>
              </a:ext>
            </a:extLst>
          </p:cNvPr>
          <p:cNvSpPr>
            <a:spLocks noGrp="1"/>
          </p:cNvSpPr>
          <p:nvPr>
            <p:ph type="body" sz="quarter" idx="12" hasCustomPrompt="1"/>
          </p:nvPr>
        </p:nvSpPr>
        <p:spPr>
          <a:xfrm>
            <a:off x="1518834" y="1859796"/>
            <a:ext cx="8880528" cy="3448373"/>
          </a:xfrm>
          <a:prstGeom prst="rect">
            <a:avLst/>
          </a:prstGeom>
        </p:spPr>
        <p:txBody>
          <a:bodyPr anchor="ctr"/>
          <a:lstStyle>
            <a:lvl1pPr marL="0" indent="0">
              <a:lnSpc>
                <a:spcPct val="100000"/>
              </a:lnSpc>
              <a:buNone/>
              <a:defRPr lang="da-DK" sz="3200" dirty="0" smtClean="0">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32) til for eksempel sitat, viktig poeng du vil vektlegge, </a:t>
            </a:r>
            <a:r>
              <a:rPr lang="nb-NO" dirty="0" err="1"/>
              <a:t>kapitteldeler</a:t>
            </a:r>
            <a:r>
              <a:rPr lang="nb-NO" dirty="0"/>
              <a:t> eller oppgavetekst.</a:t>
            </a:r>
          </a:p>
        </p:txBody>
      </p:sp>
      <p:pic>
        <p:nvPicPr>
          <p:cNvPr id="8" name="Bilde 7">
            <a:extLst>
              <a:ext uri="{FF2B5EF4-FFF2-40B4-BE49-F238E27FC236}">
                <a16:creationId xmlns:a16="http://schemas.microsoft.com/office/drawing/2014/main" id="{A6F6885A-585D-4728-96A3-6A74DFDE37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7" name="TekstSylinder 6">
            <a:extLst>
              <a:ext uri="{FF2B5EF4-FFF2-40B4-BE49-F238E27FC236}">
                <a16:creationId xmlns:a16="http://schemas.microsoft.com/office/drawing/2014/main" id="{B0CF4BC8-FC70-4830-87FB-C9907C3B14CF}"/>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8450456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tat + bilde">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7220EE-6706-4B19-8467-546429809DF9}"/>
              </a:ext>
            </a:extLst>
          </p:cNvPr>
          <p:cNvSpPr/>
          <p:nvPr userDrawn="1"/>
        </p:nvSpPr>
        <p:spPr>
          <a:xfrm>
            <a:off x="1055687" y="1244436"/>
            <a:ext cx="10080626" cy="4680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TekstSylinder 31">
            <a:extLst>
              <a:ext uri="{FF2B5EF4-FFF2-40B4-BE49-F238E27FC236}">
                <a16:creationId xmlns:a16="http://schemas.microsoft.com/office/drawing/2014/main" id="{76A8F77B-E6E8-4B54-AF9C-4B35207FDC65}"/>
              </a:ext>
            </a:extLst>
          </p:cNvPr>
          <p:cNvSpPr txBox="1"/>
          <p:nvPr userDrawn="1"/>
        </p:nvSpPr>
        <p:spPr>
          <a:xfrm>
            <a:off x="7178112" y="6042242"/>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3" name="Plassholder for tekst 3">
            <a:extLst>
              <a:ext uri="{FF2B5EF4-FFF2-40B4-BE49-F238E27FC236}">
                <a16:creationId xmlns:a16="http://schemas.microsoft.com/office/drawing/2014/main" id="{5B4DAC38-A400-459F-BAF5-D2AC04BCCDC0}"/>
              </a:ext>
            </a:extLst>
          </p:cNvPr>
          <p:cNvSpPr>
            <a:spLocks noGrp="1"/>
          </p:cNvSpPr>
          <p:nvPr>
            <p:ph type="body" sz="quarter" idx="24" hasCustomPrompt="1"/>
          </p:nvPr>
        </p:nvSpPr>
        <p:spPr>
          <a:xfrm>
            <a:off x="7418110" y="6045805"/>
            <a:ext cx="3718203" cy="150325"/>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 og/eller eier av bildet.</a:t>
            </a:r>
          </a:p>
        </p:txBody>
      </p:sp>
      <p:pic>
        <p:nvPicPr>
          <p:cNvPr id="12" name="Bilde 11">
            <a:extLst>
              <a:ext uri="{FF2B5EF4-FFF2-40B4-BE49-F238E27FC236}">
                <a16:creationId xmlns:a16="http://schemas.microsoft.com/office/drawing/2014/main" id="{1AF51B00-46F1-43BA-97E0-DC752D5D079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8806" t="-26237" r="-1446" b="51249"/>
          <a:stretch/>
        </p:blipFill>
        <p:spPr>
          <a:xfrm>
            <a:off x="1055688" y="1586611"/>
            <a:ext cx="6935787" cy="4337825"/>
          </a:xfrm>
          <a:prstGeom prst="rect">
            <a:avLst/>
          </a:prstGeom>
        </p:spPr>
      </p:pic>
      <p:sp>
        <p:nvSpPr>
          <p:cNvPr id="13" name="Plassholder for tekst 37">
            <a:extLst>
              <a:ext uri="{FF2B5EF4-FFF2-40B4-BE49-F238E27FC236}">
                <a16:creationId xmlns:a16="http://schemas.microsoft.com/office/drawing/2014/main" id="{F8806A24-CB5B-4200-91AE-ACD183E19F30}"/>
              </a:ext>
            </a:extLst>
          </p:cNvPr>
          <p:cNvSpPr>
            <a:spLocks noGrp="1"/>
          </p:cNvSpPr>
          <p:nvPr>
            <p:ph type="body" sz="quarter" idx="12" hasCustomPrompt="1"/>
          </p:nvPr>
        </p:nvSpPr>
        <p:spPr>
          <a:xfrm>
            <a:off x="1419120" y="1693386"/>
            <a:ext cx="5158129" cy="3715320"/>
          </a:xfrm>
          <a:prstGeom prst="rect">
            <a:avLst/>
          </a:prstGeom>
        </p:spPr>
        <p:txBody>
          <a:bodyPr anchor="ctr"/>
          <a:lstStyle>
            <a:lvl1pPr marL="0" indent="0">
              <a:lnSpc>
                <a:spcPct val="100000"/>
              </a:lnSpc>
              <a:buNone/>
              <a:defRPr sz="2800">
                <a:solidFill>
                  <a:schemeClr val="tx1"/>
                </a:solidFill>
                <a:latin typeface="+mn-lt"/>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lvl="0"/>
            <a:r>
              <a:rPr lang="nb-NO" dirty="0"/>
              <a:t>Uthevet tekst (pkt. 28) til for eksempel sitat eller viktig poeng du vil vektlegge.</a:t>
            </a:r>
          </a:p>
        </p:txBody>
      </p:sp>
      <p:sp>
        <p:nvSpPr>
          <p:cNvPr id="3" name="Plassholder for bilde 2">
            <a:extLst>
              <a:ext uri="{FF2B5EF4-FFF2-40B4-BE49-F238E27FC236}">
                <a16:creationId xmlns:a16="http://schemas.microsoft.com/office/drawing/2014/main" id="{E7F180ED-A548-427E-925E-6EEE263121EF}"/>
              </a:ext>
            </a:extLst>
          </p:cNvPr>
          <p:cNvSpPr>
            <a:spLocks noGrp="1"/>
          </p:cNvSpPr>
          <p:nvPr>
            <p:ph type="pic" sz="quarter" idx="13" hasCustomPrompt="1"/>
          </p:nvPr>
        </p:nvSpPr>
        <p:spPr>
          <a:xfrm>
            <a:off x="7176313" y="1244436"/>
            <a:ext cx="3960000" cy="4680000"/>
          </a:xfrm>
          <a:prstGeom prst="rect">
            <a:avLst/>
          </a:prstGeom>
          <a:solidFill>
            <a:schemeClr val="bg1">
              <a:lumMod val="85000"/>
            </a:schemeClr>
          </a:solidFill>
        </p:spPr>
        <p:txBody>
          <a:bodyPr/>
          <a:lstStyle>
            <a:lvl1pPr marL="0" indent="0">
              <a:buNone/>
              <a:defRPr/>
            </a:lvl1pPr>
          </a:lstStyle>
          <a:p>
            <a:r>
              <a:rPr lang="nb-NO"/>
              <a:t>Klikk på ikonet for å sette inn bilde som passer til tema. </a:t>
            </a:r>
            <a:br>
              <a:rPr lang="nb-NO"/>
            </a:br>
            <a:br>
              <a:rPr lang="nb-NO"/>
            </a:br>
            <a:r>
              <a:rPr lang="nb-NO"/>
              <a:t>Har du ikke relevant bilde, kan du bruke en </a:t>
            </a:r>
            <a:r>
              <a:rPr lang="nb-NO" err="1"/>
              <a:t>malside</a:t>
            </a:r>
            <a:r>
              <a:rPr lang="nb-NO"/>
              <a:t> uten bilde.</a:t>
            </a:r>
          </a:p>
        </p:txBody>
      </p:sp>
      <p:pic>
        <p:nvPicPr>
          <p:cNvPr id="14" name="Bilde 13">
            <a:extLst>
              <a:ext uri="{FF2B5EF4-FFF2-40B4-BE49-F238E27FC236}">
                <a16:creationId xmlns:a16="http://schemas.microsoft.com/office/drawing/2014/main" id="{9EED7040-0B63-4900-BC21-A44A255354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0" name="TekstSylinder 9">
            <a:extLst>
              <a:ext uri="{FF2B5EF4-FFF2-40B4-BE49-F238E27FC236}">
                <a16:creationId xmlns:a16="http://schemas.microsoft.com/office/drawing/2014/main" id="{4B6658D8-93A1-487F-BA88-0F4135901C2F}"/>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961532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mmenlikning x 2">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5029201"/>
            <a:ext cx="4845928" cy="1066311"/>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521970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6290383" y="5029201"/>
            <a:ext cx="4845929" cy="10582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Overskrift (pkt. 36) for to bilder med tekst</a:t>
            </a:r>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6"/>
            <a:ext cx="4845927" cy="2725834"/>
          </a:xfrm>
          <a:prstGeom prst="rect">
            <a:avLst/>
          </a:prstGeom>
          <a:solidFill>
            <a:schemeClr val="bg1">
              <a:lumMod val="85000"/>
            </a:schemeClr>
          </a:solidFill>
        </p:spPr>
        <p:txBody>
          <a:bodyPr anchor="ctr"/>
          <a:lstStyle>
            <a:lvl1pPr marL="0" indent="0" algn="ctr">
              <a:buNone/>
              <a:defRPr/>
            </a:lvl1pPr>
          </a:lstStyle>
          <a:p>
            <a:r>
              <a:rPr lang="nb-NO"/>
              <a:t>Klikk for på ikonet for å sette inn bilde 1</a:t>
            </a:r>
          </a:p>
        </p:txBody>
      </p:sp>
      <p:sp>
        <p:nvSpPr>
          <p:cNvPr id="34" name="Plassholder for bilde 21">
            <a:extLst>
              <a:ext uri="{FF2B5EF4-FFF2-40B4-BE49-F238E27FC236}">
                <a16:creationId xmlns:a16="http://schemas.microsoft.com/office/drawing/2014/main" id="{6F608E0E-4EAB-457C-A166-7D2B95128771}"/>
              </a:ext>
            </a:extLst>
          </p:cNvPr>
          <p:cNvSpPr>
            <a:spLocks noGrp="1"/>
          </p:cNvSpPr>
          <p:nvPr>
            <p:ph type="pic" sz="quarter" idx="25" hasCustomPrompt="1"/>
          </p:nvPr>
        </p:nvSpPr>
        <p:spPr>
          <a:xfrm>
            <a:off x="6284034" y="2112866"/>
            <a:ext cx="4845928" cy="2725835"/>
          </a:xfrm>
          <a:prstGeom prst="rect">
            <a:avLst/>
          </a:prstGeom>
          <a:solidFill>
            <a:schemeClr val="bg1">
              <a:lumMod val="85000"/>
            </a:schemeClr>
          </a:solidFill>
        </p:spPr>
        <p:txBody>
          <a:bodyPr anchor="ctr"/>
          <a:lstStyle>
            <a:lvl1pPr marL="0" indent="0" algn="ctr">
              <a:buNone/>
              <a:defRPr/>
            </a:lvl1pPr>
          </a:lstStyle>
          <a:p>
            <a:r>
              <a:rPr lang="nb-NO"/>
              <a:t>Klikk på ikonet for å sette inn bilde 2</a:t>
            </a:r>
          </a:p>
        </p:txBody>
      </p:sp>
      <p:sp>
        <p:nvSpPr>
          <p:cNvPr id="35" name="Plassholder for tekst 8">
            <a:extLst>
              <a:ext uri="{FF2B5EF4-FFF2-40B4-BE49-F238E27FC236}">
                <a16:creationId xmlns:a16="http://schemas.microsoft.com/office/drawing/2014/main" id="{39DF0B6E-B830-4C7D-A84C-DCEE2F4AB726}"/>
              </a:ext>
            </a:extLst>
          </p:cNvPr>
          <p:cNvSpPr>
            <a:spLocks noGrp="1"/>
          </p:cNvSpPr>
          <p:nvPr>
            <p:ph type="body" sz="quarter" idx="26" hasCustomPrompt="1"/>
          </p:nvPr>
        </p:nvSpPr>
        <p:spPr>
          <a:xfrm>
            <a:off x="6502377" y="5213350"/>
            <a:ext cx="4409242" cy="70484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Klikk her for å redigere tekst. Her kan du skrive noe som tilføyer informasjon til bildet. Denne siden kan brukes til å sammenlikne noe.</a:t>
            </a:r>
          </a:p>
        </p:txBody>
      </p:sp>
      <p:sp>
        <p:nvSpPr>
          <p:cNvPr id="36" name="TekstSylinder 35">
            <a:extLst>
              <a:ext uri="{FF2B5EF4-FFF2-40B4-BE49-F238E27FC236}">
                <a16:creationId xmlns:a16="http://schemas.microsoft.com/office/drawing/2014/main" id="{7316ECC6-698F-4C07-84A4-867F79EF57B8}"/>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37" name="Plassholder for tekst 3">
            <a:extLst>
              <a:ext uri="{FF2B5EF4-FFF2-40B4-BE49-F238E27FC236}">
                <a16:creationId xmlns:a16="http://schemas.microsoft.com/office/drawing/2014/main" id="{5D73572D-EBD9-4707-BB21-25F1FDB05D10}"/>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15" name="Bilde 14">
            <a:extLst>
              <a:ext uri="{FF2B5EF4-FFF2-40B4-BE49-F238E27FC236}">
                <a16:creationId xmlns:a16="http://schemas.microsoft.com/office/drawing/2014/main" id="{31A793CB-45EB-40DA-98ED-FFE0BC3AE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3" name="TekstSylinder 12">
            <a:extLst>
              <a:ext uri="{FF2B5EF4-FFF2-40B4-BE49-F238E27FC236}">
                <a16:creationId xmlns:a16="http://schemas.microsoft.com/office/drawing/2014/main" id="{19FAC0E8-D2BA-49A7-A0CD-D9137924BC6D}"/>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076656501"/>
      </p:ext>
    </p:extLst>
  </p:cSld>
  <p:clrMapOvr>
    <a:masterClrMapping/>
  </p:clrMapOvr>
  <p:extLst>
    <p:ext uri="{DCECCB84-F9BA-43D5-87BE-67443E8EF086}">
      <p15:sldGuideLst xmlns:p15="http://schemas.microsoft.com/office/powerpoint/2012/main">
        <p15:guide id="1" orient="horz" pos="136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kning x 3">
    <p:bg>
      <p:bgPr>
        <a:solidFill>
          <a:schemeClr val="bg1">
            <a:lumMod val="95000"/>
          </a:schemeClr>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A7F82D5-170E-47A6-9910-FE84E32FE544}"/>
              </a:ext>
            </a:extLst>
          </p:cNvPr>
          <p:cNvSpPr/>
          <p:nvPr userDrawn="1"/>
        </p:nvSpPr>
        <p:spPr>
          <a:xfrm>
            <a:off x="1055687" y="4265903"/>
            <a:ext cx="3168000" cy="1829609"/>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280358" y="4439670"/>
            <a:ext cx="2686050" cy="1424869"/>
          </a:xfrm>
          <a:prstGeom prst="rect">
            <a:avLst/>
          </a:prstGeom>
        </p:spPr>
        <p:txBody>
          <a:bodyPr>
            <a:noAutofit/>
          </a:bodyPr>
          <a:lstStyle>
            <a:lvl1pPr marL="0" indent="0">
              <a:lnSpc>
                <a:spcPct val="100000"/>
              </a:lnSpc>
              <a:buNone/>
              <a:defRPr sz="14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og faktaboksene på denne </a:t>
            </a:r>
            <a:r>
              <a:rPr lang="nb-NO" dirty="0" err="1"/>
              <a:t>malsiden</a:t>
            </a:r>
            <a:r>
              <a:rPr lang="nb-NO" dirty="0"/>
              <a:t> kan brukes for å sammenlikne noe.</a:t>
            </a:r>
            <a:br>
              <a:rPr lang="nb-NO" dirty="0"/>
            </a:br>
            <a:r>
              <a:rPr lang="nb-NO" dirty="0"/>
              <a:t>For eksempel hvis du har tre bilder som viser en utvikling.</a:t>
            </a:r>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512000" y="4273951"/>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52975" y="4447716"/>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Bildene kan brukes til å illustrere tre viktige poeng.</a:t>
            </a:r>
            <a:br>
              <a:rPr lang="nb-NO" dirty="0"/>
            </a:br>
            <a:r>
              <a:rPr lang="nb-NO" dirty="0"/>
              <a:t>Kart, bilder og illustrasjoner kan settes inn og brukes for å sammenlikne noe innen alle fagfelt. </a:t>
            </a:r>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68313" y="4265903"/>
            <a:ext cx="3168000" cy="182156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09288" y="4439668"/>
            <a:ext cx="2686050" cy="1424869"/>
          </a:xfrm>
          <a:prstGeom prst="rect">
            <a:avLst/>
          </a:prstGeom>
        </p:spPr>
        <p:txBody>
          <a:bodyPr>
            <a:normAutofit/>
          </a:bodyPr>
          <a:lstStyle>
            <a:lvl1pPr marL="0" indent="0">
              <a:lnSpc>
                <a:spcPct val="100000"/>
              </a:lnSpc>
              <a:buNone/>
              <a:defRPr sz="14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Eksempler kan være naturtyper, arter, byer, brukergrupper, kommuner, områder, personer og så videre.</a:t>
            </a:r>
          </a:p>
        </p:txBody>
      </p:sp>
      <p:sp>
        <p:nvSpPr>
          <p:cNvPr id="16" name="Plassholder for tekst 4">
            <a:extLst>
              <a:ext uri="{FF2B5EF4-FFF2-40B4-BE49-F238E27FC236}">
                <a16:creationId xmlns:a16="http://schemas.microsoft.com/office/drawing/2014/main" id="{A203DE09-43A6-4A48-AC04-09D613D14C26}"/>
              </a:ext>
            </a:extLst>
          </p:cNvPr>
          <p:cNvSpPr>
            <a:spLocks noGrp="1"/>
          </p:cNvSpPr>
          <p:nvPr>
            <p:ph type="body" sz="quarter" idx="15" hasCustomPrompt="1"/>
          </p:nvPr>
        </p:nvSpPr>
        <p:spPr>
          <a:xfrm>
            <a:off x="1058492" y="873125"/>
            <a:ext cx="10077821" cy="1077208"/>
          </a:xfrm>
          <a:prstGeom prst="rect">
            <a:avLst/>
          </a:prstGeom>
        </p:spPr>
        <p:txBody>
          <a:bodyPr numCol="1" anchor="b">
            <a:noAutofit/>
          </a:bodyPr>
          <a:lstStyle>
            <a:lvl1pPr marL="0" indent="0">
              <a:buNone/>
              <a:defRPr sz="3600">
                <a:latin typeface="+mn-lt"/>
              </a:defRPr>
            </a:lvl1pPr>
          </a:lstStyle>
          <a:p>
            <a:pPr lvl="0"/>
            <a:r>
              <a:rPr lang="nb-NO" dirty="0"/>
              <a:t>Overskrift (pkt. 36) for tre bilder + </a:t>
            </a:r>
            <a:r>
              <a:rPr lang="nb-NO" dirty="0" err="1"/>
              <a:t>faktabokser</a:t>
            </a:r>
            <a:endParaRPr lang="nb-NO" dirty="0"/>
          </a:p>
        </p:txBody>
      </p:sp>
      <p:sp>
        <p:nvSpPr>
          <p:cNvPr id="14" name="Plassholder for bilde 21">
            <a:extLst>
              <a:ext uri="{FF2B5EF4-FFF2-40B4-BE49-F238E27FC236}">
                <a16:creationId xmlns:a16="http://schemas.microsoft.com/office/drawing/2014/main" id="{E6852382-D128-4FD8-991D-769F1638745F}"/>
              </a:ext>
            </a:extLst>
          </p:cNvPr>
          <p:cNvSpPr>
            <a:spLocks noGrp="1"/>
          </p:cNvSpPr>
          <p:nvPr>
            <p:ph type="pic" sz="quarter" idx="12" hasCustomPrompt="1"/>
          </p:nvPr>
        </p:nvSpPr>
        <p:spPr>
          <a:xfrm>
            <a:off x="1055688"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1</a:t>
            </a:r>
          </a:p>
        </p:txBody>
      </p:sp>
      <p:sp>
        <p:nvSpPr>
          <p:cNvPr id="18" name="Plassholder for bilde 21">
            <a:extLst>
              <a:ext uri="{FF2B5EF4-FFF2-40B4-BE49-F238E27FC236}">
                <a16:creationId xmlns:a16="http://schemas.microsoft.com/office/drawing/2014/main" id="{021DA3E9-E13E-4C25-BA5D-6652BA1F0080}"/>
              </a:ext>
            </a:extLst>
          </p:cNvPr>
          <p:cNvSpPr>
            <a:spLocks noGrp="1"/>
          </p:cNvSpPr>
          <p:nvPr>
            <p:ph type="pic" sz="quarter" idx="22" hasCustomPrompt="1"/>
          </p:nvPr>
        </p:nvSpPr>
        <p:spPr>
          <a:xfrm>
            <a:off x="4512000"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2</a:t>
            </a:r>
          </a:p>
        </p:txBody>
      </p:sp>
      <p:sp>
        <p:nvSpPr>
          <p:cNvPr id="19" name="Plassholder for bilde 21">
            <a:extLst>
              <a:ext uri="{FF2B5EF4-FFF2-40B4-BE49-F238E27FC236}">
                <a16:creationId xmlns:a16="http://schemas.microsoft.com/office/drawing/2014/main" id="{C0F341BD-FA74-49C6-B4D5-F0BAC35B78CD}"/>
              </a:ext>
            </a:extLst>
          </p:cNvPr>
          <p:cNvSpPr>
            <a:spLocks noGrp="1"/>
          </p:cNvSpPr>
          <p:nvPr>
            <p:ph type="pic" sz="quarter" idx="23" hasCustomPrompt="1"/>
          </p:nvPr>
        </p:nvSpPr>
        <p:spPr>
          <a:xfrm>
            <a:off x="7949946" y="2112868"/>
            <a:ext cx="3168000" cy="1980000"/>
          </a:xfrm>
          <a:prstGeom prst="rect">
            <a:avLst/>
          </a:prstGeom>
          <a:solidFill>
            <a:schemeClr val="bg1">
              <a:lumMod val="85000"/>
            </a:schemeClr>
          </a:solidFill>
        </p:spPr>
        <p:txBody>
          <a:bodyPr anchor="ctr"/>
          <a:lstStyle>
            <a:lvl1pPr marL="0" indent="0" algn="ctr">
              <a:buNone/>
              <a:defRPr/>
            </a:lvl1pPr>
          </a:lstStyle>
          <a:p>
            <a:r>
              <a:rPr lang="nb-NO"/>
              <a:t>Klikk på ikonet for å sette</a:t>
            </a:r>
            <a:br>
              <a:rPr lang="nb-NO"/>
            </a:br>
            <a:r>
              <a:rPr lang="nb-NO"/>
              <a:t>inn bilde 3</a:t>
            </a:r>
          </a:p>
        </p:txBody>
      </p:sp>
      <p:sp>
        <p:nvSpPr>
          <p:cNvPr id="40" name="TekstSylinder 39">
            <a:extLst>
              <a:ext uri="{FF2B5EF4-FFF2-40B4-BE49-F238E27FC236}">
                <a16:creationId xmlns:a16="http://schemas.microsoft.com/office/drawing/2014/main" id="{ED5FD058-A83F-40A1-AB19-9459FCA3852E}"/>
              </a:ext>
            </a:extLst>
          </p:cNvPr>
          <p:cNvSpPr txBox="1"/>
          <p:nvPr userDrawn="1"/>
        </p:nvSpPr>
        <p:spPr>
          <a:xfrm>
            <a:off x="1055688" y="6588581"/>
            <a:ext cx="266383" cy="153888"/>
          </a:xfrm>
          <a:prstGeom prst="rect">
            <a:avLst/>
          </a:prstGeom>
          <a:noFill/>
        </p:spPr>
        <p:txBody>
          <a:bodyPr wrap="none" lIns="0" tIns="0" rIns="0" rtlCol="0" anchor="ctr" anchorCtr="0">
            <a:normAutofit/>
          </a:bodyPr>
          <a:lstStyle/>
          <a:p>
            <a:r>
              <a:rPr lang="nb-NO" sz="7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41" name="Plassholder for tekst 3">
            <a:extLst>
              <a:ext uri="{FF2B5EF4-FFF2-40B4-BE49-F238E27FC236}">
                <a16:creationId xmlns:a16="http://schemas.microsoft.com/office/drawing/2014/main" id="{37B15E49-CE91-415B-989E-461A9908C91B}"/>
              </a:ext>
            </a:extLst>
          </p:cNvPr>
          <p:cNvSpPr>
            <a:spLocks noGrp="1"/>
          </p:cNvSpPr>
          <p:nvPr>
            <p:ph type="body" sz="quarter" idx="24" hasCustomPrompt="1"/>
          </p:nvPr>
        </p:nvSpPr>
        <p:spPr>
          <a:xfrm>
            <a:off x="1295686" y="6592144"/>
            <a:ext cx="6165564" cy="153888"/>
          </a:xfrm>
          <a:prstGeom prst="rect">
            <a:avLst/>
          </a:prstGeom>
        </p:spPr>
        <p:txBody>
          <a:bodyPr lIns="0" tIns="0" rIns="0" anchor="ctr">
            <a:normAutofit/>
          </a:bodyPr>
          <a:lstStyle>
            <a:lvl1pPr marL="0" indent="0">
              <a:buNone/>
              <a:defRPr sz="700">
                <a:solidFill>
                  <a:schemeClr val="tx1"/>
                </a:solidFill>
                <a:latin typeface="+mj-lt"/>
              </a:defRPr>
            </a:lvl1pPr>
          </a:lstStyle>
          <a:p>
            <a:pPr lvl="0"/>
            <a:r>
              <a:rPr lang="nb-NO" dirty="0"/>
              <a:t>Her skriver du fotograf(ene) og/eller eier(ne) av bildene.</a:t>
            </a:r>
          </a:p>
        </p:txBody>
      </p:sp>
      <p:pic>
        <p:nvPicPr>
          <p:cNvPr id="21" name="Bilde 20">
            <a:extLst>
              <a:ext uri="{FF2B5EF4-FFF2-40B4-BE49-F238E27FC236}">
                <a16:creationId xmlns:a16="http://schemas.microsoft.com/office/drawing/2014/main" id="{198B4524-8164-42F2-A2DD-F74BF0073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7" name="TekstSylinder 16">
            <a:extLst>
              <a:ext uri="{FF2B5EF4-FFF2-40B4-BE49-F238E27FC236}">
                <a16:creationId xmlns:a16="http://schemas.microsoft.com/office/drawing/2014/main" id="{148EDA24-A56C-40BA-87DE-850EC92C0413}"/>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2187475627"/>
      </p:ext>
    </p:extLst>
  </p:cSld>
  <p:clrMapOvr>
    <a:masterClrMapping/>
  </p:clrMapOvr>
  <p:extLst>
    <p:ext uri="{DCECCB84-F9BA-43D5-87BE-67443E8EF086}">
      <p15:sldGuideLst xmlns:p15="http://schemas.microsoft.com/office/powerpoint/2012/main">
        <p15:guide id="1" orient="horz" pos="136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mønster9) turkis">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20423A4E-76FC-4E24-A6E7-5F6F8037AB1B}"/>
              </a:ext>
            </a:extLst>
          </p:cNvPr>
          <p:cNvSpPr/>
          <p:nvPr userDrawn="1"/>
        </p:nvSpPr>
        <p:spPr>
          <a:xfrm>
            <a:off x="0" y="0"/>
            <a:ext cx="12192000" cy="52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a:extLst>
              <a:ext uri="{FF2B5EF4-FFF2-40B4-BE49-F238E27FC236}">
                <a16:creationId xmlns:a16="http://schemas.microsoft.com/office/drawing/2014/main" id="{783E95BF-0C76-4910-AB5A-AAAE3C045E5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5287"/>
          <a:stretch/>
        </p:blipFill>
        <p:spPr>
          <a:xfrm>
            <a:off x="8811521" y="2835798"/>
            <a:ext cx="3380479" cy="3326296"/>
          </a:xfrm>
          <a:prstGeom prst="rect">
            <a:avLst/>
          </a:prstGeom>
          <a:noFill/>
        </p:spPr>
      </p:pic>
      <p:sp>
        <p:nvSpPr>
          <p:cNvPr id="22" name="Plassholder for dato 3">
            <a:extLst>
              <a:ext uri="{FF2B5EF4-FFF2-40B4-BE49-F238E27FC236}">
                <a16:creationId xmlns:a16="http://schemas.microsoft.com/office/drawing/2014/main" id="{E61A0069-77CB-4CBE-BA7B-A3D685364F9D}"/>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14.09.2023</a:t>
            </a:fld>
            <a:endParaRPr lang="nb-NO"/>
          </a:p>
        </p:txBody>
      </p:sp>
      <p:sp>
        <p:nvSpPr>
          <p:cNvPr id="9" name="Plassholder for tekst 4">
            <a:extLst>
              <a:ext uri="{FF2B5EF4-FFF2-40B4-BE49-F238E27FC236}">
                <a16:creationId xmlns:a16="http://schemas.microsoft.com/office/drawing/2014/main" id="{F90A31C9-3E58-4011-9698-C055090CCAAF}"/>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21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10" name="Plassholder for tekst 6">
            <a:extLst>
              <a:ext uri="{FF2B5EF4-FFF2-40B4-BE49-F238E27FC236}">
                <a16:creationId xmlns:a16="http://schemas.microsoft.com/office/drawing/2014/main" id="{95B3425A-F007-457E-823B-2A49C81FA908}"/>
              </a:ext>
            </a:extLst>
          </p:cNvPr>
          <p:cNvSpPr>
            <a:spLocks noGrp="1"/>
          </p:cNvSpPr>
          <p:nvPr>
            <p:ph type="body" sz="quarter" idx="11" hasCustomPrompt="1"/>
          </p:nvPr>
        </p:nvSpPr>
        <p:spPr>
          <a:xfrm>
            <a:off x="967088" y="3952084"/>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a:extLst>
              <a:ext uri="{FF2B5EF4-FFF2-40B4-BE49-F238E27FC236}">
                <a16:creationId xmlns:a16="http://schemas.microsoft.com/office/drawing/2014/main" id="{20DCFF89-A1B9-492B-88E1-30000BFDAD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0753" y="4988753"/>
            <a:ext cx="5397131" cy="1635330"/>
          </a:xfrm>
          <a:prstGeom prst="rect">
            <a:avLst/>
          </a:prstGeom>
        </p:spPr>
      </p:pic>
    </p:spTree>
    <p:extLst>
      <p:ext uri="{BB962C8B-B14F-4D97-AF65-F5344CB8AC3E}">
        <p14:creationId xmlns:p14="http://schemas.microsoft.com/office/powerpoint/2010/main" val="2599055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KTABOKS x 3 felles tittel">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292FB4A1-6110-4C3C-B391-BA8B33CB07F7}"/>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7254" t="13140" r="-19292" b="13775"/>
          <a:stretch/>
        </p:blipFill>
        <p:spPr>
          <a:xfrm>
            <a:off x="0" y="-7374"/>
            <a:ext cx="2411361" cy="6799006"/>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2211295"/>
            <a:ext cx="3201671" cy="4106808"/>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tekst 8">
            <a:extLst>
              <a:ext uri="{FF2B5EF4-FFF2-40B4-BE49-F238E27FC236}">
                <a16:creationId xmlns:a16="http://schemas.microsoft.com/office/drawing/2014/main" id="{D636CE05-AD56-498E-A359-08ACE0E6B54F}"/>
              </a:ext>
            </a:extLst>
          </p:cNvPr>
          <p:cNvSpPr>
            <a:spLocks noGrp="1"/>
          </p:cNvSpPr>
          <p:nvPr>
            <p:ph type="body" sz="quarter" idx="19" hasCustomPrompt="1"/>
          </p:nvPr>
        </p:nvSpPr>
        <p:spPr>
          <a:xfrm>
            <a:off x="1357262" y="2500828"/>
            <a:ext cx="2605138" cy="3507150"/>
          </a:xfrm>
          <a:prstGeom prst="rect">
            <a:avLst/>
          </a:prstGeo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5164" y="2220673"/>
            <a:ext cx="3240000"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57A9DC82-D582-434C-9880-CC53EFF8C09F}"/>
              </a:ext>
            </a:extLst>
          </p:cNvPr>
          <p:cNvSpPr>
            <a:spLocks noGrp="1"/>
          </p:cNvSpPr>
          <p:nvPr>
            <p:ph type="body" sz="quarter" idx="20" hasCustomPrompt="1"/>
          </p:nvPr>
        </p:nvSpPr>
        <p:spPr>
          <a:xfrm>
            <a:off x="4793130" y="2510205"/>
            <a:ext cx="2599766" cy="349777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a:t>
            </a:r>
            <a:br>
              <a:rPr lang="nb-NO" dirty="0"/>
            </a:br>
            <a:r>
              <a:rPr lang="nb-NO" dirty="0"/>
              <a:t>Gi alle punktene samme form og struktur.</a:t>
            </a:r>
          </a:p>
          <a:p>
            <a:pPr lvl="0"/>
            <a:endParaRPr lang="nb-NO" dirty="0"/>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4642" y="2211296"/>
            <a:ext cx="3201671" cy="409743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Plassholder for tekst 8">
            <a:extLst>
              <a:ext uri="{FF2B5EF4-FFF2-40B4-BE49-F238E27FC236}">
                <a16:creationId xmlns:a16="http://schemas.microsoft.com/office/drawing/2014/main" id="{E142A945-ADFA-478D-B158-7C6367B4CC42}"/>
              </a:ext>
            </a:extLst>
          </p:cNvPr>
          <p:cNvSpPr>
            <a:spLocks noGrp="1"/>
          </p:cNvSpPr>
          <p:nvPr>
            <p:ph type="body" sz="quarter" idx="21" hasCustomPrompt="1"/>
          </p:nvPr>
        </p:nvSpPr>
        <p:spPr>
          <a:xfrm>
            <a:off x="8233153" y="2500828"/>
            <a:ext cx="2601585" cy="3518366"/>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sp>
        <p:nvSpPr>
          <p:cNvPr id="17" name="Plassholder for tekst 4">
            <a:extLst>
              <a:ext uri="{FF2B5EF4-FFF2-40B4-BE49-F238E27FC236}">
                <a16:creationId xmlns:a16="http://schemas.microsoft.com/office/drawing/2014/main" id="{037073BD-E598-4E5F-B1EE-F55681A71E26}"/>
              </a:ext>
            </a:extLst>
          </p:cNvPr>
          <p:cNvSpPr>
            <a:spLocks noGrp="1"/>
          </p:cNvSpPr>
          <p:nvPr>
            <p:ph type="body" sz="quarter" idx="15" hasCustomPrompt="1"/>
          </p:nvPr>
        </p:nvSpPr>
        <p:spPr>
          <a:xfrm>
            <a:off x="1058492" y="873125"/>
            <a:ext cx="10077821" cy="1077208"/>
          </a:xfrm>
          <a:prstGeom prst="rect">
            <a:avLst/>
          </a:prstGeom>
        </p:spPr>
        <p:txBody>
          <a:bodyPr numCol="1" anchor="b">
            <a:normAutofit/>
          </a:bodyPr>
          <a:lstStyle>
            <a:lvl1pPr marL="0" indent="0">
              <a:buNone/>
              <a:defRPr sz="3600">
                <a:latin typeface="+mn-lt"/>
              </a:defRPr>
            </a:lvl1pPr>
          </a:lstStyle>
          <a:p>
            <a:pPr lvl="0"/>
            <a:r>
              <a:rPr lang="nb-NO" dirty="0"/>
              <a:t>Felles overskrift (pkt. 36) for tre </a:t>
            </a:r>
            <a:r>
              <a:rPr lang="nb-NO" dirty="0" err="1"/>
              <a:t>faktabokser</a:t>
            </a:r>
            <a:endParaRPr lang="nb-NO" dirty="0"/>
          </a:p>
        </p:txBody>
      </p:sp>
      <p:pic>
        <p:nvPicPr>
          <p:cNvPr id="13" name="Bilde 12">
            <a:extLst>
              <a:ext uri="{FF2B5EF4-FFF2-40B4-BE49-F238E27FC236}">
                <a16:creationId xmlns:a16="http://schemas.microsoft.com/office/drawing/2014/main" id="{951C16E4-6BB9-4C56-8466-324319806E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4" name="TekstSylinder 13">
            <a:extLst>
              <a:ext uri="{FF2B5EF4-FFF2-40B4-BE49-F238E27FC236}">
                <a16:creationId xmlns:a16="http://schemas.microsoft.com/office/drawing/2014/main" id="{104A0832-6C6D-44C6-9458-E78300C6F281}"/>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493747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KTABOKS x 3 egne titler">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5281FB71-5236-44BA-B16C-62F0FCCE371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8" t="28312" r="-1664" b="-957"/>
          <a:stretch/>
        </p:blipFill>
        <p:spPr>
          <a:xfrm>
            <a:off x="0" y="0"/>
            <a:ext cx="2359272" cy="6758071"/>
          </a:xfrm>
          <a:prstGeom prst="rect">
            <a:avLst/>
          </a:prstGeom>
        </p:spPr>
      </p:pic>
      <p:sp>
        <p:nvSpPr>
          <p:cNvPr id="8" name="Rektangel 7">
            <a:extLst>
              <a:ext uri="{FF2B5EF4-FFF2-40B4-BE49-F238E27FC236}">
                <a16:creationId xmlns:a16="http://schemas.microsoft.com/office/drawing/2014/main" id="{DA7F82D5-170E-47A6-9910-FE84E32FE544}"/>
              </a:ext>
            </a:extLst>
          </p:cNvPr>
          <p:cNvSpPr/>
          <p:nvPr userDrawn="1"/>
        </p:nvSpPr>
        <p:spPr>
          <a:xfrm>
            <a:off x="1055688" y="1104900"/>
            <a:ext cx="3201671" cy="5203825"/>
          </a:xfrm>
          <a:prstGeom prst="rect">
            <a:avLst/>
          </a:prstGeom>
          <a:solidFill>
            <a:schemeClr val="tx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a:extLst>
              <a:ext uri="{FF2B5EF4-FFF2-40B4-BE49-F238E27FC236}">
                <a16:creationId xmlns:a16="http://schemas.microsoft.com/office/drawing/2014/main" id="{77289ADD-6E2E-464C-9359-38C11C947409}"/>
              </a:ext>
            </a:extLst>
          </p:cNvPr>
          <p:cNvSpPr/>
          <p:nvPr userDrawn="1"/>
        </p:nvSpPr>
        <p:spPr>
          <a:xfrm>
            <a:off x="4496330"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a:extLst>
              <a:ext uri="{FF2B5EF4-FFF2-40B4-BE49-F238E27FC236}">
                <a16:creationId xmlns:a16="http://schemas.microsoft.com/office/drawing/2014/main" id="{61072EAD-B1BE-40B7-88CE-9948D7487840}"/>
              </a:ext>
            </a:extLst>
          </p:cNvPr>
          <p:cNvSpPr/>
          <p:nvPr userDrawn="1"/>
        </p:nvSpPr>
        <p:spPr>
          <a:xfrm>
            <a:off x="7936973" y="1104899"/>
            <a:ext cx="3201671" cy="520382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tekst 2">
            <a:extLst>
              <a:ext uri="{FF2B5EF4-FFF2-40B4-BE49-F238E27FC236}">
                <a16:creationId xmlns:a16="http://schemas.microsoft.com/office/drawing/2014/main" id="{8932D5A4-F404-48C4-93C4-712FCC6A162E}"/>
              </a:ext>
            </a:extLst>
          </p:cNvPr>
          <p:cNvSpPr>
            <a:spLocks noGrp="1"/>
          </p:cNvSpPr>
          <p:nvPr>
            <p:ph type="body" sz="quarter" idx="22" hasCustomPrompt="1"/>
          </p:nvPr>
        </p:nvSpPr>
        <p:spPr>
          <a:xfrm>
            <a:off x="1357262" y="1397001"/>
            <a:ext cx="2605138"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1</a:t>
            </a:r>
          </a:p>
        </p:txBody>
      </p:sp>
      <p:sp>
        <p:nvSpPr>
          <p:cNvPr id="15" name="Plassholder for tekst 2">
            <a:extLst>
              <a:ext uri="{FF2B5EF4-FFF2-40B4-BE49-F238E27FC236}">
                <a16:creationId xmlns:a16="http://schemas.microsoft.com/office/drawing/2014/main" id="{7092F267-7936-4D7E-AB24-A3C4C0705E5D}"/>
              </a:ext>
            </a:extLst>
          </p:cNvPr>
          <p:cNvSpPr>
            <a:spLocks noGrp="1"/>
          </p:cNvSpPr>
          <p:nvPr>
            <p:ph type="body" sz="quarter" idx="23" hasCustomPrompt="1"/>
          </p:nvPr>
        </p:nvSpPr>
        <p:spPr>
          <a:xfrm>
            <a:off x="4796116" y="1397002"/>
            <a:ext cx="2599767" cy="1093652"/>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2</a:t>
            </a:r>
          </a:p>
        </p:txBody>
      </p:sp>
      <p:sp>
        <p:nvSpPr>
          <p:cNvPr id="17" name="Plassholder for tekst 2">
            <a:extLst>
              <a:ext uri="{FF2B5EF4-FFF2-40B4-BE49-F238E27FC236}">
                <a16:creationId xmlns:a16="http://schemas.microsoft.com/office/drawing/2014/main" id="{836D24B0-CE4C-45E9-88BA-428E6F489B67}"/>
              </a:ext>
            </a:extLst>
          </p:cNvPr>
          <p:cNvSpPr>
            <a:spLocks noGrp="1"/>
          </p:cNvSpPr>
          <p:nvPr>
            <p:ph type="body" sz="quarter" idx="24" hasCustomPrompt="1"/>
          </p:nvPr>
        </p:nvSpPr>
        <p:spPr>
          <a:xfrm>
            <a:off x="8233152" y="1397001"/>
            <a:ext cx="2601585" cy="1093651"/>
          </a:xfrm>
          <a:prstGeom prst="rect">
            <a:avLst/>
          </a:prstGeom>
        </p:spPr>
        <p:txBody>
          <a:bodyPr anchor="b"/>
          <a:lstStyle>
            <a:lvl1pPr marL="0" indent="0">
              <a:lnSpc>
                <a:spcPct val="100000"/>
              </a:lnSpc>
              <a:buNone/>
              <a:defRPr>
                <a:solidFill>
                  <a:schemeClr val="accent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nb-NO" dirty="0"/>
              <a:t>Overskrift (pkt. 20) for faktaboks 3</a:t>
            </a:r>
          </a:p>
        </p:txBody>
      </p:sp>
      <p:sp>
        <p:nvSpPr>
          <p:cNvPr id="19" name="Plassholder for lysbildenummer 5">
            <a:extLst>
              <a:ext uri="{FF2B5EF4-FFF2-40B4-BE49-F238E27FC236}">
                <a16:creationId xmlns:a16="http://schemas.microsoft.com/office/drawing/2014/main" id="{1E3CFF66-C480-411E-8A1B-3508A0501D88}"/>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nb-NO" sz="900" dirty="0">
              <a:solidFill>
                <a:schemeClr val="tx1"/>
              </a:solidFill>
              <a:latin typeface="+mn-lt"/>
            </a:endParaRPr>
          </a:p>
        </p:txBody>
      </p:sp>
      <p:sp>
        <p:nvSpPr>
          <p:cNvPr id="27" name="Plassholder for tekst 8">
            <a:extLst>
              <a:ext uri="{FF2B5EF4-FFF2-40B4-BE49-F238E27FC236}">
                <a16:creationId xmlns:a16="http://schemas.microsoft.com/office/drawing/2014/main" id="{8EE39E4B-F344-4198-AF1B-CF3EDBD98251}"/>
              </a:ext>
            </a:extLst>
          </p:cNvPr>
          <p:cNvSpPr>
            <a:spLocks noGrp="1"/>
          </p:cNvSpPr>
          <p:nvPr>
            <p:ph type="body" sz="quarter" idx="19" hasCustomPrompt="1"/>
          </p:nvPr>
        </p:nvSpPr>
        <p:spPr>
          <a:xfrm>
            <a:off x="1357262" y="2725784"/>
            <a:ext cx="2605138"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marL="457200" indent="0">
              <a:buNone/>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Faktaboksene kan brukes for å sammenlikne noe. </a:t>
            </a:r>
            <a:br>
              <a:rPr lang="nb-NO" dirty="0"/>
            </a:br>
            <a:r>
              <a:rPr lang="nb-NO" dirty="0"/>
              <a:t>For eksempel hvis du vil du sammenlikne tre paragrafer eller lovverk.</a:t>
            </a:r>
            <a:br>
              <a:rPr lang="nb-NO" dirty="0"/>
            </a:br>
            <a:r>
              <a:rPr lang="nb-NO" dirty="0"/>
              <a:t>Eller hvis du skal forklare gangen i en prosess eller et tilsyn som består av tre deler.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lang="nb-NO" dirty="0"/>
          </a:p>
          <a:p>
            <a:pPr lvl="0"/>
            <a:endParaRPr lang="nb-NO" dirty="0"/>
          </a:p>
        </p:txBody>
      </p:sp>
      <p:sp>
        <p:nvSpPr>
          <p:cNvPr id="28" name="Plassholder for tekst 8">
            <a:extLst>
              <a:ext uri="{FF2B5EF4-FFF2-40B4-BE49-F238E27FC236}">
                <a16:creationId xmlns:a16="http://schemas.microsoft.com/office/drawing/2014/main" id="{C8765A32-4890-4C82-9997-A3C76276CF50}"/>
              </a:ext>
            </a:extLst>
          </p:cNvPr>
          <p:cNvSpPr>
            <a:spLocks noGrp="1"/>
          </p:cNvSpPr>
          <p:nvPr>
            <p:ph type="body" sz="quarter" idx="20" hasCustomPrompt="1"/>
          </p:nvPr>
        </p:nvSpPr>
        <p:spPr>
          <a:xfrm>
            <a:off x="4793130" y="2725785"/>
            <a:ext cx="2599766" cy="3282194"/>
          </a:xfrm>
          <a:prstGeom prst="rect">
            <a:avLst/>
          </a:prstGeom>
        </p:spPr>
        <p:txBody>
          <a:bodyPr>
            <a:normAutofit/>
          </a:bodyPr>
          <a:lstStyle>
            <a:lvl1pPr marL="228600" marR="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Når punktene er hele setninger, skal det være stor bokstav i hvert punkt. </a:t>
            </a:r>
            <a:br>
              <a:rPr lang="nb-NO" dirty="0"/>
            </a:br>
            <a:r>
              <a:rPr lang="nb-NO" dirty="0"/>
              <a:t>Gi alle punktene samme form og struktur.</a:t>
            </a:r>
          </a:p>
          <a:p>
            <a:pPr lvl="0"/>
            <a:endParaRPr lang="nb-NO" dirty="0"/>
          </a:p>
        </p:txBody>
      </p:sp>
      <p:sp>
        <p:nvSpPr>
          <p:cNvPr id="29" name="Plassholder for tekst 8">
            <a:extLst>
              <a:ext uri="{FF2B5EF4-FFF2-40B4-BE49-F238E27FC236}">
                <a16:creationId xmlns:a16="http://schemas.microsoft.com/office/drawing/2014/main" id="{DB84BA7C-C40C-4A30-8F56-CA34FC964BEF}"/>
              </a:ext>
            </a:extLst>
          </p:cNvPr>
          <p:cNvSpPr>
            <a:spLocks noGrp="1"/>
          </p:cNvSpPr>
          <p:nvPr>
            <p:ph type="body" sz="quarter" idx="21" hasCustomPrompt="1"/>
          </p:nvPr>
        </p:nvSpPr>
        <p:spPr>
          <a:xfrm>
            <a:off x="8233153" y="2725784"/>
            <a:ext cx="2601585" cy="3293409"/>
          </a:xfrm>
          <a:prstGeom prst="rect">
            <a:avLst/>
          </a:prstGeom>
        </p:spPr>
        <p:txBody>
          <a:bodyPr>
            <a:normAutofit/>
          </a:bodyPr>
          <a:lstStyle>
            <a:lvl1pPr marL="285750" indent="-285750">
              <a:lnSpc>
                <a:spcPct val="100000"/>
              </a:lnSpc>
              <a:buFont typeface="Arial" panose="020B0604020202020204" pitchFamily="34" charset="0"/>
              <a:buChar char="•"/>
              <a:defRPr sz="1600">
                <a:solidFill>
                  <a:schemeClr val="bg1"/>
                </a:solidFill>
                <a:latin typeface="+mn-lt"/>
              </a:defRPr>
            </a:lvl1pPr>
            <a:lvl2pPr>
              <a:defRPr sz="1600">
                <a:solidFill>
                  <a:schemeClr val="bg1"/>
                </a:solidFill>
                <a:latin typeface="+mn-lt"/>
              </a:defRPr>
            </a:lvl2pPr>
            <a:lvl3pPr>
              <a:defRPr sz="1600">
                <a:solidFill>
                  <a:schemeClr val="bg1"/>
                </a:solidFill>
                <a:latin typeface="+mn-lt"/>
              </a:defRPr>
            </a:lvl3pPr>
            <a:lvl4pPr>
              <a:defRPr sz="1600">
                <a:solidFill>
                  <a:schemeClr val="bg1"/>
                </a:solidFill>
                <a:latin typeface="+mn-lt"/>
              </a:defRPr>
            </a:lvl4pPr>
            <a:lvl5pPr>
              <a:defRPr sz="1600">
                <a:solidFill>
                  <a:schemeClr val="bg1"/>
                </a:solidFill>
                <a:latin typeface="+mn-lt"/>
              </a:defRPr>
            </a:lvl5pPr>
          </a:lstStyle>
          <a:p>
            <a:pPr lvl="0"/>
            <a:r>
              <a:rPr lang="nb-NO" dirty="0"/>
              <a:t>Les mer om punktoppstillinger på Språkrådet.no.</a:t>
            </a:r>
          </a:p>
          <a:p>
            <a:pPr lvl="0"/>
            <a:endParaRPr lang="nb-NO" dirty="0"/>
          </a:p>
        </p:txBody>
      </p:sp>
      <p:pic>
        <p:nvPicPr>
          <p:cNvPr id="18" name="Bilde 17">
            <a:extLst>
              <a:ext uri="{FF2B5EF4-FFF2-40B4-BE49-F238E27FC236}">
                <a16:creationId xmlns:a16="http://schemas.microsoft.com/office/drawing/2014/main" id="{4D718755-CF9E-4429-B5B0-AD6F0FED9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6" name="TekstSylinder 15">
            <a:extLst>
              <a:ext uri="{FF2B5EF4-FFF2-40B4-BE49-F238E27FC236}">
                <a16:creationId xmlns:a16="http://schemas.microsoft.com/office/drawing/2014/main" id="{19ABFEFB-11DC-4614-B17B-448AF3FC994D}"/>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3337507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lsidebilde">
    <p:bg>
      <p:bgPr>
        <a:solidFill>
          <a:schemeClr val="bg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62D7BC0-0959-4646-A1B9-535C1C27A2AA}"/>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0" y="-14492"/>
            <a:ext cx="12192000" cy="6624000"/>
          </a:xfrm>
          <a:prstGeom prst="rect">
            <a:avLst/>
          </a:prstGeom>
          <a:noFill/>
        </p:spPr>
        <p:txBody>
          <a:bodyPr anchor="ctr"/>
          <a:lstStyle>
            <a:lvl1pPr marL="0" indent="0" algn="ctr">
              <a:buFont typeface="Arial" panose="020B0604020202020204" pitchFamily="34" charset="0"/>
              <a:buNone/>
              <a:defRPr/>
            </a:lvl1pPr>
          </a:lstStyle>
          <a:p>
            <a:r>
              <a:rPr lang="nb-NO" dirty="0"/>
              <a:t>Klikk på ikonet for å sette inn et bilde som dekker hele skjermen.</a:t>
            </a:r>
            <a:br>
              <a:rPr lang="nb-NO" dirty="0"/>
            </a:br>
            <a:br>
              <a:rPr lang="nb-NO" dirty="0"/>
            </a:br>
            <a:r>
              <a:rPr lang="nb-NO" dirty="0"/>
              <a:t>Navn på fotograf og/eller eier av bildet skriver du i tekstfeltet nederst på </a:t>
            </a:r>
            <a:r>
              <a:rPr lang="nb-NO" dirty="0" err="1"/>
              <a:t>malsiden</a:t>
            </a:r>
            <a:r>
              <a:rPr lang="nb-NO" dirty="0"/>
              <a:t>.</a:t>
            </a:r>
          </a:p>
        </p:txBody>
      </p:sp>
      <p:sp>
        <p:nvSpPr>
          <p:cNvPr id="5" name="TekstSylinder 4">
            <a:extLst>
              <a:ext uri="{FF2B5EF4-FFF2-40B4-BE49-F238E27FC236}">
                <a16:creationId xmlns:a16="http://schemas.microsoft.com/office/drawing/2014/main" id="{65313A6B-DA5B-4674-A4E2-6AC10DC3ABC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6" name="Plassholder for tekst 3">
            <a:extLst>
              <a:ext uri="{FF2B5EF4-FFF2-40B4-BE49-F238E27FC236}">
                <a16:creationId xmlns:a16="http://schemas.microsoft.com/office/drawing/2014/main" id="{AF976744-8491-41EA-A553-6C0E2BAFA9FD}"/>
              </a:ext>
            </a:extLst>
          </p:cNvPr>
          <p:cNvSpPr>
            <a:spLocks noGrp="1"/>
          </p:cNvSpPr>
          <p:nvPr>
            <p:ph type="body" sz="quarter" idx="24" hasCustomPrompt="1"/>
          </p:nvPr>
        </p:nvSpPr>
        <p:spPr>
          <a:xfrm>
            <a:off x="647986" y="6684946"/>
            <a:ext cx="5448014"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 og/eller eier av bildet.</a:t>
            </a:r>
          </a:p>
        </p:txBody>
      </p:sp>
    </p:spTree>
    <p:extLst>
      <p:ext uri="{BB962C8B-B14F-4D97-AF65-F5344CB8AC3E}">
        <p14:creationId xmlns:p14="http://schemas.microsoft.com/office/powerpoint/2010/main" val="334227799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x 2">
    <p:bg>
      <p:bgPr>
        <a:solidFill>
          <a:schemeClr val="bg1"/>
        </a:solidFill>
        <a:effectLst/>
      </p:bgPr>
    </p:bg>
    <p:spTree>
      <p:nvGrpSpPr>
        <p:cNvPr id="1" name=""/>
        <p:cNvGrpSpPr/>
        <p:nvPr/>
      </p:nvGrpSpPr>
      <p:grpSpPr>
        <a:xfrm>
          <a:off x="0" y="0"/>
          <a:ext cx="0" cy="0"/>
          <a:chOff x="0" y="0"/>
          <a:chExt cx="0" cy="0"/>
        </a:xfrm>
      </p:grpSpPr>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3" name="Plassholder for bilde 3">
            <a:extLst>
              <a:ext uri="{FF2B5EF4-FFF2-40B4-BE49-F238E27FC236}">
                <a16:creationId xmlns:a16="http://schemas.microsoft.com/office/drawing/2014/main" id="{FAE01CCF-5656-4C51-9B8F-17B85B5040CD}"/>
              </a:ext>
            </a:extLst>
          </p:cNvPr>
          <p:cNvSpPr>
            <a:spLocks noGrp="1"/>
          </p:cNvSpPr>
          <p:nvPr>
            <p:ph type="pic" sz="quarter" idx="16" hasCustomPrompt="1"/>
          </p:nvPr>
        </p:nvSpPr>
        <p:spPr>
          <a:xfrm>
            <a:off x="609600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 2.</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0" name="Rektangel 9">
            <a:extLst>
              <a:ext uri="{FF2B5EF4-FFF2-40B4-BE49-F238E27FC236}">
                <a16:creationId xmlns:a16="http://schemas.microsoft.com/office/drawing/2014/main" id="{74E7BE4E-EAD6-492B-B113-71C0E078FEEB}"/>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FEE4EEDD-8338-4EB5-93FE-708D1B1BECE5}"/>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5" name="Plassholder for tekst 3">
            <a:extLst>
              <a:ext uri="{FF2B5EF4-FFF2-40B4-BE49-F238E27FC236}">
                <a16:creationId xmlns:a16="http://schemas.microsoft.com/office/drawing/2014/main" id="{85C68640-E0DE-4C9F-B22C-ECC944209240}"/>
              </a:ext>
            </a:extLst>
          </p:cNvPr>
          <p:cNvSpPr>
            <a:spLocks noGrp="1"/>
          </p:cNvSpPr>
          <p:nvPr>
            <p:ph type="body" sz="quarter" idx="24" hasCustomPrompt="1"/>
          </p:nvPr>
        </p:nvSpPr>
        <p:spPr>
          <a:xfrm>
            <a:off x="647985" y="6684946"/>
            <a:ext cx="8155355"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16" name="Plassholder for lysbildenummer 5">
            <a:extLst>
              <a:ext uri="{FF2B5EF4-FFF2-40B4-BE49-F238E27FC236}">
                <a16:creationId xmlns:a16="http://schemas.microsoft.com/office/drawing/2014/main" id="{E1820537-7188-44C7-AA4F-4F92BF8BCC39}"/>
              </a:ext>
            </a:extLst>
          </p:cNvPr>
          <p:cNvSpPr txBox="1">
            <a:spLocks/>
          </p:cNvSpPr>
          <p:nvPr userDrawn="1"/>
        </p:nvSpPr>
        <p:spPr>
          <a:xfrm>
            <a:off x="11540562" y="662134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nb-NO" sz="900" dirty="0">
              <a:solidFill>
                <a:schemeClr val="bg1"/>
              </a:solidFill>
              <a:latin typeface="+mn-lt"/>
            </a:endParaRPr>
          </a:p>
          <a:p>
            <a:pPr algn="r"/>
            <a:endParaRPr lang="nb-NO" sz="900" dirty="0">
              <a:solidFill>
                <a:schemeClr val="bg1"/>
              </a:solidFill>
              <a:latin typeface="+mn-lt"/>
            </a:endParaRPr>
          </a:p>
        </p:txBody>
      </p:sp>
    </p:spTree>
    <p:extLst>
      <p:ext uri="{BB962C8B-B14F-4D97-AF65-F5344CB8AC3E}">
        <p14:creationId xmlns:p14="http://schemas.microsoft.com/office/powerpoint/2010/main" val="16812829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E x 3">
    <p:bg>
      <p:bgPr>
        <a:solidFill>
          <a:schemeClr val="bg1"/>
        </a:solidFill>
        <a:effectLst/>
      </p:bgPr>
    </p:bg>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936C18CF-6F5C-443F-A261-D0FE07777435}"/>
              </a:ext>
            </a:extLst>
          </p:cNvPr>
          <p:cNvSpPr>
            <a:spLocks noGrp="1"/>
          </p:cNvSpPr>
          <p:nvPr>
            <p:ph type="pic" sz="quarter" idx="13" hasCustomPrompt="1"/>
          </p:nvPr>
        </p:nvSpPr>
        <p:spPr>
          <a:xfrm>
            <a:off x="6091680" y="0"/>
            <a:ext cx="6096000" cy="3393652"/>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1" name="Plassholder for bilde 3">
            <a:extLst>
              <a:ext uri="{FF2B5EF4-FFF2-40B4-BE49-F238E27FC236}">
                <a16:creationId xmlns:a16="http://schemas.microsoft.com/office/drawing/2014/main" id="{48FD7EA8-B8FA-491A-ADCE-CC85114557AC}"/>
              </a:ext>
            </a:extLst>
          </p:cNvPr>
          <p:cNvSpPr>
            <a:spLocks noGrp="1"/>
          </p:cNvSpPr>
          <p:nvPr>
            <p:ph type="pic" sz="quarter" idx="14" hasCustomPrompt="1"/>
          </p:nvPr>
        </p:nvSpPr>
        <p:spPr>
          <a:xfrm>
            <a:off x="6096000" y="3393651"/>
            <a:ext cx="6096000" cy="3221775"/>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 Navn på fotograf(er) og/eller eier(e) av bildet skriver du i tekstfeltet nederst på </a:t>
            </a:r>
            <a:r>
              <a:rPr lang="nb-NO" dirty="0" err="1"/>
              <a:t>malsiden</a:t>
            </a:r>
            <a:r>
              <a:rPr lang="nb-NO" dirty="0"/>
              <a:t>.</a:t>
            </a:r>
          </a:p>
        </p:txBody>
      </p:sp>
      <p:sp>
        <p:nvSpPr>
          <p:cNvPr id="12" name="Plassholder for bilde 3">
            <a:extLst>
              <a:ext uri="{FF2B5EF4-FFF2-40B4-BE49-F238E27FC236}">
                <a16:creationId xmlns:a16="http://schemas.microsoft.com/office/drawing/2014/main" id="{A094F4C5-7718-434E-BB74-22546C52C31D}"/>
              </a:ext>
            </a:extLst>
          </p:cNvPr>
          <p:cNvSpPr>
            <a:spLocks noGrp="1"/>
          </p:cNvSpPr>
          <p:nvPr>
            <p:ph type="pic" sz="quarter" idx="15" hasCustomPrompt="1"/>
          </p:nvPr>
        </p:nvSpPr>
        <p:spPr>
          <a:xfrm>
            <a:off x="0" y="0"/>
            <a:ext cx="6096000" cy="6624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stående bilde.</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7" name="TekstSylinder 6">
            <a:extLst>
              <a:ext uri="{FF2B5EF4-FFF2-40B4-BE49-F238E27FC236}">
                <a16:creationId xmlns:a16="http://schemas.microsoft.com/office/drawing/2014/main" id="{5DAED793-F6DF-4393-B5B7-00BD9C67A0D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4" name="Rektangel 13">
            <a:extLst>
              <a:ext uri="{FF2B5EF4-FFF2-40B4-BE49-F238E27FC236}">
                <a16:creationId xmlns:a16="http://schemas.microsoft.com/office/drawing/2014/main" id="{6BB90A15-C6FD-4F5E-819D-6BE960B48C80}"/>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a:extLst>
              <a:ext uri="{FF2B5EF4-FFF2-40B4-BE49-F238E27FC236}">
                <a16:creationId xmlns:a16="http://schemas.microsoft.com/office/drawing/2014/main" id="{6E1C8271-B83B-4C8C-8EBE-CA752B6270A7}"/>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6" name="Plassholder for tekst 3">
            <a:extLst>
              <a:ext uri="{FF2B5EF4-FFF2-40B4-BE49-F238E27FC236}">
                <a16:creationId xmlns:a16="http://schemas.microsoft.com/office/drawing/2014/main" id="{83F8A895-256D-4B52-B4C1-DF95A52888B7}"/>
              </a:ext>
            </a:extLst>
          </p:cNvPr>
          <p:cNvSpPr>
            <a:spLocks noGrp="1"/>
          </p:cNvSpPr>
          <p:nvPr>
            <p:ph type="body" sz="quarter" idx="24" hasCustomPrompt="1"/>
          </p:nvPr>
        </p:nvSpPr>
        <p:spPr>
          <a:xfrm>
            <a:off x="647985" y="6684946"/>
            <a:ext cx="8358556"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Tree>
    <p:extLst>
      <p:ext uri="{BB962C8B-B14F-4D97-AF65-F5344CB8AC3E}">
        <p14:creationId xmlns:p14="http://schemas.microsoft.com/office/powerpoint/2010/main" val="94332396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E x 4">
    <p:bg>
      <p:bgPr>
        <a:solidFill>
          <a:schemeClr val="bg1"/>
        </a:solidFill>
        <a:effectLst/>
      </p:bgPr>
    </p:bg>
    <p:spTree>
      <p:nvGrpSpPr>
        <p:cNvPr id="1" name=""/>
        <p:cNvGrpSpPr/>
        <p:nvPr/>
      </p:nvGrpSpPr>
      <p:grpSpPr>
        <a:xfrm>
          <a:off x="0" y="0"/>
          <a:ext cx="0" cy="0"/>
          <a:chOff x="0" y="0"/>
          <a:chExt cx="0" cy="0"/>
        </a:xfrm>
      </p:grpSpPr>
      <p:sp>
        <p:nvSpPr>
          <p:cNvPr id="13" name="Plassholder for bilde 3">
            <a:extLst>
              <a:ext uri="{FF2B5EF4-FFF2-40B4-BE49-F238E27FC236}">
                <a16:creationId xmlns:a16="http://schemas.microsoft.com/office/drawing/2014/main" id="{597491D4-E5C2-4A3A-B7A7-D5E62BAAD7E2}"/>
              </a:ext>
            </a:extLst>
          </p:cNvPr>
          <p:cNvSpPr>
            <a:spLocks noGrp="1"/>
          </p:cNvSpPr>
          <p:nvPr>
            <p:ph type="pic" sz="quarter" idx="15" hasCustomPrompt="1"/>
          </p:nvPr>
        </p:nvSpPr>
        <p:spPr>
          <a:xfrm>
            <a:off x="0" y="1"/>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1.</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4" name="Plassholder for bilde 3">
            <a:extLst>
              <a:ext uri="{FF2B5EF4-FFF2-40B4-BE49-F238E27FC236}">
                <a16:creationId xmlns:a16="http://schemas.microsoft.com/office/drawing/2014/main" id="{329942B5-7A94-4D27-9BF2-43A757EA2235}"/>
              </a:ext>
            </a:extLst>
          </p:cNvPr>
          <p:cNvSpPr>
            <a:spLocks noGrp="1"/>
          </p:cNvSpPr>
          <p:nvPr>
            <p:ph type="pic" sz="quarter" idx="16" hasCustomPrompt="1"/>
          </p:nvPr>
        </p:nvSpPr>
        <p:spPr>
          <a:xfrm>
            <a:off x="0" y="330844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3.</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16" name="Rektangel 15">
            <a:extLst>
              <a:ext uri="{FF2B5EF4-FFF2-40B4-BE49-F238E27FC236}">
                <a16:creationId xmlns:a16="http://schemas.microsoft.com/office/drawing/2014/main" id="{063328CC-F328-4150-9BA4-2367AC2BA0A8}"/>
              </a:ext>
            </a:extLst>
          </p:cNvPr>
          <p:cNvSpPr/>
          <p:nvPr userDrawn="1"/>
        </p:nvSpPr>
        <p:spPr>
          <a:xfrm>
            <a:off x="0" y="6609508"/>
            <a:ext cx="12192000" cy="2602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01A36E7F-ACC5-459A-91F0-51736B28EE66}"/>
              </a:ext>
            </a:extLst>
          </p:cNvPr>
          <p:cNvSpPr txBox="1"/>
          <p:nvPr userDrawn="1"/>
        </p:nvSpPr>
        <p:spPr>
          <a:xfrm>
            <a:off x="407988" y="6687733"/>
            <a:ext cx="266383" cy="153888"/>
          </a:xfrm>
          <a:prstGeom prst="rect">
            <a:avLst/>
          </a:prstGeom>
          <a:noFill/>
        </p:spPr>
        <p:txBody>
          <a:bodyPr wrap="none" lIns="0" tIns="0" rIns="0" rtlCol="0" anchor="ctr" anchorCtr="0">
            <a:normAutofit/>
          </a:bodyPr>
          <a:lstStyle/>
          <a:p>
            <a:r>
              <a:rPr lang="nb-NO" sz="7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Foto:</a:t>
            </a:r>
          </a:p>
        </p:txBody>
      </p:sp>
      <p:sp>
        <p:nvSpPr>
          <p:cNvPr id="18" name="Plassholder for tekst 3">
            <a:extLst>
              <a:ext uri="{FF2B5EF4-FFF2-40B4-BE49-F238E27FC236}">
                <a16:creationId xmlns:a16="http://schemas.microsoft.com/office/drawing/2014/main" id="{85CE1348-486B-40A4-B506-EC579770109C}"/>
              </a:ext>
            </a:extLst>
          </p:cNvPr>
          <p:cNvSpPr>
            <a:spLocks noGrp="1"/>
          </p:cNvSpPr>
          <p:nvPr>
            <p:ph type="body" sz="quarter" idx="24" hasCustomPrompt="1"/>
          </p:nvPr>
        </p:nvSpPr>
        <p:spPr>
          <a:xfrm>
            <a:off x="647985" y="6684946"/>
            <a:ext cx="8304767" cy="153888"/>
          </a:xfrm>
          <a:prstGeom prst="rect">
            <a:avLst/>
          </a:prstGeom>
        </p:spPr>
        <p:txBody>
          <a:bodyPr lIns="0" tIns="0" rIns="0" anchor="ctr">
            <a:normAutofit/>
          </a:bodyPr>
          <a:lstStyle>
            <a:lvl1pPr marL="0" indent="0">
              <a:buNone/>
              <a:defRPr sz="700">
                <a:solidFill>
                  <a:schemeClr val="bg1"/>
                </a:solidFill>
                <a:latin typeface="+mj-lt"/>
              </a:defRPr>
            </a:lvl1pPr>
          </a:lstStyle>
          <a:p>
            <a:pPr lvl="0"/>
            <a:r>
              <a:rPr lang="nb-NO" dirty="0"/>
              <a:t>Her skriver du fotograf(ene) og/eller eier(ne) av bildene).</a:t>
            </a:r>
          </a:p>
        </p:txBody>
      </p:sp>
      <p:sp>
        <p:nvSpPr>
          <p:cNvPr id="21" name="Plassholder for bilde 3">
            <a:extLst>
              <a:ext uri="{FF2B5EF4-FFF2-40B4-BE49-F238E27FC236}">
                <a16:creationId xmlns:a16="http://schemas.microsoft.com/office/drawing/2014/main" id="{BB250A6E-8148-4714-866F-E5BB2DA40558}"/>
              </a:ext>
            </a:extLst>
          </p:cNvPr>
          <p:cNvSpPr>
            <a:spLocks noGrp="1"/>
          </p:cNvSpPr>
          <p:nvPr>
            <p:ph type="pic" sz="quarter" idx="25" hasCustomPrompt="1"/>
          </p:nvPr>
        </p:nvSpPr>
        <p:spPr>
          <a:xfrm>
            <a:off x="6096000" y="-3560"/>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2.</a:t>
            </a:r>
            <a:br>
              <a:rPr lang="nb-NO" dirty="0"/>
            </a:br>
            <a:br>
              <a:rPr lang="nb-NO" dirty="0"/>
            </a:br>
            <a:r>
              <a:rPr lang="nb-NO" dirty="0"/>
              <a:t>Navn på fotograf(er) og/eller eier(e) av bildet skriver du i tekstfeltet nederst på </a:t>
            </a:r>
            <a:r>
              <a:rPr lang="nb-NO" dirty="0" err="1"/>
              <a:t>malsiden</a:t>
            </a:r>
            <a:r>
              <a:rPr lang="nb-NO" dirty="0"/>
              <a:t>.</a:t>
            </a:r>
          </a:p>
        </p:txBody>
      </p:sp>
      <p:sp>
        <p:nvSpPr>
          <p:cNvPr id="22" name="Plassholder for bilde 3">
            <a:extLst>
              <a:ext uri="{FF2B5EF4-FFF2-40B4-BE49-F238E27FC236}">
                <a16:creationId xmlns:a16="http://schemas.microsoft.com/office/drawing/2014/main" id="{2F9E4AE3-E1A0-448B-AE65-725785A17519}"/>
              </a:ext>
            </a:extLst>
          </p:cNvPr>
          <p:cNvSpPr>
            <a:spLocks noGrp="1"/>
          </p:cNvSpPr>
          <p:nvPr>
            <p:ph type="pic" sz="quarter" idx="26" hasCustomPrompt="1"/>
          </p:nvPr>
        </p:nvSpPr>
        <p:spPr>
          <a:xfrm>
            <a:off x="6096000" y="3304879"/>
            <a:ext cx="6096000" cy="3312000"/>
          </a:xfrm>
          <a:prstGeom prst="rect">
            <a:avLst/>
          </a:prstGeom>
        </p:spPr>
        <p:txBody>
          <a:bodyPr anchor="ctr"/>
          <a:lstStyle>
            <a:lvl1pPr marL="0" indent="0" algn="ctr">
              <a:buFont typeface="Arial" panose="020B0604020202020204" pitchFamily="34" charset="0"/>
              <a:buNone/>
              <a:defRPr/>
            </a:lvl1pPr>
          </a:lstStyle>
          <a:p>
            <a:r>
              <a:rPr lang="nb-NO" dirty="0"/>
              <a:t>Klikk på ikonet for å sette inn et liggende bilde 4.</a:t>
            </a:r>
            <a:br>
              <a:rPr lang="nb-NO" dirty="0"/>
            </a:br>
            <a:br>
              <a:rPr lang="nb-NO" dirty="0"/>
            </a:br>
            <a:r>
              <a:rPr lang="nb-NO" dirty="0"/>
              <a:t>Navn på fotograf(er) og/eller eier(e) av bildet skriver du i tekstfeltet nederst på </a:t>
            </a:r>
            <a:r>
              <a:rPr lang="nb-NO" dirty="0" err="1"/>
              <a:t>malsiden</a:t>
            </a:r>
            <a:r>
              <a:rPr lang="nb-NO" dirty="0"/>
              <a:t>.</a:t>
            </a:r>
          </a:p>
        </p:txBody>
      </p:sp>
    </p:spTree>
    <p:extLst>
      <p:ext uri="{BB962C8B-B14F-4D97-AF65-F5344CB8AC3E}">
        <p14:creationId xmlns:p14="http://schemas.microsoft.com/office/powerpoint/2010/main" val="310985365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135B5083-9455-45F9-A33C-53405C67A856}"/>
              </a:ext>
            </a:extLst>
          </p:cNvPr>
          <p:cNvSpPr>
            <a:spLocks noGrp="1"/>
          </p:cNvSpPr>
          <p:nvPr>
            <p:ph type="media" sz="quarter" idx="10" hasCustomPrompt="1"/>
          </p:nvPr>
        </p:nvSpPr>
        <p:spPr>
          <a:xfrm>
            <a:off x="0" y="0"/>
            <a:ext cx="12192000" cy="6858000"/>
          </a:xfrm>
          <a:prstGeom prst="rect">
            <a:avLst/>
          </a:prstGeom>
        </p:spPr>
        <p:txBody>
          <a:bodyPr anchor="ctr"/>
          <a:lstStyle>
            <a:lvl1pPr marL="0" indent="0" algn="ctr">
              <a:buNone/>
              <a:defRPr b="0"/>
            </a:lvl1pPr>
          </a:lstStyle>
          <a:p>
            <a:r>
              <a:rPr lang="nb-NO" dirty="0"/>
              <a:t>Klikk på ikonet for å sette inn video som ligger lagret på datamaskinen.</a:t>
            </a:r>
            <a:br>
              <a:rPr lang="nb-NO" dirty="0"/>
            </a:br>
            <a:r>
              <a:rPr lang="nb-NO" dirty="0"/>
              <a:t>Videoer fra nettet kan ikke settes inn.</a:t>
            </a:r>
            <a:br>
              <a:rPr lang="nb-NO" dirty="0"/>
            </a:br>
            <a:br>
              <a:rPr lang="nb-NO" dirty="0"/>
            </a:br>
            <a:r>
              <a:rPr lang="nb-NO" dirty="0"/>
              <a:t>NB. Når du setter inn video i presentasjon, blir filstørrelsen veldig stor.</a:t>
            </a:r>
            <a:br>
              <a:rPr lang="nb-NO" dirty="0"/>
            </a:br>
            <a:br>
              <a:rPr lang="nb-NO" dirty="0"/>
            </a:br>
            <a:br>
              <a:rPr lang="nb-NO" dirty="0"/>
            </a:br>
            <a:br>
              <a:rPr lang="nb-NO" dirty="0"/>
            </a:br>
            <a:br>
              <a:rPr lang="nb-NO" dirty="0"/>
            </a:br>
            <a:r>
              <a:rPr lang="nb-NO" dirty="0"/>
              <a:t>Det er lurt at både presentasjon og videofil ligger lagret på samme datamaskin</a:t>
            </a:r>
            <a:br>
              <a:rPr lang="nb-NO" dirty="0"/>
            </a:br>
            <a:r>
              <a:rPr lang="nb-NO" dirty="0"/>
              <a:t> som presentasjonen spilles av på.</a:t>
            </a:r>
            <a:br>
              <a:rPr lang="nb-NO" dirty="0"/>
            </a:br>
            <a:br>
              <a:rPr lang="nb-NO" dirty="0"/>
            </a:br>
            <a:r>
              <a:rPr lang="nb-NO" dirty="0"/>
              <a:t>Last eventuelt presentasjonen over fra minnepinne til maskin.</a:t>
            </a:r>
            <a:br>
              <a:rPr lang="nb-NO" dirty="0"/>
            </a:br>
            <a:br>
              <a:rPr lang="nb-NO" dirty="0"/>
            </a:br>
            <a:r>
              <a:rPr lang="nb-NO" dirty="0"/>
              <a:t>Hvis ikke kan avspillingen gå veldig tregt eller hakke.</a:t>
            </a:r>
          </a:p>
          <a:p>
            <a:endParaRPr lang="nb-NO" dirty="0"/>
          </a:p>
        </p:txBody>
      </p:sp>
    </p:spTree>
    <p:extLst>
      <p:ext uri="{BB962C8B-B14F-4D97-AF65-F5344CB8AC3E}">
        <p14:creationId xmlns:p14="http://schemas.microsoft.com/office/powerpoint/2010/main" val="2437787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rganisasjonskart med bilder av ledelse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27" name="TekstSylinder 26">
            <a:extLst>
              <a:ext uri="{FF2B5EF4-FFF2-40B4-BE49-F238E27FC236}">
                <a16:creationId xmlns:a16="http://schemas.microsoft.com/office/drawing/2014/main" id="{ADF1AC9A-B3A4-4837-8262-EDA96C678A5B}"/>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grpSp>
        <p:nvGrpSpPr>
          <p:cNvPr id="82" name="Gruppe 81">
            <a:extLst>
              <a:ext uri="{FF2B5EF4-FFF2-40B4-BE49-F238E27FC236}">
                <a16:creationId xmlns:a16="http://schemas.microsoft.com/office/drawing/2014/main" id="{0EA3D15D-4EA0-48CB-B874-176DB646768F}"/>
              </a:ext>
            </a:extLst>
          </p:cNvPr>
          <p:cNvGrpSpPr/>
          <p:nvPr userDrawn="1"/>
        </p:nvGrpSpPr>
        <p:grpSpPr>
          <a:xfrm>
            <a:off x="55853" y="102103"/>
            <a:ext cx="12084631" cy="6126899"/>
            <a:chOff x="55853" y="102103"/>
            <a:chExt cx="12084631" cy="6126899"/>
          </a:xfrm>
        </p:grpSpPr>
        <p:pic>
          <p:nvPicPr>
            <p:cNvPr id="83" name="Bilde 82" descr="Et bilde som inneholder tekst, utendørs, bygning, person&#10;&#10;Automatisk generert beskrivelse">
              <a:extLst>
                <a:ext uri="{FF2B5EF4-FFF2-40B4-BE49-F238E27FC236}">
                  <a16:creationId xmlns:a16="http://schemas.microsoft.com/office/drawing/2014/main" id="{C28235D6-B939-4223-B6C3-854DE9BC0190}"/>
                </a:ext>
              </a:extLst>
            </p:cNvPr>
            <p:cNvPicPr>
              <a:picLocks noChangeAspect="1"/>
            </p:cNvPicPr>
            <p:nvPr/>
          </p:nvPicPr>
          <p:blipFill rotWithShape="1">
            <a:blip r:embed="rId4">
              <a:extLst>
                <a:ext uri="{28A0092B-C50C-407E-A947-70E740481C1C}">
                  <a14:useLocalDpi xmlns:a14="http://schemas.microsoft.com/office/drawing/2010/main" val="0"/>
                </a:ext>
              </a:extLst>
            </a:blip>
            <a:srcRect l="46972" t="40310" r="26478" b="26503"/>
            <a:stretch/>
          </p:blipFill>
          <p:spPr>
            <a:xfrm>
              <a:off x="5333311" y="2073332"/>
              <a:ext cx="1497600" cy="1497600"/>
            </a:xfrm>
            <a:prstGeom prst="flowChartConnector">
              <a:avLst/>
            </a:prstGeom>
          </p:spPr>
        </p:pic>
        <p:grpSp>
          <p:nvGrpSpPr>
            <p:cNvPr id="84" name="Gruppe 83">
              <a:extLst>
                <a:ext uri="{FF2B5EF4-FFF2-40B4-BE49-F238E27FC236}">
                  <a16:creationId xmlns:a16="http://schemas.microsoft.com/office/drawing/2014/main" id="{9ECF975C-8B1B-4CFC-BC8D-C4561FD57782}"/>
                </a:ext>
              </a:extLst>
            </p:cNvPr>
            <p:cNvGrpSpPr/>
            <p:nvPr/>
          </p:nvGrpSpPr>
          <p:grpSpPr>
            <a:xfrm>
              <a:off x="55853" y="102103"/>
              <a:ext cx="12084631" cy="6126899"/>
              <a:chOff x="55853" y="102103"/>
              <a:chExt cx="12084631" cy="6126899"/>
            </a:xfrm>
          </p:grpSpPr>
          <p:pic>
            <p:nvPicPr>
              <p:cNvPr id="85" name="Bilde 84" descr="Et bilde som inneholder person, mann, utendørs, dress&#10;&#10;Automatisk generert beskrivelse">
                <a:extLst>
                  <a:ext uri="{FF2B5EF4-FFF2-40B4-BE49-F238E27FC236}">
                    <a16:creationId xmlns:a16="http://schemas.microsoft.com/office/drawing/2014/main" id="{0DE1C242-8DC9-4433-84AC-EE59DA4E9887}"/>
                  </a:ext>
                </a:extLst>
              </p:cNvPr>
              <p:cNvPicPr>
                <a:picLocks noChangeAspect="1"/>
              </p:cNvPicPr>
              <p:nvPr/>
            </p:nvPicPr>
            <p:blipFill rotWithShape="1">
              <a:blip r:embed="rId5">
                <a:extLst>
                  <a:ext uri="{28A0092B-C50C-407E-A947-70E740481C1C}">
                    <a14:useLocalDpi xmlns:a14="http://schemas.microsoft.com/office/drawing/2010/main" val="0"/>
                  </a:ext>
                </a:extLst>
              </a:blip>
              <a:srcRect l="16683" t="967" r="18122" b="46890"/>
              <a:stretch/>
            </p:blipFill>
            <p:spPr>
              <a:xfrm>
                <a:off x="5333311" y="102103"/>
                <a:ext cx="1497600" cy="1497600"/>
              </a:xfrm>
              <a:prstGeom prst="flowChartConnector">
                <a:avLst/>
              </a:prstGeom>
            </p:spPr>
          </p:pic>
          <p:grpSp>
            <p:nvGrpSpPr>
              <p:cNvPr id="86" name="Gruppe 85">
                <a:extLst>
                  <a:ext uri="{FF2B5EF4-FFF2-40B4-BE49-F238E27FC236}">
                    <a16:creationId xmlns:a16="http://schemas.microsoft.com/office/drawing/2014/main" id="{5EE9AB09-165C-45BC-A71C-17E71A1E3BFB}"/>
                  </a:ext>
                </a:extLst>
              </p:cNvPr>
              <p:cNvGrpSpPr/>
              <p:nvPr/>
            </p:nvGrpSpPr>
            <p:grpSpPr>
              <a:xfrm>
                <a:off x="55853" y="1406962"/>
                <a:ext cx="12084631" cy="4822040"/>
                <a:chOff x="55853" y="1406962"/>
                <a:chExt cx="12084631" cy="4822040"/>
              </a:xfrm>
            </p:grpSpPr>
            <p:pic>
              <p:nvPicPr>
                <p:cNvPr id="87" name="Bilde 86" descr="Et bilde som inneholder person, briller, mann, innendørs&#10;&#10;Automatisk generert beskrivelse">
                  <a:extLst>
                    <a:ext uri="{FF2B5EF4-FFF2-40B4-BE49-F238E27FC236}">
                      <a16:creationId xmlns:a16="http://schemas.microsoft.com/office/drawing/2014/main" id="{882F185B-DFD3-47EC-B229-88DE4F43930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670192" y="4296327"/>
                  <a:ext cx="1497600" cy="1497600"/>
                </a:xfrm>
                <a:prstGeom prst="flowChartConnector">
                  <a:avLst/>
                </a:prstGeom>
              </p:spPr>
            </p:pic>
            <p:pic>
              <p:nvPicPr>
                <p:cNvPr id="88" name="Bilde 87" descr="Et bilde som inneholder bygning, utendørs, person, dress&#10;&#10;Automatisk generert beskrivelse">
                  <a:extLst>
                    <a:ext uri="{FF2B5EF4-FFF2-40B4-BE49-F238E27FC236}">
                      <a16:creationId xmlns:a16="http://schemas.microsoft.com/office/drawing/2014/main" id="{AF175F2C-BD3C-4F3C-BEDF-686074354DD6}"/>
                    </a:ext>
                  </a:extLst>
                </p:cNvPr>
                <p:cNvPicPr>
                  <a:picLocks noChangeAspect="1"/>
                </p:cNvPicPr>
                <p:nvPr/>
              </p:nvPicPr>
              <p:blipFill rotWithShape="1">
                <a:blip r:embed="rId7">
                  <a:extLst>
                    <a:ext uri="{28A0092B-C50C-407E-A947-70E740481C1C}">
                      <a14:useLocalDpi xmlns:a14="http://schemas.microsoft.com/office/drawing/2010/main" val="0"/>
                    </a:ext>
                  </a:extLst>
                </a:blip>
                <a:srcRect l="44615" t="33355" r="37235" b="39420"/>
                <a:stretch/>
              </p:blipFill>
              <p:spPr>
                <a:xfrm>
                  <a:off x="5333311" y="4354416"/>
                  <a:ext cx="1498811" cy="1498811"/>
                </a:xfrm>
                <a:prstGeom prst="flowChartConnector">
                  <a:avLst/>
                </a:prstGeom>
              </p:spPr>
            </p:pic>
            <p:sp>
              <p:nvSpPr>
                <p:cNvPr id="89" name="TekstSylinder 88">
                  <a:extLst>
                    <a:ext uri="{FF2B5EF4-FFF2-40B4-BE49-F238E27FC236}">
                      <a16:creationId xmlns:a16="http://schemas.microsoft.com/office/drawing/2014/main" id="{ECC1401E-59F1-43F4-A213-73207836CEA0}"/>
                    </a:ext>
                  </a:extLst>
                </p:cNvPr>
                <p:cNvSpPr txBox="1"/>
                <p:nvPr/>
              </p:nvSpPr>
              <p:spPr>
                <a:xfrm>
                  <a:off x="5282140" y="1406962"/>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Statsforvalter</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Frank Jenssen</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0" name="TekstSylinder 89">
                  <a:extLst>
                    <a:ext uri="{FF2B5EF4-FFF2-40B4-BE49-F238E27FC236}">
                      <a16:creationId xmlns:a16="http://schemas.microsoft.com/office/drawing/2014/main" id="{B19463F8-E40E-45B1-BDD9-A2221CDA10D1}"/>
                    </a:ext>
                  </a:extLst>
                </p:cNvPr>
                <p:cNvSpPr txBox="1"/>
                <p:nvPr/>
              </p:nvSpPr>
              <p:spPr>
                <a:xfrm>
                  <a:off x="5277514" y="3358152"/>
                  <a:ext cx="1627719" cy="830997"/>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Assisterende statsforvalter</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Øystein</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Johannessen</a:t>
                  </a:r>
                  <a:endParaRPr lang="nb-NO" sz="1200" i="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1" name="Bilde 90">
                  <a:extLst>
                    <a:ext uri="{FF2B5EF4-FFF2-40B4-BE49-F238E27FC236}">
                      <a16:creationId xmlns:a16="http://schemas.microsoft.com/office/drawing/2014/main" id="{98AD26FF-6B5C-4FDB-B875-7EB31240E29A}"/>
                    </a:ext>
                  </a:extLst>
                </p:cNvPr>
                <p:cNvPicPr>
                  <a:picLocks noChangeAspect="1"/>
                </p:cNvPicPr>
                <p:nvPr/>
              </p:nvPicPr>
              <p:blipFill rotWithShape="1">
                <a:blip r:embed="rId8">
                  <a:extLst>
                    <a:ext uri="{28A0092B-C50C-407E-A947-70E740481C1C}">
                      <a14:useLocalDpi xmlns:a14="http://schemas.microsoft.com/office/drawing/2010/main" val="0"/>
                    </a:ext>
                  </a:extLst>
                </a:blip>
                <a:srcRect l="49314" t="20843" r="7797" b="25611"/>
                <a:stretch/>
              </p:blipFill>
              <p:spPr>
                <a:xfrm>
                  <a:off x="193306" y="4311136"/>
                  <a:ext cx="1497601" cy="1497600"/>
                </a:xfrm>
                <a:prstGeom prst="ellipse">
                  <a:avLst/>
                </a:prstGeom>
              </p:spPr>
            </p:pic>
            <p:sp>
              <p:nvSpPr>
                <p:cNvPr id="92" name="TekstSylinder 91">
                  <a:extLst>
                    <a:ext uri="{FF2B5EF4-FFF2-40B4-BE49-F238E27FC236}">
                      <a16:creationId xmlns:a16="http://schemas.microsoft.com/office/drawing/2014/main" id="{72F12580-B0E9-4219-8E88-DE8D370E7A48}"/>
                    </a:ext>
                  </a:extLst>
                </p:cNvPr>
                <p:cNvSpPr txBox="1"/>
                <p:nvPr/>
              </p:nvSpPr>
              <p:spPr>
                <a:xfrm>
                  <a:off x="55853" y="5576242"/>
                  <a:ext cx="1642226"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Kommunal og justis</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Mari Mogstad</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3" name="Bilde 92" descr="Et bilde som inneholder mann, person, dress, stående&#10;&#10;Automatisk generert beskrivelse">
                  <a:extLst>
                    <a:ext uri="{FF2B5EF4-FFF2-40B4-BE49-F238E27FC236}">
                      <a16:creationId xmlns:a16="http://schemas.microsoft.com/office/drawing/2014/main" id="{7D9077C4-DA11-48F4-ACAD-91D67CE280E8}"/>
                    </a:ext>
                  </a:extLst>
                </p:cNvPr>
                <p:cNvPicPr>
                  <a:picLocks noChangeAspect="1"/>
                </p:cNvPicPr>
                <p:nvPr/>
              </p:nvPicPr>
              <p:blipFill rotWithShape="1">
                <a:blip r:embed="rId9">
                  <a:extLst>
                    <a:ext uri="{28A0092B-C50C-407E-A947-70E740481C1C}">
                      <a14:useLocalDpi xmlns:a14="http://schemas.microsoft.com/office/drawing/2010/main" val="0"/>
                    </a:ext>
                  </a:extLst>
                </a:blip>
                <a:srcRect l="33695" t="15428" r="32821" b="34379"/>
                <a:stretch/>
              </p:blipFill>
              <p:spPr>
                <a:xfrm>
                  <a:off x="1923760" y="4296327"/>
                  <a:ext cx="1497599" cy="1497600"/>
                </a:xfrm>
                <a:prstGeom prst="ellipse">
                  <a:avLst/>
                </a:prstGeom>
              </p:spPr>
            </p:pic>
            <p:sp>
              <p:nvSpPr>
                <p:cNvPr id="94" name="TekstSylinder 93">
                  <a:extLst>
                    <a:ext uri="{FF2B5EF4-FFF2-40B4-BE49-F238E27FC236}">
                      <a16:creationId xmlns:a16="http://schemas.microsoft.com/office/drawing/2014/main" id="{24904474-81FE-4E1E-B80E-69AC6BDA7B7B}"/>
                    </a:ext>
                  </a:extLst>
                </p:cNvPr>
                <p:cNvSpPr txBox="1"/>
                <p:nvPr/>
              </p:nvSpPr>
              <p:spPr>
                <a:xfrm>
                  <a:off x="1835532" y="5582671"/>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Organisasjon og utvikling</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Roar Veiseth</a:t>
                  </a:r>
                  <a:endParaRPr lang="nb-NO" sz="1200" i="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5" name="TekstSylinder 94">
                  <a:extLst>
                    <a:ext uri="{FF2B5EF4-FFF2-40B4-BE49-F238E27FC236}">
                      <a16:creationId xmlns:a16="http://schemas.microsoft.com/office/drawing/2014/main" id="{80D35568-8686-4B99-9CF3-E79D76E798C8}"/>
                    </a:ext>
                  </a:extLst>
                </p:cNvPr>
                <p:cNvSpPr txBox="1"/>
                <p:nvPr/>
              </p:nvSpPr>
              <p:spPr>
                <a:xfrm>
                  <a:off x="3547791" y="5576242"/>
                  <a:ext cx="1643733"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Klima og miljø</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Line Lund Fjellvær</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kstSylinder 95">
                  <a:extLst>
                    <a:ext uri="{FF2B5EF4-FFF2-40B4-BE49-F238E27FC236}">
                      <a16:creationId xmlns:a16="http://schemas.microsoft.com/office/drawing/2014/main" id="{E095E4B8-711E-4797-9453-BD380852953C}"/>
                    </a:ext>
                  </a:extLst>
                </p:cNvPr>
                <p:cNvSpPr txBox="1"/>
                <p:nvPr/>
              </p:nvSpPr>
              <p:spPr>
                <a:xfrm>
                  <a:off x="5269262" y="5580337"/>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Reindrift</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Siv Merethe G. Belbo</a:t>
                  </a:r>
                </a:p>
                <a:p>
                  <a:pPr algn="ctr"/>
                  <a:endPar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7" name="Bilde 96" descr="Et bilde som inneholder mann, person, dress, eldre&#10;&#10;Automatisk generert beskrivelse">
                  <a:extLst>
                    <a:ext uri="{FF2B5EF4-FFF2-40B4-BE49-F238E27FC236}">
                      <a16:creationId xmlns:a16="http://schemas.microsoft.com/office/drawing/2014/main" id="{2513B889-079C-47AC-B1D3-12FB3F5581A6}"/>
                    </a:ext>
                  </a:extLst>
                </p:cNvPr>
                <p:cNvPicPr>
                  <a:picLocks noChangeAspect="1"/>
                </p:cNvPicPr>
                <p:nvPr/>
              </p:nvPicPr>
              <p:blipFill rotWithShape="1">
                <a:blip r:embed="rId10">
                  <a:extLst>
                    <a:ext uri="{28A0092B-C50C-407E-A947-70E740481C1C}">
                      <a14:useLocalDpi xmlns:a14="http://schemas.microsoft.com/office/drawing/2010/main" val="0"/>
                    </a:ext>
                  </a:extLst>
                </a:blip>
                <a:srcRect l="30049" t="21508" r="31603" b="21004"/>
                <a:stretch/>
              </p:blipFill>
              <p:spPr>
                <a:xfrm>
                  <a:off x="7094256" y="4341735"/>
                  <a:ext cx="1497599" cy="1497600"/>
                </a:xfrm>
                <a:prstGeom prst="ellipse">
                  <a:avLst/>
                </a:prstGeom>
                <a:effectLst/>
              </p:spPr>
            </p:pic>
            <p:sp>
              <p:nvSpPr>
                <p:cNvPr id="98" name="TekstSylinder 97">
                  <a:extLst>
                    <a:ext uri="{FF2B5EF4-FFF2-40B4-BE49-F238E27FC236}">
                      <a16:creationId xmlns:a16="http://schemas.microsoft.com/office/drawing/2014/main" id="{6F7E1BD7-AED1-4801-86FA-45DD24BD9A1F}"/>
                    </a:ext>
                  </a:extLst>
                </p:cNvPr>
                <p:cNvSpPr txBox="1"/>
                <p:nvPr/>
              </p:nvSpPr>
              <p:spPr>
                <a:xfrm>
                  <a:off x="6956266" y="5580329"/>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Helse og omsorg</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Jan Vaage</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99" name="Bilde 98">
                  <a:extLst>
                    <a:ext uri="{FF2B5EF4-FFF2-40B4-BE49-F238E27FC236}">
                      <a16:creationId xmlns:a16="http://schemas.microsoft.com/office/drawing/2014/main" id="{780EBD90-81C7-4A06-B264-A748F34CABE6}"/>
                    </a:ext>
                  </a:extLst>
                </p:cNvPr>
                <p:cNvPicPr>
                  <a:picLocks noChangeAspect="1"/>
                </p:cNvPicPr>
                <p:nvPr/>
              </p:nvPicPr>
              <p:blipFill rotWithShape="1">
                <a:blip r:embed="rId11">
                  <a:extLst>
                    <a:ext uri="{28A0092B-C50C-407E-A947-70E740481C1C}">
                      <a14:useLocalDpi xmlns:a14="http://schemas.microsoft.com/office/drawing/2010/main" val="0"/>
                    </a:ext>
                  </a:extLst>
                </a:blip>
                <a:srcRect l="-275" t="-758" r="-2455" b="23916"/>
                <a:stretch/>
              </p:blipFill>
              <p:spPr>
                <a:xfrm>
                  <a:off x="8790926" y="4339836"/>
                  <a:ext cx="1497600" cy="1497600"/>
                </a:xfrm>
                <a:prstGeom prst="ellipse">
                  <a:avLst/>
                </a:prstGeom>
                <a:effectLst/>
              </p:spPr>
            </p:pic>
            <p:sp>
              <p:nvSpPr>
                <p:cNvPr id="100" name="TekstSylinder 99">
                  <a:extLst>
                    <a:ext uri="{FF2B5EF4-FFF2-40B4-BE49-F238E27FC236}">
                      <a16:creationId xmlns:a16="http://schemas.microsoft.com/office/drawing/2014/main" id="{EAE5B8BD-AB4F-4FF5-A38D-6B0CE3B87479}"/>
                    </a:ext>
                  </a:extLst>
                </p:cNvPr>
                <p:cNvSpPr txBox="1"/>
                <p:nvPr/>
              </p:nvSpPr>
              <p:spPr>
                <a:xfrm>
                  <a:off x="8733887" y="5580339"/>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Oppvekst og velferd</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Frode Kvittem</a:t>
                  </a:r>
                </a:p>
              </p:txBody>
            </p:sp>
            <p:pic>
              <p:nvPicPr>
                <p:cNvPr id="101" name="Bilde 100" descr="Et bilde som inneholder mann, person, dress, stående&#10;&#10;Automatisk generert beskrivelse">
                  <a:extLst>
                    <a:ext uri="{FF2B5EF4-FFF2-40B4-BE49-F238E27FC236}">
                      <a16:creationId xmlns:a16="http://schemas.microsoft.com/office/drawing/2014/main" id="{BDEA8000-5CED-403F-A0A3-8EF25BEE5F8D}"/>
                    </a:ext>
                  </a:extLst>
                </p:cNvPr>
                <p:cNvPicPr>
                  <a:picLocks noChangeAspect="1"/>
                </p:cNvPicPr>
                <p:nvPr/>
              </p:nvPicPr>
              <p:blipFill rotWithShape="1">
                <a:blip r:embed="rId12">
                  <a:extLst>
                    <a:ext uri="{28A0092B-C50C-407E-A947-70E740481C1C}">
                      <a14:useLocalDpi xmlns:a14="http://schemas.microsoft.com/office/drawing/2010/main" val="0"/>
                    </a:ext>
                  </a:extLst>
                </a:blip>
                <a:srcRect l="32637" t="19276" r="35133" b="32411"/>
                <a:stretch/>
              </p:blipFill>
              <p:spPr>
                <a:xfrm>
                  <a:off x="10584000" y="4354477"/>
                  <a:ext cx="1497599" cy="1497600"/>
                </a:xfrm>
                <a:prstGeom prst="ellipse">
                  <a:avLst/>
                </a:prstGeom>
                <a:effectLst/>
              </p:spPr>
            </p:pic>
            <p:sp>
              <p:nvSpPr>
                <p:cNvPr id="102" name="TekstSylinder 101">
                  <a:extLst>
                    <a:ext uri="{FF2B5EF4-FFF2-40B4-BE49-F238E27FC236}">
                      <a16:creationId xmlns:a16="http://schemas.microsoft.com/office/drawing/2014/main" id="{26CDA7BD-4D43-4747-A764-7D1E011D8744}"/>
                    </a:ext>
                  </a:extLst>
                </p:cNvPr>
                <p:cNvSpPr txBox="1"/>
                <p:nvPr/>
              </p:nvSpPr>
              <p:spPr>
                <a:xfrm>
                  <a:off x="10512765" y="5573409"/>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Landbruk</a:t>
                  </a:r>
                </a:p>
                <a:p>
                  <a:pPr algn="ct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Tore Bjørkli</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grpSp>
      </p:grpSp>
    </p:spTree>
    <p:extLst>
      <p:ext uri="{BB962C8B-B14F-4D97-AF65-F5344CB8AC3E}">
        <p14:creationId xmlns:p14="http://schemas.microsoft.com/office/powerpoint/2010/main" val="3448504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ganisasjonskart uten seksjoner, uten nav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26" name="TekstSylinder 25">
            <a:extLst>
              <a:ext uri="{FF2B5EF4-FFF2-40B4-BE49-F238E27FC236}">
                <a16:creationId xmlns:a16="http://schemas.microsoft.com/office/drawing/2014/main" id="{3A201299-C975-4583-BD10-D03FF0FD6AA9}"/>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grpSp>
        <p:nvGrpSpPr>
          <p:cNvPr id="44" name="Gruppe 43">
            <a:extLst>
              <a:ext uri="{FF2B5EF4-FFF2-40B4-BE49-F238E27FC236}">
                <a16:creationId xmlns:a16="http://schemas.microsoft.com/office/drawing/2014/main" id="{5D8DEEF2-0132-4C0D-80D9-F7CAA0495A1C}"/>
              </a:ext>
            </a:extLst>
          </p:cNvPr>
          <p:cNvGrpSpPr/>
          <p:nvPr userDrawn="1"/>
        </p:nvGrpSpPr>
        <p:grpSpPr>
          <a:xfrm>
            <a:off x="975729" y="363684"/>
            <a:ext cx="10240542" cy="5525426"/>
            <a:chOff x="975729" y="363684"/>
            <a:chExt cx="10240542" cy="5525426"/>
          </a:xfrm>
        </p:grpSpPr>
        <p:grpSp>
          <p:nvGrpSpPr>
            <p:cNvPr id="45" name="Gruppe 44">
              <a:extLst>
                <a:ext uri="{FF2B5EF4-FFF2-40B4-BE49-F238E27FC236}">
                  <a16:creationId xmlns:a16="http://schemas.microsoft.com/office/drawing/2014/main" id="{C515E675-37AC-477A-839A-67C6CA3D7FA6}"/>
                </a:ext>
              </a:extLst>
            </p:cNvPr>
            <p:cNvGrpSpPr/>
            <p:nvPr/>
          </p:nvGrpSpPr>
          <p:grpSpPr>
            <a:xfrm>
              <a:off x="975729" y="363684"/>
              <a:ext cx="10240542" cy="5525426"/>
              <a:chOff x="1515039" y="1199627"/>
              <a:chExt cx="9161921" cy="4325799"/>
            </a:xfrm>
          </p:grpSpPr>
          <p:cxnSp>
            <p:nvCxnSpPr>
              <p:cNvPr id="47" name="Rett linje 46">
                <a:extLst>
                  <a:ext uri="{FF2B5EF4-FFF2-40B4-BE49-F238E27FC236}">
                    <a16:creationId xmlns:a16="http://schemas.microsoft.com/office/drawing/2014/main" id="{333C048A-CD56-44F9-8037-4CDA6A8EDB3D}"/>
                  </a:ext>
                </a:extLst>
              </p:cNvPr>
              <p:cNvCxnSpPr>
                <a:cxnSpLocks/>
              </p:cNvCxnSpPr>
              <p:nvPr/>
            </p:nvCxnSpPr>
            <p:spPr>
              <a:xfrm>
                <a:off x="5898159" y="2962475"/>
                <a:ext cx="349410" cy="0"/>
              </a:xfrm>
              <a:prstGeom prst="line">
                <a:avLst/>
              </a:prstGeom>
              <a:noFill/>
              <a:ln w="9525" cap="flat" cmpd="sng" algn="ctr">
                <a:solidFill>
                  <a:schemeClr val="bg1">
                    <a:lumMod val="65000"/>
                  </a:schemeClr>
                </a:solidFill>
                <a:prstDash val="solid"/>
              </a:ln>
              <a:effectLst/>
            </p:spPr>
          </p:cxnSp>
          <p:cxnSp>
            <p:nvCxnSpPr>
              <p:cNvPr id="48" name="Rett linje 47">
                <a:extLst>
                  <a:ext uri="{FF2B5EF4-FFF2-40B4-BE49-F238E27FC236}">
                    <a16:creationId xmlns:a16="http://schemas.microsoft.com/office/drawing/2014/main" id="{442010D7-18B3-4686-BE58-FF8FFECDEEA9}"/>
                  </a:ext>
                </a:extLst>
              </p:cNvPr>
              <p:cNvCxnSpPr>
                <a:cxnSpLocks/>
              </p:cNvCxnSpPr>
              <p:nvPr/>
            </p:nvCxnSpPr>
            <p:spPr>
              <a:xfrm>
                <a:off x="2411947" y="3610894"/>
                <a:ext cx="7326468" cy="0"/>
              </a:xfrm>
              <a:prstGeom prst="line">
                <a:avLst/>
              </a:prstGeom>
              <a:noFill/>
              <a:ln w="9525" cap="flat" cmpd="sng" algn="ctr">
                <a:solidFill>
                  <a:schemeClr val="bg1">
                    <a:lumMod val="65000"/>
                  </a:schemeClr>
                </a:solidFill>
                <a:prstDash val="solid"/>
              </a:ln>
              <a:effectLst/>
            </p:spPr>
          </p:cxnSp>
          <p:cxnSp>
            <p:nvCxnSpPr>
              <p:cNvPr id="49" name="Rett linje 48">
                <a:extLst>
                  <a:ext uri="{FF2B5EF4-FFF2-40B4-BE49-F238E27FC236}">
                    <a16:creationId xmlns:a16="http://schemas.microsoft.com/office/drawing/2014/main" id="{7CF5C9C7-95E8-49ED-A4F8-FE0313EB9F07}"/>
                  </a:ext>
                </a:extLst>
              </p:cNvPr>
              <p:cNvCxnSpPr>
                <a:cxnSpLocks/>
              </p:cNvCxnSpPr>
              <p:nvPr/>
            </p:nvCxnSpPr>
            <p:spPr>
              <a:xfrm>
                <a:off x="6254673" y="2164305"/>
                <a:ext cx="0" cy="1443084"/>
              </a:xfrm>
              <a:prstGeom prst="line">
                <a:avLst/>
              </a:prstGeom>
              <a:noFill/>
              <a:ln w="9525" cap="flat" cmpd="sng" algn="ctr">
                <a:solidFill>
                  <a:schemeClr val="bg1">
                    <a:lumMod val="65000"/>
                  </a:schemeClr>
                </a:solidFill>
                <a:prstDash val="solid"/>
              </a:ln>
              <a:effectLst/>
            </p:spPr>
          </p:cxnSp>
          <p:cxnSp>
            <p:nvCxnSpPr>
              <p:cNvPr id="50" name="Rett linje 49">
                <a:extLst>
                  <a:ext uri="{FF2B5EF4-FFF2-40B4-BE49-F238E27FC236}">
                    <a16:creationId xmlns:a16="http://schemas.microsoft.com/office/drawing/2014/main" id="{5F72423A-0A1A-4505-98F1-96A71D766651}"/>
                  </a:ext>
                </a:extLst>
              </p:cNvPr>
              <p:cNvCxnSpPr>
                <a:cxnSpLocks/>
              </p:cNvCxnSpPr>
              <p:nvPr/>
            </p:nvCxnSpPr>
            <p:spPr>
              <a:xfrm flipV="1">
                <a:off x="2411947" y="3607389"/>
                <a:ext cx="0" cy="247645"/>
              </a:xfrm>
              <a:prstGeom prst="line">
                <a:avLst/>
              </a:prstGeom>
              <a:noFill/>
              <a:ln w="9525" cap="flat" cmpd="sng" algn="ctr">
                <a:solidFill>
                  <a:schemeClr val="bg1">
                    <a:lumMod val="65000"/>
                  </a:schemeClr>
                </a:solidFill>
                <a:prstDash val="solid"/>
              </a:ln>
              <a:effectLst/>
            </p:spPr>
          </p:cxnSp>
          <p:cxnSp>
            <p:nvCxnSpPr>
              <p:cNvPr id="51" name="Rett linje 50">
                <a:extLst>
                  <a:ext uri="{FF2B5EF4-FFF2-40B4-BE49-F238E27FC236}">
                    <a16:creationId xmlns:a16="http://schemas.microsoft.com/office/drawing/2014/main" id="{641FABE3-0162-4D5F-9268-6FC964B00BA6}"/>
                  </a:ext>
                </a:extLst>
              </p:cNvPr>
              <p:cNvCxnSpPr>
                <a:cxnSpLocks/>
              </p:cNvCxnSpPr>
              <p:nvPr/>
            </p:nvCxnSpPr>
            <p:spPr>
              <a:xfrm flipV="1">
                <a:off x="3800817" y="3607389"/>
                <a:ext cx="0" cy="1375848"/>
              </a:xfrm>
              <a:prstGeom prst="line">
                <a:avLst/>
              </a:prstGeom>
              <a:noFill/>
              <a:ln w="9525" cap="flat" cmpd="sng" algn="ctr">
                <a:solidFill>
                  <a:schemeClr val="bg1">
                    <a:lumMod val="65000"/>
                  </a:schemeClr>
                </a:solidFill>
                <a:prstDash val="solid"/>
              </a:ln>
              <a:effectLst/>
            </p:spPr>
          </p:cxnSp>
          <p:cxnSp>
            <p:nvCxnSpPr>
              <p:cNvPr id="52" name="Rett linje 51">
                <a:extLst>
                  <a:ext uri="{FF2B5EF4-FFF2-40B4-BE49-F238E27FC236}">
                    <a16:creationId xmlns:a16="http://schemas.microsoft.com/office/drawing/2014/main" id="{29A66F9C-A2F1-4CE9-973B-1353962E3FDA}"/>
                  </a:ext>
                </a:extLst>
              </p:cNvPr>
              <p:cNvCxnSpPr/>
              <p:nvPr/>
            </p:nvCxnSpPr>
            <p:spPr>
              <a:xfrm flipV="1">
                <a:off x="9738415" y="3607389"/>
                <a:ext cx="0" cy="235294"/>
              </a:xfrm>
              <a:prstGeom prst="line">
                <a:avLst/>
              </a:prstGeom>
              <a:noFill/>
              <a:ln w="9525" cap="flat" cmpd="sng" algn="ctr">
                <a:solidFill>
                  <a:schemeClr val="bg1">
                    <a:lumMod val="65000"/>
                  </a:schemeClr>
                </a:solidFill>
                <a:prstDash val="solid"/>
              </a:ln>
              <a:effectLst/>
            </p:spPr>
          </p:cxnSp>
          <p:cxnSp>
            <p:nvCxnSpPr>
              <p:cNvPr id="53" name="Rett linje 52">
                <a:extLst>
                  <a:ext uri="{FF2B5EF4-FFF2-40B4-BE49-F238E27FC236}">
                    <a16:creationId xmlns:a16="http://schemas.microsoft.com/office/drawing/2014/main" id="{676E821B-B9BE-4CBB-A4C0-E976A8AAF66F}"/>
                  </a:ext>
                </a:extLst>
              </p:cNvPr>
              <p:cNvCxnSpPr/>
              <p:nvPr/>
            </p:nvCxnSpPr>
            <p:spPr>
              <a:xfrm flipV="1">
                <a:off x="7607164" y="3607389"/>
                <a:ext cx="0" cy="235294"/>
              </a:xfrm>
              <a:prstGeom prst="line">
                <a:avLst/>
              </a:prstGeom>
              <a:noFill/>
              <a:ln w="9525" cap="flat" cmpd="sng" algn="ctr">
                <a:solidFill>
                  <a:schemeClr val="bg1">
                    <a:lumMod val="65000"/>
                  </a:schemeClr>
                </a:solidFill>
                <a:prstDash val="solid"/>
              </a:ln>
              <a:effectLst/>
            </p:spPr>
          </p:cxnSp>
          <p:cxnSp>
            <p:nvCxnSpPr>
              <p:cNvPr id="54" name="Rett linje 53">
                <a:extLst>
                  <a:ext uri="{FF2B5EF4-FFF2-40B4-BE49-F238E27FC236}">
                    <a16:creationId xmlns:a16="http://schemas.microsoft.com/office/drawing/2014/main" id="{8477BEC2-CD45-4B2A-A87C-468A1C5846EC}"/>
                  </a:ext>
                </a:extLst>
              </p:cNvPr>
              <p:cNvCxnSpPr/>
              <p:nvPr/>
            </p:nvCxnSpPr>
            <p:spPr>
              <a:xfrm flipV="1">
                <a:off x="5008770" y="3607389"/>
                <a:ext cx="0" cy="235294"/>
              </a:xfrm>
              <a:prstGeom prst="line">
                <a:avLst/>
              </a:prstGeom>
              <a:noFill/>
              <a:ln w="9525" cap="flat" cmpd="sng" algn="ctr">
                <a:solidFill>
                  <a:schemeClr val="bg1">
                    <a:lumMod val="65000"/>
                  </a:schemeClr>
                </a:solidFill>
                <a:prstDash val="solid"/>
              </a:ln>
              <a:effectLst/>
            </p:spPr>
          </p:cxnSp>
          <p:cxnSp>
            <p:nvCxnSpPr>
              <p:cNvPr id="55" name="Rett linje 54">
                <a:extLst>
                  <a:ext uri="{FF2B5EF4-FFF2-40B4-BE49-F238E27FC236}">
                    <a16:creationId xmlns:a16="http://schemas.microsoft.com/office/drawing/2014/main" id="{BDD86E26-E590-4112-9B1D-28D632312A7C}"/>
                  </a:ext>
                </a:extLst>
              </p:cNvPr>
              <p:cNvCxnSpPr>
                <a:cxnSpLocks/>
              </p:cNvCxnSpPr>
              <p:nvPr/>
            </p:nvCxnSpPr>
            <p:spPr>
              <a:xfrm flipV="1">
                <a:off x="8571485" y="3607389"/>
                <a:ext cx="0" cy="1269619"/>
              </a:xfrm>
              <a:prstGeom prst="line">
                <a:avLst/>
              </a:prstGeom>
              <a:noFill/>
              <a:ln w="9525" cap="flat" cmpd="sng" algn="ctr">
                <a:solidFill>
                  <a:schemeClr val="bg1">
                    <a:lumMod val="65000"/>
                  </a:schemeClr>
                </a:solidFill>
                <a:prstDash val="solid"/>
              </a:ln>
              <a:effectLst/>
            </p:spPr>
          </p:cxnSp>
          <p:sp>
            <p:nvSpPr>
              <p:cNvPr id="56" name="Frihåndsform: figur 55">
                <a:extLst>
                  <a:ext uri="{FF2B5EF4-FFF2-40B4-BE49-F238E27FC236}">
                    <a16:creationId xmlns:a16="http://schemas.microsoft.com/office/drawing/2014/main" id="{63950674-478F-4041-AC38-C33A91449486}"/>
                  </a:ext>
                </a:extLst>
              </p:cNvPr>
              <p:cNvSpPr/>
              <p:nvPr/>
            </p:nvSpPr>
            <p:spPr>
              <a:xfrm>
                <a:off x="2890740" y="4786921"/>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53340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Helse og omsorg</a:t>
                </a:r>
              </a:p>
            </p:txBody>
          </p:sp>
          <p:sp>
            <p:nvSpPr>
              <p:cNvPr id="57" name="Frihåndsform: figur 56">
                <a:extLst>
                  <a:ext uri="{FF2B5EF4-FFF2-40B4-BE49-F238E27FC236}">
                    <a16:creationId xmlns:a16="http://schemas.microsoft.com/office/drawing/2014/main" id="{FB014A80-22DE-4D92-83BD-50F691A91C1B}"/>
                  </a:ext>
                </a:extLst>
              </p:cNvPr>
              <p:cNvSpPr/>
              <p:nvPr/>
            </p:nvSpPr>
            <p:spPr>
              <a:xfrm>
                <a:off x="4061551" y="3842683"/>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Landbruk</a:t>
                </a:r>
                <a:endParaRPr lang="nb-NO" sz="1600" b="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8" name="Frihåndsform: figur 57">
                <a:extLst>
                  <a:ext uri="{FF2B5EF4-FFF2-40B4-BE49-F238E27FC236}">
                    <a16:creationId xmlns:a16="http://schemas.microsoft.com/office/drawing/2014/main" id="{E89E9A3D-8C57-41C0-A38C-64AFBCB7096C}"/>
                  </a:ext>
                </a:extLst>
              </p:cNvPr>
              <p:cNvSpPr/>
              <p:nvPr/>
            </p:nvSpPr>
            <p:spPr>
              <a:xfrm>
                <a:off x="7676297" y="4812976"/>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53340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Kommunal og justis</a:t>
                </a:r>
              </a:p>
            </p:txBody>
          </p:sp>
          <p:sp>
            <p:nvSpPr>
              <p:cNvPr id="59" name="Frihåndsform: figur 58">
                <a:extLst>
                  <a:ext uri="{FF2B5EF4-FFF2-40B4-BE49-F238E27FC236}">
                    <a16:creationId xmlns:a16="http://schemas.microsoft.com/office/drawing/2014/main" id="{699637C9-9F91-4425-952A-424A23A376CE}"/>
                  </a:ext>
                </a:extLst>
              </p:cNvPr>
              <p:cNvSpPr/>
              <p:nvPr/>
            </p:nvSpPr>
            <p:spPr>
              <a:xfrm>
                <a:off x="1515039" y="3842683"/>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53340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Oppvekst og velferd</a:t>
                </a:r>
              </a:p>
            </p:txBody>
          </p:sp>
          <p:sp>
            <p:nvSpPr>
              <p:cNvPr id="60" name="Frihåndsform: figur 59">
                <a:extLst>
                  <a:ext uri="{FF2B5EF4-FFF2-40B4-BE49-F238E27FC236}">
                    <a16:creationId xmlns:a16="http://schemas.microsoft.com/office/drawing/2014/main" id="{07FC6A2D-0F36-48DE-964D-2E1750CAB503}"/>
                  </a:ext>
                </a:extLst>
              </p:cNvPr>
              <p:cNvSpPr/>
              <p:nvPr/>
            </p:nvSpPr>
            <p:spPr>
              <a:xfrm>
                <a:off x="8741972" y="3820684"/>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533400">
                  <a:lnSpc>
                    <a:spcPct val="90000"/>
                  </a:lnSpc>
                  <a:spcBef>
                    <a:spcPct val="0"/>
                  </a:spcBef>
                  <a:spcAft>
                    <a:spcPct val="35000"/>
                  </a:spcAft>
                </a:pPr>
                <a:r>
                  <a:rPr lang="nn-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Klima og miljø</a:t>
                </a:r>
              </a:p>
            </p:txBody>
          </p:sp>
          <p:sp>
            <p:nvSpPr>
              <p:cNvPr id="62" name="Frihåndsform: figur 61">
                <a:extLst>
                  <a:ext uri="{FF2B5EF4-FFF2-40B4-BE49-F238E27FC236}">
                    <a16:creationId xmlns:a16="http://schemas.microsoft.com/office/drawing/2014/main" id="{6C75C8B5-E3C8-4D64-AAB9-223B29A3D35E}"/>
                  </a:ext>
                </a:extLst>
              </p:cNvPr>
              <p:cNvSpPr/>
              <p:nvPr/>
            </p:nvSpPr>
            <p:spPr>
              <a:xfrm>
                <a:off x="6495373" y="3820684"/>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600" b="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Organisasjon og utvikling</a:t>
                </a:r>
              </a:p>
            </p:txBody>
          </p:sp>
          <p:sp>
            <p:nvSpPr>
              <p:cNvPr id="63" name="Frihåndsform: figur 62">
                <a:extLst>
                  <a:ext uri="{FF2B5EF4-FFF2-40B4-BE49-F238E27FC236}">
                    <a16:creationId xmlns:a16="http://schemas.microsoft.com/office/drawing/2014/main" id="{0318E91A-9443-4175-B3DD-A120B8A430D1}"/>
                  </a:ext>
                </a:extLst>
              </p:cNvPr>
              <p:cNvSpPr/>
              <p:nvPr/>
            </p:nvSpPr>
            <p:spPr>
              <a:xfrm>
                <a:off x="4825728" y="1199627"/>
                <a:ext cx="2858838" cy="964678"/>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rgbClr val="00244E"/>
              </a:solidFill>
              <a:ln w="10795" cap="flat" cmpd="sng" algn="ctr">
                <a:noFill/>
                <a:prstDash val="solid"/>
              </a:ln>
              <a:effectLst/>
            </p:spPr>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defRPr/>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Statsforvalter</a:t>
                </a: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nb-NO" sz="1600" i="0" u="none" strike="noStrike" kern="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lvl="0" algn="ctr" defTabSz="533400">
                  <a:lnSpc>
                    <a:spcPct val="90000"/>
                  </a:lnSpc>
                  <a:spcBef>
                    <a:spcPct val="0"/>
                  </a:spcBef>
                  <a:spcAft>
                    <a:spcPct val="35000"/>
                  </a:spcAft>
                  <a:defRPr/>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Assisterende </a:t>
                </a:r>
                <a:r>
                  <a:rPr kumimoji="0" lang="nb-NO" sz="1600" i="0" u="none" strike="noStrike" kern="0" cap="none" spc="0" normalizeH="0" baseline="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a:t>
                </a: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tatsforvalter</a:t>
                </a:r>
              </a:p>
            </p:txBody>
          </p:sp>
        </p:grpSp>
        <p:sp>
          <p:nvSpPr>
            <p:cNvPr id="46" name="Frihåndsform: figur 45">
              <a:extLst>
                <a:ext uri="{FF2B5EF4-FFF2-40B4-BE49-F238E27FC236}">
                  <a16:creationId xmlns:a16="http://schemas.microsoft.com/office/drawing/2014/main" id="{3719951D-0FD6-41C8-8F24-5C434CA1E585}"/>
                </a:ext>
              </a:extLst>
            </p:cNvPr>
            <p:cNvSpPr/>
            <p:nvPr/>
          </p:nvSpPr>
          <p:spPr>
            <a:xfrm>
              <a:off x="3799377" y="2203650"/>
              <a:ext cx="2162792" cy="910026"/>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B3D6D9"/>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6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Kommunikasjon og</a:t>
              </a:r>
            </a:p>
            <a:p>
              <a:pPr lvl="0" algn="ctr" defTabSz="488950">
                <a:lnSpc>
                  <a:spcPct val="90000"/>
                </a:lnSpc>
                <a:spcBef>
                  <a:spcPct val="0"/>
                </a:spcBef>
                <a:spcAft>
                  <a:spcPct val="35000"/>
                </a:spcAft>
              </a:pPr>
              <a:r>
                <a:rPr lang="nb-NO" sz="16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lederstøtte</a:t>
              </a:r>
              <a:endParaRPr lang="nb-NO" sz="1600" b="1"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24" name="Frihåndsform: figur 23">
            <a:extLst>
              <a:ext uri="{FF2B5EF4-FFF2-40B4-BE49-F238E27FC236}">
                <a16:creationId xmlns:a16="http://schemas.microsoft.com/office/drawing/2014/main" id="{077157DF-EBE4-459C-B09B-9593FD88200F}"/>
              </a:ext>
            </a:extLst>
          </p:cNvPr>
          <p:cNvSpPr/>
          <p:nvPr userDrawn="1"/>
        </p:nvSpPr>
        <p:spPr>
          <a:xfrm>
            <a:off x="5191958" y="4976975"/>
            <a:ext cx="2162792" cy="910026"/>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Reindrift</a:t>
            </a:r>
            <a:endParaRPr lang="nb-NO" sz="1600" b="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25" name="Rett linje 24">
            <a:extLst>
              <a:ext uri="{FF2B5EF4-FFF2-40B4-BE49-F238E27FC236}">
                <a16:creationId xmlns:a16="http://schemas.microsoft.com/office/drawing/2014/main" id="{350921B9-F56F-4E44-BB5A-7EBA08668AA5}"/>
              </a:ext>
            </a:extLst>
          </p:cNvPr>
          <p:cNvCxnSpPr>
            <a:cxnSpLocks/>
          </p:cNvCxnSpPr>
          <p:nvPr userDrawn="1"/>
        </p:nvCxnSpPr>
        <p:spPr>
          <a:xfrm flipV="1">
            <a:off x="6265414" y="3439166"/>
            <a:ext cx="7940" cy="1537809"/>
          </a:xfrm>
          <a:prstGeom prst="line">
            <a:avLst/>
          </a:prstGeom>
          <a:noFill/>
          <a:ln w="9525" cap="flat" cmpd="sng" algn="ctr">
            <a:solidFill>
              <a:schemeClr val="bg1">
                <a:lumMod val="65000"/>
              </a:schemeClr>
            </a:solidFill>
            <a:prstDash val="solid"/>
          </a:ln>
          <a:effectLst/>
        </p:spPr>
      </p:cxnSp>
    </p:spTree>
    <p:extLst>
      <p:ext uri="{BB962C8B-B14F-4D97-AF65-F5344CB8AC3E}">
        <p14:creationId xmlns:p14="http://schemas.microsoft.com/office/powerpoint/2010/main" val="3300029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Organisasjonskart med seksjon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grpSp>
        <p:nvGrpSpPr>
          <p:cNvPr id="48" name="Gruppe 47">
            <a:extLst>
              <a:ext uri="{FF2B5EF4-FFF2-40B4-BE49-F238E27FC236}">
                <a16:creationId xmlns:a16="http://schemas.microsoft.com/office/drawing/2014/main" id="{8798119A-94F7-43FA-A19A-7D46FCB29BC8}"/>
              </a:ext>
            </a:extLst>
          </p:cNvPr>
          <p:cNvGrpSpPr/>
          <p:nvPr userDrawn="1"/>
        </p:nvGrpSpPr>
        <p:grpSpPr>
          <a:xfrm>
            <a:off x="571500" y="465398"/>
            <a:ext cx="11346873" cy="5530157"/>
            <a:chOff x="571500" y="465398"/>
            <a:chExt cx="11346873" cy="5530157"/>
          </a:xfrm>
        </p:grpSpPr>
        <p:grpSp>
          <p:nvGrpSpPr>
            <p:cNvPr id="49" name="Gruppe 48">
              <a:extLst>
                <a:ext uri="{FF2B5EF4-FFF2-40B4-BE49-F238E27FC236}">
                  <a16:creationId xmlns:a16="http://schemas.microsoft.com/office/drawing/2014/main" id="{ACEB68D4-EE2D-4ACF-9210-850EF0E00AB9}"/>
                </a:ext>
              </a:extLst>
            </p:cNvPr>
            <p:cNvGrpSpPr/>
            <p:nvPr/>
          </p:nvGrpSpPr>
          <p:grpSpPr>
            <a:xfrm>
              <a:off x="571500" y="465398"/>
              <a:ext cx="11346873" cy="5530157"/>
              <a:chOff x="571500" y="465398"/>
              <a:chExt cx="11346873" cy="5530157"/>
            </a:xfrm>
          </p:grpSpPr>
          <p:grpSp>
            <p:nvGrpSpPr>
              <p:cNvPr id="51" name="Gruppe 50">
                <a:extLst>
                  <a:ext uri="{FF2B5EF4-FFF2-40B4-BE49-F238E27FC236}">
                    <a16:creationId xmlns:a16="http://schemas.microsoft.com/office/drawing/2014/main" id="{C2C320EE-03E5-4FD3-8112-BFCC947F7BC1}"/>
                  </a:ext>
                </a:extLst>
              </p:cNvPr>
              <p:cNvGrpSpPr/>
              <p:nvPr/>
            </p:nvGrpSpPr>
            <p:grpSpPr>
              <a:xfrm>
                <a:off x="571500" y="465398"/>
                <a:ext cx="11346873" cy="5530157"/>
                <a:chOff x="1515039" y="1104523"/>
                <a:chExt cx="9161921" cy="4420903"/>
              </a:xfrm>
            </p:grpSpPr>
            <p:cxnSp>
              <p:nvCxnSpPr>
                <p:cNvPr id="55" name="Rett linje 54">
                  <a:extLst>
                    <a:ext uri="{FF2B5EF4-FFF2-40B4-BE49-F238E27FC236}">
                      <a16:creationId xmlns:a16="http://schemas.microsoft.com/office/drawing/2014/main" id="{EB1638CB-5A5B-475C-A1A4-5E2DB507E19E}"/>
                    </a:ext>
                  </a:extLst>
                </p:cNvPr>
                <p:cNvCxnSpPr>
                  <a:cxnSpLocks/>
                </p:cNvCxnSpPr>
                <p:nvPr/>
              </p:nvCxnSpPr>
              <p:spPr>
                <a:xfrm>
                  <a:off x="5898159" y="2962475"/>
                  <a:ext cx="349410" cy="0"/>
                </a:xfrm>
                <a:prstGeom prst="line">
                  <a:avLst/>
                </a:prstGeom>
                <a:noFill/>
                <a:ln w="9525" cap="flat" cmpd="sng" algn="ctr">
                  <a:solidFill>
                    <a:schemeClr val="bg1">
                      <a:lumMod val="75000"/>
                    </a:schemeClr>
                  </a:solidFill>
                  <a:prstDash val="solid"/>
                </a:ln>
                <a:effectLst/>
              </p:spPr>
            </p:cxnSp>
            <p:sp>
              <p:nvSpPr>
                <p:cNvPr id="56" name="Frihåndsform: figur 55">
                  <a:extLst>
                    <a:ext uri="{FF2B5EF4-FFF2-40B4-BE49-F238E27FC236}">
                      <a16:creationId xmlns:a16="http://schemas.microsoft.com/office/drawing/2014/main" id="{ABC7159A-DF6D-49F7-B11F-B09E5B96465F}"/>
                    </a:ext>
                  </a:extLst>
                </p:cNvPr>
                <p:cNvSpPr/>
                <p:nvPr/>
              </p:nvSpPr>
              <p:spPr>
                <a:xfrm>
                  <a:off x="5187965" y="1104523"/>
                  <a:ext cx="2216634" cy="1269661"/>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rgbClr val="00244E"/>
                </a:solidFill>
                <a:ln w="10795" cap="flat" cmpd="sng" algn="ctr">
                  <a:solidFill>
                    <a:sysClr val="window" lastClr="FFFFFF">
                      <a:hueOff val="0"/>
                      <a:satOff val="0"/>
                      <a:lumOff val="0"/>
                      <a:alphaOff val="0"/>
                    </a:sysClr>
                  </a:solidFill>
                  <a:prstDash val="solid"/>
                </a:ln>
                <a:effectLst/>
              </p:spPr>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defRPr/>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Statsforvalter</a:t>
                  </a:r>
                </a:p>
                <a:p>
                  <a:pPr lvl="0" algn="ctr" defTabSz="533400">
                    <a:lnSpc>
                      <a:spcPct val="90000"/>
                    </a:lnSpc>
                    <a:spcBef>
                      <a:spcPct val="0"/>
                    </a:spcBef>
                    <a:spcAft>
                      <a:spcPct val="35000"/>
                    </a:spcAft>
                    <a:defRPr/>
                  </a:pPr>
                  <a:r>
                    <a:rPr lang="nb-NO" sz="14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Frank Jenssen</a:t>
                  </a:r>
                </a:p>
                <a:p>
                  <a:pPr lvl="0" algn="ctr" defTabSz="533400">
                    <a:lnSpc>
                      <a:spcPct val="90000"/>
                    </a:lnSpc>
                    <a:spcBef>
                      <a:spcPct val="0"/>
                    </a:spcBef>
                    <a:spcAft>
                      <a:spcPct val="35000"/>
                    </a:spcAft>
                    <a:defRPr/>
                  </a:pPr>
                  <a:endPar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lvl="0" algn="ctr" defTabSz="533400">
                    <a:lnSpc>
                      <a:spcPct val="90000"/>
                    </a:lnSpc>
                    <a:spcBef>
                      <a:spcPct val="0"/>
                    </a:spcBef>
                    <a:spcAft>
                      <a:spcPct val="35000"/>
                    </a:spcAft>
                    <a:defRPr/>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Assisterende statsforvalter</a:t>
                  </a:r>
                </a:p>
                <a:p>
                  <a:pPr lvl="0" algn="ctr" defTabSz="533400">
                    <a:lnSpc>
                      <a:spcPct val="90000"/>
                    </a:lnSpc>
                    <a:spcBef>
                      <a:spcPct val="0"/>
                    </a:spcBef>
                    <a:spcAft>
                      <a:spcPct val="35000"/>
                    </a:spcAft>
                    <a:defRPr/>
                  </a:pPr>
                  <a:r>
                    <a:rPr lang="nb-NO" sz="14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Øystein Johannessen</a:t>
                  </a:r>
                  <a:endParaRPr lang="nb-NO" sz="1400" i="1" kern="0" dirty="0">
                    <a:solidFill>
                      <a:prstClr val="white"/>
                    </a:solidFill>
                    <a:ea typeface="Open Sans SemiBold" panose="020B0706030804020204" pitchFamily="34" charset="0"/>
                    <a:cs typeface="Open Sans SemiBold" panose="020B0706030804020204" pitchFamily="34" charset="0"/>
                  </a:endParaRPr>
                </a:p>
              </p:txBody>
            </p:sp>
            <p:cxnSp>
              <p:nvCxnSpPr>
                <p:cNvPr id="57" name="Rett linje 56">
                  <a:extLst>
                    <a:ext uri="{FF2B5EF4-FFF2-40B4-BE49-F238E27FC236}">
                      <a16:creationId xmlns:a16="http://schemas.microsoft.com/office/drawing/2014/main" id="{1D0A28DD-693D-4A33-A3FB-04EE38593B99}"/>
                    </a:ext>
                  </a:extLst>
                </p:cNvPr>
                <p:cNvCxnSpPr>
                  <a:cxnSpLocks/>
                </p:cNvCxnSpPr>
                <p:nvPr/>
              </p:nvCxnSpPr>
              <p:spPr>
                <a:xfrm>
                  <a:off x="2411947" y="3610894"/>
                  <a:ext cx="7326468" cy="0"/>
                </a:xfrm>
                <a:prstGeom prst="line">
                  <a:avLst/>
                </a:prstGeom>
                <a:noFill/>
                <a:ln w="9525" cap="flat" cmpd="sng" algn="ctr">
                  <a:solidFill>
                    <a:schemeClr val="bg1">
                      <a:lumMod val="75000"/>
                    </a:schemeClr>
                  </a:solidFill>
                  <a:prstDash val="solid"/>
                </a:ln>
                <a:effectLst/>
              </p:spPr>
            </p:cxnSp>
            <p:cxnSp>
              <p:nvCxnSpPr>
                <p:cNvPr id="58" name="Rett linje 57">
                  <a:extLst>
                    <a:ext uri="{FF2B5EF4-FFF2-40B4-BE49-F238E27FC236}">
                      <a16:creationId xmlns:a16="http://schemas.microsoft.com/office/drawing/2014/main" id="{F4F95DDF-3CD0-4AAC-B7A3-860A3E851F53}"/>
                    </a:ext>
                  </a:extLst>
                </p:cNvPr>
                <p:cNvCxnSpPr>
                  <a:cxnSpLocks/>
                </p:cNvCxnSpPr>
                <p:nvPr/>
              </p:nvCxnSpPr>
              <p:spPr>
                <a:xfrm>
                  <a:off x="6254673" y="2375937"/>
                  <a:ext cx="0" cy="1231452"/>
                </a:xfrm>
                <a:prstGeom prst="line">
                  <a:avLst/>
                </a:prstGeom>
                <a:noFill/>
                <a:ln w="9525" cap="flat" cmpd="sng" algn="ctr">
                  <a:solidFill>
                    <a:schemeClr val="bg1">
                      <a:lumMod val="75000"/>
                    </a:schemeClr>
                  </a:solidFill>
                  <a:prstDash val="solid"/>
                </a:ln>
                <a:effectLst/>
              </p:spPr>
            </p:cxnSp>
            <p:cxnSp>
              <p:nvCxnSpPr>
                <p:cNvPr id="59" name="Rett linje 58">
                  <a:extLst>
                    <a:ext uri="{FF2B5EF4-FFF2-40B4-BE49-F238E27FC236}">
                      <a16:creationId xmlns:a16="http://schemas.microsoft.com/office/drawing/2014/main" id="{ED8CA468-48FB-4E35-85DD-19776B3BB29C}"/>
                    </a:ext>
                  </a:extLst>
                </p:cNvPr>
                <p:cNvCxnSpPr>
                  <a:cxnSpLocks/>
                </p:cNvCxnSpPr>
                <p:nvPr/>
              </p:nvCxnSpPr>
              <p:spPr>
                <a:xfrm flipV="1">
                  <a:off x="2411947" y="3607389"/>
                  <a:ext cx="0" cy="247645"/>
                </a:xfrm>
                <a:prstGeom prst="line">
                  <a:avLst/>
                </a:prstGeom>
                <a:noFill/>
                <a:ln w="9525" cap="flat" cmpd="sng" algn="ctr">
                  <a:solidFill>
                    <a:schemeClr val="bg1">
                      <a:lumMod val="75000"/>
                    </a:schemeClr>
                  </a:solidFill>
                  <a:prstDash val="solid"/>
                </a:ln>
                <a:effectLst/>
              </p:spPr>
            </p:cxnSp>
            <p:cxnSp>
              <p:nvCxnSpPr>
                <p:cNvPr id="60" name="Rett linje 59">
                  <a:extLst>
                    <a:ext uri="{FF2B5EF4-FFF2-40B4-BE49-F238E27FC236}">
                      <a16:creationId xmlns:a16="http://schemas.microsoft.com/office/drawing/2014/main" id="{1C8B712C-3F8D-41FF-BC06-7B0C83E77F57}"/>
                    </a:ext>
                  </a:extLst>
                </p:cNvPr>
                <p:cNvCxnSpPr>
                  <a:cxnSpLocks/>
                </p:cNvCxnSpPr>
                <p:nvPr/>
              </p:nvCxnSpPr>
              <p:spPr>
                <a:xfrm flipV="1">
                  <a:off x="3800817" y="3607389"/>
                  <a:ext cx="0" cy="1375848"/>
                </a:xfrm>
                <a:prstGeom prst="line">
                  <a:avLst/>
                </a:prstGeom>
                <a:noFill/>
                <a:ln w="9525" cap="flat" cmpd="sng" algn="ctr">
                  <a:solidFill>
                    <a:schemeClr val="bg1">
                      <a:lumMod val="75000"/>
                    </a:schemeClr>
                  </a:solidFill>
                  <a:prstDash val="solid"/>
                </a:ln>
                <a:effectLst/>
              </p:spPr>
            </p:cxnSp>
            <p:cxnSp>
              <p:nvCxnSpPr>
                <p:cNvPr id="61" name="Rett linje 60">
                  <a:extLst>
                    <a:ext uri="{FF2B5EF4-FFF2-40B4-BE49-F238E27FC236}">
                      <a16:creationId xmlns:a16="http://schemas.microsoft.com/office/drawing/2014/main" id="{342D6F81-CD21-4163-860E-0258151F1B49}"/>
                    </a:ext>
                  </a:extLst>
                </p:cNvPr>
                <p:cNvCxnSpPr/>
                <p:nvPr/>
              </p:nvCxnSpPr>
              <p:spPr>
                <a:xfrm flipV="1">
                  <a:off x="9738415" y="3607389"/>
                  <a:ext cx="0" cy="235294"/>
                </a:xfrm>
                <a:prstGeom prst="line">
                  <a:avLst/>
                </a:prstGeom>
                <a:noFill/>
                <a:ln w="9525" cap="flat" cmpd="sng" algn="ctr">
                  <a:solidFill>
                    <a:schemeClr val="bg1">
                      <a:lumMod val="75000"/>
                    </a:schemeClr>
                  </a:solidFill>
                  <a:prstDash val="solid"/>
                </a:ln>
                <a:effectLst/>
              </p:spPr>
            </p:cxnSp>
            <p:cxnSp>
              <p:nvCxnSpPr>
                <p:cNvPr id="62" name="Rett linje 61">
                  <a:extLst>
                    <a:ext uri="{FF2B5EF4-FFF2-40B4-BE49-F238E27FC236}">
                      <a16:creationId xmlns:a16="http://schemas.microsoft.com/office/drawing/2014/main" id="{356D4FC5-5AF8-4821-A161-01A0DEE43D01}"/>
                    </a:ext>
                  </a:extLst>
                </p:cNvPr>
                <p:cNvCxnSpPr/>
                <p:nvPr/>
              </p:nvCxnSpPr>
              <p:spPr>
                <a:xfrm flipV="1">
                  <a:off x="7607164" y="3607389"/>
                  <a:ext cx="0" cy="235294"/>
                </a:xfrm>
                <a:prstGeom prst="line">
                  <a:avLst/>
                </a:prstGeom>
                <a:noFill/>
                <a:ln w="9525" cap="flat" cmpd="sng" algn="ctr">
                  <a:solidFill>
                    <a:schemeClr val="bg1">
                      <a:lumMod val="75000"/>
                    </a:schemeClr>
                  </a:solidFill>
                  <a:prstDash val="solid"/>
                </a:ln>
                <a:effectLst/>
              </p:spPr>
            </p:cxnSp>
            <p:cxnSp>
              <p:nvCxnSpPr>
                <p:cNvPr id="63" name="Rett linje 62">
                  <a:extLst>
                    <a:ext uri="{FF2B5EF4-FFF2-40B4-BE49-F238E27FC236}">
                      <a16:creationId xmlns:a16="http://schemas.microsoft.com/office/drawing/2014/main" id="{8BC25D4E-EBD7-4F73-8C43-69B97E32027F}"/>
                    </a:ext>
                  </a:extLst>
                </p:cNvPr>
                <p:cNvCxnSpPr/>
                <p:nvPr/>
              </p:nvCxnSpPr>
              <p:spPr>
                <a:xfrm flipV="1">
                  <a:off x="5008770" y="3607389"/>
                  <a:ext cx="0" cy="235294"/>
                </a:xfrm>
                <a:prstGeom prst="line">
                  <a:avLst/>
                </a:prstGeom>
                <a:noFill/>
                <a:ln w="9525" cap="flat" cmpd="sng" algn="ctr">
                  <a:solidFill>
                    <a:schemeClr val="bg1">
                      <a:lumMod val="75000"/>
                    </a:schemeClr>
                  </a:solidFill>
                  <a:prstDash val="solid"/>
                </a:ln>
                <a:effectLst/>
              </p:spPr>
            </p:cxnSp>
            <p:cxnSp>
              <p:nvCxnSpPr>
                <p:cNvPr id="64" name="Rett linje 63">
                  <a:extLst>
                    <a:ext uri="{FF2B5EF4-FFF2-40B4-BE49-F238E27FC236}">
                      <a16:creationId xmlns:a16="http://schemas.microsoft.com/office/drawing/2014/main" id="{2854F9E1-4711-4157-8538-22F0E136FEAD}"/>
                    </a:ext>
                  </a:extLst>
                </p:cNvPr>
                <p:cNvCxnSpPr>
                  <a:cxnSpLocks/>
                </p:cNvCxnSpPr>
                <p:nvPr/>
              </p:nvCxnSpPr>
              <p:spPr>
                <a:xfrm flipV="1">
                  <a:off x="8571485" y="3607389"/>
                  <a:ext cx="0" cy="1269619"/>
                </a:xfrm>
                <a:prstGeom prst="line">
                  <a:avLst/>
                </a:prstGeom>
                <a:noFill/>
                <a:ln w="9525" cap="flat" cmpd="sng" algn="ctr">
                  <a:solidFill>
                    <a:schemeClr val="bg1">
                      <a:lumMod val="75000"/>
                    </a:schemeClr>
                  </a:solidFill>
                  <a:prstDash val="solid"/>
                </a:ln>
                <a:effectLst/>
              </p:spPr>
            </p:cxnSp>
            <p:sp>
              <p:nvSpPr>
                <p:cNvPr id="65" name="Frihåndsform: figur 64">
                  <a:extLst>
                    <a:ext uri="{FF2B5EF4-FFF2-40B4-BE49-F238E27FC236}">
                      <a16:creationId xmlns:a16="http://schemas.microsoft.com/office/drawing/2014/main" id="{30D9B470-D8E0-4FDC-97A1-6034B2AAB48E}"/>
                    </a:ext>
                  </a:extLst>
                </p:cNvPr>
                <p:cNvSpPr/>
                <p:nvPr/>
              </p:nvSpPr>
              <p:spPr>
                <a:xfrm>
                  <a:off x="2833323" y="4812976"/>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53340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Helse og omsorg</a:t>
                  </a:r>
                </a:p>
                <a:p>
                  <a:pPr lvl="0" algn="ctr" defTabSz="533400">
                    <a:lnSpc>
                      <a:spcPct val="90000"/>
                    </a:lnSpc>
                    <a:spcBef>
                      <a:spcPct val="0"/>
                    </a:spcBef>
                    <a:spcAft>
                      <a:spcPct val="35000"/>
                    </a:spcAft>
                  </a:pPr>
                  <a:r>
                    <a:rPr lang="nb-NO" sz="14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Jan Vaage</a:t>
                  </a:r>
                </a:p>
              </p:txBody>
            </p:sp>
            <p:sp>
              <p:nvSpPr>
                <p:cNvPr id="66" name="Frihåndsform: figur 65">
                  <a:extLst>
                    <a:ext uri="{FF2B5EF4-FFF2-40B4-BE49-F238E27FC236}">
                      <a16:creationId xmlns:a16="http://schemas.microsoft.com/office/drawing/2014/main" id="{901400ED-9060-48FF-AEC0-E1FE2E6359A7}"/>
                    </a:ext>
                  </a:extLst>
                </p:cNvPr>
                <p:cNvSpPr/>
                <p:nvPr/>
              </p:nvSpPr>
              <p:spPr>
                <a:xfrm>
                  <a:off x="4061551" y="3842683"/>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Landbruk</a:t>
                  </a:r>
                </a:p>
                <a:p>
                  <a:pPr lvl="0" algn="ctr" defTabSz="488950">
                    <a:lnSpc>
                      <a:spcPct val="90000"/>
                    </a:lnSpc>
                    <a:spcBef>
                      <a:spcPct val="0"/>
                    </a:spcBef>
                    <a:spcAft>
                      <a:spcPct val="35000"/>
                    </a:spcAft>
                  </a:pPr>
                  <a:r>
                    <a:rPr lang="nb-NO" sz="1400" b="1"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Tore Bjørkli</a:t>
                  </a:r>
                </a:p>
              </p:txBody>
            </p:sp>
            <p:sp>
              <p:nvSpPr>
                <p:cNvPr id="69" name="Frihåndsform: figur 68">
                  <a:extLst>
                    <a:ext uri="{FF2B5EF4-FFF2-40B4-BE49-F238E27FC236}">
                      <a16:creationId xmlns:a16="http://schemas.microsoft.com/office/drawing/2014/main" id="{A65EDD51-A5AF-4403-BDAB-441F5CBAD43C}"/>
                    </a:ext>
                  </a:extLst>
                </p:cNvPr>
                <p:cNvSpPr/>
                <p:nvPr/>
              </p:nvSpPr>
              <p:spPr>
                <a:xfrm>
                  <a:off x="7676297" y="4812976"/>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53340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Kommunal og justis</a:t>
                  </a:r>
                </a:p>
                <a:p>
                  <a:pPr lvl="0" algn="ctr" defTabSz="533400">
                    <a:lnSpc>
                      <a:spcPct val="90000"/>
                    </a:lnSpc>
                    <a:spcBef>
                      <a:spcPct val="0"/>
                    </a:spcBef>
                    <a:spcAft>
                      <a:spcPct val="35000"/>
                    </a:spcAft>
                  </a:pPr>
                  <a:r>
                    <a:rPr lang="nb-NO" sz="14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Mari Mogstad</a:t>
                  </a:r>
                </a:p>
              </p:txBody>
            </p:sp>
            <p:sp>
              <p:nvSpPr>
                <p:cNvPr id="90" name="Frihåndsform: figur 89">
                  <a:extLst>
                    <a:ext uri="{FF2B5EF4-FFF2-40B4-BE49-F238E27FC236}">
                      <a16:creationId xmlns:a16="http://schemas.microsoft.com/office/drawing/2014/main" id="{657E7F15-2F7C-4FE3-873A-A287F64F3F3A}"/>
                    </a:ext>
                  </a:extLst>
                </p:cNvPr>
                <p:cNvSpPr/>
                <p:nvPr/>
              </p:nvSpPr>
              <p:spPr>
                <a:xfrm>
                  <a:off x="1515039" y="3842683"/>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53340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Oppvekst og velferd</a:t>
                  </a:r>
                </a:p>
                <a:p>
                  <a:pPr lvl="0" algn="ctr" defTabSz="533400">
                    <a:lnSpc>
                      <a:spcPct val="90000"/>
                    </a:lnSpc>
                    <a:spcBef>
                      <a:spcPct val="0"/>
                    </a:spcBef>
                    <a:spcAft>
                      <a:spcPct val="35000"/>
                    </a:spcAft>
                  </a:pPr>
                  <a:r>
                    <a:rPr lang="nb-NO" sz="14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Frode Kvittem</a:t>
                  </a:r>
                </a:p>
              </p:txBody>
            </p:sp>
            <p:sp>
              <p:nvSpPr>
                <p:cNvPr id="91" name="Frihåndsform: figur 90">
                  <a:extLst>
                    <a:ext uri="{FF2B5EF4-FFF2-40B4-BE49-F238E27FC236}">
                      <a16:creationId xmlns:a16="http://schemas.microsoft.com/office/drawing/2014/main" id="{336C3493-8E04-4ABD-A07D-B6DB4C71E03A}"/>
                    </a:ext>
                  </a:extLst>
                </p:cNvPr>
                <p:cNvSpPr/>
                <p:nvPr/>
              </p:nvSpPr>
              <p:spPr>
                <a:xfrm>
                  <a:off x="8741972" y="3820684"/>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533400">
                    <a:lnSpc>
                      <a:spcPct val="90000"/>
                    </a:lnSpc>
                    <a:spcBef>
                      <a:spcPct val="0"/>
                    </a:spcBef>
                    <a:spcAft>
                      <a:spcPct val="35000"/>
                    </a:spcAft>
                  </a:pPr>
                  <a:r>
                    <a:rPr lang="nn-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Klima og miljø</a:t>
                  </a:r>
                </a:p>
                <a:p>
                  <a:pPr lvl="0" algn="ctr" defTabSz="533400">
                    <a:lnSpc>
                      <a:spcPct val="90000"/>
                    </a:lnSpc>
                    <a:spcBef>
                      <a:spcPct val="0"/>
                    </a:spcBef>
                    <a:spcAft>
                      <a:spcPct val="35000"/>
                    </a:spcAft>
                  </a:pPr>
                  <a:r>
                    <a:rPr lang="nn-NO" sz="14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Line Lund Fjellvær</a:t>
                  </a:r>
                </a:p>
              </p:txBody>
            </p:sp>
            <p:sp>
              <p:nvSpPr>
                <p:cNvPr id="92" name="Frihåndsform: figur 91">
                  <a:extLst>
                    <a:ext uri="{FF2B5EF4-FFF2-40B4-BE49-F238E27FC236}">
                      <a16:creationId xmlns:a16="http://schemas.microsoft.com/office/drawing/2014/main" id="{C7067982-F196-481C-9BD5-86124B010745}"/>
                    </a:ext>
                  </a:extLst>
                </p:cNvPr>
                <p:cNvSpPr/>
                <p:nvPr/>
              </p:nvSpPr>
              <p:spPr>
                <a:xfrm>
                  <a:off x="6495373" y="3820684"/>
                  <a:ext cx="1934988"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600" b="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Organisasjon og utvikling</a:t>
                  </a:r>
                </a:p>
                <a:p>
                  <a:pPr lvl="0" algn="ctr" defTabSz="488950">
                    <a:lnSpc>
                      <a:spcPct val="90000"/>
                    </a:lnSpc>
                    <a:spcBef>
                      <a:spcPct val="0"/>
                    </a:spcBef>
                    <a:spcAft>
                      <a:spcPct val="35000"/>
                    </a:spcAft>
                  </a:pPr>
                  <a:r>
                    <a:rPr lang="nb-NO" sz="1500" b="1"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Roar Veiseth</a:t>
                  </a:r>
                </a:p>
              </p:txBody>
            </p:sp>
          </p:grpSp>
          <p:sp>
            <p:nvSpPr>
              <p:cNvPr id="53" name="Frihåndsform: figur 52">
                <a:extLst>
                  <a:ext uri="{FF2B5EF4-FFF2-40B4-BE49-F238E27FC236}">
                    <a16:creationId xmlns:a16="http://schemas.microsoft.com/office/drawing/2014/main" id="{F688E17B-042A-4B36-850D-CF00DB79AE38}"/>
                  </a:ext>
                </a:extLst>
              </p:cNvPr>
              <p:cNvSpPr/>
              <p:nvPr/>
            </p:nvSpPr>
            <p:spPr>
              <a:xfrm>
                <a:off x="5243227" y="5104343"/>
                <a:ext cx="2396448" cy="891212"/>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6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Reindrift</a:t>
                </a:r>
              </a:p>
              <a:p>
                <a:pPr lvl="0" algn="ctr" defTabSz="488950">
                  <a:lnSpc>
                    <a:spcPct val="90000"/>
                  </a:lnSpc>
                  <a:spcBef>
                    <a:spcPct val="0"/>
                  </a:spcBef>
                  <a:spcAft>
                    <a:spcPct val="35000"/>
                  </a:spcAft>
                </a:pPr>
                <a:r>
                  <a:rPr lang="nb-NO" sz="14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Siv Merethe G. Belbo</a:t>
                </a:r>
              </a:p>
            </p:txBody>
          </p:sp>
          <p:cxnSp>
            <p:nvCxnSpPr>
              <p:cNvPr id="54" name="Rett linje 53">
                <a:extLst>
                  <a:ext uri="{FF2B5EF4-FFF2-40B4-BE49-F238E27FC236}">
                    <a16:creationId xmlns:a16="http://schemas.microsoft.com/office/drawing/2014/main" id="{A8B96023-1EFF-45F8-B4C7-DA84EDFC3ED4}"/>
                  </a:ext>
                </a:extLst>
              </p:cNvPr>
              <p:cNvCxnSpPr>
                <a:cxnSpLocks/>
              </p:cNvCxnSpPr>
              <p:nvPr/>
            </p:nvCxnSpPr>
            <p:spPr>
              <a:xfrm flipV="1">
                <a:off x="6441451" y="3596261"/>
                <a:ext cx="0" cy="1508082"/>
              </a:xfrm>
              <a:prstGeom prst="line">
                <a:avLst/>
              </a:prstGeom>
              <a:noFill/>
              <a:ln w="9525" cap="flat" cmpd="sng" algn="ctr">
                <a:solidFill>
                  <a:schemeClr val="bg1">
                    <a:lumMod val="75000"/>
                  </a:schemeClr>
                </a:solidFill>
                <a:prstDash val="solid"/>
              </a:ln>
              <a:effectLst/>
            </p:spPr>
          </p:cxnSp>
        </p:grpSp>
        <p:sp>
          <p:nvSpPr>
            <p:cNvPr id="50" name="Frihåndsform: figur 49">
              <a:extLst>
                <a:ext uri="{FF2B5EF4-FFF2-40B4-BE49-F238E27FC236}">
                  <a16:creationId xmlns:a16="http://schemas.microsoft.com/office/drawing/2014/main" id="{7BB8A1B0-0636-460B-A51F-1FF2D1D05ABA}"/>
                </a:ext>
              </a:extLst>
            </p:cNvPr>
            <p:cNvSpPr/>
            <p:nvPr/>
          </p:nvSpPr>
          <p:spPr>
            <a:xfrm>
              <a:off x="3842137" y="2334518"/>
              <a:ext cx="2162792" cy="910026"/>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B3D6D9"/>
            </a:solidFill>
            <a:ln w="10795" cap="flat" cmpd="sng" algn="ctr">
              <a:noFill/>
              <a:prstDash val="solid"/>
            </a:ln>
            <a:effectLst/>
          </p:spPr>
          <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nb-NO" sz="14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Kommunikasjon og</a:t>
              </a:r>
            </a:p>
            <a:p>
              <a:pPr lvl="0" algn="ctr" defTabSz="488950">
                <a:lnSpc>
                  <a:spcPct val="90000"/>
                </a:lnSpc>
                <a:spcBef>
                  <a:spcPct val="0"/>
                </a:spcBef>
                <a:spcAft>
                  <a:spcPct val="35000"/>
                </a:spcAft>
              </a:pPr>
              <a:r>
                <a:rPr lang="nb-NO" sz="14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lederstøtte</a:t>
              </a:r>
              <a:endParaRPr lang="nb-NO" sz="1400" b="1"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94" name="TekstSylinder 93">
            <a:extLst>
              <a:ext uri="{FF2B5EF4-FFF2-40B4-BE49-F238E27FC236}">
                <a16:creationId xmlns:a16="http://schemas.microsoft.com/office/drawing/2014/main" id="{7E722396-9818-413D-BD44-A4A7AE18B80F}"/>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95013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mønster 11)">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A63243C1-A252-4053-8244-056467326F18}"/>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05C17324-2AA0-4F49-99AF-369C8EC177B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 r="32249" b="11068"/>
          <a:stretch/>
        </p:blipFill>
        <p:spPr>
          <a:xfrm>
            <a:off x="8194355" y="1535030"/>
            <a:ext cx="3997640" cy="4747878"/>
          </a:xfrm>
          <a:prstGeom prst="rect">
            <a:avLst/>
          </a:prstGeom>
        </p:spPr>
      </p:pic>
      <p:sp>
        <p:nvSpPr>
          <p:cNvPr id="22" name="Plassholder for dato 3">
            <a:extLst>
              <a:ext uri="{FF2B5EF4-FFF2-40B4-BE49-F238E27FC236}">
                <a16:creationId xmlns:a16="http://schemas.microsoft.com/office/drawing/2014/main" id="{87775E6B-E9FA-4672-A269-6BDABEFA187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14.09.2023</a:t>
            </a:fld>
            <a:endParaRPr lang="nb-NO"/>
          </a:p>
        </p:txBody>
      </p:sp>
      <p:sp>
        <p:nvSpPr>
          <p:cNvPr id="10" name="Plassholder for tekst 4">
            <a:extLst>
              <a:ext uri="{FF2B5EF4-FFF2-40B4-BE49-F238E27FC236}">
                <a16:creationId xmlns:a16="http://schemas.microsoft.com/office/drawing/2014/main" id="{AED83DA5-01BC-4DC7-B616-8EEE2372182E}"/>
              </a:ext>
            </a:extLst>
          </p:cNvPr>
          <p:cNvSpPr>
            <a:spLocks noGrp="1"/>
          </p:cNvSpPr>
          <p:nvPr>
            <p:ph type="body" sz="quarter" idx="10" hasCustomPrompt="1"/>
          </p:nvPr>
        </p:nvSpPr>
        <p:spPr>
          <a:xfrm>
            <a:off x="937593" y="958645"/>
            <a:ext cx="8258026" cy="2576997"/>
          </a:xfrm>
          <a:prstGeom prst="rect">
            <a:avLst/>
          </a:prstGeom>
          <a:effectLst>
            <a:outerShdw blurRad="50800" dist="38100" dir="2700000" algn="tl" rotWithShape="0">
              <a:prstClr val="black">
                <a:alpha val="39000"/>
              </a:prstClr>
            </a:outerShdw>
          </a:effectLst>
        </p:spPr>
        <p:txBody>
          <a:bodyPr anchor="b"/>
          <a:lstStyle>
            <a:lvl1pPr marL="0" indent="0">
              <a:buNone/>
              <a:defRPr sz="5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54) på </a:t>
            </a:r>
            <a:r>
              <a:rPr lang="nb-NO" dirty="0" err="1"/>
              <a:t>forsidemal</a:t>
            </a:r>
            <a:r>
              <a:rPr lang="nb-NO" dirty="0"/>
              <a:t> uten bilde</a:t>
            </a:r>
          </a:p>
        </p:txBody>
      </p:sp>
      <p:sp>
        <p:nvSpPr>
          <p:cNvPr id="9" name="Plassholder for tekst 6">
            <a:extLst>
              <a:ext uri="{FF2B5EF4-FFF2-40B4-BE49-F238E27FC236}">
                <a16:creationId xmlns:a16="http://schemas.microsoft.com/office/drawing/2014/main" id="{DD524CBD-8441-4DA7-A7A5-36FDED7A2DC2}"/>
              </a:ext>
            </a:extLst>
          </p:cNvPr>
          <p:cNvSpPr>
            <a:spLocks noGrp="1"/>
          </p:cNvSpPr>
          <p:nvPr>
            <p:ph type="body" sz="quarter" idx="11" hasCustomPrompt="1"/>
          </p:nvPr>
        </p:nvSpPr>
        <p:spPr>
          <a:xfrm>
            <a:off x="967088" y="3931303"/>
            <a:ext cx="5136285" cy="10366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11" name="Bilde 10">
            <a:extLst>
              <a:ext uri="{FF2B5EF4-FFF2-40B4-BE49-F238E27FC236}">
                <a16:creationId xmlns:a16="http://schemas.microsoft.com/office/drawing/2014/main" id="{722CA871-1EAC-4243-8898-C04FF7F787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0753" y="4988753"/>
            <a:ext cx="5397131" cy="1635330"/>
          </a:xfrm>
          <a:prstGeom prst="rect">
            <a:avLst/>
          </a:prstGeom>
        </p:spPr>
      </p:pic>
    </p:spTree>
    <p:extLst>
      <p:ext uri="{BB962C8B-B14F-4D97-AF65-F5344CB8AC3E}">
        <p14:creationId xmlns:p14="http://schemas.microsoft.com/office/powerpoint/2010/main" val="3936355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ganisasjonskart med seksjoner og nav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43" name="TekstSylinder 42">
            <a:extLst>
              <a:ext uri="{FF2B5EF4-FFF2-40B4-BE49-F238E27FC236}">
                <a16:creationId xmlns:a16="http://schemas.microsoft.com/office/drawing/2014/main" id="{B8CCA684-5669-4F06-AC93-BDDD00FBCCBC}"/>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grpSp>
        <p:nvGrpSpPr>
          <p:cNvPr id="120" name="Gruppe 119">
            <a:extLst>
              <a:ext uri="{FF2B5EF4-FFF2-40B4-BE49-F238E27FC236}">
                <a16:creationId xmlns:a16="http://schemas.microsoft.com/office/drawing/2014/main" id="{90F87F7D-E569-4724-9B5A-2FD2EFFC39B4}"/>
              </a:ext>
            </a:extLst>
          </p:cNvPr>
          <p:cNvGrpSpPr/>
          <p:nvPr userDrawn="1"/>
        </p:nvGrpSpPr>
        <p:grpSpPr>
          <a:xfrm>
            <a:off x="139685" y="87671"/>
            <a:ext cx="11912630" cy="6281867"/>
            <a:chOff x="139685" y="87671"/>
            <a:chExt cx="11912630" cy="6281867"/>
          </a:xfrm>
        </p:grpSpPr>
        <p:grpSp>
          <p:nvGrpSpPr>
            <p:cNvPr id="121" name="Gruppe 120">
              <a:extLst>
                <a:ext uri="{FF2B5EF4-FFF2-40B4-BE49-F238E27FC236}">
                  <a16:creationId xmlns:a16="http://schemas.microsoft.com/office/drawing/2014/main" id="{3B982221-25B7-433D-B149-8305C99CDF96}"/>
                </a:ext>
              </a:extLst>
            </p:cNvPr>
            <p:cNvGrpSpPr/>
            <p:nvPr/>
          </p:nvGrpSpPr>
          <p:grpSpPr>
            <a:xfrm>
              <a:off x="139685" y="87671"/>
              <a:ext cx="11912630" cy="6281867"/>
              <a:chOff x="41135" y="-75928"/>
              <a:chExt cx="12109730" cy="5944468"/>
            </a:xfrm>
          </p:grpSpPr>
          <p:cxnSp>
            <p:nvCxnSpPr>
              <p:cNvPr id="123" name="Rett linje 122">
                <a:extLst>
                  <a:ext uri="{FF2B5EF4-FFF2-40B4-BE49-F238E27FC236}">
                    <a16:creationId xmlns:a16="http://schemas.microsoft.com/office/drawing/2014/main" id="{D1D1571F-90F5-4F66-8BC1-303A434F42E5}"/>
                  </a:ext>
                </a:extLst>
              </p:cNvPr>
              <p:cNvCxnSpPr>
                <a:cxnSpLocks/>
              </p:cNvCxnSpPr>
              <p:nvPr/>
            </p:nvCxnSpPr>
            <p:spPr>
              <a:xfrm>
                <a:off x="6004715" y="1867612"/>
                <a:ext cx="296410" cy="0"/>
              </a:xfrm>
              <a:prstGeom prst="line">
                <a:avLst/>
              </a:prstGeom>
              <a:noFill/>
              <a:ln w="9525" cap="flat" cmpd="sng" algn="ctr">
                <a:solidFill>
                  <a:schemeClr val="bg1">
                    <a:lumMod val="75000"/>
                  </a:schemeClr>
                </a:solidFill>
                <a:prstDash val="solid"/>
              </a:ln>
              <a:effectLst/>
            </p:spPr>
          </p:cxnSp>
          <p:cxnSp>
            <p:nvCxnSpPr>
              <p:cNvPr id="124" name="Rett linje 123">
                <a:extLst>
                  <a:ext uri="{FF2B5EF4-FFF2-40B4-BE49-F238E27FC236}">
                    <a16:creationId xmlns:a16="http://schemas.microsoft.com/office/drawing/2014/main" id="{120B1567-8E3E-4A8D-9DC9-F998E909A3B7}"/>
                  </a:ext>
                </a:extLst>
              </p:cNvPr>
              <p:cNvCxnSpPr>
                <a:cxnSpLocks/>
              </p:cNvCxnSpPr>
              <p:nvPr/>
            </p:nvCxnSpPr>
            <p:spPr>
              <a:xfrm flipV="1">
                <a:off x="857167" y="2540203"/>
                <a:ext cx="10471340" cy="41471"/>
              </a:xfrm>
              <a:prstGeom prst="line">
                <a:avLst/>
              </a:prstGeom>
              <a:noFill/>
              <a:ln w="9525" cap="flat" cmpd="sng" algn="ctr">
                <a:solidFill>
                  <a:schemeClr val="bg1">
                    <a:lumMod val="75000"/>
                  </a:schemeClr>
                </a:solidFill>
                <a:prstDash val="solid"/>
              </a:ln>
              <a:effectLst/>
            </p:spPr>
          </p:cxnSp>
          <p:cxnSp>
            <p:nvCxnSpPr>
              <p:cNvPr id="125" name="Rett linje 124">
                <a:extLst>
                  <a:ext uri="{FF2B5EF4-FFF2-40B4-BE49-F238E27FC236}">
                    <a16:creationId xmlns:a16="http://schemas.microsoft.com/office/drawing/2014/main" id="{87EE3173-7450-48F9-9D1D-8B64425CF01E}"/>
                  </a:ext>
                </a:extLst>
              </p:cNvPr>
              <p:cNvCxnSpPr>
                <a:cxnSpLocks/>
              </p:cNvCxnSpPr>
              <p:nvPr/>
            </p:nvCxnSpPr>
            <p:spPr>
              <a:xfrm>
                <a:off x="6301126" y="1113493"/>
                <a:ext cx="0" cy="1430923"/>
              </a:xfrm>
              <a:prstGeom prst="line">
                <a:avLst/>
              </a:prstGeom>
              <a:noFill/>
              <a:ln w="9525" cap="flat" cmpd="sng" algn="ctr">
                <a:solidFill>
                  <a:schemeClr val="bg1">
                    <a:lumMod val="75000"/>
                  </a:schemeClr>
                </a:solidFill>
                <a:prstDash val="solid"/>
              </a:ln>
              <a:effectLst/>
            </p:spPr>
          </p:cxnSp>
          <p:sp>
            <p:nvSpPr>
              <p:cNvPr id="126" name="TekstSylinder 10">
                <a:extLst>
                  <a:ext uri="{FF2B5EF4-FFF2-40B4-BE49-F238E27FC236}">
                    <a16:creationId xmlns:a16="http://schemas.microsoft.com/office/drawing/2014/main" id="{05BDFB4F-5EF3-484F-8325-0DA35AC64E32}"/>
                  </a:ext>
                </a:extLst>
              </p:cNvPr>
              <p:cNvSpPr txBox="1"/>
              <p:nvPr/>
            </p:nvSpPr>
            <p:spPr>
              <a:xfrm>
                <a:off x="5394429" y="3573657"/>
                <a:ext cx="1451013" cy="51069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t>
                </a:r>
                <a:r>
                  <a:rPr kumimoji="0" lang="nb-NO" sz="1100" b="0" i="0" u="none" strike="noStrike" kern="0" cap="none" spc="0" normalizeH="0" baseline="0" noProof="0" dirty="0" err="1">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ervicefag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7" name="TekstSylinder 11">
                <a:extLst>
                  <a:ext uri="{FF2B5EF4-FFF2-40B4-BE49-F238E27FC236}">
                    <a16:creationId xmlns:a16="http://schemas.microsoft.com/office/drawing/2014/main" id="{A7D1EB9A-3A72-4DC0-929E-CD63A94E7345}"/>
                  </a:ext>
                </a:extLst>
              </p:cNvPr>
              <p:cNvSpPr txBox="1"/>
              <p:nvPr/>
            </p:nvSpPr>
            <p:spPr>
              <a:xfrm>
                <a:off x="5399094" y="4160073"/>
                <a:ext cx="1428334" cy="510695"/>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V</a:t>
                </a:r>
                <a:r>
                  <a:rPr kumimoji="0" lang="nb-NO" sz="1100" b="0" i="0" u="none" strike="noStrike" kern="0" cap="none" spc="0" normalizeH="0" baseline="0" noProof="0" dirty="0" err="1">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irksomhets</a:t>
                </a: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-utvikling</a:t>
                </a:r>
              </a:p>
            </p:txBody>
          </p:sp>
          <p:cxnSp>
            <p:nvCxnSpPr>
              <p:cNvPr id="128" name="Rett linje 127">
                <a:extLst>
                  <a:ext uri="{FF2B5EF4-FFF2-40B4-BE49-F238E27FC236}">
                    <a16:creationId xmlns:a16="http://schemas.microsoft.com/office/drawing/2014/main" id="{208C4908-482A-4C9C-92A3-FE805241FD8F}"/>
                  </a:ext>
                </a:extLst>
              </p:cNvPr>
              <p:cNvCxnSpPr/>
              <p:nvPr/>
            </p:nvCxnSpPr>
            <p:spPr>
              <a:xfrm flipV="1">
                <a:off x="857167" y="2581673"/>
                <a:ext cx="0" cy="235294"/>
              </a:xfrm>
              <a:prstGeom prst="line">
                <a:avLst/>
              </a:prstGeom>
              <a:noFill/>
              <a:ln w="9525" cap="flat" cmpd="sng" algn="ctr">
                <a:solidFill>
                  <a:schemeClr val="bg1">
                    <a:lumMod val="75000"/>
                  </a:schemeClr>
                </a:solidFill>
                <a:prstDash val="solid"/>
              </a:ln>
              <a:effectLst/>
            </p:spPr>
          </p:cxnSp>
          <p:cxnSp>
            <p:nvCxnSpPr>
              <p:cNvPr id="129" name="Rett linje 128">
                <a:extLst>
                  <a:ext uri="{FF2B5EF4-FFF2-40B4-BE49-F238E27FC236}">
                    <a16:creationId xmlns:a16="http://schemas.microsoft.com/office/drawing/2014/main" id="{DE38CB20-0025-4073-AC33-A247BFB4EF1D}"/>
                  </a:ext>
                </a:extLst>
              </p:cNvPr>
              <p:cNvCxnSpPr/>
              <p:nvPr/>
            </p:nvCxnSpPr>
            <p:spPr>
              <a:xfrm flipV="1">
                <a:off x="2597668" y="2563297"/>
                <a:ext cx="0" cy="235294"/>
              </a:xfrm>
              <a:prstGeom prst="line">
                <a:avLst/>
              </a:prstGeom>
              <a:noFill/>
              <a:ln w="9525" cap="flat" cmpd="sng" algn="ctr">
                <a:solidFill>
                  <a:schemeClr val="bg1">
                    <a:lumMod val="75000"/>
                  </a:schemeClr>
                </a:solidFill>
                <a:prstDash val="solid"/>
              </a:ln>
              <a:effectLst/>
            </p:spPr>
          </p:cxnSp>
          <p:cxnSp>
            <p:nvCxnSpPr>
              <p:cNvPr id="130" name="Rett linje 129">
                <a:extLst>
                  <a:ext uri="{FF2B5EF4-FFF2-40B4-BE49-F238E27FC236}">
                    <a16:creationId xmlns:a16="http://schemas.microsoft.com/office/drawing/2014/main" id="{EFDEB405-0AB8-4341-8672-27048F954B31}"/>
                  </a:ext>
                </a:extLst>
              </p:cNvPr>
              <p:cNvCxnSpPr/>
              <p:nvPr/>
            </p:nvCxnSpPr>
            <p:spPr>
              <a:xfrm flipV="1">
                <a:off x="9593060" y="2535073"/>
                <a:ext cx="0" cy="235294"/>
              </a:xfrm>
              <a:prstGeom prst="line">
                <a:avLst/>
              </a:prstGeom>
              <a:noFill/>
              <a:ln w="9525" cap="flat" cmpd="sng" algn="ctr">
                <a:solidFill>
                  <a:schemeClr val="bg1">
                    <a:lumMod val="75000"/>
                  </a:schemeClr>
                </a:solidFill>
                <a:prstDash val="solid"/>
              </a:ln>
              <a:effectLst/>
            </p:spPr>
          </p:cxnSp>
          <p:sp>
            <p:nvSpPr>
              <p:cNvPr id="131" name="TekstSylinder 16">
                <a:extLst>
                  <a:ext uri="{FF2B5EF4-FFF2-40B4-BE49-F238E27FC236}">
                    <a16:creationId xmlns:a16="http://schemas.microsoft.com/office/drawing/2014/main" id="{BE3A3162-3D8F-44F0-93BD-48EE5B046EE1}"/>
                  </a:ext>
                </a:extLst>
              </p:cNvPr>
              <p:cNvSpPr txBox="1"/>
              <p:nvPr/>
            </p:nvSpPr>
            <p:spPr>
              <a:xfrm>
                <a:off x="10588079" y="3575053"/>
                <a:ext cx="1478241"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Naturmangfold</a:t>
                </a:r>
              </a:p>
            </p:txBody>
          </p:sp>
          <p:sp>
            <p:nvSpPr>
              <p:cNvPr id="132" name="TekstSylinder 17">
                <a:extLst>
                  <a:ext uri="{FF2B5EF4-FFF2-40B4-BE49-F238E27FC236}">
                    <a16:creationId xmlns:a16="http://schemas.microsoft.com/office/drawing/2014/main" id="{40C007BB-17BC-4A21-884F-69B562F6097E}"/>
                  </a:ext>
                </a:extLst>
              </p:cNvPr>
              <p:cNvSpPr txBox="1"/>
              <p:nvPr/>
            </p:nvSpPr>
            <p:spPr>
              <a:xfrm>
                <a:off x="10588079" y="4160861"/>
                <a:ext cx="1460763"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Plan og inngrepsforvaltning</a:t>
                </a:r>
              </a:p>
            </p:txBody>
          </p:sp>
          <p:sp>
            <p:nvSpPr>
              <p:cNvPr id="133" name="TekstSylinder 18">
                <a:extLst>
                  <a:ext uri="{FF2B5EF4-FFF2-40B4-BE49-F238E27FC236}">
                    <a16:creationId xmlns:a16="http://schemas.microsoft.com/office/drawing/2014/main" id="{F63DCF3B-85B8-40B9-85E4-9751492A05AC}"/>
                  </a:ext>
                </a:extLst>
              </p:cNvPr>
              <p:cNvSpPr txBox="1"/>
              <p:nvPr/>
            </p:nvSpPr>
            <p:spPr>
              <a:xfrm>
                <a:off x="10588079" y="4761565"/>
                <a:ext cx="1457602"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Forurensning</a:t>
                </a:r>
              </a:p>
            </p:txBody>
          </p:sp>
          <p:cxnSp>
            <p:nvCxnSpPr>
              <p:cNvPr id="134" name="Rett linje 133">
                <a:extLst>
                  <a:ext uri="{FF2B5EF4-FFF2-40B4-BE49-F238E27FC236}">
                    <a16:creationId xmlns:a16="http://schemas.microsoft.com/office/drawing/2014/main" id="{2FF44F4E-C491-4299-9CAF-40384379A3B5}"/>
                  </a:ext>
                </a:extLst>
              </p:cNvPr>
              <p:cNvCxnSpPr/>
              <p:nvPr/>
            </p:nvCxnSpPr>
            <p:spPr>
              <a:xfrm flipV="1">
                <a:off x="6111858" y="2563297"/>
                <a:ext cx="0" cy="235294"/>
              </a:xfrm>
              <a:prstGeom prst="line">
                <a:avLst/>
              </a:prstGeom>
              <a:noFill/>
              <a:ln w="9525" cap="flat" cmpd="sng" algn="ctr">
                <a:solidFill>
                  <a:schemeClr val="bg1">
                    <a:lumMod val="75000"/>
                  </a:schemeClr>
                </a:solidFill>
                <a:prstDash val="solid"/>
              </a:ln>
              <a:effectLst/>
            </p:spPr>
          </p:cxnSp>
          <p:sp>
            <p:nvSpPr>
              <p:cNvPr id="135" name="TekstSylinder 21">
                <a:extLst>
                  <a:ext uri="{FF2B5EF4-FFF2-40B4-BE49-F238E27FC236}">
                    <a16:creationId xmlns:a16="http://schemas.microsoft.com/office/drawing/2014/main" id="{C42B21DE-6B18-4E16-AF2E-364F56CC32EC}"/>
                  </a:ext>
                </a:extLst>
              </p:cNvPr>
              <p:cNvSpPr txBox="1"/>
              <p:nvPr/>
            </p:nvSpPr>
            <p:spPr>
              <a:xfrm>
                <a:off x="3621556" y="3573658"/>
                <a:ext cx="1451013" cy="51069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Skogbruk og arealforvaltning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6" name="TekstSylinder 22">
                <a:extLst>
                  <a:ext uri="{FF2B5EF4-FFF2-40B4-BE49-F238E27FC236}">
                    <a16:creationId xmlns:a16="http://schemas.microsoft.com/office/drawing/2014/main" id="{1487B543-8BC6-40CC-9A1C-F94CDD82A0C6}"/>
                  </a:ext>
                </a:extLst>
              </p:cNvPr>
              <p:cNvSpPr txBox="1"/>
              <p:nvPr/>
            </p:nvSpPr>
            <p:spPr>
              <a:xfrm>
                <a:off x="3621556" y="4164558"/>
                <a:ext cx="1451013"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J</a:t>
                </a: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ordbruk og mat</a:t>
                </a:r>
              </a:p>
            </p:txBody>
          </p:sp>
          <p:cxnSp>
            <p:nvCxnSpPr>
              <p:cNvPr id="137" name="Rett linje 136">
                <a:extLst>
                  <a:ext uri="{FF2B5EF4-FFF2-40B4-BE49-F238E27FC236}">
                    <a16:creationId xmlns:a16="http://schemas.microsoft.com/office/drawing/2014/main" id="{89F6306E-F619-4EEA-B209-B6EC09876BD6}"/>
                  </a:ext>
                </a:extLst>
              </p:cNvPr>
              <p:cNvCxnSpPr/>
              <p:nvPr/>
            </p:nvCxnSpPr>
            <p:spPr>
              <a:xfrm flipV="1">
                <a:off x="4332265" y="2563297"/>
                <a:ext cx="0" cy="235294"/>
              </a:xfrm>
              <a:prstGeom prst="line">
                <a:avLst/>
              </a:prstGeom>
              <a:noFill/>
              <a:ln w="9525" cap="flat" cmpd="sng" algn="ctr">
                <a:solidFill>
                  <a:schemeClr val="bg1">
                    <a:lumMod val="75000"/>
                  </a:schemeClr>
                </a:solidFill>
                <a:prstDash val="solid"/>
              </a:ln>
              <a:effectLst/>
            </p:spPr>
          </p:cxnSp>
          <p:cxnSp>
            <p:nvCxnSpPr>
              <p:cNvPr id="138" name="Rett linje 137">
                <a:extLst>
                  <a:ext uri="{FF2B5EF4-FFF2-40B4-BE49-F238E27FC236}">
                    <a16:creationId xmlns:a16="http://schemas.microsoft.com/office/drawing/2014/main" id="{8DF95995-CE4D-48FB-AB93-0A3EF274EF55}"/>
                  </a:ext>
                </a:extLst>
              </p:cNvPr>
              <p:cNvCxnSpPr/>
              <p:nvPr/>
            </p:nvCxnSpPr>
            <p:spPr>
              <a:xfrm flipV="1">
                <a:off x="11328507" y="2533287"/>
                <a:ext cx="0" cy="235294"/>
              </a:xfrm>
              <a:prstGeom prst="line">
                <a:avLst/>
              </a:prstGeom>
              <a:noFill/>
              <a:ln w="9525" cap="flat" cmpd="sng" algn="ctr">
                <a:solidFill>
                  <a:schemeClr val="bg1">
                    <a:lumMod val="75000"/>
                  </a:schemeClr>
                </a:solidFill>
                <a:prstDash val="solid"/>
              </a:ln>
              <a:effectLst/>
            </p:spPr>
          </p:cxnSp>
          <p:sp>
            <p:nvSpPr>
              <p:cNvPr id="139" name="Frihåndsform: figur 138">
                <a:extLst>
                  <a:ext uri="{FF2B5EF4-FFF2-40B4-BE49-F238E27FC236}">
                    <a16:creationId xmlns:a16="http://schemas.microsoft.com/office/drawing/2014/main" id="{EF8234CD-12BE-466C-89DC-E3995E3EE605}"/>
                  </a:ext>
                </a:extLst>
              </p:cNvPr>
              <p:cNvSpPr/>
              <p:nvPr/>
            </p:nvSpPr>
            <p:spPr>
              <a:xfrm>
                <a:off x="1781636" y="2779710"/>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Helse og omsorg</a:t>
                </a:r>
              </a:p>
              <a:p>
                <a:pPr lvl="0" algn="ctr" defTabSz="533400">
                  <a:lnSpc>
                    <a:spcPct val="90000"/>
                  </a:lnSpc>
                  <a:spcBef>
                    <a:spcPct val="0"/>
                  </a:spcBef>
                  <a:spcAft>
                    <a:spcPct val="35000"/>
                  </a:spcAft>
                </a:pPr>
                <a:r>
                  <a:rPr lang="nb-NO" sz="12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Jan Vaage</a:t>
                </a:r>
              </a:p>
            </p:txBody>
          </p:sp>
          <p:sp>
            <p:nvSpPr>
              <p:cNvPr id="140" name="Frihåndsform: figur 139">
                <a:extLst>
                  <a:ext uri="{FF2B5EF4-FFF2-40B4-BE49-F238E27FC236}">
                    <a16:creationId xmlns:a16="http://schemas.microsoft.com/office/drawing/2014/main" id="{F25C2582-6A47-4525-B652-EB4F88E796F5}"/>
                  </a:ext>
                </a:extLst>
              </p:cNvPr>
              <p:cNvSpPr/>
              <p:nvPr/>
            </p:nvSpPr>
            <p:spPr>
              <a:xfrm>
                <a:off x="3515155" y="2779710"/>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Landbruk</a:t>
                </a:r>
              </a:p>
              <a:p>
                <a:pPr lvl="0" algn="ctr" defTabSz="488950">
                  <a:lnSpc>
                    <a:spcPct val="90000"/>
                  </a:lnSpc>
                  <a:spcBef>
                    <a:spcPct val="0"/>
                  </a:spcBef>
                  <a:spcAft>
                    <a:spcPct val="35000"/>
                  </a:spcAft>
                </a:pPr>
                <a:r>
                  <a:rPr lang="nb-NO" sz="12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Tore Bjørkli</a:t>
                </a:r>
              </a:p>
            </p:txBody>
          </p:sp>
          <p:sp>
            <p:nvSpPr>
              <p:cNvPr id="141" name="Frihåndsform: figur 140">
                <a:extLst>
                  <a:ext uri="{FF2B5EF4-FFF2-40B4-BE49-F238E27FC236}">
                    <a16:creationId xmlns:a16="http://schemas.microsoft.com/office/drawing/2014/main" id="{C12418BB-5BB7-49E5-BF68-CD96B5D0C5A3}"/>
                  </a:ext>
                </a:extLst>
              </p:cNvPr>
              <p:cNvSpPr/>
              <p:nvPr/>
            </p:nvSpPr>
            <p:spPr>
              <a:xfrm>
                <a:off x="8777028" y="2769414"/>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Kommunal og justis</a:t>
                </a:r>
              </a:p>
              <a:p>
                <a:pPr lvl="0" algn="ctr" defTabSz="533400">
                  <a:lnSpc>
                    <a:spcPct val="90000"/>
                  </a:lnSpc>
                  <a:spcBef>
                    <a:spcPct val="0"/>
                  </a:spcBef>
                  <a:spcAft>
                    <a:spcPct val="35000"/>
                  </a:spcAft>
                </a:pPr>
                <a:r>
                  <a:rPr lang="nb-NO" sz="12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Mari Mogstad</a:t>
                </a:r>
              </a:p>
            </p:txBody>
          </p:sp>
          <p:sp>
            <p:nvSpPr>
              <p:cNvPr id="142" name="Frihåndsform: figur 141">
                <a:extLst>
                  <a:ext uri="{FF2B5EF4-FFF2-40B4-BE49-F238E27FC236}">
                    <a16:creationId xmlns:a16="http://schemas.microsoft.com/office/drawing/2014/main" id="{8E74982F-E48D-45CF-8D33-764B7135EB32}"/>
                  </a:ext>
                </a:extLst>
              </p:cNvPr>
              <p:cNvSpPr/>
              <p:nvPr/>
            </p:nvSpPr>
            <p:spPr>
              <a:xfrm>
                <a:off x="41135" y="2777428"/>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Oppvekst og velferd</a:t>
                </a:r>
              </a:p>
              <a:p>
                <a:pPr lvl="0" algn="ctr" defTabSz="533400">
                  <a:lnSpc>
                    <a:spcPct val="90000"/>
                  </a:lnSpc>
                  <a:spcBef>
                    <a:spcPct val="0"/>
                  </a:spcBef>
                  <a:spcAft>
                    <a:spcPct val="35000"/>
                  </a:spcAft>
                </a:pPr>
                <a:r>
                  <a:rPr lang="nb-NO" sz="12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Frode Kvittem</a:t>
                </a:r>
              </a:p>
            </p:txBody>
          </p:sp>
          <p:sp>
            <p:nvSpPr>
              <p:cNvPr id="143" name="Frihåndsform: figur 142">
                <a:extLst>
                  <a:ext uri="{FF2B5EF4-FFF2-40B4-BE49-F238E27FC236}">
                    <a16:creationId xmlns:a16="http://schemas.microsoft.com/office/drawing/2014/main" id="{EE8A1017-4C49-4FC5-BB94-D2D935B1D8C7}"/>
                  </a:ext>
                </a:extLst>
              </p:cNvPr>
              <p:cNvSpPr/>
              <p:nvPr/>
            </p:nvSpPr>
            <p:spPr>
              <a:xfrm>
                <a:off x="10518800" y="2780284"/>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n-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Klima og miljø</a:t>
                </a:r>
              </a:p>
              <a:p>
                <a:pPr lvl="0" algn="ctr" defTabSz="533400">
                  <a:lnSpc>
                    <a:spcPct val="90000"/>
                  </a:lnSpc>
                  <a:spcBef>
                    <a:spcPct val="0"/>
                  </a:spcBef>
                  <a:spcAft>
                    <a:spcPct val="35000"/>
                  </a:spcAft>
                </a:pPr>
                <a:r>
                  <a:rPr lang="nn-NO" sz="12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Line Lund Fjellvær</a:t>
                </a:r>
              </a:p>
            </p:txBody>
          </p:sp>
          <p:sp>
            <p:nvSpPr>
              <p:cNvPr id="144" name="Frihåndsform: figur 143">
                <a:extLst>
                  <a:ext uri="{FF2B5EF4-FFF2-40B4-BE49-F238E27FC236}">
                    <a16:creationId xmlns:a16="http://schemas.microsoft.com/office/drawing/2014/main" id="{899B07A3-0AD8-47B0-AEB3-E26C1C56CA32}"/>
                  </a:ext>
                </a:extLst>
              </p:cNvPr>
              <p:cNvSpPr/>
              <p:nvPr/>
            </p:nvSpPr>
            <p:spPr>
              <a:xfrm>
                <a:off x="5295826" y="2777428"/>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400" b="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Organisasjon og utvikling</a:t>
                </a:r>
                <a:endParaRPr lang="nb-NO" sz="1200" b="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lvl="0" algn="ctr" defTabSz="488950">
                  <a:lnSpc>
                    <a:spcPct val="90000"/>
                  </a:lnSpc>
                  <a:spcBef>
                    <a:spcPct val="0"/>
                  </a:spcBef>
                  <a:spcAft>
                    <a:spcPct val="35000"/>
                  </a:spcAft>
                </a:pPr>
                <a:r>
                  <a:rPr lang="nb-NO" sz="1200" b="1"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Roar Veiseth</a:t>
                </a:r>
              </a:p>
            </p:txBody>
          </p:sp>
          <p:sp>
            <p:nvSpPr>
              <p:cNvPr id="145" name="TekstSylinder 34">
                <a:extLst>
                  <a:ext uri="{FF2B5EF4-FFF2-40B4-BE49-F238E27FC236}">
                    <a16:creationId xmlns:a16="http://schemas.microsoft.com/office/drawing/2014/main" id="{E9F84E5D-3E9D-4FE1-A43D-3E1345CCAB95}"/>
                  </a:ext>
                </a:extLst>
              </p:cNvPr>
              <p:cNvSpPr txBox="1"/>
              <p:nvPr/>
            </p:nvSpPr>
            <p:spPr>
              <a:xfrm>
                <a:off x="126185" y="4168394"/>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Barnehage</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6" name="TekstSylinder 35">
                <a:extLst>
                  <a:ext uri="{FF2B5EF4-FFF2-40B4-BE49-F238E27FC236}">
                    <a16:creationId xmlns:a16="http://schemas.microsoft.com/office/drawing/2014/main" id="{3B502D15-1DD4-455D-83D5-6D530AAF1D00}"/>
                  </a:ext>
                </a:extLst>
              </p:cNvPr>
              <p:cNvSpPr txBox="1"/>
              <p:nvPr/>
            </p:nvSpPr>
            <p:spPr>
              <a:xfrm>
                <a:off x="123790" y="3578144"/>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Opplæring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7" name="TekstSylinder 36">
                <a:extLst>
                  <a:ext uri="{FF2B5EF4-FFF2-40B4-BE49-F238E27FC236}">
                    <a16:creationId xmlns:a16="http://schemas.microsoft.com/office/drawing/2014/main" id="{465BA418-C3CD-406A-A4E1-88387B911886}"/>
                  </a:ext>
                </a:extLst>
              </p:cNvPr>
              <p:cNvSpPr txBox="1"/>
              <p:nvPr/>
            </p:nvSpPr>
            <p:spPr>
              <a:xfrm>
                <a:off x="126185" y="5362331"/>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Barnevern</a:t>
                </a:r>
              </a:p>
            </p:txBody>
          </p:sp>
          <p:sp>
            <p:nvSpPr>
              <p:cNvPr id="148" name="TekstSylinder 37">
                <a:extLst>
                  <a:ext uri="{FF2B5EF4-FFF2-40B4-BE49-F238E27FC236}">
                    <a16:creationId xmlns:a16="http://schemas.microsoft.com/office/drawing/2014/main" id="{CFB19BED-70BB-402C-A8BC-7FE95F7558F5}"/>
                  </a:ext>
                </a:extLst>
              </p:cNvPr>
              <p:cNvSpPr txBox="1"/>
              <p:nvPr/>
            </p:nvSpPr>
            <p:spPr>
              <a:xfrm>
                <a:off x="126185" y="4767856"/>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NAV og sosiale tjenester</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9" name="TekstSylinder 38">
                <a:extLst>
                  <a:ext uri="{FF2B5EF4-FFF2-40B4-BE49-F238E27FC236}">
                    <a16:creationId xmlns:a16="http://schemas.microsoft.com/office/drawing/2014/main" id="{F00E27AE-DC82-4E5F-9085-A0BBEF8BDBEB}"/>
                  </a:ext>
                </a:extLst>
              </p:cNvPr>
              <p:cNvSpPr txBox="1"/>
              <p:nvPr/>
            </p:nvSpPr>
            <p:spPr>
              <a:xfrm>
                <a:off x="8874612" y="4734772"/>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Vergemål og bevilling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0" name="TekstSylinder 39">
                <a:extLst>
                  <a:ext uri="{FF2B5EF4-FFF2-40B4-BE49-F238E27FC236}">
                    <a16:creationId xmlns:a16="http://schemas.microsoft.com/office/drawing/2014/main" id="{35C907DF-7187-4183-95C2-4E8570464C34}"/>
                  </a:ext>
                </a:extLst>
              </p:cNvPr>
              <p:cNvSpPr txBox="1"/>
              <p:nvPr/>
            </p:nvSpPr>
            <p:spPr>
              <a:xfrm>
                <a:off x="8880443" y="4155835"/>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Samordnings-seksjonen</a:t>
                </a:r>
                <a:endPar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1" name="TekstSylinder 40">
                <a:extLst>
                  <a:ext uri="{FF2B5EF4-FFF2-40B4-BE49-F238E27FC236}">
                    <a16:creationId xmlns:a16="http://schemas.microsoft.com/office/drawing/2014/main" id="{2A570BEE-0475-47A3-B7E5-C3E31F71CDEF}"/>
                  </a:ext>
                </a:extLst>
              </p:cNvPr>
              <p:cNvSpPr txBox="1"/>
              <p:nvPr/>
            </p:nvSpPr>
            <p:spPr>
              <a:xfrm>
                <a:off x="1867826" y="3575900"/>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Rettsikkerhet</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2" name="TekstSylinder 41">
                <a:extLst>
                  <a:ext uri="{FF2B5EF4-FFF2-40B4-BE49-F238E27FC236}">
                    <a16:creationId xmlns:a16="http://schemas.microsoft.com/office/drawing/2014/main" id="{A455F164-3824-46F9-928C-0113C07E0D06}"/>
                  </a:ext>
                </a:extLst>
              </p:cNvPr>
              <p:cNvSpPr txBox="1"/>
              <p:nvPr/>
            </p:nvSpPr>
            <p:spPr>
              <a:xfrm>
                <a:off x="8874612" y="5310210"/>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Samfunnssikkerhet og beredskap</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3" name="TekstSylinder 42">
                <a:extLst>
                  <a:ext uri="{FF2B5EF4-FFF2-40B4-BE49-F238E27FC236}">
                    <a16:creationId xmlns:a16="http://schemas.microsoft.com/office/drawing/2014/main" id="{C3DA251E-62D6-4BBB-BE54-BC0C0C99DDEA}"/>
                  </a:ext>
                </a:extLst>
              </p:cNvPr>
              <p:cNvSpPr txBox="1"/>
              <p:nvPr/>
            </p:nvSpPr>
            <p:spPr>
              <a:xfrm>
                <a:off x="1867826" y="4162315"/>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Utvikling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4" name="TekstSylinder 43">
                <a:extLst>
                  <a:ext uri="{FF2B5EF4-FFF2-40B4-BE49-F238E27FC236}">
                    <a16:creationId xmlns:a16="http://schemas.microsoft.com/office/drawing/2014/main" id="{CE9FDBC5-B4C0-4B26-8FC1-87C84DB89D0B}"/>
                  </a:ext>
                </a:extLst>
              </p:cNvPr>
              <p:cNvSpPr txBox="1"/>
              <p:nvPr/>
            </p:nvSpPr>
            <p:spPr>
              <a:xfrm>
                <a:off x="8874612" y="3580397"/>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Juridisk seksjon</a:t>
                </a:r>
              </a:p>
            </p:txBody>
          </p:sp>
          <p:sp>
            <p:nvSpPr>
              <p:cNvPr id="155" name="Frihåndsform: figur 154">
                <a:extLst>
                  <a:ext uri="{FF2B5EF4-FFF2-40B4-BE49-F238E27FC236}">
                    <a16:creationId xmlns:a16="http://schemas.microsoft.com/office/drawing/2014/main" id="{A5440F5F-B7D8-4200-B693-AB93E387BC9E}"/>
                  </a:ext>
                </a:extLst>
              </p:cNvPr>
              <p:cNvSpPr/>
              <p:nvPr/>
            </p:nvSpPr>
            <p:spPr>
              <a:xfrm>
                <a:off x="4883687" y="-75928"/>
                <a:ext cx="3007810" cy="1276316"/>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rgbClr val="00244E"/>
              </a:solidFill>
              <a:ln w="10795" cap="flat" cmpd="sng" algn="ctr">
                <a:noFill/>
                <a:prstDash val="solid"/>
              </a:ln>
              <a:effectLst/>
            </p:spPr>
            <p:txBody>
              <a:bodyPr spcFirstLastPara="0" vert="horz" wrap="square" lIns="7620" tIns="7620" rIns="7620" bIns="7620"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defRPr/>
                </a:pPr>
                <a:r>
                  <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Statsforvalter</a:t>
                </a:r>
              </a:p>
              <a:p>
                <a:pPr lvl="0" algn="ctr" defTabSz="533400">
                  <a:lnSpc>
                    <a:spcPct val="90000"/>
                  </a:lnSpc>
                  <a:spcBef>
                    <a:spcPct val="0"/>
                  </a:spcBef>
                  <a:spcAft>
                    <a:spcPct val="35000"/>
                  </a:spcAft>
                  <a:defRPr/>
                </a:pPr>
                <a:r>
                  <a:rPr lang="nb-NO" sz="12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Frank Jenssen</a:t>
                </a: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nb-NO" sz="900" i="0" u="none" strike="noStrike" kern="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lvl="0" algn="ctr" defTabSz="533400">
                  <a:lnSpc>
                    <a:spcPct val="90000"/>
                  </a:lnSpc>
                  <a:spcBef>
                    <a:spcPct val="0"/>
                  </a:spcBef>
                  <a:spcAft>
                    <a:spcPct val="35000"/>
                  </a:spcAft>
                  <a:defRPr/>
                </a:pPr>
                <a:r>
                  <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Assisterende </a:t>
                </a:r>
                <a:r>
                  <a:rPr kumimoji="0" lang="nb-NO" sz="1400" i="0" u="none" strike="noStrike" kern="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a:t>
                </a:r>
                <a:r>
                  <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tatsforvalter</a:t>
                </a:r>
              </a:p>
              <a:p>
                <a:pPr lvl="0" algn="ctr" defTabSz="533400">
                  <a:lnSpc>
                    <a:spcPct val="90000"/>
                  </a:lnSpc>
                  <a:spcBef>
                    <a:spcPct val="0"/>
                  </a:spcBef>
                  <a:spcAft>
                    <a:spcPct val="35000"/>
                  </a:spcAft>
                  <a:defRPr/>
                </a:pPr>
                <a:r>
                  <a:rPr lang="nb-NO" sz="12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Øystein Johannessen</a:t>
                </a:r>
              </a:p>
            </p:txBody>
          </p:sp>
          <p:sp>
            <p:nvSpPr>
              <p:cNvPr id="156" name="Frihåndsform: figur 155">
                <a:extLst>
                  <a:ext uri="{FF2B5EF4-FFF2-40B4-BE49-F238E27FC236}">
                    <a16:creationId xmlns:a16="http://schemas.microsoft.com/office/drawing/2014/main" id="{7BB3755D-0E9F-48D4-B702-99C4F6DAAAFA}"/>
                  </a:ext>
                </a:extLst>
              </p:cNvPr>
              <p:cNvSpPr/>
              <p:nvPr/>
            </p:nvSpPr>
            <p:spPr>
              <a:xfrm>
                <a:off x="7030946" y="2778567"/>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4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Reindrift</a:t>
                </a:r>
              </a:p>
              <a:p>
                <a:pPr algn="ctr" defTabSz="533400">
                  <a:lnSpc>
                    <a:spcPct val="90000"/>
                  </a:lnSpc>
                  <a:spcBef>
                    <a:spcPct val="0"/>
                  </a:spcBef>
                  <a:spcAft>
                    <a:spcPct val="35000"/>
                  </a:spcAft>
                </a:pPr>
                <a:r>
                  <a:rPr lang="nb-NO" sz="1200" i="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Siv Merethe G. Belbo</a:t>
                </a:r>
                <a:endParaRPr lang="nb-NO" sz="1200" i="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157" name="Rett linje 156">
                <a:extLst>
                  <a:ext uri="{FF2B5EF4-FFF2-40B4-BE49-F238E27FC236}">
                    <a16:creationId xmlns:a16="http://schemas.microsoft.com/office/drawing/2014/main" id="{DA7DFAC6-08CC-4CA2-90B6-C61B6DF4A454}"/>
                  </a:ext>
                </a:extLst>
              </p:cNvPr>
              <p:cNvCxnSpPr>
                <a:cxnSpLocks/>
              </p:cNvCxnSpPr>
              <p:nvPr/>
            </p:nvCxnSpPr>
            <p:spPr>
              <a:xfrm flipV="1">
                <a:off x="7820319" y="2563297"/>
                <a:ext cx="0" cy="216415"/>
              </a:xfrm>
              <a:prstGeom prst="line">
                <a:avLst/>
              </a:prstGeom>
              <a:noFill/>
              <a:ln w="9525" cap="flat" cmpd="sng" algn="ctr">
                <a:solidFill>
                  <a:schemeClr val="bg1">
                    <a:lumMod val="75000"/>
                  </a:schemeClr>
                </a:solidFill>
                <a:prstDash val="solid"/>
              </a:ln>
              <a:effectLst/>
            </p:spPr>
          </p:cxnSp>
        </p:grpSp>
        <p:sp>
          <p:nvSpPr>
            <p:cNvPr id="122" name="Frihåndsform: figur 121">
              <a:extLst>
                <a:ext uri="{FF2B5EF4-FFF2-40B4-BE49-F238E27FC236}">
                  <a16:creationId xmlns:a16="http://schemas.microsoft.com/office/drawing/2014/main" id="{8C4FD0EC-77CC-422B-A21C-965AF6537A84}"/>
                </a:ext>
              </a:extLst>
            </p:cNvPr>
            <p:cNvSpPr/>
            <p:nvPr/>
          </p:nvSpPr>
          <p:spPr>
            <a:xfrm>
              <a:off x="4498560" y="1767915"/>
              <a:ext cx="1594328" cy="75288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B3D6D9"/>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2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Kommunikasjon og</a:t>
              </a:r>
            </a:p>
            <a:p>
              <a:pPr lvl="0" algn="ctr" defTabSz="488950">
                <a:lnSpc>
                  <a:spcPct val="90000"/>
                </a:lnSpc>
                <a:spcBef>
                  <a:spcPct val="0"/>
                </a:spcBef>
                <a:spcAft>
                  <a:spcPct val="35000"/>
                </a:spcAft>
              </a:pPr>
              <a:r>
                <a:rPr lang="nb-NO" sz="12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lederstøtte</a:t>
              </a:r>
              <a:endParaRPr lang="nb-NO" sz="1200" b="1"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Tree>
    <p:extLst>
      <p:ext uri="{BB962C8B-B14F-4D97-AF65-F5344CB8AC3E}">
        <p14:creationId xmlns:p14="http://schemas.microsoft.com/office/powerpoint/2010/main" val="2777662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ganisasjonskart med seksjoner, uten navn">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64" name="TekstSylinder 63">
            <a:extLst>
              <a:ext uri="{FF2B5EF4-FFF2-40B4-BE49-F238E27FC236}">
                <a16:creationId xmlns:a16="http://schemas.microsoft.com/office/drawing/2014/main" id="{F5DD1F16-DCE7-457A-90DB-A9B7E192CDDF}"/>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grpSp>
        <p:nvGrpSpPr>
          <p:cNvPr id="103" name="Gruppe 102">
            <a:extLst>
              <a:ext uri="{FF2B5EF4-FFF2-40B4-BE49-F238E27FC236}">
                <a16:creationId xmlns:a16="http://schemas.microsoft.com/office/drawing/2014/main" id="{B6493D1D-35E7-4864-9429-A1DE1E8D57A0}"/>
              </a:ext>
            </a:extLst>
          </p:cNvPr>
          <p:cNvGrpSpPr/>
          <p:nvPr userDrawn="1"/>
        </p:nvGrpSpPr>
        <p:grpSpPr>
          <a:xfrm>
            <a:off x="139685" y="398585"/>
            <a:ext cx="11912630" cy="5970953"/>
            <a:chOff x="41135" y="218287"/>
            <a:chExt cx="12109730" cy="5650253"/>
          </a:xfrm>
        </p:grpSpPr>
        <p:cxnSp>
          <p:nvCxnSpPr>
            <p:cNvPr id="104" name="Rett linje 103">
              <a:extLst>
                <a:ext uri="{FF2B5EF4-FFF2-40B4-BE49-F238E27FC236}">
                  <a16:creationId xmlns:a16="http://schemas.microsoft.com/office/drawing/2014/main" id="{D2F32B63-D1F6-4725-85EA-8BB11A22ECE2}"/>
                </a:ext>
              </a:extLst>
            </p:cNvPr>
            <p:cNvCxnSpPr>
              <a:cxnSpLocks/>
            </p:cNvCxnSpPr>
            <p:nvPr/>
          </p:nvCxnSpPr>
          <p:spPr>
            <a:xfrm>
              <a:off x="6004715" y="1867612"/>
              <a:ext cx="296410" cy="0"/>
            </a:xfrm>
            <a:prstGeom prst="line">
              <a:avLst/>
            </a:prstGeom>
            <a:noFill/>
            <a:ln w="9525" cap="flat" cmpd="sng" algn="ctr">
              <a:solidFill>
                <a:schemeClr val="bg1">
                  <a:lumMod val="75000"/>
                </a:schemeClr>
              </a:solidFill>
              <a:prstDash val="solid"/>
            </a:ln>
            <a:effectLst/>
          </p:spPr>
        </p:cxnSp>
        <p:cxnSp>
          <p:nvCxnSpPr>
            <p:cNvPr id="105" name="Rett linje 104">
              <a:extLst>
                <a:ext uri="{FF2B5EF4-FFF2-40B4-BE49-F238E27FC236}">
                  <a16:creationId xmlns:a16="http://schemas.microsoft.com/office/drawing/2014/main" id="{E85C173C-B39F-41B3-99FE-E442EF7ACBBE}"/>
                </a:ext>
              </a:extLst>
            </p:cNvPr>
            <p:cNvCxnSpPr>
              <a:cxnSpLocks/>
            </p:cNvCxnSpPr>
            <p:nvPr/>
          </p:nvCxnSpPr>
          <p:spPr>
            <a:xfrm flipV="1">
              <a:off x="857167" y="2540203"/>
              <a:ext cx="10471340" cy="41471"/>
            </a:xfrm>
            <a:prstGeom prst="line">
              <a:avLst/>
            </a:prstGeom>
            <a:noFill/>
            <a:ln w="9525" cap="flat" cmpd="sng" algn="ctr">
              <a:solidFill>
                <a:schemeClr val="bg1">
                  <a:lumMod val="75000"/>
                </a:schemeClr>
              </a:solidFill>
              <a:prstDash val="solid"/>
            </a:ln>
            <a:effectLst/>
          </p:spPr>
        </p:cxnSp>
        <p:cxnSp>
          <p:nvCxnSpPr>
            <p:cNvPr id="106" name="Rett linje 105">
              <a:extLst>
                <a:ext uri="{FF2B5EF4-FFF2-40B4-BE49-F238E27FC236}">
                  <a16:creationId xmlns:a16="http://schemas.microsoft.com/office/drawing/2014/main" id="{21F882C2-BC32-40FE-917A-DEE8D399B4AE}"/>
                </a:ext>
              </a:extLst>
            </p:cNvPr>
            <p:cNvCxnSpPr>
              <a:cxnSpLocks/>
            </p:cNvCxnSpPr>
            <p:nvPr/>
          </p:nvCxnSpPr>
          <p:spPr>
            <a:xfrm>
              <a:off x="6301126" y="1113493"/>
              <a:ext cx="0" cy="1430923"/>
            </a:xfrm>
            <a:prstGeom prst="line">
              <a:avLst/>
            </a:prstGeom>
            <a:noFill/>
            <a:ln w="9525" cap="flat" cmpd="sng" algn="ctr">
              <a:solidFill>
                <a:schemeClr val="bg1">
                  <a:lumMod val="75000"/>
                </a:schemeClr>
              </a:solidFill>
              <a:prstDash val="solid"/>
            </a:ln>
            <a:effectLst/>
          </p:spPr>
        </p:cxnSp>
        <p:sp>
          <p:nvSpPr>
            <p:cNvPr id="107" name="TekstSylinder 10">
              <a:extLst>
                <a:ext uri="{FF2B5EF4-FFF2-40B4-BE49-F238E27FC236}">
                  <a16:creationId xmlns:a16="http://schemas.microsoft.com/office/drawing/2014/main" id="{6A8717B7-754B-4040-913D-E74FE6EDB053}"/>
                </a:ext>
              </a:extLst>
            </p:cNvPr>
            <p:cNvSpPr txBox="1"/>
            <p:nvPr/>
          </p:nvSpPr>
          <p:spPr>
            <a:xfrm>
              <a:off x="5394429" y="3573657"/>
              <a:ext cx="1451013" cy="51069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t>
              </a:r>
              <a:r>
                <a:rPr kumimoji="0" lang="nb-NO" sz="1100" b="0" i="0" u="none" strike="noStrike" kern="0" cap="none" spc="0" normalizeH="0" baseline="0" noProof="0" dirty="0" err="1">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ervicefag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8" name="TekstSylinder 11">
              <a:extLst>
                <a:ext uri="{FF2B5EF4-FFF2-40B4-BE49-F238E27FC236}">
                  <a16:creationId xmlns:a16="http://schemas.microsoft.com/office/drawing/2014/main" id="{38E2EDDB-6891-4FAC-82D2-667CC77B7EE4}"/>
                </a:ext>
              </a:extLst>
            </p:cNvPr>
            <p:cNvSpPr txBox="1"/>
            <p:nvPr/>
          </p:nvSpPr>
          <p:spPr>
            <a:xfrm>
              <a:off x="5399094" y="4160073"/>
              <a:ext cx="1428334" cy="510695"/>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V</a:t>
              </a:r>
              <a:r>
                <a:rPr kumimoji="0" lang="nb-NO" sz="1100" b="0" i="0" u="none" strike="noStrike" kern="0" cap="none" spc="0" normalizeH="0" baseline="0" noProof="0" dirty="0" err="1">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irksomhets</a:t>
              </a: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-utvikling</a:t>
              </a:r>
            </a:p>
          </p:txBody>
        </p:sp>
        <p:cxnSp>
          <p:nvCxnSpPr>
            <p:cNvPr id="109" name="Rett linje 108">
              <a:extLst>
                <a:ext uri="{FF2B5EF4-FFF2-40B4-BE49-F238E27FC236}">
                  <a16:creationId xmlns:a16="http://schemas.microsoft.com/office/drawing/2014/main" id="{A1007EDD-639A-43CC-AA58-10E3780236C1}"/>
                </a:ext>
              </a:extLst>
            </p:cNvPr>
            <p:cNvCxnSpPr/>
            <p:nvPr/>
          </p:nvCxnSpPr>
          <p:spPr>
            <a:xfrm flipV="1">
              <a:off x="857167" y="2581673"/>
              <a:ext cx="0" cy="235294"/>
            </a:xfrm>
            <a:prstGeom prst="line">
              <a:avLst/>
            </a:prstGeom>
            <a:noFill/>
            <a:ln w="9525" cap="flat" cmpd="sng" algn="ctr">
              <a:solidFill>
                <a:schemeClr val="bg1">
                  <a:lumMod val="75000"/>
                </a:schemeClr>
              </a:solidFill>
              <a:prstDash val="solid"/>
            </a:ln>
            <a:effectLst/>
          </p:spPr>
        </p:cxnSp>
        <p:cxnSp>
          <p:nvCxnSpPr>
            <p:cNvPr id="110" name="Rett linje 109">
              <a:extLst>
                <a:ext uri="{FF2B5EF4-FFF2-40B4-BE49-F238E27FC236}">
                  <a16:creationId xmlns:a16="http://schemas.microsoft.com/office/drawing/2014/main" id="{D208FC2F-2AC4-4530-A9F4-D3DB829D7AD1}"/>
                </a:ext>
              </a:extLst>
            </p:cNvPr>
            <p:cNvCxnSpPr/>
            <p:nvPr/>
          </p:nvCxnSpPr>
          <p:spPr>
            <a:xfrm flipV="1">
              <a:off x="2597668" y="2563297"/>
              <a:ext cx="0" cy="235294"/>
            </a:xfrm>
            <a:prstGeom prst="line">
              <a:avLst/>
            </a:prstGeom>
            <a:noFill/>
            <a:ln w="9525" cap="flat" cmpd="sng" algn="ctr">
              <a:solidFill>
                <a:schemeClr val="bg1">
                  <a:lumMod val="75000"/>
                </a:schemeClr>
              </a:solidFill>
              <a:prstDash val="solid"/>
            </a:ln>
            <a:effectLst/>
          </p:spPr>
        </p:cxnSp>
        <p:cxnSp>
          <p:nvCxnSpPr>
            <p:cNvPr id="111" name="Rett linje 110">
              <a:extLst>
                <a:ext uri="{FF2B5EF4-FFF2-40B4-BE49-F238E27FC236}">
                  <a16:creationId xmlns:a16="http://schemas.microsoft.com/office/drawing/2014/main" id="{A8E0E3CB-BF4D-407D-9BCC-F0D24C24EB77}"/>
                </a:ext>
              </a:extLst>
            </p:cNvPr>
            <p:cNvCxnSpPr/>
            <p:nvPr/>
          </p:nvCxnSpPr>
          <p:spPr>
            <a:xfrm flipV="1">
              <a:off x="9593060" y="2535073"/>
              <a:ext cx="0" cy="235294"/>
            </a:xfrm>
            <a:prstGeom prst="line">
              <a:avLst/>
            </a:prstGeom>
            <a:noFill/>
            <a:ln w="9525" cap="flat" cmpd="sng" algn="ctr">
              <a:solidFill>
                <a:schemeClr val="bg1">
                  <a:lumMod val="75000"/>
                </a:schemeClr>
              </a:solidFill>
              <a:prstDash val="solid"/>
            </a:ln>
            <a:effectLst/>
          </p:spPr>
        </p:cxnSp>
        <p:sp>
          <p:nvSpPr>
            <p:cNvPr id="112" name="TekstSylinder 16">
              <a:extLst>
                <a:ext uri="{FF2B5EF4-FFF2-40B4-BE49-F238E27FC236}">
                  <a16:creationId xmlns:a16="http://schemas.microsoft.com/office/drawing/2014/main" id="{50ABFBB5-27C4-49BF-B936-7F2D17524184}"/>
                </a:ext>
              </a:extLst>
            </p:cNvPr>
            <p:cNvSpPr txBox="1"/>
            <p:nvPr/>
          </p:nvSpPr>
          <p:spPr>
            <a:xfrm>
              <a:off x="10588079" y="3575053"/>
              <a:ext cx="1478241"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Naturmangfold</a:t>
              </a:r>
            </a:p>
          </p:txBody>
        </p:sp>
        <p:sp>
          <p:nvSpPr>
            <p:cNvPr id="113" name="TekstSylinder 17">
              <a:extLst>
                <a:ext uri="{FF2B5EF4-FFF2-40B4-BE49-F238E27FC236}">
                  <a16:creationId xmlns:a16="http://schemas.microsoft.com/office/drawing/2014/main" id="{B51AF5D9-9425-4E66-8518-4ECD4952F918}"/>
                </a:ext>
              </a:extLst>
            </p:cNvPr>
            <p:cNvSpPr txBox="1"/>
            <p:nvPr/>
          </p:nvSpPr>
          <p:spPr>
            <a:xfrm>
              <a:off x="10588079" y="4160861"/>
              <a:ext cx="1460763"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Plan og inngrepsforvaltning</a:t>
              </a:r>
            </a:p>
          </p:txBody>
        </p:sp>
        <p:sp>
          <p:nvSpPr>
            <p:cNvPr id="114" name="TekstSylinder 18">
              <a:extLst>
                <a:ext uri="{FF2B5EF4-FFF2-40B4-BE49-F238E27FC236}">
                  <a16:creationId xmlns:a16="http://schemas.microsoft.com/office/drawing/2014/main" id="{ACB53998-2AF4-4F6F-913E-716480B0BA93}"/>
                </a:ext>
              </a:extLst>
            </p:cNvPr>
            <p:cNvSpPr txBox="1"/>
            <p:nvPr/>
          </p:nvSpPr>
          <p:spPr>
            <a:xfrm>
              <a:off x="10588079" y="4761565"/>
              <a:ext cx="1457602"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Forurensning</a:t>
              </a:r>
            </a:p>
          </p:txBody>
        </p:sp>
        <p:cxnSp>
          <p:nvCxnSpPr>
            <p:cNvPr id="115" name="Rett linje 114">
              <a:extLst>
                <a:ext uri="{FF2B5EF4-FFF2-40B4-BE49-F238E27FC236}">
                  <a16:creationId xmlns:a16="http://schemas.microsoft.com/office/drawing/2014/main" id="{F9D598CB-12BC-40B6-8E12-13A6F24BF5CD}"/>
                </a:ext>
              </a:extLst>
            </p:cNvPr>
            <p:cNvCxnSpPr/>
            <p:nvPr/>
          </p:nvCxnSpPr>
          <p:spPr>
            <a:xfrm flipV="1">
              <a:off x="6111858" y="2563297"/>
              <a:ext cx="0" cy="235294"/>
            </a:xfrm>
            <a:prstGeom prst="line">
              <a:avLst/>
            </a:prstGeom>
            <a:noFill/>
            <a:ln w="9525" cap="flat" cmpd="sng" algn="ctr">
              <a:solidFill>
                <a:schemeClr val="bg1">
                  <a:lumMod val="75000"/>
                </a:schemeClr>
              </a:solidFill>
              <a:prstDash val="solid"/>
            </a:ln>
            <a:effectLst/>
          </p:spPr>
        </p:cxnSp>
        <p:sp>
          <p:nvSpPr>
            <p:cNvPr id="116" name="TekstSylinder 21">
              <a:extLst>
                <a:ext uri="{FF2B5EF4-FFF2-40B4-BE49-F238E27FC236}">
                  <a16:creationId xmlns:a16="http://schemas.microsoft.com/office/drawing/2014/main" id="{06AB043A-5C20-4E67-B0AB-D6A02692EF34}"/>
                </a:ext>
              </a:extLst>
            </p:cNvPr>
            <p:cNvSpPr txBox="1"/>
            <p:nvPr/>
          </p:nvSpPr>
          <p:spPr>
            <a:xfrm>
              <a:off x="3621556" y="3573658"/>
              <a:ext cx="1451013" cy="51069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Skogbruk og arealforvaltning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7" name="TekstSylinder 22">
              <a:extLst>
                <a:ext uri="{FF2B5EF4-FFF2-40B4-BE49-F238E27FC236}">
                  <a16:creationId xmlns:a16="http://schemas.microsoft.com/office/drawing/2014/main" id="{CF951F35-FB1F-4D9F-86C2-FAE4F0C75DD6}"/>
                </a:ext>
              </a:extLst>
            </p:cNvPr>
            <p:cNvSpPr txBox="1"/>
            <p:nvPr/>
          </p:nvSpPr>
          <p:spPr>
            <a:xfrm>
              <a:off x="3621556" y="4164558"/>
              <a:ext cx="1451013"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J</a:t>
              </a: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ordbruk og mat</a:t>
              </a:r>
            </a:p>
          </p:txBody>
        </p:sp>
        <p:cxnSp>
          <p:nvCxnSpPr>
            <p:cNvPr id="118" name="Rett linje 117">
              <a:extLst>
                <a:ext uri="{FF2B5EF4-FFF2-40B4-BE49-F238E27FC236}">
                  <a16:creationId xmlns:a16="http://schemas.microsoft.com/office/drawing/2014/main" id="{A02047FB-228C-42BC-B384-1E2EF2503509}"/>
                </a:ext>
              </a:extLst>
            </p:cNvPr>
            <p:cNvCxnSpPr/>
            <p:nvPr/>
          </p:nvCxnSpPr>
          <p:spPr>
            <a:xfrm flipV="1">
              <a:off x="4332265" y="2563297"/>
              <a:ext cx="0" cy="235294"/>
            </a:xfrm>
            <a:prstGeom prst="line">
              <a:avLst/>
            </a:prstGeom>
            <a:noFill/>
            <a:ln w="9525" cap="flat" cmpd="sng" algn="ctr">
              <a:solidFill>
                <a:schemeClr val="bg1">
                  <a:lumMod val="75000"/>
                </a:schemeClr>
              </a:solidFill>
              <a:prstDash val="solid"/>
            </a:ln>
            <a:effectLst/>
          </p:spPr>
        </p:cxnSp>
        <p:cxnSp>
          <p:nvCxnSpPr>
            <p:cNvPr id="119" name="Rett linje 118">
              <a:extLst>
                <a:ext uri="{FF2B5EF4-FFF2-40B4-BE49-F238E27FC236}">
                  <a16:creationId xmlns:a16="http://schemas.microsoft.com/office/drawing/2014/main" id="{DA099E26-005A-4452-9BD1-A574E5D614E5}"/>
                </a:ext>
              </a:extLst>
            </p:cNvPr>
            <p:cNvCxnSpPr/>
            <p:nvPr/>
          </p:nvCxnSpPr>
          <p:spPr>
            <a:xfrm flipV="1">
              <a:off x="11328507" y="2533287"/>
              <a:ext cx="0" cy="235294"/>
            </a:xfrm>
            <a:prstGeom prst="line">
              <a:avLst/>
            </a:prstGeom>
            <a:noFill/>
            <a:ln w="9525" cap="flat" cmpd="sng" algn="ctr">
              <a:solidFill>
                <a:schemeClr val="bg1">
                  <a:lumMod val="75000"/>
                </a:schemeClr>
              </a:solidFill>
              <a:prstDash val="solid"/>
            </a:ln>
            <a:effectLst/>
          </p:spPr>
        </p:cxnSp>
        <p:sp>
          <p:nvSpPr>
            <p:cNvPr id="120" name="Frihåndsform: figur 119">
              <a:extLst>
                <a:ext uri="{FF2B5EF4-FFF2-40B4-BE49-F238E27FC236}">
                  <a16:creationId xmlns:a16="http://schemas.microsoft.com/office/drawing/2014/main" id="{4DB4A935-F428-48BD-912E-749A7A7B13C7}"/>
                </a:ext>
              </a:extLst>
            </p:cNvPr>
            <p:cNvSpPr/>
            <p:nvPr/>
          </p:nvSpPr>
          <p:spPr>
            <a:xfrm>
              <a:off x="1781636" y="2779710"/>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Helse og omsorg</a:t>
              </a:r>
            </a:p>
          </p:txBody>
        </p:sp>
        <p:sp>
          <p:nvSpPr>
            <p:cNvPr id="121" name="Frihåndsform: figur 120">
              <a:extLst>
                <a:ext uri="{FF2B5EF4-FFF2-40B4-BE49-F238E27FC236}">
                  <a16:creationId xmlns:a16="http://schemas.microsoft.com/office/drawing/2014/main" id="{4732058C-5BBB-4849-9BC3-42EF8808AFA9}"/>
                </a:ext>
              </a:extLst>
            </p:cNvPr>
            <p:cNvSpPr/>
            <p:nvPr/>
          </p:nvSpPr>
          <p:spPr>
            <a:xfrm>
              <a:off x="3515155" y="2779710"/>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Landbruk</a:t>
              </a:r>
            </a:p>
          </p:txBody>
        </p:sp>
        <p:sp>
          <p:nvSpPr>
            <p:cNvPr id="122" name="Frihåndsform: figur 121">
              <a:extLst>
                <a:ext uri="{FF2B5EF4-FFF2-40B4-BE49-F238E27FC236}">
                  <a16:creationId xmlns:a16="http://schemas.microsoft.com/office/drawing/2014/main" id="{9BEB3F24-CEC2-4FA9-8835-DFE941E23742}"/>
                </a:ext>
              </a:extLst>
            </p:cNvPr>
            <p:cNvSpPr/>
            <p:nvPr/>
          </p:nvSpPr>
          <p:spPr>
            <a:xfrm>
              <a:off x="8777028" y="2769414"/>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Kommunal og justis</a:t>
              </a:r>
            </a:p>
          </p:txBody>
        </p:sp>
        <p:sp>
          <p:nvSpPr>
            <p:cNvPr id="123" name="Frihåndsform: figur 122">
              <a:extLst>
                <a:ext uri="{FF2B5EF4-FFF2-40B4-BE49-F238E27FC236}">
                  <a16:creationId xmlns:a16="http://schemas.microsoft.com/office/drawing/2014/main" id="{499967CC-FEAC-4CC7-AA99-F3507415F4E2}"/>
                </a:ext>
              </a:extLst>
            </p:cNvPr>
            <p:cNvSpPr/>
            <p:nvPr/>
          </p:nvSpPr>
          <p:spPr>
            <a:xfrm>
              <a:off x="41135" y="2777428"/>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Oppvekst og velferd</a:t>
              </a:r>
            </a:p>
          </p:txBody>
        </p:sp>
        <p:sp>
          <p:nvSpPr>
            <p:cNvPr id="124" name="Frihåndsform: figur 123">
              <a:extLst>
                <a:ext uri="{FF2B5EF4-FFF2-40B4-BE49-F238E27FC236}">
                  <a16:creationId xmlns:a16="http://schemas.microsoft.com/office/drawing/2014/main" id="{65741C10-6137-44BC-9852-51FE4A1D7E7A}"/>
                </a:ext>
              </a:extLst>
            </p:cNvPr>
            <p:cNvSpPr/>
            <p:nvPr/>
          </p:nvSpPr>
          <p:spPr>
            <a:xfrm>
              <a:off x="10518800" y="2780284"/>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n-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Klima og miljø</a:t>
              </a:r>
            </a:p>
          </p:txBody>
        </p:sp>
        <p:sp>
          <p:nvSpPr>
            <p:cNvPr id="125" name="Frihåndsform: figur 124">
              <a:extLst>
                <a:ext uri="{FF2B5EF4-FFF2-40B4-BE49-F238E27FC236}">
                  <a16:creationId xmlns:a16="http://schemas.microsoft.com/office/drawing/2014/main" id="{C04A036B-F219-4F87-9802-8FBFAA8D2B45}"/>
                </a:ext>
              </a:extLst>
            </p:cNvPr>
            <p:cNvSpPr/>
            <p:nvPr/>
          </p:nvSpPr>
          <p:spPr>
            <a:xfrm>
              <a:off x="5295826" y="2777428"/>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200" b="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Organisasjon og utvikling</a:t>
              </a:r>
            </a:p>
          </p:txBody>
        </p:sp>
        <p:sp>
          <p:nvSpPr>
            <p:cNvPr id="126" name="Frihåndsform: figur 125">
              <a:extLst>
                <a:ext uri="{FF2B5EF4-FFF2-40B4-BE49-F238E27FC236}">
                  <a16:creationId xmlns:a16="http://schemas.microsoft.com/office/drawing/2014/main" id="{7D7AEB84-6F67-4724-B3F5-B78F859F04CE}"/>
                </a:ext>
              </a:extLst>
            </p:cNvPr>
            <p:cNvSpPr/>
            <p:nvPr/>
          </p:nvSpPr>
          <p:spPr>
            <a:xfrm>
              <a:off x="4412086" y="1513054"/>
              <a:ext cx="1620707"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B3D6D9"/>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2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Kommunikasjon og</a:t>
              </a:r>
            </a:p>
            <a:p>
              <a:pPr lvl="0" algn="ctr" defTabSz="488950">
                <a:lnSpc>
                  <a:spcPct val="90000"/>
                </a:lnSpc>
                <a:spcBef>
                  <a:spcPct val="0"/>
                </a:spcBef>
                <a:spcAft>
                  <a:spcPct val="35000"/>
                </a:spcAft>
              </a:pPr>
              <a:r>
                <a:rPr lang="nb-NO" sz="12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lederstøtte</a:t>
              </a:r>
              <a:endParaRPr lang="nb-NO" sz="1200" b="1"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7" name="TekstSylinder 34">
              <a:extLst>
                <a:ext uri="{FF2B5EF4-FFF2-40B4-BE49-F238E27FC236}">
                  <a16:creationId xmlns:a16="http://schemas.microsoft.com/office/drawing/2014/main" id="{981794FA-CE7F-48F3-9CD7-A01823F49D58}"/>
                </a:ext>
              </a:extLst>
            </p:cNvPr>
            <p:cNvSpPr txBox="1"/>
            <p:nvPr/>
          </p:nvSpPr>
          <p:spPr>
            <a:xfrm>
              <a:off x="126185" y="4168394"/>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Barnehage</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8" name="TekstSylinder 35">
              <a:extLst>
                <a:ext uri="{FF2B5EF4-FFF2-40B4-BE49-F238E27FC236}">
                  <a16:creationId xmlns:a16="http://schemas.microsoft.com/office/drawing/2014/main" id="{F6D0451A-ED39-45B9-A96C-1A758D2D3E81}"/>
                </a:ext>
              </a:extLst>
            </p:cNvPr>
            <p:cNvSpPr txBox="1"/>
            <p:nvPr/>
          </p:nvSpPr>
          <p:spPr>
            <a:xfrm>
              <a:off x="123790" y="3578144"/>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Opplæring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9" name="TekstSylinder 36">
              <a:extLst>
                <a:ext uri="{FF2B5EF4-FFF2-40B4-BE49-F238E27FC236}">
                  <a16:creationId xmlns:a16="http://schemas.microsoft.com/office/drawing/2014/main" id="{089FD6E3-2BBB-447C-B661-BE77E86505BB}"/>
                </a:ext>
              </a:extLst>
            </p:cNvPr>
            <p:cNvSpPr txBox="1"/>
            <p:nvPr/>
          </p:nvSpPr>
          <p:spPr>
            <a:xfrm>
              <a:off x="126185" y="5362331"/>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Barnevern</a:t>
              </a:r>
            </a:p>
          </p:txBody>
        </p:sp>
        <p:sp>
          <p:nvSpPr>
            <p:cNvPr id="130" name="TekstSylinder 37">
              <a:extLst>
                <a:ext uri="{FF2B5EF4-FFF2-40B4-BE49-F238E27FC236}">
                  <a16:creationId xmlns:a16="http://schemas.microsoft.com/office/drawing/2014/main" id="{A7504CC5-4F24-41A3-9D24-FDE33D3234AC}"/>
                </a:ext>
              </a:extLst>
            </p:cNvPr>
            <p:cNvSpPr txBox="1"/>
            <p:nvPr/>
          </p:nvSpPr>
          <p:spPr>
            <a:xfrm>
              <a:off x="126185" y="4767856"/>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NAV og sosiale tjenester</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1" name="TekstSylinder 38">
              <a:extLst>
                <a:ext uri="{FF2B5EF4-FFF2-40B4-BE49-F238E27FC236}">
                  <a16:creationId xmlns:a16="http://schemas.microsoft.com/office/drawing/2014/main" id="{3B5CC6CC-7373-4172-854D-F98A7BCA51A1}"/>
                </a:ext>
              </a:extLst>
            </p:cNvPr>
            <p:cNvSpPr txBox="1"/>
            <p:nvPr/>
          </p:nvSpPr>
          <p:spPr>
            <a:xfrm>
              <a:off x="8874612" y="4734772"/>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Vergemål og bevilling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2" name="TekstSylinder 39">
              <a:extLst>
                <a:ext uri="{FF2B5EF4-FFF2-40B4-BE49-F238E27FC236}">
                  <a16:creationId xmlns:a16="http://schemas.microsoft.com/office/drawing/2014/main" id="{45247B43-9BBB-4C3C-A7BD-64EBFDC4A59F}"/>
                </a:ext>
              </a:extLst>
            </p:cNvPr>
            <p:cNvSpPr txBox="1"/>
            <p:nvPr/>
          </p:nvSpPr>
          <p:spPr>
            <a:xfrm>
              <a:off x="8880443" y="4155835"/>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Samordnings-seksjonen</a:t>
              </a:r>
              <a:endPar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3" name="TekstSylinder 40">
              <a:extLst>
                <a:ext uri="{FF2B5EF4-FFF2-40B4-BE49-F238E27FC236}">
                  <a16:creationId xmlns:a16="http://schemas.microsoft.com/office/drawing/2014/main" id="{BEFA9A63-F910-4CF1-94BA-0CB69AB565A8}"/>
                </a:ext>
              </a:extLst>
            </p:cNvPr>
            <p:cNvSpPr txBox="1"/>
            <p:nvPr/>
          </p:nvSpPr>
          <p:spPr>
            <a:xfrm>
              <a:off x="1867826" y="3575900"/>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Rettsikkerhet</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4" name="TekstSylinder 41">
              <a:extLst>
                <a:ext uri="{FF2B5EF4-FFF2-40B4-BE49-F238E27FC236}">
                  <a16:creationId xmlns:a16="http://schemas.microsoft.com/office/drawing/2014/main" id="{495DEEA1-813A-49F1-93FA-F409E0DBF35D}"/>
                </a:ext>
              </a:extLst>
            </p:cNvPr>
            <p:cNvSpPr txBox="1"/>
            <p:nvPr/>
          </p:nvSpPr>
          <p:spPr>
            <a:xfrm>
              <a:off x="8874612" y="5310210"/>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Samfunnssikkerhet og beredskap</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5" name="TekstSylinder 42">
              <a:extLst>
                <a:ext uri="{FF2B5EF4-FFF2-40B4-BE49-F238E27FC236}">
                  <a16:creationId xmlns:a16="http://schemas.microsoft.com/office/drawing/2014/main" id="{008963A7-D06F-4A44-966D-F6D32C1F6F74}"/>
                </a:ext>
              </a:extLst>
            </p:cNvPr>
            <p:cNvSpPr txBox="1"/>
            <p:nvPr/>
          </p:nvSpPr>
          <p:spPr>
            <a:xfrm>
              <a:off x="1867826" y="4162315"/>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Utvikling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6" name="TekstSylinder 43">
              <a:extLst>
                <a:ext uri="{FF2B5EF4-FFF2-40B4-BE49-F238E27FC236}">
                  <a16:creationId xmlns:a16="http://schemas.microsoft.com/office/drawing/2014/main" id="{17EEF17E-E185-4232-A33B-EFA07FCD1B7F}"/>
                </a:ext>
              </a:extLst>
            </p:cNvPr>
            <p:cNvSpPr txBox="1"/>
            <p:nvPr/>
          </p:nvSpPr>
          <p:spPr>
            <a:xfrm>
              <a:off x="8874612" y="3580397"/>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Juridisk seksjon</a:t>
              </a:r>
            </a:p>
          </p:txBody>
        </p:sp>
        <p:sp>
          <p:nvSpPr>
            <p:cNvPr id="137" name="Frihåndsform: figur 136">
              <a:extLst>
                <a:ext uri="{FF2B5EF4-FFF2-40B4-BE49-F238E27FC236}">
                  <a16:creationId xmlns:a16="http://schemas.microsoft.com/office/drawing/2014/main" id="{D48019A9-07C3-4D9D-933D-65522F499208}"/>
                </a:ext>
              </a:extLst>
            </p:cNvPr>
            <p:cNvSpPr/>
            <p:nvPr/>
          </p:nvSpPr>
          <p:spPr>
            <a:xfrm>
              <a:off x="4883687" y="218287"/>
              <a:ext cx="3007810" cy="982100"/>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rgbClr val="00244E"/>
            </a:solidFill>
            <a:ln w="10795" cap="flat" cmpd="sng" algn="ctr">
              <a:noFill/>
              <a:prstDash val="solid"/>
            </a:ln>
            <a:effectLst/>
          </p:spPr>
          <p:txBody>
            <a:bodyPr spcFirstLastPara="0" vert="horz" wrap="square" lIns="7620" tIns="7620" rIns="7620" bIns="7620"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defRPr/>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Statsforvalter</a:t>
              </a: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nb-NO" sz="900" i="0" u="none" strike="noStrike" kern="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lvl="0" algn="ctr" defTabSz="533400">
                <a:lnSpc>
                  <a:spcPct val="90000"/>
                </a:lnSpc>
                <a:spcBef>
                  <a:spcPct val="0"/>
                </a:spcBef>
                <a:spcAft>
                  <a:spcPct val="35000"/>
                </a:spcAft>
                <a:defRPr/>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Assisterende </a:t>
              </a:r>
              <a:r>
                <a:rPr kumimoji="0" lang="nb-NO" sz="1200" i="0" u="none" strike="noStrike" kern="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a:t>
              </a:r>
              <a:r>
                <a:rPr lang="nb-NO" sz="1200" kern="0" dirty="0" err="1">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tatsforvalter</a:t>
              </a:r>
              <a:endPar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8" name="Frihåndsform: figur 137">
              <a:extLst>
                <a:ext uri="{FF2B5EF4-FFF2-40B4-BE49-F238E27FC236}">
                  <a16:creationId xmlns:a16="http://schemas.microsoft.com/office/drawing/2014/main" id="{4B051EC3-3E4F-4698-BC7C-45B03A6F566A}"/>
                </a:ext>
              </a:extLst>
            </p:cNvPr>
            <p:cNvSpPr/>
            <p:nvPr/>
          </p:nvSpPr>
          <p:spPr>
            <a:xfrm>
              <a:off x="7030946" y="2778567"/>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Reindrift</a:t>
              </a:r>
            </a:p>
          </p:txBody>
        </p:sp>
        <p:cxnSp>
          <p:nvCxnSpPr>
            <p:cNvPr id="139" name="Rett linje 138">
              <a:extLst>
                <a:ext uri="{FF2B5EF4-FFF2-40B4-BE49-F238E27FC236}">
                  <a16:creationId xmlns:a16="http://schemas.microsoft.com/office/drawing/2014/main" id="{2AC73347-1734-4B51-93FC-9FC8963F07EC}"/>
                </a:ext>
              </a:extLst>
            </p:cNvPr>
            <p:cNvCxnSpPr>
              <a:cxnSpLocks/>
            </p:cNvCxnSpPr>
            <p:nvPr/>
          </p:nvCxnSpPr>
          <p:spPr>
            <a:xfrm flipV="1">
              <a:off x="7820319" y="2563297"/>
              <a:ext cx="0" cy="216415"/>
            </a:xfrm>
            <a:prstGeom prst="line">
              <a:avLst/>
            </a:prstGeom>
            <a:noFill/>
            <a:ln w="9525" cap="flat" cmpd="sng" algn="ctr">
              <a:solidFill>
                <a:schemeClr val="bg1">
                  <a:lumMod val="75000"/>
                </a:schemeClr>
              </a:solidFill>
              <a:prstDash val="solid"/>
            </a:ln>
            <a:effectLst/>
          </p:spPr>
        </p:cxnSp>
      </p:grpSp>
    </p:spTree>
    <p:extLst>
      <p:ext uri="{BB962C8B-B14F-4D97-AF65-F5344CB8AC3E}">
        <p14:creationId xmlns:p14="http://schemas.microsoft.com/office/powerpoint/2010/main" val="173081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ganisasjonskart med seksjoner og forum">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54" name="TekstSylinder 53">
            <a:extLst>
              <a:ext uri="{FF2B5EF4-FFF2-40B4-BE49-F238E27FC236}">
                <a16:creationId xmlns:a16="http://schemas.microsoft.com/office/drawing/2014/main" id="{342FDACD-C5B7-48E9-AD6C-B939206EAA8D}"/>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graphicFrame>
        <p:nvGraphicFramePr>
          <p:cNvPr id="168" name="Tabell 5">
            <a:extLst>
              <a:ext uri="{FF2B5EF4-FFF2-40B4-BE49-F238E27FC236}">
                <a16:creationId xmlns:a16="http://schemas.microsoft.com/office/drawing/2014/main" id="{F6898AFC-2D25-4086-89E4-928710C14C07}"/>
              </a:ext>
            </a:extLst>
          </p:cNvPr>
          <p:cNvGraphicFramePr>
            <a:graphicFrameLocks noGrp="1"/>
          </p:cNvGraphicFramePr>
          <p:nvPr userDrawn="1">
            <p:extLst>
              <p:ext uri="{D42A27DB-BD31-4B8C-83A1-F6EECF244321}">
                <p14:modId xmlns:p14="http://schemas.microsoft.com/office/powerpoint/2010/main" val="3460147519"/>
              </p:ext>
            </p:extLst>
          </p:nvPr>
        </p:nvGraphicFramePr>
        <p:xfrm>
          <a:off x="1708631" y="5480608"/>
          <a:ext cx="9571960" cy="370840"/>
        </p:xfrm>
        <a:graphic>
          <a:graphicData uri="http://schemas.openxmlformats.org/drawingml/2006/table">
            <a:tbl>
              <a:tblPr bandRow="1">
                <a:tableStyleId>{5C22544A-7EE6-4342-B048-85BDC9FD1C3A}</a:tableStyleId>
              </a:tblPr>
              <a:tblGrid>
                <a:gridCol w="2392990">
                  <a:extLst>
                    <a:ext uri="{9D8B030D-6E8A-4147-A177-3AD203B41FA5}">
                      <a16:colId xmlns:a16="http://schemas.microsoft.com/office/drawing/2014/main" val="4022299606"/>
                    </a:ext>
                  </a:extLst>
                </a:gridCol>
                <a:gridCol w="2392990">
                  <a:extLst>
                    <a:ext uri="{9D8B030D-6E8A-4147-A177-3AD203B41FA5}">
                      <a16:colId xmlns:a16="http://schemas.microsoft.com/office/drawing/2014/main" val="124923326"/>
                    </a:ext>
                  </a:extLst>
                </a:gridCol>
                <a:gridCol w="2392990">
                  <a:extLst>
                    <a:ext uri="{9D8B030D-6E8A-4147-A177-3AD203B41FA5}">
                      <a16:colId xmlns:a16="http://schemas.microsoft.com/office/drawing/2014/main" val="2823436400"/>
                    </a:ext>
                  </a:extLst>
                </a:gridCol>
                <a:gridCol w="2392990">
                  <a:extLst>
                    <a:ext uri="{9D8B030D-6E8A-4147-A177-3AD203B41FA5}">
                      <a16:colId xmlns:a16="http://schemas.microsoft.com/office/drawing/2014/main" val="3886577677"/>
                    </a:ext>
                  </a:extLst>
                </a:gridCol>
              </a:tblGrid>
              <a:tr h="370840">
                <a:tc>
                  <a:txBody>
                    <a:bodyPr/>
                    <a:lstStyle/>
                    <a:p>
                      <a:pPr algn="ctr"/>
                      <a:r>
                        <a:rPr lang="nb-NO" sz="1300" b="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Kommuneforum</a:t>
                      </a:r>
                    </a:p>
                  </a:txBody>
                  <a:tcPr anchor="ctr">
                    <a:solidFill>
                      <a:schemeClr val="bg2">
                        <a:lumMod val="75000"/>
                      </a:schemeClr>
                    </a:solidFill>
                  </a:tcPr>
                </a:tc>
                <a:tc>
                  <a:txBody>
                    <a:bodyPr/>
                    <a:lstStyle/>
                    <a:p>
                      <a:pPr algn="ctr"/>
                      <a:r>
                        <a:rPr lang="nb-NO" sz="1300" b="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Planforum</a:t>
                      </a:r>
                    </a:p>
                  </a:txBody>
                  <a:tcPr anchor="ctr">
                    <a:solidFill>
                      <a:schemeClr val="bg2">
                        <a:lumMod val="75000"/>
                      </a:schemeClr>
                    </a:solidFill>
                  </a:tcPr>
                </a:tc>
                <a:tc>
                  <a:txBody>
                    <a:bodyPr/>
                    <a:lstStyle/>
                    <a:p>
                      <a:pPr algn="ctr"/>
                      <a:r>
                        <a:rPr lang="nb-NO" sz="1300" b="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Tilsynsforum</a:t>
                      </a:r>
                    </a:p>
                  </a:txBody>
                  <a:tcPr anchor="ctr">
                    <a:solidFill>
                      <a:schemeClr val="bg2">
                        <a:lumMod val="75000"/>
                      </a:schemeClr>
                    </a:solidFill>
                  </a:tcPr>
                </a:tc>
                <a:tc>
                  <a:txBody>
                    <a:bodyPr/>
                    <a:lstStyle/>
                    <a:p>
                      <a:pPr algn="ctr"/>
                      <a:r>
                        <a:rPr lang="nb-NO" sz="1300" b="0" i="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Sørsamisk forum</a:t>
                      </a:r>
                    </a:p>
                  </a:txBody>
                  <a:tcPr anchor="ctr">
                    <a:solidFill>
                      <a:schemeClr val="bg2">
                        <a:lumMod val="75000"/>
                      </a:schemeClr>
                    </a:solidFill>
                  </a:tcPr>
                </a:tc>
                <a:extLst>
                  <a:ext uri="{0D108BD9-81ED-4DB2-BD59-A6C34878D82A}">
                    <a16:rowId xmlns:a16="http://schemas.microsoft.com/office/drawing/2014/main" val="2512706743"/>
                  </a:ext>
                </a:extLst>
              </a:tr>
            </a:tbl>
          </a:graphicData>
        </a:graphic>
      </p:graphicFrame>
      <p:graphicFrame>
        <p:nvGraphicFramePr>
          <p:cNvPr id="169" name="Tabell 7">
            <a:extLst>
              <a:ext uri="{FF2B5EF4-FFF2-40B4-BE49-F238E27FC236}">
                <a16:creationId xmlns:a16="http://schemas.microsoft.com/office/drawing/2014/main" id="{718D6EE8-18C0-4097-AA6F-2C0E386B6B6F}"/>
              </a:ext>
            </a:extLst>
          </p:cNvPr>
          <p:cNvGraphicFramePr>
            <a:graphicFrameLocks noGrp="1"/>
          </p:cNvGraphicFramePr>
          <p:nvPr userDrawn="1">
            <p:extLst>
              <p:ext uri="{D42A27DB-BD31-4B8C-83A1-F6EECF244321}">
                <p14:modId xmlns:p14="http://schemas.microsoft.com/office/powerpoint/2010/main" val="1927148732"/>
              </p:ext>
            </p:extLst>
          </p:nvPr>
        </p:nvGraphicFramePr>
        <p:xfrm>
          <a:off x="1708631" y="5909166"/>
          <a:ext cx="9571959" cy="370840"/>
        </p:xfrm>
        <a:graphic>
          <a:graphicData uri="http://schemas.openxmlformats.org/drawingml/2006/table">
            <a:tbl>
              <a:tblPr firstRow="1" bandRow="1">
                <a:tableStyleId>{5C22544A-7EE6-4342-B048-85BDC9FD1C3A}</a:tableStyleId>
              </a:tblPr>
              <a:tblGrid>
                <a:gridCol w="3190653">
                  <a:extLst>
                    <a:ext uri="{9D8B030D-6E8A-4147-A177-3AD203B41FA5}">
                      <a16:colId xmlns:a16="http://schemas.microsoft.com/office/drawing/2014/main" val="2395252981"/>
                    </a:ext>
                  </a:extLst>
                </a:gridCol>
                <a:gridCol w="3190653">
                  <a:extLst>
                    <a:ext uri="{9D8B030D-6E8A-4147-A177-3AD203B41FA5}">
                      <a16:colId xmlns:a16="http://schemas.microsoft.com/office/drawing/2014/main" val="3745066536"/>
                    </a:ext>
                  </a:extLst>
                </a:gridCol>
                <a:gridCol w="3190653">
                  <a:extLst>
                    <a:ext uri="{9D8B030D-6E8A-4147-A177-3AD203B41FA5}">
                      <a16:colId xmlns:a16="http://schemas.microsoft.com/office/drawing/2014/main" val="1419329787"/>
                    </a:ext>
                  </a:extLst>
                </a:gridCol>
              </a:tblGrid>
              <a:tr h="370840">
                <a:tc>
                  <a:txBody>
                    <a:bodyPr/>
                    <a:lstStyle/>
                    <a:p>
                      <a:pPr marL="0" algn="ctr" defTabSz="914400" rtl="0" eaLnBrk="1" latinLnBrk="0" hangingPunct="1"/>
                      <a:r>
                        <a:rPr lang="nb-NO" sz="1300" b="0" kern="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Kommunikasjonsforum</a:t>
                      </a:r>
                    </a:p>
                  </a:txBody>
                  <a:tcPr anchor="ctr">
                    <a:solidFill>
                      <a:schemeClr val="bg2">
                        <a:lumMod val="75000"/>
                      </a:schemeClr>
                    </a:solidFill>
                  </a:tcPr>
                </a:tc>
                <a:tc>
                  <a:txBody>
                    <a:bodyPr/>
                    <a:lstStyle/>
                    <a:p>
                      <a:pPr marL="0" algn="ctr" defTabSz="914400" rtl="0" eaLnBrk="1" latinLnBrk="0" hangingPunct="1"/>
                      <a:r>
                        <a:rPr lang="nb-NO" sz="1300" b="0" kern="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Kvalitetsforum</a:t>
                      </a:r>
                    </a:p>
                  </a:txBody>
                  <a:tcPr anchor="ctr">
                    <a:solidFill>
                      <a:schemeClr val="bg2">
                        <a:lumMod val="75000"/>
                      </a:schemeClr>
                    </a:solidFill>
                  </a:tcPr>
                </a:tc>
                <a:tc>
                  <a:txBody>
                    <a:bodyPr/>
                    <a:lstStyle/>
                    <a:p>
                      <a:pPr marL="0" algn="ctr" defTabSz="914400" rtl="0" eaLnBrk="1" latinLnBrk="0" hangingPunct="1"/>
                      <a:r>
                        <a:rPr lang="nb-NO" sz="1300" b="0" kern="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Økonomiforum</a:t>
                      </a:r>
                    </a:p>
                  </a:txBody>
                  <a:tcPr anchor="ctr">
                    <a:solidFill>
                      <a:schemeClr val="bg2">
                        <a:lumMod val="75000"/>
                      </a:schemeClr>
                    </a:solidFill>
                  </a:tcPr>
                </a:tc>
                <a:extLst>
                  <a:ext uri="{0D108BD9-81ED-4DB2-BD59-A6C34878D82A}">
                    <a16:rowId xmlns:a16="http://schemas.microsoft.com/office/drawing/2014/main" val="46156600"/>
                  </a:ext>
                </a:extLst>
              </a:tr>
            </a:tbl>
          </a:graphicData>
        </a:graphic>
      </p:graphicFrame>
      <p:sp>
        <p:nvSpPr>
          <p:cNvPr id="170" name="TekstSylinder 8">
            <a:extLst>
              <a:ext uri="{FF2B5EF4-FFF2-40B4-BE49-F238E27FC236}">
                <a16:creationId xmlns:a16="http://schemas.microsoft.com/office/drawing/2014/main" id="{33EBC897-353E-44A0-8E97-EB0FE05A0917}"/>
              </a:ext>
            </a:extLst>
          </p:cNvPr>
          <p:cNvSpPr txBox="1"/>
          <p:nvPr userDrawn="1"/>
        </p:nvSpPr>
        <p:spPr>
          <a:xfrm>
            <a:off x="2378209" y="5198933"/>
            <a:ext cx="1429319" cy="261610"/>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100" dirty="0">
                <a:latin typeface="Open Sans" panose="020B0606030504020204" pitchFamily="34" charset="0"/>
                <a:ea typeface="Open Sans" panose="020B0606030504020204" pitchFamily="34" charset="0"/>
                <a:cs typeface="Open Sans" panose="020B0606030504020204" pitchFamily="34" charset="0"/>
              </a:rPr>
              <a:t>Samfunnsutvikling</a:t>
            </a:r>
          </a:p>
        </p:txBody>
      </p:sp>
      <p:sp>
        <p:nvSpPr>
          <p:cNvPr id="171" name="TekstSylinder 8">
            <a:extLst>
              <a:ext uri="{FF2B5EF4-FFF2-40B4-BE49-F238E27FC236}">
                <a16:creationId xmlns:a16="http://schemas.microsoft.com/office/drawing/2014/main" id="{0B41BC1A-5D32-499F-9E56-8275D48BD703}"/>
              </a:ext>
            </a:extLst>
          </p:cNvPr>
          <p:cNvSpPr txBox="1"/>
          <p:nvPr userDrawn="1"/>
        </p:nvSpPr>
        <p:spPr>
          <a:xfrm>
            <a:off x="2298451" y="6272438"/>
            <a:ext cx="1646187" cy="261610"/>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100" dirty="0">
                <a:latin typeface="Open Sans" panose="020B0606030504020204" pitchFamily="34" charset="0"/>
                <a:ea typeface="Open Sans" panose="020B0606030504020204" pitchFamily="34" charset="0"/>
                <a:cs typeface="Open Sans" panose="020B0606030504020204" pitchFamily="34" charset="0"/>
              </a:rPr>
              <a:t>Virksomhetsutvikling</a:t>
            </a:r>
          </a:p>
        </p:txBody>
      </p:sp>
      <p:sp>
        <p:nvSpPr>
          <p:cNvPr id="172" name="Venstre klammeparentes 199">
            <a:extLst>
              <a:ext uri="{FF2B5EF4-FFF2-40B4-BE49-F238E27FC236}">
                <a16:creationId xmlns:a16="http://schemas.microsoft.com/office/drawing/2014/main" id="{712F528D-CA63-4CF1-A43B-7215305DD471}"/>
              </a:ext>
            </a:extLst>
          </p:cNvPr>
          <p:cNvSpPr/>
          <p:nvPr userDrawn="1"/>
        </p:nvSpPr>
        <p:spPr>
          <a:xfrm>
            <a:off x="1446339" y="5320308"/>
            <a:ext cx="852112" cy="1098230"/>
          </a:xfrm>
          <a:custGeom>
            <a:avLst/>
            <a:gdLst>
              <a:gd name="connsiteX0" fmla="*/ 1635884 w 1635884"/>
              <a:gd name="connsiteY0" fmla="*/ 1098230 h 1098230"/>
              <a:gd name="connsiteX1" fmla="*/ 817942 w 1635884"/>
              <a:gd name="connsiteY1" fmla="*/ 1098219 h 1098230"/>
              <a:gd name="connsiteX2" fmla="*/ 817942 w 1635884"/>
              <a:gd name="connsiteY2" fmla="*/ 540395 h 1098230"/>
              <a:gd name="connsiteX3" fmla="*/ 0 w 1635884"/>
              <a:gd name="connsiteY3" fmla="*/ 540384 h 1098230"/>
              <a:gd name="connsiteX4" fmla="*/ 817942 w 1635884"/>
              <a:gd name="connsiteY4" fmla="*/ 540373 h 1098230"/>
              <a:gd name="connsiteX5" fmla="*/ 817942 w 1635884"/>
              <a:gd name="connsiteY5" fmla="*/ 11 h 1098230"/>
              <a:gd name="connsiteX6" fmla="*/ 1635884 w 1635884"/>
              <a:gd name="connsiteY6" fmla="*/ 0 h 1098230"/>
              <a:gd name="connsiteX7" fmla="*/ 1635884 w 1635884"/>
              <a:gd name="connsiteY7" fmla="*/ 1098230 h 1098230"/>
              <a:gd name="connsiteX0" fmla="*/ 1635884 w 1635884"/>
              <a:gd name="connsiteY0" fmla="*/ 1098230 h 1098230"/>
              <a:gd name="connsiteX1" fmla="*/ 817942 w 1635884"/>
              <a:gd name="connsiteY1" fmla="*/ 1098219 h 1098230"/>
              <a:gd name="connsiteX2" fmla="*/ 817942 w 1635884"/>
              <a:gd name="connsiteY2" fmla="*/ 540395 h 1098230"/>
              <a:gd name="connsiteX3" fmla="*/ 0 w 1635884"/>
              <a:gd name="connsiteY3" fmla="*/ 540384 h 1098230"/>
              <a:gd name="connsiteX4" fmla="*/ 817942 w 1635884"/>
              <a:gd name="connsiteY4" fmla="*/ 540373 h 1098230"/>
              <a:gd name="connsiteX5" fmla="*/ 817942 w 1635884"/>
              <a:gd name="connsiteY5" fmla="*/ 11 h 1098230"/>
              <a:gd name="connsiteX6" fmla="*/ 1635884 w 1635884"/>
              <a:gd name="connsiteY6" fmla="*/ 0 h 1098230"/>
              <a:gd name="connsiteX0" fmla="*/ 1635884 w 1635884"/>
              <a:gd name="connsiteY0" fmla="*/ 1098230 h 1098230"/>
              <a:gd name="connsiteX1" fmla="*/ 817942 w 1635884"/>
              <a:gd name="connsiteY1" fmla="*/ 1098219 h 1098230"/>
              <a:gd name="connsiteX2" fmla="*/ 817942 w 1635884"/>
              <a:gd name="connsiteY2" fmla="*/ 540395 h 1098230"/>
              <a:gd name="connsiteX3" fmla="*/ 0 w 1635884"/>
              <a:gd name="connsiteY3" fmla="*/ 540384 h 1098230"/>
              <a:gd name="connsiteX4" fmla="*/ 817942 w 1635884"/>
              <a:gd name="connsiteY4" fmla="*/ 540373 h 1098230"/>
              <a:gd name="connsiteX5" fmla="*/ 817942 w 1635884"/>
              <a:gd name="connsiteY5" fmla="*/ 11 h 1098230"/>
              <a:gd name="connsiteX6" fmla="*/ 1635884 w 1635884"/>
              <a:gd name="connsiteY6" fmla="*/ 0 h 1098230"/>
              <a:gd name="connsiteX7" fmla="*/ 1635884 w 1635884"/>
              <a:gd name="connsiteY7" fmla="*/ 1098230 h 1098230"/>
              <a:gd name="connsiteX0" fmla="*/ 1635884 w 1635884"/>
              <a:gd name="connsiteY0" fmla="*/ 1098230 h 1098230"/>
              <a:gd name="connsiteX1" fmla="*/ 817942 w 1635884"/>
              <a:gd name="connsiteY1" fmla="*/ 1098219 h 1098230"/>
              <a:gd name="connsiteX2" fmla="*/ 817942 w 1635884"/>
              <a:gd name="connsiteY2" fmla="*/ 540395 h 1098230"/>
              <a:gd name="connsiteX3" fmla="*/ 783772 w 1635884"/>
              <a:gd name="connsiteY3" fmla="*/ 540384 h 1098230"/>
              <a:gd name="connsiteX4" fmla="*/ 817942 w 1635884"/>
              <a:gd name="connsiteY4" fmla="*/ 540373 h 1098230"/>
              <a:gd name="connsiteX5" fmla="*/ 817942 w 1635884"/>
              <a:gd name="connsiteY5" fmla="*/ 11 h 1098230"/>
              <a:gd name="connsiteX6" fmla="*/ 1635884 w 1635884"/>
              <a:gd name="connsiteY6" fmla="*/ 0 h 1098230"/>
              <a:gd name="connsiteX0" fmla="*/ 1635884 w 1635884"/>
              <a:gd name="connsiteY0" fmla="*/ 1098230 h 1098230"/>
              <a:gd name="connsiteX1" fmla="*/ 817942 w 1635884"/>
              <a:gd name="connsiteY1" fmla="*/ 1098219 h 1098230"/>
              <a:gd name="connsiteX2" fmla="*/ 817942 w 1635884"/>
              <a:gd name="connsiteY2" fmla="*/ 540395 h 1098230"/>
              <a:gd name="connsiteX3" fmla="*/ 0 w 1635884"/>
              <a:gd name="connsiteY3" fmla="*/ 540384 h 1098230"/>
              <a:gd name="connsiteX4" fmla="*/ 817942 w 1635884"/>
              <a:gd name="connsiteY4" fmla="*/ 540373 h 1098230"/>
              <a:gd name="connsiteX5" fmla="*/ 817942 w 1635884"/>
              <a:gd name="connsiteY5" fmla="*/ 11 h 1098230"/>
              <a:gd name="connsiteX6" fmla="*/ 1635884 w 1635884"/>
              <a:gd name="connsiteY6" fmla="*/ 0 h 1098230"/>
              <a:gd name="connsiteX7" fmla="*/ 1635884 w 1635884"/>
              <a:gd name="connsiteY7" fmla="*/ 1098230 h 1098230"/>
              <a:gd name="connsiteX0" fmla="*/ 1635884 w 1635884"/>
              <a:gd name="connsiteY0" fmla="*/ 1098230 h 1098230"/>
              <a:gd name="connsiteX1" fmla="*/ 817942 w 1635884"/>
              <a:gd name="connsiteY1" fmla="*/ 1098219 h 1098230"/>
              <a:gd name="connsiteX2" fmla="*/ 817942 w 1635884"/>
              <a:gd name="connsiteY2" fmla="*/ 540395 h 1098230"/>
              <a:gd name="connsiteX3" fmla="*/ 249094 w 1635884"/>
              <a:gd name="connsiteY3" fmla="*/ 655447 h 1098230"/>
              <a:gd name="connsiteX4" fmla="*/ 783772 w 1635884"/>
              <a:gd name="connsiteY4" fmla="*/ 540384 h 1098230"/>
              <a:gd name="connsiteX5" fmla="*/ 817942 w 1635884"/>
              <a:gd name="connsiteY5" fmla="*/ 540373 h 1098230"/>
              <a:gd name="connsiteX6" fmla="*/ 817942 w 1635884"/>
              <a:gd name="connsiteY6" fmla="*/ 11 h 1098230"/>
              <a:gd name="connsiteX7" fmla="*/ 1635884 w 1635884"/>
              <a:gd name="connsiteY7" fmla="*/ 0 h 1098230"/>
              <a:gd name="connsiteX0" fmla="*/ 1635884 w 1635884"/>
              <a:gd name="connsiteY0" fmla="*/ 1098230 h 1098230"/>
              <a:gd name="connsiteX1" fmla="*/ 817942 w 1635884"/>
              <a:gd name="connsiteY1" fmla="*/ 1098219 h 1098230"/>
              <a:gd name="connsiteX2" fmla="*/ 817942 w 1635884"/>
              <a:gd name="connsiteY2" fmla="*/ 540395 h 1098230"/>
              <a:gd name="connsiteX3" fmla="*/ 0 w 1635884"/>
              <a:gd name="connsiteY3" fmla="*/ 540384 h 1098230"/>
              <a:gd name="connsiteX4" fmla="*/ 817942 w 1635884"/>
              <a:gd name="connsiteY4" fmla="*/ 540373 h 1098230"/>
              <a:gd name="connsiteX5" fmla="*/ 817942 w 1635884"/>
              <a:gd name="connsiteY5" fmla="*/ 11 h 1098230"/>
              <a:gd name="connsiteX6" fmla="*/ 1635884 w 1635884"/>
              <a:gd name="connsiteY6" fmla="*/ 0 h 1098230"/>
              <a:gd name="connsiteX7" fmla="*/ 1635884 w 1635884"/>
              <a:gd name="connsiteY7" fmla="*/ 1098230 h 1098230"/>
              <a:gd name="connsiteX0" fmla="*/ 1635884 w 1635884"/>
              <a:gd name="connsiteY0" fmla="*/ 1098230 h 1098230"/>
              <a:gd name="connsiteX1" fmla="*/ 817942 w 1635884"/>
              <a:gd name="connsiteY1" fmla="*/ 1098219 h 1098230"/>
              <a:gd name="connsiteX2" fmla="*/ 817942 w 1635884"/>
              <a:gd name="connsiteY2" fmla="*/ 540395 h 1098230"/>
              <a:gd name="connsiteX3" fmla="*/ 783772 w 1635884"/>
              <a:gd name="connsiteY3" fmla="*/ 540384 h 1098230"/>
              <a:gd name="connsiteX4" fmla="*/ 817942 w 1635884"/>
              <a:gd name="connsiteY4" fmla="*/ 540373 h 1098230"/>
              <a:gd name="connsiteX5" fmla="*/ 817942 w 1635884"/>
              <a:gd name="connsiteY5" fmla="*/ 11 h 1098230"/>
              <a:gd name="connsiteX6" fmla="*/ 1635884 w 1635884"/>
              <a:gd name="connsiteY6" fmla="*/ 0 h 1098230"/>
              <a:gd name="connsiteX0" fmla="*/ 726502 w 1544444"/>
              <a:gd name="connsiteY0" fmla="*/ 540373 h 1098230"/>
              <a:gd name="connsiteX1" fmla="*/ 726502 w 1544444"/>
              <a:gd name="connsiteY1" fmla="*/ 11 h 1098230"/>
              <a:gd name="connsiteX2" fmla="*/ 1544444 w 1544444"/>
              <a:gd name="connsiteY2" fmla="*/ 0 h 1098230"/>
              <a:gd name="connsiteX3" fmla="*/ 1544444 w 1544444"/>
              <a:gd name="connsiteY3" fmla="*/ 1098230 h 1098230"/>
              <a:gd name="connsiteX4" fmla="*/ 726502 w 1544444"/>
              <a:gd name="connsiteY4" fmla="*/ 1098219 h 1098230"/>
              <a:gd name="connsiteX5" fmla="*/ 726502 w 1544444"/>
              <a:gd name="connsiteY5" fmla="*/ 540395 h 1098230"/>
              <a:gd name="connsiteX6" fmla="*/ 0 w 1544444"/>
              <a:gd name="connsiteY6" fmla="*/ 631824 h 1098230"/>
              <a:gd name="connsiteX0" fmla="*/ 1544444 w 1544444"/>
              <a:gd name="connsiteY0" fmla="*/ 1098230 h 1098230"/>
              <a:gd name="connsiteX1" fmla="*/ 726502 w 1544444"/>
              <a:gd name="connsiteY1" fmla="*/ 1098219 h 1098230"/>
              <a:gd name="connsiteX2" fmla="*/ 726502 w 1544444"/>
              <a:gd name="connsiteY2" fmla="*/ 540395 h 1098230"/>
              <a:gd name="connsiteX3" fmla="*/ 692332 w 1544444"/>
              <a:gd name="connsiteY3" fmla="*/ 540384 h 1098230"/>
              <a:gd name="connsiteX4" fmla="*/ 726502 w 1544444"/>
              <a:gd name="connsiteY4" fmla="*/ 540373 h 1098230"/>
              <a:gd name="connsiteX5" fmla="*/ 726502 w 1544444"/>
              <a:gd name="connsiteY5" fmla="*/ 11 h 1098230"/>
              <a:gd name="connsiteX6" fmla="*/ 1544444 w 1544444"/>
              <a:gd name="connsiteY6" fmla="*/ 0 h 1098230"/>
              <a:gd name="connsiteX0" fmla="*/ 34170 w 852112"/>
              <a:gd name="connsiteY0" fmla="*/ 540373 h 1098230"/>
              <a:gd name="connsiteX1" fmla="*/ 34170 w 852112"/>
              <a:gd name="connsiteY1" fmla="*/ 11 h 1098230"/>
              <a:gd name="connsiteX2" fmla="*/ 852112 w 852112"/>
              <a:gd name="connsiteY2" fmla="*/ 0 h 1098230"/>
              <a:gd name="connsiteX3" fmla="*/ 852112 w 852112"/>
              <a:gd name="connsiteY3" fmla="*/ 1098230 h 1098230"/>
              <a:gd name="connsiteX4" fmla="*/ 34170 w 852112"/>
              <a:gd name="connsiteY4" fmla="*/ 1098219 h 1098230"/>
              <a:gd name="connsiteX5" fmla="*/ 34170 w 852112"/>
              <a:gd name="connsiteY5" fmla="*/ 540395 h 1098230"/>
              <a:gd name="connsiteX0" fmla="*/ 852112 w 852112"/>
              <a:gd name="connsiteY0" fmla="*/ 1098230 h 1098230"/>
              <a:gd name="connsiteX1" fmla="*/ 34170 w 852112"/>
              <a:gd name="connsiteY1" fmla="*/ 1098219 h 1098230"/>
              <a:gd name="connsiteX2" fmla="*/ 34170 w 852112"/>
              <a:gd name="connsiteY2" fmla="*/ 540395 h 1098230"/>
              <a:gd name="connsiteX3" fmla="*/ 0 w 852112"/>
              <a:gd name="connsiteY3" fmla="*/ 540384 h 1098230"/>
              <a:gd name="connsiteX4" fmla="*/ 34170 w 852112"/>
              <a:gd name="connsiteY4" fmla="*/ 540373 h 1098230"/>
              <a:gd name="connsiteX5" fmla="*/ 34170 w 852112"/>
              <a:gd name="connsiteY5" fmla="*/ 11 h 1098230"/>
              <a:gd name="connsiteX6" fmla="*/ 852112 w 852112"/>
              <a:gd name="connsiteY6" fmla="*/ 0 h 10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112" h="1098230" stroke="0" extrusionOk="0">
                <a:moveTo>
                  <a:pt x="34170" y="540373"/>
                </a:moveTo>
                <a:lnTo>
                  <a:pt x="34170" y="11"/>
                </a:lnTo>
                <a:cubicBezTo>
                  <a:pt x="34170" y="5"/>
                  <a:pt x="400375" y="0"/>
                  <a:pt x="852112" y="0"/>
                </a:cubicBezTo>
                <a:lnTo>
                  <a:pt x="852112" y="1098230"/>
                </a:lnTo>
                <a:lnTo>
                  <a:pt x="34170" y="1098219"/>
                </a:lnTo>
                <a:lnTo>
                  <a:pt x="34170" y="540395"/>
                </a:lnTo>
              </a:path>
              <a:path w="852112" h="1098230" fill="none">
                <a:moveTo>
                  <a:pt x="852112" y="1098230"/>
                </a:moveTo>
                <a:lnTo>
                  <a:pt x="34170" y="1098219"/>
                </a:lnTo>
                <a:lnTo>
                  <a:pt x="34170" y="540395"/>
                </a:lnTo>
                <a:cubicBezTo>
                  <a:pt x="28475" y="447423"/>
                  <a:pt x="0" y="540380"/>
                  <a:pt x="0" y="540384"/>
                </a:cubicBezTo>
                <a:lnTo>
                  <a:pt x="34170" y="540373"/>
                </a:lnTo>
                <a:lnTo>
                  <a:pt x="34170" y="11"/>
                </a:lnTo>
                <a:cubicBezTo>
                  <a:pt x="34170" y="5"/>
                  <a:pt x="400375" y="0"/>
                  <a:pt x="852112" y="0"/>
                </a:cubicBezTo>
              </a:path>
            </a:pathLst>
          </a:custGeom>
          <a:ln>
            <a:headEnd type="diamond"/>
            <a:tailEnd type="diamo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dirty="0"/>
          </a:p>
        </p:txBody>
      </p:sp>
      <p:grpSp>
        <p:nvGrpSpPr>
          <p:cNvPr id="173" name="Gruppe 172">
            <a:extLst>
              <a:ext uri="{FF2B5EF4-FFF2-40B4-BE49-F238E27FC236}">
                <a16:creationId xmlns:a16="http://schemas.microsoft.com/office/drawing/2014/main" id="{6D772F55-A1AE-4B93-9215-2775B7D337C3}"/>
              </a:ext>
            </a:extLst>
          </p:cNvPr>
          <p:cNvGrpSpPr/>
          <p:nvPr userDrawn="1"/>
        </p:nvGrpSpPr>
        <p:grpSpPr>
          <a:xfrm>
            <a:off x="3830395" y="5320308"/>
            <a:ext cx="7590875" cy="1104829"/>
            <a:chOff x="3832863" y="5507840"/>
            <a:chExt cx="7590875" cy="1104829"/>
          </a:xfrm>
        </p:grpSpPr>
        <p:cxnSp>
          <p:nvCxnSpPr>
            <p:cNvPr id="174" name="Rett pilkobling 173">
              <a:extLst>
                <a:ext uri="{FF2B5EF4-FFF2-40B4-BE49-F238E27FC236}">
                  <a16:creationId xmlns:a16="http://schemas.microsoft.com/office/drawing/2014/main" id="{C0265DDA-658B-4551-8B6F-367B7E19305A}"/>
                </a:ext>
              </a:extLst>
            </p:cNvPr>
            <p:cNvCxnSpPr>
              <a:cxnSpLocks/>
            </p:cNvCxnSpPr>
            <p:nvPr/>
          </p:nvCxnSpPr>
          <p:spPr>
            <a:xfrm flipH="1">
              <a:off x="3832863" y="5507840"/>
              <a:ext cx="7590874" cy="0"/>
            </a:xfrm>
            <a:prstGeom prst="straightConnector1">
              <a:avLst/>
            </a:prstGeom>
            <a:ln>
              <a:tailEnd type="diamond"/>
            </a:ln>
          </p:spPr>
          <p:style>
            <a:lnRef idx="1">
              <a:schemeClr val="accent1"/>
            </a:lnRef>
            <a:fillRef idx="0">
              <a:schemeClr val="accent1"/>
            </a:fillRef>
            <a:effectRef idx="0">
              <a:schemeClr val="accent1"/>
            </a:effectRef>
            <a:fontRef idx="minor">
              <a:schemeClr val="tx1"/>
            </a:fontRef>
          </p:style>
        </p:cxnSp>
        <p:cxnSp>
          <p:nvCxnSpPr>
            <p:cNvPr id="175" name="Rett pilkobling 174">
              <a:extLst>
                <a:ext uri="{FF2B5EF4-FFF2-40B4-BE49-F238E27FC236}">
                  <a16:creationId xmlns:a16="http://schemas.microsoft.com/office/drawing/2014/main" id="{830C2B2C-35B1-4623-BA82-8DA2EBE45367}"/>
                </a:ext>
              </a:extLst>
            </p:cNvPr>
            <p:cNvCxnSpPr>
              <a:cxnSpLocks/>
            </p:cNvCxnSpPr>
            <p:nvPr/>
          </p:nvCxnSpPr>
          <p:spPr>
            <a:xfrm flipH="1">
              <a:off x="3832863" y="6612669"/>
              <a:ext cx="7590875" cy="0"/>
            </a:xfrm>
            <a:prstGeom prst="straightConnector1">
              <a:avLst/>
            </a:prstGeom>
            <a:ln>
              <a:tailEnd type="diamond"/>
            </a:ln>
          </p:spPr>
          <p:style>
            <a:lnRef idx="1">
              <a:schemeClr val="accent1"/>
            </a:lnRef>
            <a:fillRef idx="0">
              <a:schemeClr val="accent1"/>
            </a:fillRef>
            <a:effectRef idx="0">
              <a:schemeClr val="accent1"/>
            </a:effectRef>
            <a:fontRef idx="minor">
              <a:schemeClr val="tx1"/>
            </a:fontRef>
          </p:style>
        </p:cxnSp>
        <p:cxnSp>
          <p:nvCxnSpPr>
            <p:cNvPr id="176" name="Rett linje 175">
              <a:extLst>
                <a:ext uri="{FF2B5EF4-FFF2-40B4-BE49-F238E27FC236}">
                  <a16:creationId xmlns:a16="http://schemas.microsoft.com/office/drawing/2014/main" id="{9B6E9159-1B0E-4D70-977B-F4EF3B43988E}"/>
                </a:ext>
              </a:extLst>
            </p:cNvPr>
            <p:cNvCxnSpPr/>
            <p:nvPr/>
          </p:nvCxnSpPr>
          <p:spPr>
            <a:xfrm>
              <a:off x="11423737" y="5507840"/>
              <a:ext cx="0" cy="109823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7" name="TekstSylinder 176">
            <a:extLst>
              <a:ext uri="{FF2B5EF4-FFF2-40B4-BE49-F238E27FC236}">
                <a16:creationId xmlns:a16="http://schemas.microsoft.com/office/drawing/2014/main" id="{A9D95AAB-E40A-4E87-9F12-5F3220A942D8}"/>
              </a:ext>
            </a:extLst>
          </p:cNvPr>
          <p:cNvSpPr txBox="1"/>
          <p:nvPr userDrawn="1"/>
        </p:nvSpPr>
        <p:spPr>
          <a:xfrm>
            <a:off x="238235" y="5638590"/>
            <a:ext cx="1208104" cy="46166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nchor="ctr">
            <a:spAutoFit/>
          </a:bodyPr>
          <a:lstStyle/>
          <a:p>
            <a:pPr algn="ctr"/>
            <a:r>
              <a:rPr lang="nb-NO" sz="1200" dirty="0">
                <a:latin typeface="Open Sans" panose="020B0606030504020204" pitchFamily="34" charset="0"/>
                <a:ea typeface="Open Sans" panose="020B0606030504020204" pitchFamily="34" charset="0"/>
                <a:cs typeface="Open Sans" panose="020B0606030504020204" pitchFamily="34" charset="0"/>
              </a:rPr>
              <a:t>Samordning på tvers</a:t>
            </a:r>
          </a:p>
        </p:txBody>
      </p:sp>
      <p:grpSp>
        <p:nvGrpSpPr>
          <p:cNvPr id="178" name="Gruppe 177">
            <a:extLst>
              <a:ext uri="{FF2B5EF4-FFF2-40B4-BE49-F238E27FC236}">
                <a16:creationId xmlns:a16="http://schemas.microsoft.com/office/drawing/2014/main" id="{0A8CF55B-500C-43B3-B1F6-13C61E11455C}"/>
              </a:ext>
            </a:extLst>
          </p:cNvPr>
          <p:cNvGrpSpPr/>
          <p:nvPr userDrawn="1"/>
        </p:nvGrpSpPr>
        <p:grpSpPr>
          <a:xfrm>
            <a:off x="238235" y="165039"/>
            <a:ext cx="11912630" cy="4929529"/>
            <a:chOff x="41135" y="218287"/>
            <a:chExt cx="12109730" cy="5650253"/>
          </a:xfrm>
        </p:grpSpPr>
        <p:cxnSp>
          <p:nvCxnSpPr>
            <p:cNvPr id="179" name="Rett linje 178">
              <a:extLst>
                <a:ext uri="{FF2B5EF4-FFF2-40B4-BE49-F238E27FC236}">
                  <a16:creationId xmlns:a16="http://schemas.microsoft.com/office/drawing/2014/main" id="{2A0B3268-7B2F-4B7A-ADAE-9D59B2B7DECB}"/>
                </a:ext>
              </a:extLst>
            </p:cNvPr>
            <p:cNvCxnSpPr>
              <a:cxnSpLocks/>
            </p:cNvCxnSpPr>
            <p:nvPr/>
          </p:nvCxnSpPr>
          <p:spPr>
            <a:xfrm>
              <a:off x="6004715" y="1867612"/>
              <a:ext cx="315177" cy="0"/>
            </a:xfrm>
            <a:prstGeom prst="line">
              <a:avLst/>
            </a:prstGeom>
            <a:noFill/>
            <a:ln w="9525" cap="flat" cmpd="sng" algn="ctr">
              <a:solidFill>
                <a:schemeClr val="bg1">
                  <a:lumMod val="75000"/>
                </a:schemeClr>
              </a:solidFill>
              <a:prstDash val="solid"/>
            </a:ln>
            <a:effectLst/>
          </p:spPr>
        </p:cxnSp>
        <p:cxnSp>
          <p:nvCxnSpPr>
            <p:cNvPr id="180" name="Rett linje 179">
              <a:extLst>
                <a:ext uri="{FF2B5EF4-FFF2-40B4-BE49-F238E27FC236}">
                  <a16:creationId xmlns:a16="http://schemas.microsoft.com/office/drawing/2014/main" id="{73B5F362-BD21-42D3-A6CC-8AFAC1911ADB}"/>
                </a:ext>
              </a:extLst>
            </p:cNvPr>
            <p:cNvCxnSpPr>
              <a:cxnSpLocks/>
            </p:cNvCxnSpPr>
            <p:nvPr/>
          </p:nvCxnSpPr>
          <p:spPr>
            <a:xfrm flipV="1">
              <a:off x="857167" y="2540203"/>
              <a:ext cx="10471340" cy="41471"/>
            </a:xfrm>
            <a:prstGeom prst="line">
              <a:avLst/>
            </a:prstGeom>
            <a:noFill/>
            <a:ln w="9525" cap="flat" cmpd="sng" algn="ctr">
              <a:solidFill>
                <a:schemeClr val="bg1">
                  <a:lumMod val="75000"/>
                </a:schemeClr>
              </a:solidFill>
              <a:prstDash val="solid"/>
            </a:ln>
            <a:effectLst/>
          </p:spPr>
        </p:cxnSp>
        <p:cxnSp>
          <p:nvCxnSpPr>
            <p:cNvPr id="181" name="Rett linje 180">
              <a:extLst>
                <a:ext uri="{FF2B5EF4-FFF2-40B4-BE49-F238E27FC236}">
                  <a16:creationId xmlns:a16="http://schemas.microsoft.com/office/drawing/2014/main" id="{3A2ED784-4068-4B26-B11B-6D7A996C60B6}"/>
                </a:ext>
              </a:extLst>
            </p:cNvPr>
            <p:cNvCxnSpPr>
              <a:cxnSpLocks/>
            </p:cNvCxnSpPr>
            <p:nvPr/>
          </p:nvCxnSpPr>
          <p:spPr>
            <a:xfrm>
              <a:off x="6301126" y="1113493"/>
              <a:ext cx="0" cy="1430923"/>
            </a:xfrm>
            <a:prstGeom prst="line">
              <a:avLst/>
            </a:prstGeom>
            <a:noFill/>
            <a:ln w="9525" cap="flat" cmpd="sng" algn="ctr">
              <a:solidFill>
                <a:schemeClr val="bg1">
                  <a:lumMod val="75000"/>
                </a:schemeClr>
              </a:solidFill>
              <a:prstDash val="solid"/>
            </a:ln>
            <a:effectLst/>
          </p:spPr>
        </p:cxnSp>
        <p:sp>
          <p:nvSpPr>
            <p:cNvPr id="182" name="TekstSylinder 10">
              <a:extLst>
                <a:ext uri="{FF2B5EF4-FFF2-40B4-BE49-F238E27FC236}">
                  <a16:creationId xmlns:a16="http://schemas.microsoft.com/office/drawing/2014/main" id="{1643221A-8000-4FC1-B509-D08FF95145F7}"/>
                </a:ext>
              </a:extLst>
            </p:cNvPr>
            <p:cNvSpPr txBox="1"/>
            <p:nvPr/>
          </p:nvSpPr>
          <p:spPr>
            <a:xfrm>
              <a:off x="5394429" y="3573657"/>
              <a:ext cx="1451013" cy="51069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t>
              </a:r>
              <a:r>
                <a:rPr kumimoji="0" lang="nb-NO" sz="1100" b="0" i="0" u="none" strike="noStrike" kern="0" cap="none" spc="0" normalizeH="0" baseline="0" noProof="0" dirty="0" err="1">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ervicefag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3" name="TekstSylinder 11">
              <a:extLst>
                <a:ext uri="{FF2B5EF4-FFF2-40B4-BE49-F238E27FC236}">
                  <a16:creationId xmlns:a16="http://schemas.microsoft.com/office/drawing/2014/main" id="{255CC190-3974-4154-8DBD-6B1860376053}"/>
                </a:ext>
              </a:extLst>
            </p:cNvPr>
            <p:cNvSpPr txBox="1"/>
            <p:nvPr/>
          </p:nvSpPr>
          <p:spPr>
            <a:xfrm>
              <a:off x="5399094" y="4160073"/>
              <a:ext cx="1428334" cy="510695"/>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V</a:t>
              </a:r>
              <a:r>
                <a:rPr kumimoji="0" lang="nb-NO" sz="1100" b="0" i="0" u="none" strike="noStrike" kern="0" cap="none" spc="0" normalizeH="0" baseline="0" noProof="0" dirty="0" err="1">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irksomhets</a:t>
              </a: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-utvikling</a:t>
              </a:r>
            </a:p>
          </p:txBody>
        </p:sp>
        <p:cxnSp>
          <p:nvCxnSpPr>
            <p:cNvPr id="184" name="Rett linje 183">
              <a:extLst>
                <a:ext uri="{FF2B5EF4-FFF2-40B4-BE49-F238E27FC236}">
                  <a16:creationId xmlns:a16="http://schemas.microsoft.com/office/drawing/2014/main" id="{E9B759E5-5448-4C96-B596-8100366AB553}"/>
                </a:ext>
              </a:extLst>
            </p:cNvPr>
            <p:cNvCxnSpPr/>
            <p:nvPr/>
          </p:nvCxnSpPr>
          <p:spPr>
            <a:xfrm flipV="1">
              <a:off x="857167" y="2581673"/>
              <a:ext cx="0" cy="235294"/>
            </a:xfrm>
            <a:prstGeom prst="line">
              <a:avLst/>
            </a:prstGeom>
            <a:noFill/>
            <a:ln w="9525" cap="flat" cmpd="sng" algn="ctr">
              <a:solidFill>
                <a:schemeClr val="bg1">
                  <a:lumMod val="75000"/>
                </a:schemeClr>
              </a:solidFill>
              <a:prstDash val="solid"/>
            </a:ln>
            <a:effectLst/>
          </p:spPr>
        </p:cxnSp>
        <p:cxnSp>
          <p:nvCxnSpPr>
            <p:cNvPr id="185" name="Rett linje 184">
              <a:extLst>
                <a:ext uri="{FF2B5EF4-FFF2-40B4-BE49-F238E27FC236}">
                  <a16:creationId xmlns:a16="http://schemas.microsoft.com/office/drawing/2014/main" id="{2F759F10-A642-4C01-B8DE-3739D54954C6}"/>
                </a:ext>
              </a:extLst>
            </p:cNvPr>
            <p:cNvCxnSpPr/>
            <p:nvPr/>
          </p:nvCxnSpPr>
          <p:spPr>
            <a:xfrm flipV="1">
              <a:off x="2597668" y="2563297"/>
              <a:ext cx="0" cy="235294"/>
            </a:xfrm>
            <a:prstGeom prst="line">
              <a:avLst/>
            </a:prstGeom>
            <a:noFill/>
            <a:ln w="9525" cap="flat" cmpd="sng" algn="ctr">
              <a:solidFill>
                <a:schemeClr val="bg1">
                  <a:lumMod val="75000"/>
                </a:schemeClr>
              </a:solidFill>
              <a:prstDash val="solid"/>
            </a:ln>
            <a:effectLst/>
          </p:spPr>
        </p:cxnSp>
        <p:cxnSp>
          <p:nvCxnSpPr>
            <p:cNvPr id="186" name="Rett linje 185">
              <a:extLst>
                <a:ext uri="{FF2B5EF4-FFF2-40B4-BE49-F238E27FC236}">
                  <a16:creationId xmlns:a16="http://schemas.microsoft.com/office/drawing/2014/main" id="{C1CEE076-17D8-4883-9220-57696947CF74}"/>
                </a:ext>
              </a:extLst>
            </p:cNvPr>
            <p:cNvCxnSpPr/>
            <p:nvPr/>
          </p:nvCxnSpPr>
          <p:spPr>
            <a:xfrm flipV="1">
              <a:off x="9593060" y="2535073"/>
              <a:ext cx="0" cy="235294"/>
            </a:xfrm>
            <a:prstGeom prst="line">
              <a:avLst/>
            </a:prstGeom>
            <a:noFill/>
            <a:ln w="9525" cap="flat" cmpd="sng" algn="ctr">
              <a:solidFill>
                <a:schemeClr val="bg1">
                  <a:lumMod val="75000"/>
                </a:schemeClr>
              </a:solidFill>
              <a:prstDash val="solid"/>
            </a:ln>
            <a:effectLst/>
          </p:spPr>
        </p:cxnSp>
        <p:sp>
          <p:nvSpPr>
            <p:cNvPr id="187" name="TekstSylinder 16">
              <a:extLst>
                <a:ext uri="{FF2B5EF4-FFF2-40B4-BE49-F238E27FC236}">
                  <a16:creationId xmlns:a16="http://schemas.microsoft.com/office/drawing/2014/main" id="{A226C891-23A7-48C0-B652-CDDB648BD3D8}"/>
                </a:ext>
              </a:extLst>
            </p:cNvPr>
            <p:cNvSpPr txBox="1"/>
            <p:nvPr/>
          </p:nvSpPr>
          <p:spPr>
            <a:xfrm>
              <a:off x="10588079" y="3575053"/>
              <a:ext cx="1478241"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Naturmangfold</a:t>
              </a:r>
            </a:p>
          </p:txBody>
        </p:sp>
        <p:sp>
          <p:nvSpPr>
            <p:cNvPr id="188" name="TekstSylinder 17">
              <a:extLst>
                <a:ext uri="{FF2B5EF4-FFF2-40B4-BE49-F238E27FC236}">
                  <a16:creationId xmlns:a16="http://schemas.microsoft.com/office/drawing/2014/main" id="{67BD1731-ECC2-42D2-8F9F-214891AC9616}"/>
                </a:ext>
              </a:extLst>
            </p:cNvPr>
            <p:cNvSpPr txBox="1"/>
            <p:nvPr/>
          </p:nvSpPr>
          <p:spPr>
            <a:xfrm>
              <a:off x="10588079" y="4160861"/>
              <a:ext cx="1460763"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Plan og inngrepsforvaltning</a:t>
              </a:r>
            </a:p>
          </p:txBody>
        </p:sp>
        <p:sp>
          <p:nvSpPr>
            <p:cNvPr id="189" name="TekstSylinder 18">
              <a:extLst>
                <a:ext uri="{FF2B5EF4-FFF2-40B4-BE49-F238E27FC236}">
                  <a16:creationId xmlns:a16="http://schemas.microsoft.com/office/drawing/2014/main" id="{38DFC70E-5F99-4418-B913-7A08126AD4BD}"/>
                </a:ext>
              </a:extLst>
            </p:cNvPr>
            <p:cNvSpPr txBox="1"/>
            <p:nvPr/>
          </p:nvSpPr>
          <p:spPr>
            <a:xfrm>
              <a:off x="10588079" y="4761565"/>
              <a:ext cx="1457602" cy="51483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Forurensning</a:t>
              </a:r>
            </a:p>
          </p:txBody>
        </p:sp>
        <p:cxnSp>
          <p:nvCxnSpPr>
            <p:cNvPr id="190" name="Rett linje 189">
              <a:extLst>
                <a:ext uri="{FF2B5EF4-FFF2-40B4-BE49-F238E27FC236}">
                  <a16:creationId xmlns:a16="http://schemas.microsoft.com/office/drawing/2014/main" id="{6D0A693B-F39C-460A-9273-D4507BFEDDF9}"/>
                </a:ext>
              </a:extLst>
            </p:cNvPr>
            <p:cNvCxnSpPr/>
            <p:nvPr/>
          </p:nvCxnSpPr>
          <p:spPr>
            <a:xfrm flipV="1">
              <a:off x="6111858" y="2563297"/>
              <a:ext cx="0" cy="235294"/>
            </a:xfrm>
            <a:prstGeom prst="line">
              <a:avLst/>
            </a:prstGeom>
            <a:noFill/>
            <a:ln w="9525" cap="flat" cmpd="sng" algn="ctr">
              <a:solidFill>
                <a:schemeClr val="bg1">
                  <a:lumMod val="75000"/>
                </a:schemeClr>
              </a:solidFill>
              <a:prstDash val="solid"/>
            </a:ln>
            <a:effectLst/>
          </p:spPr>
        </p:cxnSp>
        <p:sp>
          <p:nvSpPr>
            <p:cNvPr id="191" name="TekstSylinder 21">
              <a:extLst>
                <a:ext uri="{FF2B5EF4-FFF2-40B4-BE49-F238E27FC236}">
                  <a16:creationId xmlns:a16="http://schemas.microsoft.com/office/drawing/2014/main" id="{7C378ADD-66DE-4930-AF3A-CF6852A77743}"/>
                </a:ext>
              </a:extLst>
            </p:cNvPr>
            <p:cNvSpPr txBox="1"/>
            <p:nvPr/>
          </p:nvSpPr>
          <p:spPr>
            <a:xfrm>
              <a:off x="3621556" y="3573658"/>
              <a:ext cx="1451013" cy="510696"/>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Skogbruk og arealforvaltning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2" name="TekstSylinder 22">
              <a:extLst>
                <a:ext uri="{FF2B5EF4-FFF2-40B4-BE49-F238E27FC236}">
                  <a16:creationId xmlns:a16="http://schemas.microsoft.com/office/drawing/2014/main" id="{077287AA-159D-4DFF-9672-9F0591EF2CCC}"/>
                </a:ext>
              </a:extLst>
            </p:cNvPr>
            <p:cNvSpPr txBox="1"/>
            <p:nvPr/>
          </p:nvSpPr>
          <p:spPr>
            <a:xfrm>
              <a:off x="3621556" y="4164558"/>
              <a:ext cx="1451013"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J</a:t>
              </a: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ordbruk og mat</a:t>
              </a:r>
            </a:p>
          </p:txBody>
        </p:sp>
        <p:cxnSp>
          <p:nvCxnSpPr>
            <p:cNvPr id="193" name="Rett linje 192">
              <a:extLst>
                <a:ext uri="{FF2B5EF4-FFF2-40B4-BE49-F238E27FC236}">
                  <a16:creationId xmlns:a16="http://schemas.microsoft.com/office/drawing/2014/main" id="{C8A348E5-9B5C-4DF9-84D4-5BA1F8258610}"/>
                </a:ext>
              </a:extLst>
            </p:cNvPr>
            <p:cNvCxnSpPr/>
            <p:nvPr/>
          </p:nvCxnSpPr>
          <p:spPr>
            <a:xfrm flipV="1">
              <a:off x="4332265" y="2563297"/>
              <a:ext cx="0" cy="235294"/>
            </a:xfrm>
            <a:prstGeom prst="line">
              <a:avLst/>
            </a:prstGeom>
            <a:noFill/>
            <a:ln w="9525" cap="flat" cmpd="sng" algn="ctr">
              <a:solidFill>
                <a:schemeClr val="bg1">
                  <a:lumMod val="75000"/>
                </a:schemeClr>
              </a:solidFill>
              <a:prstDash val="solid"/>
            </a:ln>
            <a:effectLst/>
          </p:spPr>
        </p:cxnSp>
        <p:cxnSp>
          <p:nvCxnSpPr>
            <p:cNvPr id="194" name="Rett linje 193">
              <a:extLst>
                <a:ext uri="{FF2B5EF4-FFF2-40B4-BE49-F238E27FC236}">
                  <a16:creationId xmlns:a16="http://schemas.microsoft.com/office/drawing/2014/main" id="{CD130618-68C5-47BB-A1E1-4B1B306DDFE2}"/>
                </a:ext>
              </a:extLst>
            </p:cNvPr>
            <p:cNvCxnSpPr/>
            <p:nvPr/>
          </p:nvCxnSpPr>
          <p:spPr>
            <a:xfrm flipV="1">
              <a:off x="11328507" y="2533287"/>
              <a:ext cx="0" cy="235294"/>
            </a:xfrm>
            <a:prstGeom prst="line">
              <a:avLst/>
            </a:prstGeom>
            <a:noFill/>
            <a:ln w="9525" cap="flat" cmpd="sng" algn="ctr">
              <a:solidFill>
                <a:schemeClr val="bg1">
                  <a:lumMod val="75000"/>
                </a:schemeClr>
              </a:solidFill>
              <a:prstDash val="solid"/>
            </a:ln>
            <a:effectLst/>
          </p:spPr>
        </p:cxnSp>
        <p:sp>
          <p:nvSpPr>
            <p:cNvPr id="195" name="Frihåndsform: figur 194">
              <a:extLst>
                <a:ext uri="{FF2B5EF4-FFF2-40B4-BE49-F238E27FC236}">
                  <a16:creationId xmlns:a16="http://schemas.microsoft.com/office/drawing/2014/main" id="{6F8D0046-A490-4B06-9755-073C9E3C2C54}"/>
                </a:ext>
              </a:extLst>
            </p:cNvPr>
            <p:cNvSpPr/>
            <p:nvPr/>
          </p:nvSpPr>
          <p:spPr>
            <a:xfrm>
              <a:off x="1781636" y="2779710"/>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Helse og omsorg</a:t>
              </a:r>
            </a:p>
          </p:txBody>
        </p:sp>
        <p:sp>
          <p:nvSpPr>
            <p:cNvPr id="196" name="Frihåndsform: figur 195">
              <a:extLst>
                <a:ext uri="{FF2B5EF4-FFF2-40B4-BE49-F238E27FC236}">
                  <a16:creationId xmlns:a16="http://schemas.microsoft.com/office/drawing/2014/main" id="{B54A1C0B-A71E-4DD5-B88C-A2F11B97DD75}"/>
                </a:ext>
              </a:extLst>
            </p:cNvPr>
            <p:cNvSpPr/>
            <p:nvPr/>
          </p:nvSpPr>
          <p:spPr>
            <a:xfrm>
              <a:off x="3515155" y="2779710"/>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Landbruk</a:t>
              </a:r>
            </a:p>
          </p:txBody>
        </p:sp>
        <p:sp>
          <p:nvSpPr>
            <p:cNvPr id="197" name="Frihåndsform: figur 196">
              <a:extLst>
                <a:ext uri="{FF2B5EF4-FFF2-40B4-BE49-F238E27FC236}">
                  <a16:creationId xmlns:a16="http://schemas.microsoft.com/office/drawing/2014/main" id="{0D0736BD-B049-4260-A14C-38BAC94EDBD1}"/>
                </a:ext>
              </a:extLst>
            </p:cNvPr>
            <p:cNvSpPr/>
            <p:nvPr/>
          </p:nvSpPr>
          <p:spPr>
            <a:xfrm>
              <a:off x="8777028" y="2769414"/>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Kommunal og justis</a:t>
              </a:r>
            </a:p>
          </p:txBody>
        </p:sp>
        <p:sp>
          <p:nvSpPr>
            <p:cNvPr id="198" name="Frihåndsform: figur 197">
              <a:extLst>
                <a:ext uri="{FF2B5EF4-FFF2-40B4-BE49-F238E27FC236}">
                  <a16:creationId xmlns:a16="http://schemas.microsoft.com/office/drawing/2014/main" id="{727004BC-08AA-40DF-AF96-50E36649EA0E}"/>
                </a:ext>
              </a:extLst>
            </p:cNvPr>
            <p:cNvSpPr/>
            <p:nvPr/>
          </p:nvSpPr>
          <p:spPr>
            <a:xfrm>
              <a:off x="41135" y="2777428"/>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Oppvekst og velferd</a:t>
              </a:r>
            </a:p>
          </p:txBody>
        </p:sp>
        <p:sp>
          <p:nvSpPr>
            <p:cNvPr id="199" name="Frihåndsform: figur 198">
              <a:extLst>
                <a:ext uri="{FF2B5EF4-FFF2-40B4-BE49-F238E27FC236}">
                  <a16:creationId xmlns:a16="http://schemas.microsoft.com/office/drawing/2014/main" id="{08902E70-160E-4E75-805A-D6B2AFA4B136}"/>
                </a:ext>
              </a:extLst>
            </p:cNvPr>
            <p:cNvSpPr/>
            <p:nvPr/>
          </p:nvSpPr>
          <p:spPr>
            <a:xfrm>
              <a:off x="10518800" y="2780284"/>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n-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Klima og miljø</a:t>
              </a:r>
            </a:p>
          </p:txBody>
        </p:sp>
        <p:sp>
          <p:nvSpPr>
            <p:cNvPr id="200" name="Frihåndsform: figur 199">
              <a:extLst>
                <a:ext uri="{FF2B5EF4-FFF2-40B4-BE49-F238E27FC236}">
                  <a16:creationId xmlns:a16="http://schemas.microsoft.com/office/drawing/2014/main" id="{2375CB9A-5E02-4181-901F-0203791B1E76}"/>
                </a:ext>
              </a:extLst>
            </p:cNvPr>
            <p:cNvSpPr/>
            <p:nvPr/>
          </p:nvSpPr>
          <p:spPr>
            <a:xfrm>
              <a:off x="5295826" y="2777428"/>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200" b="1"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Organisasjon og utvikling</a:t>
              </a:r>
            </a:p>
          </p:txBody>
        </p:sp>
        <p:sp>
          <p:nvSpPr>
            <p:cNvPr id="201" name="TekstSylinder 34">
              <a:extLst>
                <a:ext uri="{FF2B5EF4-FFF2-40B4-BE49-F238E27FC236}">
                  <a16:creationId xmlns:a16="http://schemas.microsoft.com/office/drawing/2014/main" id="{4F813AC4-1232-4698-9F85-443E5BFA8AF3}"/>
                </a:ext>
              </a:extLst>
            </p:cNvPr>
            <p:cNvSpPr txBox="1"/>
            <p:nvPr/>
          </p:nvSpPr>
          <p:spPr>
            <a:xfrm>
              <a:off x="126185" y="4168394"/>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Barnehage</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2" name="TekstSylinder 35">
              <a:extLst>
                <a:ext uri="{FF2B5EF4-FFF2-40B4-BE49-F238E27FC236}">
                  <a16:creationId xmlns:a16="http://schemas.microsoft.com/office/drawing/2014/main" id="{3E0B563F-2B83-4B52-A677-4D416745C82F}"/>
                </a:ext>
              </a:extLst>
            </p:cNvPr>
            <p:cNvSpPr txBox="1"/>
            <p:nvPr/>
          </p:nvSpPr>
          <p:spPr>
            <a:xfrm>
              <a:off x="123790" y="3578144"/>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Opplæring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3" name="TekstSylinder 36">
              <a:extLst>
                <a:ext uri="{FF2B5EF4-FFF2-40B4-BE49-F238E27FC236}">
                  <a16:creationId xmlns:a16="http://schemas.microsoft.com/office/drawing/2014/main" id="{649A218D-0A59-4F79-B8FC-7AB8C29BD36F}"/>
                </a:ext>
              </a:extLst>
            </p:cNvPr>
            <p:cNvSpPr txBox="1"/>
            <p:nvPr/>
          </p:nvSpPr>
          <p:spPr>
            <a:xfrm>
              <a:off x="126185" y="5362331"/>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00050" eaLnBrk="1" fontAlgn="auto" latinLnBrk="0" hangingPunct="1">
                <a:lnSpc>
                  <a:spcPct val="90000"/>
                </a:lnSpc>
                <a:spcBef>
                  <a:spcPct val="0"/>
                </a:spcBef>
                <a:spcAft>
                  <a:spcPct val="35000"/>
                </a:spcAft>
                <a:buClrTx/>
                <a:buSzTx/>
                <a:buFontTx/>
                <a:buNone/>
                <a:tabLst/>
                <a:defRPr/>
              </a:pPr>
              <a:r>
                <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Barnevern</a:t>
              </a:r>
            </a:p>
          </p:txBody>
        </p:sp>
        <p:sp>
          <p:nvSpPr>
            <p:cNvPr id="204" name="TekstSylinder 37">
              <a:extLst>
                <a:ext uri="{FF2B5EF4-FFF2-40B4-BE49-F238E27FC236}">
                  <a16:creationId xmlns:a16="http://schemas.microsoft.com/office/drawing/2014/main" id="{5D331806-CEEE-4215-8A3E-87E9F24C3B76}"/>
                </a:ext>
              </a:extLst>
            </p:cNvPr>
            <p:cNvSpPr txBox="1"/>
            <p:nvPr/>
          </p:nvSpPr>
          <p:spPr>
            <a:xfrm>
              <a:off x="126185" y="4767856"/>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NAV og sosiale tjenester</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5" name="TekstSylinder 38">
              <a:extLst>
                <a:ext uri="{FF2B5EF4-FFF2-40B4-BE49-F238E27FC236}">
                  <a16:creationId xmlns:a16="http://schemas.microsoft.com/office/drawing/2014/main" id="{BB547E20-9305-4EC4-99C7-DF419BAB1673}"/>
                </a:ext>
              </a:extLst>
            </p:cNvPr>
            <p:cNvSpPr txBox="1"/>
            <p:nvPr/>
          </p:nvSpPr>
          <p:spPr>
            <a:xfrm>
              <a:off x="8874612" y="4734772"/>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Vergemål og bevilling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6" name="TekstSylinder 39">
              <a:extLst>
                <a:ext uri="{FF2B5EF4-FFF2-40B4-BE49-F238E27FC236}">
                  <a16:creationId xmlns:a16="http://schemas.microsoft.com/office/drawing/2014/main" id="{6A19A528-5217-4ACD-866E-653ACF148367}"/>
                </a:ext>
              </a:extLst>
            </p:cNvPr>
            <p:cNvSpPr txBox="1"/>
            <p:nvPr/>
          </p:nvSpPr>
          <p:spPr>
            <a:xfrm>
              <a:off x="8880443" y="4155835"/>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Samordnings-seksjonen</a:t>
              </a:r>
              <a:endPar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7" name="TekstSylinder 40">
              <a:extLst>
                <a:ext uri="{FF2B5EF4-FFF2-40B4-BE49-F238E27FC236}">
                  <a16:creationId xmlns:a16="http://schemas.microsoft.com/office/drawing/2014/main" id="{6186BF72-08EA-4143-9BEA-17148A813CB9}"/>
                </a:ext>
              </a:extLst>
            </p:cNvPr>
            <p:cNvSpPr txBox="1"/>
            <p:nvPr/>
          </p:nvSpPr>
          <p:spPr>
            <a:xfrm>
              <a:off x="1867826" y="3575900"/>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Rettsikkerhet</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8" name="TekstSylinder 41">
              <a:extLst>
                <a:ext uri="{FF2B5EF4-FFF2-40B4-BE49-F238E27FC236}">
                  <a16:creationId xmlns:a16="http://schemas.microsoft.com/office/drawing/2014/main" id="{61D69920-84CE-4E80-8FB1-829F38D3DB75}"/>
                </a:ext>
              </a:extLst>
            </p:cNvPr>
            <p:cNvSpPr txBox="1"/>
            <p:nvPr/>
          </p:nvSpPr>
          <p:spPr>
            <a:xfrm>
              <a:off x="8874612" y="5310210"/>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Samfunnssikkerhet og beredskap</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9" name="TekstSylinder 42">
              <a:extLst>
                <a:ext uri="{FF2B5EF4-FFF2-40B4-BE49-F238E27FC236}">
                  <a16:creationId xmlns:a16="http://schemas.microsoft.com/office/drawing/2014/main" id="{E498940A-D8F0-4D8E-976A-650886F434F2}"/>
                </a:ext>
              </a:extLst>
            </p:cNvPr>
            <p:cNvSpPr txBox="1"/>
            <p:nvPr/>
          </p:nvSpPr>
          <p:spPr>
            <a:xfrm>
              <a:off x="1867826" y="4162315"/>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Utvikling</a:t>
              </a:r>
              <a:endParaRPr kumimoji="0" lang="nb-NO" sz="1100" b="0" i="0" u="none" strike="noStrike" kern="0" cap="none" spc="0" normalizeH="0" baseline="0" noProof="0" dirty="0">
                <a:ln>
                  <a:noFill/>
                </a:ln>
                <a:solidFill>
                  <a:schemeClr val="bg2">
                    <a:lumMod val="10000"/>
                  </a:schemeClr>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0" name="TekstSylinder 43">
              <a:extLst>
                <a:ext uri="{FF2B5EF4-FFF2-40B4-BE49-F238E27FC236}">
                  <a16:creationId xmlns:a16="http://schemas.microsoft.com/office/drawing/2014/main" id="{4A82F3D2-2AE3-4D28-A945-19260C276B53}"/>
                </a:ext>
              </a:extLst>
            </p:cNvPr>
            <p:cNvSpPr txBox="1"/>
            <p:nvPr/>
          </p:nvSpPr>
          <p:spPr>
            <a:xfrm>
              <a:off x="8874612" y="3580397"/>
              <a:ext cx="1451012" cy="506209"/>
            </a:xfrm>
            <a:prstGeom prst="rect">
              <a:avLst/>
            </a:prstGeom>
            <a:solidFill>
              <a:srgbClr val="00ADBA"/>
            </a:solidFill>
            <a:ln>
              <a:noFill/>
            </a:ln>
            <a:effectLst/>
          </p:spPr>
          <p:txBody>
            <a:bodyPr spcFirstLastPara="0" vert="horz" wrap="square" lIns="5715" tIns="5715" rIns="5715" bIns="571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00050">
                <a:lnSpc>
                  <a:spcPct val="90000"/>
                </a:lnSpc>
                <a:spcBef>
                  <a:spcPct val="0"/>
                </a:spcBef>
                <a:spcAft>
                  <a:spcPct val="35000"/>
                </a:spcAft>
                <a:defRPr/>
              </a:pPr>
              <a:r>
                <a:rPr lang="nb-NO" sz="11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Juridisk seksjon</a:t>
              </a:r>
            </a:p>
          </p:txBody>
        </p:sp>
        <p:sp>
          <p:nvSpPr>
            <p:cNvPr id="211" name="Frihåndsform: figur 210">
              <a:extLst>
                <a:ext uri="{FF2B5EF4-FFF2-40B4-BE49-F238E27FC236}">
                  <a16:creationId xmlns:a16="http://schemas.microsoft.com/office/drawing/2014/main" id="{5ACDD963-9960-4B0A-B59B-B42729643A70}"/>
                </a:ext>
              </a:extLst>
            </p:cNvPr>
            <p:cNvSpPr/>
            <p:nvPr/>
          </p:nvSpPr>
          <p:spPr>
            <a:xfrm>
              <a:off x="4883687" y="218287"/>
              <a:ext cx="3007810" cy="982100"/>
            </a:xfrm>
            <a:custGeom>
              <a:avLst/>
              <a:gdLst>
                <a:gd name="connsiteX0" fmla="*/ 0 w 2018883"/>
                <a:gd name="connsiteY0" fmla="*/ 0 h 800384"/>
                <a:gd name="connsiteX1" fmla="*/ 2018883 w 2018883"/>
                <a:gd name="connsiteY1" fmla="*/ 0 h 800384"/>
                <a:gd name="connsiteX2" fmla="*/ 2018883 w 2018883"/>
                <a:gd name="connsiteY2" fmla="*/ 800384 h 800384"/>
                <a:gd name="connsiteX3" fmla="*/ 0 w 2018883"/>
                <a:gd name="connsiteY3" fmla="*/ 800384 h 800384"/>
                <a:gd name="connsiteX4" fmla="*/ 0 w 2018883"/>
                <a:gd name="connsiteY4" fmla="*/ 0 h 80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8883" h="800384">
                  <a:moveTo>
                    <a:pt x="0" y="0"/>
                  </a:moveTo>
                  <a:lnTo>
                    <a:pt x="2018883" y="0"/>
                  </a:lnTo>
                  <a:lnTo>
                    <a:pt x="2018883" y="800384"/>
                  </a:lnTo>
                  <a:lnTo>
                    <a:pt x="0" y="800384"/>
                  </a:lnTo>
                  <a:lnTo>
                    <a:pt x="0" y="0"/>
                  </a:lnTo>
                  <a:close/>
                </a:path>
              </a:pathLst>
            </a:custGeom>
            <a:solidFill>
              <a:srgbClr val="00244E"/>
            </a:solidFill>
            <a:ln w="10795" cap="flat" cmpd="sng" algn="ctr">
              <a:noFill/>
              <a:prstDash val="solid"/>
            </a:ln>
            <a:effectLst/>
          </p:spPr>
          <p:txBody>
            <a:bodyPr spcFirstLastPara="0" vert="horz" wrap="square" lIns="7620" tIns="7620" rIns="7620" bIns="7620"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defRPr/>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Statsforvalter</a:t>
              </a:r>
            </a:p>
            <a:p>
              <a:pPr marL="0" marR="0" lvl="0" indent="0" algn="ctr" defTabSz="533400" eaLnBrk="1" fontAlgn="auto" latinLnBrk="0" hangingPunct="1">
                <a:lnSpc>
                  <a:spcPct val="90000"/>
                </a:lnSpc>
                <a:spcBef>
                  <a:spcPct val="0"/>
                </a:spcBef>
                <a:spcAft>
                  <a:spcPct val="35000"/>
                </a:spcAft>
                <a:buClrTx/>
                <a:buSzTx/>
                <a:buFontTx/>
                <a:buNone/>
                <a:tabLst/>
                <a:defRPr/>
              </a:pPr>
              <a:endParaRPr kumimoji="0" lang="nb-NO" sz="900" i="0" u="none" strike="noStrike" kern="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endParaRPr>
            </a:p>
            <a:p>
              <a:pPr lvl="0" algn="ctr" defTabSz="533400">
                <a:lnSpc>
                  <a:spcPct val="90000"/>
                </a:lnSpc>
                <a:spcBef>
                  <a:spcPct val="0"/>
                </a:spcBef>
                <a:spcAft>
                  <a:spcPct val="35000"/>
                </a:spcAft>
                <a:defRPr/>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Assisterende </a:t>
              </a:r>
              <a:r>
                <a:rPr kumimoji="0" lang="nb-NO" sz="1200" i="0" u="none" strike="noStrike" kern="0" cap="none" spc="0" normalizeH="0" baseline="0" noProof="0" dirty="0">
                  <a:ln>
                    <a:noFill/>
                  </a:ln>
                  <a:solidFill>
                    <a:prstClr val="white"/>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a:t>
              </a:r>
              <a:r>
                <a:rPr lang="nb-NO" sz="1200" kern="0" dirty="0" err="1">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tatsforvalter</a:t>
              </a:r>
              <a:endPar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2" name="Frihåndsform: figur 211">
              <a:extLst>
                <a:ext uri="{FF2B5EF4-FFF2-40B4-BE49-F238E27FC236}">
                  <a16:creationId xmlns:a16="http://schemas.microsoft.com/office/drawing/2014/main" id="{4DA700ED-5D19-4CCB-B56D-76C641B0A3D1}"/>
                </a:ext>
              </a:extLst>
            </p:cNvPr>
            <p:cNvSpPr/>
            <p:nvPr/>
          </p:nvSpPr>
          <p:spPr>
            <a:xfrm>
              <a:off x="7030946" y="2778567"/>
              <a:ext cx="1632065" cy="712450"/>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00244E"/>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533400">
                <a:lnSpc>
                  <a:spcPct val="90000"/>
                </a:lnSpc>
                <a:spcBef>
                  <a:spcPct val="0"/>
                </a:spcBef>
                <a:spcAft>
                  <a:spcPct val="35000"/>
                </a:spcAft>
              </a:pPr>
              <a:r>
                <a:rPr lang="nb-NO" sz="1200" kern="0"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Reindrift</a:t>
              </a:r>
            </a:p>
          </p:txBody>
        </p:sp>
        <p:cxnSp>
          <p:nvCxnSpPr>
            <p:cNvPr id="213" name="Rett linje 212">
              <a:extLst>
                <a:ext uri="{FF2B5EF4-FFF2-40B4-BE49-F238E27FC236}">
                  <a16:creationId xmlns:a16="http://schemas.microsoft.com/office/drawing/2014/main" id="{80B147C7-4732-4562-BBB1-C34A79B7EBA9}"/>
                </a:ext>
              </a:extLst>
            </p:cNvPr>
            <p:cNvCxnSpPr/>
            <p:nvPr/>
          </p:nvCxnSpPr>
          <p:spPr>
            <a:xfrm flipV="1">
              <a:off x="7820319" y="2544416"/>
              <a:ext cx="0" cy="235294"/>
            </a:xfrm>
            <a:prstGeom prst="line">
              <a:avLst/>
            </a:prstGeom>
            <a:noFill/>
            <a:ln w="9525" cap="flat" cmpd="sng" algn="ctr">
              <a:solidFill>
                <a:schemeClr val="bg1">
                  <a:lumMod val="75000"/>
                </a:schemeClr>
              </a:solidFill>
              <a:prstDash val="solid"/>
            </a:ln>
            <a:effectLst/>
          </p:spPr>
        </p:cxnSp>
      </p:grpSp>
      <p:sp>
        <p:nvSpPr>
          <p:cNvPr id="214" name="Frihåndsform: figur 213">
            <a:extLst>
              <a:ext uri="{FF2B5EF4-FFF2-40B4-BE49-F238E27FC236}">
                <a16:creationId xmlns:a16="http://schemas.microsoft.com/office/drawing/2014/main" id="{E0705847-DE05-423B-B4B5-F6FFC67E5F46}"/>
              </a:ext>
            </a:extLst>
          </p:cNvPr>
          <p:cNvSpPr/>
          <p:nvPr userDrawn="1"/>
        </p:nvSpPr>
        <p:spPr>
          <a:xfrm>
            <a:off x="4545231" y="1232219"/>
            <a:ext cx="1594328" cy="752888"/>
          </a:xfrm>
          <a:custGeom>
            <a:avLst/>
            <a:gdLst>
              <a:gd name="connsiteX0" fmla="*/ 0 w 1268397"/>
              <a:gd name="connsiteY0" fmla="*/ 0 h 634198"/>
              <a:gd name="connsiteX1" fmla="*/ 1268397 w 1268397"/>
              <a:gd name="connsiteY1" fmla="*/ 0 h 634198"/>
              <a:gd name="connsiteX2" fmla="*/ 1268397 w 1268397"/>
              <a:gd name="connsiteY2" fmla="*/ 634198 h 634198"/>
              <a:gd name="connsiteX3" fmla="*/ 0 w 1268397"/>
              <a:gd name="connsiteY3" fmla="*/ 634198 h 634198"/>
              <a:gd name="connsiteX4" fmla="*/ 0 w 1268397"/>
              <a:gd name="connsiteY4" fmla="*/ 0 h 63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397" h="634198">
                <a:moveTo>
                  <a:pt x="0" y="0"/>
                </a:moveTo>
                <a:lnTo>
                  <a:pt x="1268397" y="0"/>
                </a:lnTo>
                <a:lnTo>
                  <a:pt x="1268397" y="634198"/>
                </a:lnTo>
                <a:lnTo>
                  <a:pt x="0" y="634198"/>
                </a:lnTo>
                <a:lnTo>
                  <a:pt x="0" y="0"/>
                </a:lnTo>
                <a:close/>
              </a:path>
            </a:pathLst>
          </a:custGeom>
          <a:solidFill>
            <a:srgbClr val="B3D6D9"/>
          </a:solidFill>
          <a:ln w="10795" cap="flat" cmpd="sng" algn="ctr">
            <a:noFill/>
            <a:prstDash val="solid"/>
          </a:ln>
          <a:effectLst/>
        </p:spPr>
        <p:txBody>
          <a:bodyPr spcFirstLastPara="0" vert="horz" wrap="square" lIns="6985" tIns="6985" rIns="6985" bIns="6985" numCol="1" spcCol="1270" anchor="ctr" anchorCtr="0">
            <a:no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defTabSz="488950">
              <a:lnSpc>
                <a:spcPct val="90000"/>
              </a:lnSpc>
              <a:spcBef>
                <a:spcPct val="0"/>
              </a:spcBef>
              <a:spcAft>
                <a:spcPct val="35000"/>
              </a:spcAft>
            </a:pPr>
            <a:r>
              <a:rPr lang="nb-NO" sz="12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Kommunikasjon og</a:t>
            </a:r>
          </a:p>
          <a:p>
            <a:pPr lvl="0" algn="ctr" defTabSz="488950">
              <a:lnSpc>
                <a:spcPct val="90000"/>
              </a:lnSpc>
              <a:spcBef>
                <a:spcPct val="0"/>
              </a:spcBef>
              <a:spcAft>
                <a:spcPct val="35000"/>
              </a:spcAft>
            </a:pPr>
            <a:r>
              <a:rPr lang="nb-NO" sz="1200"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lederstøtte</a:t>
            </a:r>
            <a:endParaRPr lang="nb-NO" sz="1200" b="1" kern="0" dirty="0">
              <a:solidFill>
                <a:schemeClr val="bg2">
                  <a:lumMod val="1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507526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VSLUTNING (mønster18)">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3" name="Bilde 2">
            <a:extLst>
              <a:ext uri="{FF2B5EF4-FFF2-40B4-BE49-F238E27FC236}">
                <a16:creationId xmlns:a16="http://schemas.microsoft.com/office/drawing/2014/main" id="{487B7658-DA41-4D1E-81F6-F489F6F010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7053" r="6209" b="15925"/>
          <a:stretch/>
        </p:blipFill>
        <p:spPr>
          <a:xfrm>
            <a:off x="4961603" y="-1"/>
            <a:ext cx="7230397" cy="6858001"/>
          </a:xfrm>
          <a:prstGeom prst="rect">
            <a:avLst/>
          </a:prstGeom>
        </p:spPr>
      </p:pic>
      <p:sp>
        <p:nvSpPr>
          <p:cNvPr id="19" name="TekstSylinder 18">
            <a:extLst>
              <a:ext uri="{FF2B5EF4-FFF2-40B4-BE49-F238E27FC236}">
                <a16:creationId xmlns:a16="http://schemas.microsoft.com/office/drawing/2014/main" id="{386F416E-DCDD-D943-A517-E77ED9881F89}"/>
              </a:ext>
            </a:extLst>
          </p:cNvPr>
          <p:cNvSpPr txBox="1"/>
          <p:nvPr userDrawn="1"/>
        </p:nvSpPr>
        <p:spPr>
          <a:xfrm>
            <a:off x="959829" y="5857083"/>
            <a:ext cx="2571094" cy="553998"/>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StatsforvaltereniTrondelag</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Statsforvalteren.no/</a:t>
            </a:r>
            <a:r>
              <a:rPr lang="nb-NO" sz="1000" i="0" kern="1200" dirty="0" err="1">
                <a:solidFill>
                  <a:schemeClr val="bg1"/>
                </a:solidFill>
                <a:latin typeface="+mj-lt"/>
                <a:ea typeface="Open Sans" panose="020B0606030504020204" pitchFamily="34" charset="0"/>
                <a:cs typeface="Open Sans" panose="020B0606030504020204" pitchFamily="34" charset="0"/>
              </a:rPr>
              <a:t>Trondelag</a:t>
            </a:r>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5" name="Bilde 4">
            <a:extLst>
              <a:ext uri="{FF2B5EF4-FFF2-40B4-BE49-F238E27FC236}">
                <a16:creationId xmlns:a16="http://schemas.microsoft.com/office/drawing/2014/main" id="{500C3C50-FBE4-46EE-B152-E432740BFA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5955" y="4875120"/>
            <a:ext cx="4114798" cy="1246784"/>
          </a:xfrm>
          <a:prstGeom prst="rect">
            <a:avLst/>
          </a:prstGeom>
        </p:spPr>
      </p:pic>
    </p:spTree>
    <p:extLst>
      <p:ext uri="{BB962C8B-B14F-4D97-AF65-F5344CB8AC3E}">
        <p14:creationId xmlns:p14="http://schemas.microsoft.com/office/powerpoint/2010/main" val="2520276163"/>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VSLUTNING (mønster15)">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12192000"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21" name="Bilde 20">
            <a:extLst>
              <a:ext uri="{FF2B5EF4-FFF2-40B4-BE49-F238E27FC236}">
                <a16:creationId xmlns:a16="http://schemas.microsoft.com/office/drawing/2014/main" id="{60EAC154-F940-43C5-A5CE-3FE67FF8AAE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23169"/>
          <a:stretch/>
        </p:blipFill>
        <p:spPr>
          <a:xfrm>
            <a:off x="5043433" y="283407"/>
            <a:ext cx="7148568" cy="6412977"/>
          </a:xfrm>
          <a:prstGeom prst="rect">
            <a:avLst/>
          </a:prstGeom>
        </p:spPr>
      </p:pic>
      <p:pic>
        <p:nvPicPr>
          <p:cNvPr id="15" name="Bilde 14">
            <a:extLst>
              <a:ext uri="{FF2B5EF4-FFF2-40B4-BE49-F238E27FC236}">
                <a16:creationId xmlns:a16="http://schemas.microsoft.com/office/drawing/2014/main" id="{20C5837D-520B-4868-BA06-253D8CD0754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2098" y="4875458"/>
            <a:ext cx="4114798" cy="1246784"/>
          </a:xfrm>
          <a:prstGeom prst="rect">
            <a:avLst/>
          </a:prstGeom>
        </p:spPr>
      </p:pic>
      <p:sp>
        <p:nvSpPr>
          <p:cNvPr id="19" name="TekstSylinder 18">
            <a:extLst>
              <a:ext uri="{FF2B5EF4-FFF2-40B4-BE49-F238E27FC236}">
                <a16:creationId xmlns:a16="http://schemas.microsoft.com/office/drawing/2014/main" id="{A1683AB1-BC2F-474F-9D0F-EE2C330A53E1}"/>
              </a:ext>
            </a:extLst>
          </p:cNvPr>
          <p:cNvSpPr txBox="1"/>
          <p:nvPr userDrawn="1"/>
        </p:nvSpPr>
        <p:spPr>
          <a:xfrm>
            <a:off x="959829" y="5857083"/>
            <a:ext cx="2571094" cy="553998"/>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StatsforvaltereniTrondelag</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Statsforvalteren.no/</a:t>
            </a:r>
            <a:r>
              <a:rPr lang="nb-NO" sz="1000" i="0" kern="1200" dirty="0" err="1">
                <a:solidFill>
                  <a:schemeClr val="bg1"/>
                </a:solidFill>
                <a:latin typeface="+mj-lt"/>
                <a:ea typeface="Open Sans" panose="020B0606030504020204" pitchFamily="34" charset="0"/>
                <a:cs typeface="Open Sans" panose="020B0606030504020204" pitchFamily="34" charset="0"/>
              </a:rPr>
              <a:t>Trondelag</a:t>
            </a:r>
            <a:endParaRPr lang="nb-NO" sz="1000" i="0" dirty="0">
              <a:solidFill>
                <a:schemeClr val="bg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98963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VSLUTNING halvside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1"/>
            <a:ext cx="4876801" cy="67992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Plassholder for tekst 3">
            <a:extLst>
              <a:ext uri="{FF2B5EF4-FFF2-40B4-BE49-F238E27FC236}">
                <a16:creationId xmlns:a16="http://schemas.microsoft.com/office/drawing/2014/main" id="{E70143AF-2558-4FEB-AF3E-6C88B3714851}"/>
              </a:ext>
            </a:extLst>
          </p:cNvPr>
          <p:cNvSpPr>
            <a:spLocks noGrp="1"/>
          </p:cNvSpPr>
          <p:nvPr>
            <p:ph type="body" sz="quarter" idx="10" hasCustomPrompt="1"/>
          </p:nvPr>
        </p:nvSpPr>
        <p:spPr>
          <a:xfrm>
            <a:off x="959833" y="3733923"/>
            <a:ext cx="3443892"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17" name="Plassholder for tekst 3">
            <a:extLst>
              <a:ext uri="{FF2B5EF4-FFF2-40B4-BE49-F238E27FC236}">
                <a16:creationId xmlns:a16="http://schemas.microsoft.com/office/drawing/2014/main" id="{A62F7FAD-99C7-4359-96AB-324677440D9A}"/>
              </a:ext>
            </a:extLst>
          </p:cNvPr>
          <p:cNvSpPr>
            <a:spLocks noGrp="1"/>
          </p:cNvSpPr>
          <p:nvPr>
            <p:ph type="body" sz="quarter" idx="11" hasCustomPrompt="1"/>
          </p:nvPr>
        </p:nvSpPr>
        <p:spPr>
          <a:xfrm>
            <a:off x="959832" y="4035747"/>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e-postadresse(r) her</a:t>
            </a:r>
          </a:p>
        </p:txBody>
      </p:sp>
      <p:sp>
        <p:nvSpPr>
          <p:cNvPr id="18" name="Plassholder for tekst 3">
            <a:extLst>
              <a:ext uri="{FF2B5EF4-FFF2-40B4-BE49-F238E27FC236}">
                <a16:creationId xmlns:a16="http://schemas.microsoft.com/office/drawing/2014/main" id="{7224D097-B02F-40B5-BE7A-C234A9C366ED}"/>
              </a:ext>
            </a:extLst>
          </p:cNvPr>
          <p:cNvSpPr>
            <a:spLocks noGrp="1"/>
          </p:cNvSpPr>
          <p:nvPr>
            <p:ph type="body" sz="quarter" idx="12" hasCustomPrompt="1"/>
          </p:nvPr>
        </p:nvSpPr>
        <p:spPr>
          <a:xfrm>
            <a:off x="959829" y="4186660"/>
            <a:ext cx="3443893"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ett eller flere telefonnummer</a:t>
            </a:r>
          </a:p>
        </p:txBody>
      </p:sp>
      <p:sp>
        <p:nvSpPr>
          <p:cNvPr id="20" name="Plassholder for tekst 3">
            <a:extLst>
              <a:ext uri="{FF2B5EF4-FFF2-40B4-BE49-F238E27FC236}">
                <a16:creationId xmlns:a16="http://schemas.microsoft.com/office/drawing/2014/main" id="{83A10224-0C9E-49D9-8C00-D3413A8BD8B5}"/>
              </a:ext>
            </a:extLst>
          </p:cNvPr>
          <p:cNvSpPr>
            <a:spLocks noGrp="1"/>
          </p:cNvSpPr>
          <p:nvPr>
            <p:ph type="body" sz="quarter" idx="13" hasCustomPrompt="1"/>
          </p:nvPr>
        </p:nvSpPr>
        <p:spPr>
          <a:xfrm>
            <a:off x="959834" y="3884835"/>
            <a:ext cx="3443892"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7" name="Plassholder for tekst 26">
            <a:extLst>
              <a:ext uri="{FF2B5EF4-FFF2-40B4-BE49-F238E27FC236}">
                <a16:creationId xmlns:a16="http://schemas.microsoft.com/office/drawing/2014/main" id="{97509EE8-C1C3-4919-B331-CA5F1869274D}"/>
              </a:ext>
            </a:extLst>
          </p:cNvPr>
          <p:cNvSpPr>
            <a:spLocks noGrp="1"/>
          </p:cNvSpPr>
          <p:nvPr>
            <p:ph type="body" sz="quarter" idx="14" hasCustomPrompt="1"/>
          </p:nvPr>
        </p:nvSpPr>
        <p:spPr>
          <a:xfrm>
            <a:off x="1055689" y="873125"/>
            <a:ext cx="3348034" cy="2320925"/>
          </a:xfrm>
          <a:prstGeom prst="rect">
            <a:avLst/>
          </a:prstGeo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sp>
        <p:nvSpPr>
          <p:cNvPr id="3" name="Plassholder for bilde 2">
            <a:extLst>
              <a:ext uri="{FF2B5EF4-FFF2-40B4-BE49-F238E27FC236}">
                <a16:creationId xmlns:a16="http://schemas.microsoft.com/office/drawing/2014/main" id="{1A63ECB9-4EC1-46DE-8ABB-66086258A463}"/>
              </a:ext>
            </a:extLst>
          </p:cNvPr>
          <p:cNvSpPr>
            <a:spLocks noGrp="1"/>
          </p:cNvSpPr>
          <p:nvPr>
            <p:ph type="pic" sz="quarter" idx="15" hasCustomPrompt="1"/>
          </p:nvPr>
        </p:nvSpPr>
        <p:spPr>
          <a:xfrm>
            <a:off x="4876801" y="-58"/>
            <a:ext cx="7315200" cy="6858058"/>
          </a:xfrm>
          <a:prstGeom prst="rect">
            <a:avLst/>
          </a:prstGeom>
          <a:solidFill>
            <a:schemeClr val="bg1">
              <a:lumMod val="95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Klikk på ikonet for å sette inn bilde som passer til den avsluttende siden din. </a:t>
            </a:r>
            <a:br>
              <a:rPr lang="nb-NO" dirty="0"/>
            </a:br>
            <a:br>
              <a:rPr lang="nb-NO" dirty="0"/>
            </a:br>
            <a:endParaRPr lang="nb-NO"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nb-NO" dirty="0"/>
            </a:br>
            <a:r>
              <a:rPr lang="nb-NO" dirty="0"/>
              <a:t>Har du ikke bilde som passer til tema, kan du bruke en </a:t>
            </a:r>
            <a:r>
              <a:rPr lang="nb-NO" dirty="0" err="1"/>
              <a:t>malside</a:t>
            </a:r>
            <a:r>
              <a:rPr lang="nb-NO" dirty="0"/>
              <a:t> uten bilde. </a:t>
            </a:r>
          </a:p>
          <a:p>
            <a:endParaRPr lang="nb-NO" dirty="0"/>
          </a:p>
        </p:txBody>
      </p:sp>
      <p:pic>
        <p:nvPicPr>
          <p:cNvPr id="4" name="Bilde 3">
            <a:extLst>
              <a:ext uri="{FF2B5EF4-FFF2-40B4-BE49-F238E27FC236}">
                <a16:creationId xmlns:a16="http://schemas.microsoft.com/office/drawing/2014/main" id="{8E4FBD05-0A6D-4BD8-AE79-60648C6B13B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3348" t="11944" r="-1077" b="14626"/>
          <a:stretch/>
        </p:blipFill>
        <p:spPr>
          <a:xfrm>
            <a:off x="0" y="-57"/>
            <a:ext cx="1113338" cy="6858057"/>
          </a:xfrm>
          <a:prstGeom prst="rect">
            <a:avLst/>
          </a:prstGeom>
        </p:spPr>
      </p:pic>
      <p:sp>
        <p:nvSpPr>
          <p:cNvPr id="28" name="Plassholder for tekst 3">
            <a:extLst>
              <a:ext uri="{FF2B5EF4-FFF2-40B4-BE49-F238E27FC236}">
                <a16:creationId xmlns:a16="http://schemas.microsoft.com/office/drawing/2014/main" id="{57DB4D93-69C3-4C85-94B3-FB1CCCAD82CF}"/>
              </a:ext>
            </a:extLst>
          </p:cNvPr>
          <p:cNvSpPr>
            <a:spLocks noGrp="1"/>
          </p:cNvSpPr>
          <p:nvPr>
            <p:ph type="body" sz="quarter" idx="25" hasCustomPrompt="1"/>
          </p:nvPr>
        </p:nvSpPr>
        <p:spPr>
          <a:xfrm>
            <a:off x="8534401" y="6578104"/>
            <a:ext cx="3345074" cy="181967"/>
          </a:xfrm>
          <a:prstGeom prst="rect">
            <a:avLst/>
          </a:prstGeom>
        </p:spPr>
        <p:txBody>
          <a:bodyPr lIns="0" tIns="0" rIns="0" anchor="ctr">
            <a:normAutofit/>
          </a:bodyPr>
          <a:lstStyle>
            <a:lvl1pPr marL="0" indent="0" algn="r">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21" name="Bilde 20">
            <a:extLst>
              <a:ext uri="{FF2B5EF4-FFF2-40B4-BE49-F238E27FC236}">
                <a16:creationId xmlns:a16="http://schemas.microsoft.com/office/drawing/2014/main" id="{8C4B912C-E1EE-4997-958C-AD2A5BD882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62098" y="4875458"/>
            <a:ext cx="4114798" cy="1246784"/>
          </a:xfrm>
          <a:prstGeom prst="rect">
            <a:avLst/>
          </a:prstGeom>
        </p:spPr>
      </p:pic>
      <p:sp>
        <p:nvSpPr>
          <p:cNvPr id="23" name="TekstSylinder 22">
            <a:extLst>
              <a:ext uri="{FF2B5EF4-FFF2-40B4-BE49-F238E27FC236}">
                <a16:creationId xmlns:a16="http://schemas.microsoft.com/office/drawing/2014/main" id="{237579D3-9443-4C2C-8EAA-7610BDA171DD}"/>
              </a:ext>
            </a:extLst>
          </p:cNvPr>
          <p:cNvSpPr txBox="1"/>
          <p:nvPr userDrawn="1"/>
        </p:nvSpPr>
        <p:spPr>
          <a:xfrm>
            <a:off x="959829" y="5857083"/>
            <a:ext cx="2571094" cy="553998"/>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StatsforvaltereniTrondelag</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Statsforvalteren.no/</a:t>
            </a:r>
            <a:r>
              <a:rPr lang="nb-NO" sz="1000" i="0" kern="1200" dirty="0" err="1">
                <a:solidFill>
                  <a:schemeClr val="bg1"/>
                </a:solidFill>
                <a:latin typeface="+mj-lt"/>
                <a:ea typeface="Open Sans" panose="020B0606030504020204" pitchFamily="34" charset="0"/>
                <a:cs typeface="Open Sans" panose="020B0606030504020204" pitchFamily="34" charset="0"/>
              </a:rPr>
              <a:t>Trondelag</a:t>
            </a:r>
            <a:endParaRPr lang="nb-NO" sz="1000" i="0" dirty="0">
              <a:solidFill>
                <a:schemeClr val="bg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5414595"/>
      </p:ext>
    </p:extLst>
  </p:cSld>
  <p:clrMapOvr>
    <a:masterClrMapping/>
  </p:clrMapOvr>
  <p:extLst>
    <p:ext uri="{DCECCB84-F9BA-43D5-87BE-67443E8EF086}">
      <p15:sldGuideLst xmlns:p15="http://schemas.microsoft.com/office/powerpoint/2012/main">
        <p15:guide id="1" orient="horz" pos="3612">
          <p15:clr>
            <a:srgbClr val="FBAE40"/>
          </p15:clr>
        </p15:guide>
        <p15:guide id="2" pos="3840">
          <p15:clr>
            <a:srgbClr val="FBAE40"/>
          </p15:clr>
        </p15:guide>
        <p15:guide id="3" orient="horz" pos="3906">
          <p15:clr>
            <a:srgbClr val="FBAE40"/>
          </p15:clr>
        </p15:guide>
        <p15:guide id="4" pos="2933">
          <p15:clr>
            <a:srgbClr val="FBAE40"/>
          </p15:clr>
        </p15:guide>
        <p15:guide id="5" orient="horz" pos="40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VSLUTNING bakgrunnsbilde">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9158DAB5-393D-4D76-8613-28A36166F5D6}"/>
              </a:ext>
            </a:extLst>
          </p:cNvPr>
          <p:cNvSpPr/>
          <p:nvPr userDrawn="1"/>
        </p:nvSpPr>
        <p:spPr>
          <a:xfrm>
            <a:off x="0" y="5222119"/>
            <a:ext cx="12192000" cy="15770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Plassholder for bilde 8">
            <a:extLst>
              <a:ext uri="{FF2B5EF4-FFF2-40B4-BE49-F238E27FC236}">
                <a16:creationId xmlns:a16="http://schemas.microsoft.com/office/drawing/2014/main" id="{A2E25528-2AA2-40E4-A95C-B0AE22289586}"/>
              </a:ext>
            </a:extLst>
          </p:cNvPr>
          <p:cNvSpPr>
            <a:spLocks noGrp="1"/>
          </p:cNvSpPr>
          <p:nvPr>
            <p:ph type="pic" sz="quarter" idx="15" hasCustomPrompt="1"/>
          </p:nvPr>
        </p:nvSpPr>
        <p:spPr>
          <a:xfrm>
            <a:off x="1951" y="0"/>
            <a:ext cx="12192000" cy="5222875"/>
          </a:xfrm>
          <a:prstGeom prst="rect">
            <a:avLst/>
          </a:prstGeom>
        </p:spPr>
        <p:txBody>
          <a:bodyPr/>
          <a:lstStyle>
            <a:lvl1pPr marL="0" indent="0" algn="ctr">
              <a:buNone/>
              <a:defRPr/>
            </a:lvl1pPr>
          </a:lstStyle>
          <a:p>
            <a:r>
              <a:rPr lang="nb-NO" dirty="0"/>
              <a:t>Klikk på ikonet i midten for å sette inn et bilde på siste side i presentasjonen.</a:t>
            </a:r>
          </a:p>
        </p:txBody>
      </p:sp>
      <p:sp>
        <p:nvSpPr>
          <p:cNvPr id="22" name="Plassholder for tekst 9">
            <a:extLst>
              <a:ext uri="{FF2B5EF4-FFF2-40B4-BE49-F238E27FC236}">
                <a16:creationId xmlns:a16="http://schemas.microsoft.com/office/drawing/2014/main" id="{DFDAE691-7AD4-4AEA-BE0D-C69BCF13134D}"/>
              </a:ext>
            </a:extLst>
          </p:cNvPr>
          <p:cNvSpPr>
            <a:spLocks noGrp="1"/>
          </p:cNvSpPr>
          <p:nvPr>
            <p:ph type="body" sz="quarter" idx="14" hasCustomPrompt="1"/>
          </p:nvPr>
        </p:nvSpPr>
        <p:spPr>
          <a:xfrm>
            <a:off x="1058651" y="1036321"/>
            <a:ext cx="3591125" cy="3206924"/>
          </a:xfrm>
          <a:prstGeom prst="rect">
            <a:avLst/>
          </a:prstGeom>
          <a:solidFill>
            <a:srgbClr val="00244E">
              <a:alpha val="80000"/>
            </a:srgbClr>
          </a:solidFill>
        </p:spPr>
        <p:txBody>
          <a:bodyPr wrap="square" lIns="324000" tIns="216000" rIns="252000" bIns="216000" anchor="ctr"/>
          <a:lstStyle>
            <a:lvl1pPr marL="0" indent="0">
              <a:buNone/>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Klikk her for å sette inn en avsluttende tekst.</a:t>
            </a:r>
            <a:br>
              <a:rPr lang="nb-NO" dirty="0"/>
            </a:br>
            <a:r>
              <a:rPr lang="nb-NO" dirty="0"/>
              <a:t> </a:t>
            </a:r>
            <a:br>
              <a:rPr lang="nb-NO" dirty="0"/>
            </a:br>
            <a:r>
              <a:rPr lang="nb-NO" dirty="0"/>
              <a:t>For eksempel en kort oppsummering, nyttige lenker, huskeliste eller neste møtedato.</a:t>
            </a:r>
          </a:p>
        </p:txBody>
      </p:sp>
      <p:pic>
        <p:nvPicPr>
          <p:cNvPr id="19" name="Bilde 18">
            <a:extLst>
              <a:ext uri="{FF2B5EF4-FFF2-40B4-BE49-F238E27FC236}">
                <a16:creationId xmlns:a16="http://schemas.microsoft.com/office/drawing/2014/main" id="{69935EB5-EA56-40E3-885C-585EB177A2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6083" t="29196" r="74740" b="29790"/>
          <a:stretch/>
        </p:blipFill>
        <p:spPr>
          <a:xfrm>
            <a:off x="10380617" y="5222119"/>
            <a:ext cx="1811383" cy="1633799"/>
          </a:xfrm>
          <a:prstGeom prst="rect">
            <a:avLst/>
          </a:prstGeom>
        </p:spPr>
      </p:pic>
      <p:sp>
        <p:nvSpPr>
          <p:cNvPr id="27" name="Plassholder for tekst 3">
            <a:extLst>
              <a:ext uri="{FF2B5EF4-FFF2-40B4-BE49-F238E27FC236}">
                <a16:creationId xmlns:a16="http://schemas.microsoft.com/office/drawing/2014/main" id="{8F07D5BA-48CD-4347-935E-32784EC97C30}"/>
              </a:ext>
            </a:extLst>
          </p:cNvPr>
          <p:cNvSpPr>
            <a:spLocks noGrp="1"/>
          </p:cNvSpPr>
          <p:nvPr>
            <p:ph type="body" sz="quarter" idx="10" hasCustomPrompt="1"/>
          </p:nvPr>
        </p:nvSpPr>
        <p:spPr>
          <a:xfrm>
            <a:off x="6081966" y="5749013"/>
            <a:ext cx="2772631" cy="180000"/>
          </a:xfrm>
          <a:prstGeom prst="rect">
            <a:avLst/>
          </a:prstGeom>
        </p:spPr>
        <p:txBody>
          <a:bodyPr anchor="t"/>
          <a:lstStyle>
            <a:lvl1pPr marL="0" indent="0">
              <a:buNone/>
              <a:defRPr sz="1050">
                <a:solidFill>
                  <a:schemeClr val="accent1"/>
                </a:solidFill>
                <a:latin typeface="+mn-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ditt eller deres navn her</a:t>
            </a:r>
          </a:p>
        </p:txBody>
      </p:sp>
      <p:sp>
        <p:nvSpPr>
          <p:cNvPr id="28" name="Plassholder for tekst 3">
            <a:extLst>
              <a:ext uri="{FF2B5EF4-FFF2-40B4-BE49-F238E27FC236}">
                <a16:creationId xmlns:a16="http://schemas.microsoft.com/office/drawing/2014/main" id="{4EE05753-9D49-4F8D-A32F-385E3523492E}"/>
              </a:ext>
            </a:extLst>
          </p:cNvPr>
          <p:cNvSpPr>
            <a:spLocks noGrp="1"/>
          </p:cNvSpPr>
          <p:nvPr>
            <p:ph type="body" sz="quarter" idx="11" hasCustomPrompt="1"/>
          </p:nvPr>
        </p:nvSpPr>
        <p:spPr>
          <a:xfrm>
            <a:off x="6081966" y="6050837"/>
            <a:ext cx="2772625"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e-postadresse her</a:t>
            </a:r>
          </a:p>
        </p:txBody>
      </p:sp>
      <p:sp>
        <p:nvSpPr>
          <p:cNvPr id="29" name="Plassholder for tekst 3">
            <a:extLst>
              <a:ext uri="{FF2B5EF4-FFF2-40B4-BE49-F238E27FC236}">
                <a16:creationId xmlns:a16="http://schemas.microsoft.com/office/drawing/2014/main" id="{08D8D5BA-DF3B-478D-823F-C82CE77B8153}"/>
              </a:ext>
            </a:extLst>
          </p:cNvPr>
          <p:cNvSpPr>
            <a:spLocks noGrp="1"/>
          </p:cNvSpPr>
          <p:nvPr>
            <p:ph type="body" sz="quarter" idx="12" hasCustomPrompt="1"/>
          </p:nvPr>
        </p:nvSpPr>
        <p:spPr>
          <a:xfrm>
            <a:off x="6081963" y="6201750"/>
            <a:ext cx="2772631"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her kan du skrive telefonnummer</a:t>
            </a:r>
          </a:p>
        </p:txBody>
      </p:sp>
      <p:sp>
        <p:nvSpPr>
          <p:cNvPr id="30" name="Plassholder for tekst 3">
            <a:extLst>
              <a:ext uri="{FF2B5EF4-FFF2-40B4-BE49-F238E27FC236}">
                <a16:creationId xmlns:a16="http://schemas.microsoft.com/office/drawing/2014/main" id="{C6543016-07DA-41FD-8B8E-DF591F27FF9A}"/>
              </a:ext>
            </a:extLst>
          </p:cNvPr>
          <p:cNvSpPr>
            <a:spLocks noGrp="1"/>
          </p:cNvSpPr>
          <p:nvPr>
            <p:ph type="body" sz="quarter" idx="13" hasCustomPrompt="1"/>
          </p:nvPr>
        </p:nvSpPr>
        <p:spPr>
          <a:xfrm>
            <a:off x="6081968" y="5899925"/>
            <a:ext cx="2772630" cy="180000"/>
          </a:xfrm>
          <a:prstGeom prst="rect">
            <a:avLst/>
          </a:prstGeom>
        </p:spPr>
        <p:txBody>
          <a:bodyPr anchor="t"/>
          <a:lstStyle>
            <a:lvl1pPr marL="0" indent="0">
              <a:buNone/>
              <a:defRPr sz="1000">
                <a:solidFill>
                  <a:schemeClr val="bg1"/>
                </a:solidFill>
                <a:latin typeface="+mj-lt"/>
                <a:ea typeface="Open Sans SemiBold" panose="020B0706030804020204" pitchFamily="34" charset="0"/>
                <a:cs typeface="Open Sans SemiBold" panose="020B0706030804020204" pitchFamily="34"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nb-NO" dirty="0"/>
              <a:t>skriv f. eks. stilling/avdeling (liten forbokstav)</a:t>
            </a:r>
          </a:p>
        </p:txBody>
      </p:sp>
      <p:sp>
        <p:nvSpPr>
          <p:cNvPr id="21" name="Plassholder for tekst 3">
            <a:extLst>
              <a:ext uri="{FF2B5EF4-FFF2-40B4-BE49-F238E27FC236}">
                <a16:creationId xmlns:a16="http://schemas.microsoft.com/office/drawing/2014/main" id="{975475F7-94A4-43AB-AFCC-48725A695B6B}"/>
              </a:ext>
            </a:extLst>
          </p:cNvPr>
          <p:cNvSpPr>
            <a:spLocks noGrp="1"/>
          </p:cNvSpPr>
          <p:nvPr>
            <p:ph type="body" sz="quarter" idx="25" hasCustomPrompt="1"/>
          </p:nvPr>
        </p:nvSpPr>
        <p:spPr>
          <a:xfrm>
            <a:off x="1058650" y="5049866"/>
            <a:ext cx="3597487" cy="172253"/>
          </a:xfrm>
          <a:prstGeom prst="rect">
            <a:avLst/>
          </a:prstGeom>
        </p:spPr>
        <p:txBody>
          <a:bodyPr lIns="0" tIns="0" rIns="0" anchor="ctr">
            <a:normAutofit/>
          </a:bodyPr>
          <a:lstStyle>
            <a:lvl1pPr marL="0" indent="0">
              <a:buNone/>
              <a:defRPr sz="700">
                <a:solidFill>
                  <a:schemeClr val="bg1"/>
                </a:solidFill>
                <a:highlight>
                  <a:srgbClr val="00244E"/>
                </a:highlight>
                <a:latin typeface="+mn-lt"/>
              </a:defRPr>
            </a:lvl1pPr>
          </a:lstStyle>
          <a:p>
            <a:pPr lvl="0"/>
            <a:r>
              <a:rPr lang="nb-NO" dirty="0"/>
              <a:t>Foto: Her skriver du fotograf(ene) og/eller eier(ne) av bildene.</a:t>
            </a:r>
          </a:p>
        </p:txBody>
      </p:sp>
      <p:pic>
        <p:nvPicPr>
          <p:cNvPr id="5" name="Bilde 4">
            <a:extLst>
              <a:ext uri="{FF2B5EF4-FFF2-40B4-BE49-F238E27FC236}">
                <a16:creationId xmlns:a16="http://schemas.microsoft.com/office/drawing/2014/main" id="{69D4A491-9D7E-4D00-82ED-F7B6A546CC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81697" y="5773492"/>
            <a:ext cx="138505" cy="138505"/>
          </a:xfrm>
          <a:prstGeom prst="rect">
            <a:avLst/>
          </a:prstGeom>
        </p:spPr>
      </p:pic>
      <p:sp>
        <p:nvSpPr>
          <p:cNvPr id="18" name="TekstSylinder 17">
            <a:extLst>
              <a:ext uri="{FF2B5EF4-FFF2-40B4-BE49-F238E27FC236}">
                <a16:creationId xmlns:a16="http://schemas.microsoft.com/office/drawing/2014/main" id="{DE8715DE-5416-9048-B462-7D91320F89F7}"/>
              </a:ext>
            </a:extLst>
          </p:cNvPr>
          <p:cNvSpPr txBox="1"/>
          <p:nvPr userDrawn="1"/>
        </p:nvSpPr>
        <p:spPr>
          <a:xfrm>
            <a:off x="8896396" y="5725022"/>
            <a:ext cx="2571094" cy="400110"/>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endParaRPr lang="nb-NO" sz="1000" i="0" dirty="0">
              <a:solidFill>
                <a:schemeClr val="bg1"/>
              </a:solidFill>
              <a:latin typeface="+mj-lt"/>
              <a:ea typeface="Open Sans" panose="020B0606030504020204" pitchFamily="34" charset="0"/>
              <a:cs typeface="Open Sans" panose="020B0606030504020204" pitchFamily="34" charset="0"/>
            </a:endParaRPr>
          </a:p>
        </p:txBody>
      </p:sp>
      <p:pic>
        <p:nvPicPr>
          <p:cNvPr id="17" name="Bilde 16">
            <a:extLst>
              <a:ext uri="{FF2B5EF4-FFF2-40B4-BE49-F238E27FC236}">
                <a16:creationId xmlns:a16="http://schemas.microsoft.com/office/drawing/2014/main" id="{8D75634F-8BFE-4890-B40D-AA62743007C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33398" y="5288605"/>
            <a:ext cx="4114798" cy="1246784"/>
          </a:xfrm>
          <a:prstGeom prst="rect">
            <a:avLst/>
          </a:prstGeom>
        </p:spPr>
      </p:pic>
      <p:sp>
        <p:nvSpPr>
          <p:cNvPr id="24" name="TekstSylinder 23">
            <a:extLst>
              <a:ext uri="{FF2B5EF4-FFF2-40B4-BE49-F238E27FC236}">
                <a16:creationId xmlns:a16="http://schemas.microsoft.com/office/drawing/2014/main" id="{0AF33A0F-6BDE-463D-A9CC-DEC8172BA180}"/>
              </a:ext>
            </a:extLst>
          </p:cNvPr>
          <p:cNvSpPr txBox="1"/>
          <p:nvPr userDrawn="1"/>
        </p:nvSpPr>
        <p:spPr>
          <a:xfrm>
            <a:off x="8981697" y="5827752"/>
            <a:ext cx="2571094" cy="553998"/>
          </a:xfrm>
          <a:prstGeom prst="rect">
            <a:avLst/>
          </a:prstGeom>
          <a:noFill/>
          <a:effectLst/>
        </p:spPr>
        <p:txBody>
          <a:bodyPr wrap="square" rtlCol="0">
            <a:spAutoFit/>
          </a:bodyPr>
          <a:lstStyle/>
          <a:p>
            <a:endParaRPr lang="nb-NO" sz="1000" i="0" dirty="0">
              <a:solidFill>
                <a:schemeClr val="accent1"/>
              </a:solidFill>
              <a:latin typeface="+mj-lt"/>
              <a:ea typeface="Open Sans" panose="020B0606030504020204" pitchFamily="34" charset="0"/>
              <a:cs typeface="Open Sans" panose="020B0606030504020204" pitchFamily="34" charset="0"/>
            </a:endParaRPr>
          </a:p>
          <a:p>
            <a:r>
              <a:rPr lang="nb-NO" sz="1000" i="0" dirty="0">
                <a:solidFill>
                  <a:schemeClr val="accent1"/>
                </a:solidFill>
                <a:latin typeface="+mj-lt"/>
                <a:ea typeface="Open Sans" panose="020B0606030504020204" pitchFamily="34" charset="0"/>
                <a:cs typeface="Open Sans" panose="020B0606030504020204" pitchFamily="34" charset="0"/>
              </a:rPr>
              <a:t>Facebook</a:t>
            </a:r>
            <a:r>
              <a:rPr lang="nb-NO" sz="1000" i="0" dirty="0">
                <a:solidFill>
                  <a:schemeClr val="bg1"/>
                </a:solidFill>
                <a:latin typeface="+mj-lt"/>
                <a:ea typeface="Open Sans" panose="020B0606030504020204" pitchFamily="34" charset="0"/>
                <a:cs typeface="Open Sans" panose="020B0606030504020204" pitchFamily="34" charset="0"/>
              </a:rPr>
              <a:t> </a:t>
            </a:r>
            <a:r>
              <a:rPr lang="nb-NO" sz="1000" i="0" dirty="0" err="1">
                <a:solidFill>
                  <a:schemeClr val="bg1"/>
                </a:solidFill>
                <a:latin typeface="+mj-lt"/>
                <a:ea typeface="Open Sans" panose="020B0606030504020204" pitchFamily="34" charset="0"/>
                <a:cs typeface="Open Sans" panose="020B0606030504020204" pitchFamily="34" charset="0"/>
              </a:rPr>
              <a:t>StatsforvaltereniTrondelag</a:t>
            </a:r>
            <a:endParaRPr lang="nb-NO" sz="1000" i="0" kern="1200" dirty="0">
              <a:solidFill>
                <a:schemeClr val="bg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000" i="0" kern="1200" dirty="0">
                <a:solidFill>
                  <a:schemeClr val="accent1"/>
                </a:solidFill>
                <a:latin typeface="+mj-lt"/>
                <a:ea typeface="Open Sans" panose="020B0606030504020204" pitchFamily="34" charset="0"/>
                <a:cs typeface="Open Sans" panose="020B0606030504020204" pitchFamily="34" charset="0"/>
              </a:rPr>
              <a:t>Nettside</a:t>
            </a:r>
            <a:r>
              <a:rPr lang="nb-NO" sz="1000" i="0" kern="1200" dirty="0">
                <a:solidFill>
                  <a:schemeClr val="bg1"/>
                </a:solidFill>
                <a:latin typeface="+mj-lt"/>
                <a:ea typeface="Open Sans" panose="020B0606030504020204" pitchFamily="34" charset="0"/>
                <a:cs typeface="Open Sans" panose="020B0606030504020204" pitchFamily="34" charset="0"/>
              </a:rPr>
              <a:t> Statsforvalteren.no/</a:t>
            </a:r>
            <a:r>
              <a:rPr lang="nb-NO" sz="1000" i="0" kern="1200" dirty="0" err="1">
                <a:solidFill>
                  <a:schemeClr val="bg1"/>
                </a:solidFill>
                <a:latin typeface="+mj-lt"/>
                <a:ea typeface="Open Sans" panose="020B0606030504020204" pitchFamily="34" charset="0"/>
                <a:cs typeface="Open Sans" panose="020B0606030504020204" pitchFamily="34" charset="0"/>
              </a:rPr>
              <a:t>Trondelag</a:t>
            </a:r>
            <a:endParaRPr lang="nb-NO" sz="1000" i="0" dirty="0">
              <a:solidFill>
                <a:schemeClr val="bg1"/>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0062275"/>
      </p:ext>
    </p:extLst>
  </p:cSld>
  <p:clrMapOvr>
    <a:masterClrMapping/>
  </p:clrMapOvr>
  <p:extLst>
    <p:ext uri="{DCECCB84-F9BA-43D5-87BE-67443E8EF086}">
      <p15:sldGuideLst xmlns:p15="http://schemas.microsoft.com/office/powerpoint/2012/main">
        <p15:guide id="1" orient="horz" pos="3634">
          <p15:clr>
            <a:srgbClr val="FBAE40"/>
          </p15:clr>
        </p15:guide>
        <p15:guide id="2" pos="3840">
          <p15:clr>
            <a:srgbClr val="FBAE40"/>
          </p15:clr>
        </p15:guide>
        <p15:guide id="3" orient="horz" pos="3725" userDrawn="1">
          <p15:clr>
            <a:srgbClr val="FBAE40"/>
          </p15:clr>
        </p15:guide>
        <p15:guide id="4" pos="2933">
          <p15:clr>
            <a:srgbClr val="FBAE40"/>
          </p15:clr>
        </p15:guide>
        <p15:guide id="5" orient="horz" pos="4020">
          <p15:clr>
            <a:srgbClr val="FBAE40"/>
          </p15:clr>
        </p15:guide>
        <p15:guide id="6" pos="565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43602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Organisasjonskart uten seksjoner">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72EF0751-2B5B-4284-833D-CA315BECB4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50" b="17283"/>
          <a:stretch/>
        </p:blipFill>
        <p:spPr>
          <a:xfrm>
            <a:off x="0" y="3615079"/>
            <a:ext cx="7425160" cy="3178737"/>
          </a:xfrm>
          <a:prstGeom prst="rect">
            <a:avLst/>
          </a:prstGeom>
        </p:spPr>
      </p:pic>
      <p:pic>
        <p:nvPicPr>
          <p:cNvPr id="8" name="Bilde 7">
            <a:extLst>
              <a:ext uri="{FF2B5EF4-FFF2-40B4-BE49-F238E27FC236}">
                <a16:creationId xmlns:a16="http://schemas.microsoft.com/office/drawing/2014/main" id="{8DE97E4E-7214-4621-A6CE-34EFB48D56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111" name="TekstSylinder 110">
            <a:extLst>
              <a:ext uri="{FF2B5EF4-FFF2-40B4-BE49-F238E27FC236}">
                <a16:creationId xmlns:a16="http://schemas.microsoft.com/office/drawing/2014/main" id="{8E8067AA-C460-4279-A62E-90425561F090}"/>
              </a:ext>
            </a:extLst>
          </p:cNvPr>
          <p:cNvSpPr txBox="1"/>
          <p:nvPr userDrawn="1"/>
        </p:nvSpPr>
        <p:spPr>
          <a:xfrm>
            <a:off x="10683630" y="6483913"/>
            <a:ext cx="1463679" cy="200055"/>
          </a:xfrm>
          <a:prstGeom prst="rect">
            <a:avLst/>
          </a:prstGeom>
          <a:noFill/>
        </p:spPr>
        <p:txBody>
          <a:bodyPr wrap="square" rtlCol="0">
            <a:spAutoFit/>
          </a:bodyPr>
          <a:lstStyle/>
          <a:p>
            <a:pPr algn="r">
              <a:defRPr/>
            </a:pPr>
            <a:r>
              <a:rPr lang="nb-NO" altLang="nb-NO" sz="700" dirty="0">
                <a:solidFill>
                  <a:srgbClr val="BFC2C0"/>
                </a:solidFill>
                <a:latin typeface="Open Sans"/>
                <a:cs typeface="Arial" panose="020B0604020202020204" pitchFamily="34" charset="0"/>
              </a:rPr>
              <a:t>© </a:t>
            </a:r>
            <a:r>
              <a:rPr lang="nb-NO" altLang="nb-NO" sz="700" dirty="0">
                <a:solidFill>
                  <a:srgbClr val="BFC2C0"/>
                </a:solidFill>
                <a:latin typeface="Open Sans Light"/>
                <a:cs typeface="Arial" panose="020B0604020202020204" pitchFamily="34" charset="0"/>
              </a:rPr>
              <a:t>Statsforvalteren i Trøndelag</a:t>
            </a:r>
          </a:p>
        </p:txBody>
      </p:sp>
      <p:grpSp>
        <p:nvGrpSpPr>
          <p:cNvPr id="23" name="Gruppe 22">
            <a:extLst>
              <a:ext uri="{FF2B5EF4-FFF2-40B4-BE49-F238E27FC236}">
                <a16:creationId xmlns:a16="http://schemas.microsoft.com/office/drawing/2014/main" id="{CB27AC47-0C50-4D25-8A62-3E73A780265E}"/>
              </a:ext>
            </a:extLst>
          </p:cNvPr>
          <p:cNvGrpSpPr/>
          <p:nvPr userDrawn="1"/>
        </p:nvGrpSpPr>
        <p:grpSpPr>
          <a:xfrm>
            <a:off x="55853" y="28095"/>
            <a:ext cx="12084631" cy="6198575"/>
            <a:chOff x="55853" y="28095"/>
            <a:chExt cx="12084631" cy="6198575"/>
          </a:xfrm>
        </p:grpSpPr>
        <p:pic>
          <p:nvPicPr>
            <p:cNvPr id="24" name="Bilde 23" descr="Et bilde som inneholder person, briller, mann, innendørs&#10;&#10;Automatisk generert beskrivelse">
              <a:extLst>
                <a:ext uri="{FF2B5EF4-FFF2-40B4-BE49-F238E27FC236}">
                  <a16:creationId xmlns:a16="http://schemas.microsoft.com/office/drawing/2014/main" id="{5AB1C16A-1E4B-4B0A-9090-74BA50FAE71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70193" y="4296328"/>
              <a:ext cx="1392451" cy="1392451"/>
            </a:xfrm>
            <a:prstGeom prst="flowChartConnector">
              <a:avLst/>
            </a:prstGeom>
          </p:spPr>
        </p:pic>
        <p:pic>
          <p:nvPicPr>
            <p:cNvPr id="25" name="Bilde 24" descr="Et bilde som inneholder bygning, utendørs, person, dress&#10;&#10;Automatisk generert beskrivelse">
              <a:extLst>
                <a:ext uri="{FF2B5EF4-FFF2-40B4-BE49-F238E27FC236}">
                  <a16:creationId xmlns:a16="http://schemas.microsoft.com/office/drawing/2014/main" id="{9A006741-DEA6-4BBE-96F0-6BD3D3C568AE}"/>
                </a:ext>
              </a:extLst>
            </p:cNvPr>
            <p:cNvPicPr>
              <a:picLocks noChangeAspect="1"/>
            </p:cNvPicPr>
            <p:nvPr/>
          </p:nvPicPr>
          <p:blipFill rotWithShape="1">
            <a:blip r:embed="rId5">
              <a:extLst>
                <a:ext uri="{28A0092B-C50C-407E-A947-70E740481C1C}">
                  <a14:useLocalDpi xmlns:a14="http://schemas.microsoft.com/office/drawing/2010/main" val="0"/>
                </a:ext>
              </a:extLst>
            </a:blip>
            <a:srcRect l="44615" t="33355" r="37235" b="39420"/>
            <a:stretch/>
          </p:blipFill>
          <p:spPr>
            <a:xfrm>
              <a:off x="5333311" y="4354416"/>
              <a:ext cx="1498811" cy="1498811"/>
            </a:xfrm>
            <a:prstGeom prst="flowChartConnector">
              <a:avLst/>
            </a:prstGeom>
          </p:spPr>
        </p:pic>
        <p:pic>
          <p:nvPicPr>
            <p:cNvPr id="26" name="Bilde 25" descr="Et bilde som inneholder person, mann, utendørs, dress&#10;&#10;Automatisk generert beskrivelse">
              <a:extLst>
                <a:ext uri="{FF2B5EF4-FFF2-40B4-BE49-F238E27FC236}">
                  <a16:creationId xmlns:a16="http://schemas.microsoft.com/office/drawing/2014/main" id="{70869B1E-C47A-42CF-A4C5-AB9F64627961}"/>
                </a:ext>
              </a:extLst>
            </p:cNvPr>
            <p:cNvPicPr>
              <a:picLocks noChangeAspect="1"/>
            </p:cNvPicPr>
            <p:nvPr/>
          </p:nvPicPr>
          <p:blipFill rotWithShape="1">
            <a:blip r:embed="rId6">
              <a:extLst>
                <a:ext uri="{28A0092B-C50C-407E-A947-70E740481C1C}">
                  <a14:useLocalDpi xmlns:a14="http://schemas.microsoft.com/office/drawing/2010/main" val="0"/>
                </a:ext>
              </a:extLst>
            </a:blip>
            <a:srcRect l="16650" t="-164" r="17784" b="47724"/>
            <a:stretch/>
          </p:blipFill>
          <p:spPr>
            <a:xfrm>
              <a:off x="5347011" y="28095"/>
              <a:ext cx="1488723" cy="1488723"/>
            </a:xfrm>
            <a:prstGeom prst="flowChartConnector">
              <a:avLst/>
            </a:prstGeom>
            <a:ln w="63500" cap="rnd">
              <a:noFill/>
            </a:ln>
            <a:effectLst>
              <a:outerShdw blurRad="381000" dist="292100" dir="5400000" sx="8000" sy="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4" name="TekstSylinder 43">
              <a:extLst>
                <a:ext uri="{FF2B5EF4-FFF2-40B4-BE49-F238E27FC236}">
                  <a16:creationId xmlns:a16="http://schemas.microsoft.com/office/drawing/2014/main" id="{863A5C0B-9FAA-4D35-83D7-2C565F5A06E4}"/>
                </a:ext>
              </a:extLst>
            </p:cNvPr>
            <p:cNvSpPr txBox="1"/>
            <p:nvPr/>
          </p:nvSpPr>
          <p:spPr>
            <a:xfrm>
              <a:off x="5282140" y="1406962"/>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Statsforvalter</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Frank Jenssen</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5" name="Bilde 44" descr="Et bilde som inneholder tekst, gress, utendørs, person&#10;&#10;Automatisk generert beskrivelse">
              <a:extLst>
                <a:ext uri="{FF2B5EF4-FFF2-40B4-BE49-F238E27FC236}">
                  <a16:creationId xmlns:a16="http://schemas.microsoft.com/office/drawing/2014/main" id="{8BC7BF5F-3DD1-411B-A2E3-D7BBECC1A8F0}"/>
                </a:ext>
              </a:extLst>
            </p:cNvPr>
            <p:cNvPicPr>
              <a:picLocks noChangeAspect="1"/>
            </p:cNvPicPr>
            <p:nvPr/>
          </p:nvPicPr>
          <p:blipFill rotWithShape="1">
            <a:blip r:embed="rId7">
              <a:extLst>
                <a:ext uri="{28A0092B-C50C-407E-A947-70E740481C1C}">
                  <a14:useLocalDpi xmlns:a14="http://schemas.microsoft.com/office/drawing/2010/main" val="0"/>
                </a:ext>
              </a:extLst>
            </a:blip>
            <a:srcRect l="20208" t="17806" r="58316" b="50000"/>
            <a:stretch/>
          </p:blipFill>
          <p:spPr>
            <a:xfrm>
              <a:off x="5376384" y="2098906"/>
              <a:ext cx="1455738" cy="1455738"/>
            </a:xfrm>
            <a:prstGeom prst="ellipse">
              <a:avLst/>
            </a:prstGeom>
          </p:spPr>
        </p:pic>
        <p:sp>
          <p:nvSpPr>
            <p:cNvPr id="46" name="TekstSylinder 45">
              <a:extLst>
                <a:ext uri="{FF2B5EF4-FFF2-40B4-BE49-F238E27FC236}">
                  <a16:creationId xmlns:a16="http://schemas.microsoft.com/office/drawing/2014/main" id="{E7A70949-370E-48AE-9119-FECDA9ED70CC}"/>
                </a:ext>
              </a:extLst>
            </p:cNvPr>
            <p:cNvSpPr txBox="1"/>
            <p:nvPr/>
          </p:nvSpPr>
          <p:spPr>
            <a:xfrm>
              <a:off x="5277514" y="3358152"/>
              <a:ext cx="1627719" cy="830997"/>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Assisterende statsforvalter</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Øystein</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Johannessen</a:t>
              </a: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7" name="Bilde 46">
              <a:extLst>
                <a:ext uri="{FF2B5EF4-FFF2-40B4-BE49-F238E27FC236}">
                  <a16:creationId xmlns:a16="http://schemas.microsoft.com/office/drawing/2014/main" id="{2EECA049-7B9C-4302-83A7-F16598EA1976}"/>
                </a:ext>
              </a:extLst>
            </p:cNvPr>
            <p:cNvPicPr>
              <a:picLocks noChangeAspect="1"/>
            </p:cNvPicPr>
            <p:nvPr/>
          </p:nvPicPr>
          <p:blipFill rotWithShape="1">
            <a:blip r:embed="rId8">
              <a:extLst>
                <a:ext uri="{28A0092B-C50C-407E-A947-70E740481C1C}">
                  <a14:useLocalDpi xmlns:a14="http://schemas.microsoft.com/office/drawing/2010/main" val="0"/>
                </a:ext>
              </a:extLst>
            </a:blip>
            <a:srcRect l="49314" t="20843" r="7797" b="25611"/>
            <a:stretch/>
          </p:blipFill>
          <p:spPr>
            <a:xfrm>
              <a:off x="193306" y="4311137"/>
              <a:ext cx="1455740" cy="1455739"/>
            </a:xfrm>
            <a:prstGeom prst="ellipse">
              <a:avLst/>
            </a:prstGeom>
          </p:spPr>
        </p:pic>
        <p:sp>
          <p:nvSpPr>
            <p:cNvPr id="48" name="TekstSylinder 47">
              <a:extLst>
                <a:ext uri="{FF2B5EF4-FFF2-40B4-BE49-F238E27FC236}">
                  <a16:creationId xmlns:a16="http://schemas.microsoft.com/office/drawing/2014/main" id="{D9E8D2EF-3F94-46D9-830B-21A656CEF8AB}"/>
                </a:ext>
              </a:extLst>
            </p:cNvPr>
            <p:cNvSpPr txBox="1"/>
            <p:nvPr/>
          </p:nvSpPr>
          <p:spPr>
            <a:xfrm>
              <a:off x="55853" y="5530062"/>
              <a:ext cx="1642226"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Kommunal og justis</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Mari Mogstad</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9" name="Bilde 48" descr="Et bilde som inneholder mann, person, dress, stående&#10;&#10;Automatisk generert beskrivelse">
              <a:extLst>
                <a:ext uri="{FF2B5EF4-FFF2-40B4-BE49-F238E27FC236}">
                  <a16:creationId xmlns:a16="http://schemas.microsoft.com/office/drawing/2014/main" id="{64643F7F-29AB-40B5-A16C-B6021F990A6F}"/>
                </a:ext>
              </a:extLst>
            </p:cNvPr>
            <p:cNvPicPr>
              <a:picLocks noChangeAspect="1"/>
            </p:cNvPicPr>
            <p:nvPr/>
          </p:nvPicPr>
          <p:blipFill rotWithShape="1">
            <a:blip r:embed="rId9">
              <a:extLst>
                <a:ext uri="{28A0092B-C50C-407E-A947-70E740481C1C}">
                  <a14:useLocalDpi xmlns:a14="http://schemas.microsoft.com/office/drawing/2010/main" val="0"/>
                </a:ext>
              </a:extLst>
            </a:blip>
            <a:srcRect l="33695" t="15428" r="32821" b="34379"/>
            <a:stretch/>
          </p:blipFill>
          <p:spPr>
            <a:xfrm>
              <a:off x="1923760" y="4296328"/>
              <a:ext cx="1455740" cy="1455741"/>
            </a:xfrm>
            <a:prstGeom prst="ellipse">
              <a:avLst/>
            </a:prstGeom>
          </p:spPr>
        </p:pic>
        <p:sp>
          <p:nvSpPr>
            <p:cNvPr id="50" name="TekstSylinder 49">
              <a:extLst>
                <a:ext uri="{FF2B5EF4-FFF2-40B4-BE49-F238E27FC236}">
                  <a16:creationId xmlns:a16="http://schemas.microsoft.com/office/drawing/2014/main" id="{B7C28369-755B-4D18-9E96-F478C9187515}"/>
                </a:ext>
              </a:extLst>
            </p:cNvPr>
            <p:cNvSpPr txBox="1"/>
            <p:nvPr/>
          </p:nvSpPr>
          <p:spPr>
            <a:xfrm>
              <a:off x="1835532" y="5508783"/>
              <a:ext cx="1627719" cy="608004"/>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Organisasjon og utvikling</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Roar Veiseth</a:t>
              </a: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1" name="TekstSylinder 50">
              <a:extLst>
                <a:ext uri="{FF2B5EF4-FFF2-40B4-BE49-F238E27FC236}">
                  <a16:creationId xmlns:a16="http://schemas.microsoft.com/office/drawing/2014/main" id="{C8801AE0-2EFD-45AD-B223-4CF6F1DE3390}"/>
                </a:ext>
              </a:extLst>
            </p:cNvPr>
            <p:cNvSpPr txBox="1"/>
            <p:nvPr/>
          </p:nvSpPr>
          <p:spPr>
            <a:xfrm>
              <a:off x="3547791" y="5530062"/>
              <a:ext cx="1643733"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Klima og miljø</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Line Lund Fjellvær</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2" name="TekstSylinder 51">
              <a:extLst>
                <a:ext uri="{FF2B5EF4-FFF2-40B4-BE49-F238E27FC236}">
                  <a16:creationId xmlns:a16="http://schemas.microsoft.com/office/drawing/2014/main" id="{EA48417D-0B9E-4946-BCA6-E4DBBBA700AF}"/>
                </a:ext>
              </a:extLst>
            </p:cNvPr>
            <p:cNvSpPr txBox="1"/>
            <p:nvPr/>
          </p:nvSpPr>
          <p:spPr>
            <a:xfrm>
              <a:off x="5269262" y="5580337"/>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Reindrift</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Siv Merethe G. Belbo</a:t>
              </a:r>
            </a:p>
          </p:txBody>
        </p:sp>
        <p:pic>
          <p:nvPicPr>
            <p:cNvPr id="53" name="Bilde 52" descr="Et bilde som inneholder mann, person, dress, eldre&#10;&#10;Automatisk generert beskrivelse">
              <a:extLst>
                <a:ext uri="{FF2B5EF4-FFF2-40B4-BE49-F238E27FC236}">
                  <a16:creationId xmlns:a16="http://schemas.microsoft.com/office/drawing/2014/main" id="{C3FCC353-4B24-4625-9C8F-22C5C3FDA59A}"/>
                </a:ext>
              </a:extLst>
            </p:cNvPr>
            <p:cNvPicPr>
              <a:picLocks noChangeAspect="1"/>
            </p:cNvPicPr>
            <p:nvPr/>
          </p:nvPicPr>
          <p:blipFill rotWithShape="1">
            <a:blip r:embed="rId10">
              <a:extLst>
                <a:ext uri="{28A0092B-C50C-407E-A947-70E740481C1C}">
                  <a14:useLocalDpi xmlns:a14="http://schemas.microsoft.com/office/drawing/2010/main" val="0"/>
                </a:ext>
              </a:extLst>
            </a:blip>
            <a:srcRect l="30049" t="21508" r="31603" b="21004"/>
            <a:stretch/>
          </p:blipFill>
          <p:spPr>
            <a:xfrm>
              <a:off x="7094256" y="4341736"/>
              <a:ext cx="1455738" cy="1455739"/>
            </a:xfrm>
            <a:prstGeom prst="ellipse">
              <a:avLst/>
            </a:prstGeom>
            <a:effectLst/>
          </p:spPr>
        </p:pic>
        <p:sp>
          <p:nvSpPr>
            <p:cNvPr id="54" name="TekstSylinder 53">
              <a:extLst>
                <a:ext uri="{FF2B5EF4-FFF2-40B4-BE49-F238E27FC236}">
                  <a16:creationId xmlns:a16="http://schemas.microsoft.com/office/drawing/2014/main" id="{DFF96BA1-3AE7-41DC-8F59-47B28689C4F5}"/>
                </a:ext>
              </a:extLst>
            </p:cNvPr>
            <p:cNvSpPr txBox="1"/>
            <p:nvPr/>
          </p:nvSpPr>
          <p:spPr>
            <a:xfrm>
              <a:off x="6956266" y="5580329"/>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Helse og omsorg</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Jan Vaage</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5" name="Bilde 54">
              <a:extLst>
                <a:ext uri="{FF2B5EF4-FFF2-40B4-BE49-F238E27FC236}">
                  <a16:creationId xmlns:a16="http://schemas.microsoft.com/office/drawing/2014/main" id="{FC97990A-0ABD-44E1-B669-55E12DE7BAE8}"/>
                </a:ext>
              </a:extLst>
            </p:cNvPr>
            <p:cNvPicPr>
              <a:picLocks noChangeAspect="1"/>
            </p:cNvPicPr>
            <p:nvPr/>
          </p:nvPicPr>
          <p:blipFill rotWithShape="1">
            <a:blip r:embed="rId11">
              <a:extLst>
                <a:ext uri="{28A0092B-C50C-407E-A947-70E740481C1C}">
                  <a14:useLocalDpi xmlns:a14="http://schemas.microsoft.com/office/drawing/2010/main" val="0"/>
                </a:ext>
              </a:extLst>
            </a:blip>
            <a:srcRect l="-275" t="-758" r="-2455" b="23916"/>
            <a:stretch/>
          </p:blipFill>
          <p:spPr>
            <a:xfrm>
              <a:off x="8790927" y="4339837"/>
              <a:ext cx="1477313" cy="1477313"/>
            </a:xfrm>
            <a:prstGeom prst="ellipse">
              <a:avLst/>
            </a:prstGeom>
            <a:effectLst/>
          </p:spPr>
        </p:pic>
        <p:sp>
          <p:nvSpPr>
            <p:cNvPr id="56" name="TekstSylinder 55">
              <a:extLst>
                <a:ext uri="{FF2B5EF4-FFF2-40B4-BE49-F238E27FC236}">
                  <a16:creationId xmlns:a16="http://schemas.microsoft.com/office/drawing/2014/main" id="{2DE93C93-BFEC-411C-B810-A6638FEB5A1B}"/>
                </a:ext>
              </a:extLst>
            </p:cNvPr>
            <p:cNvSpPr txBox="1"/>
            <p:nvPr/>
          </p:nvSpPr>
          <p:spPr>
            <a:xfrm>
              <a:off x="8733887" y="5580339"/>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Oppvekst og velferd</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Frode Kvittem</a:t>
              </a:r>
            </a:p>
          </p:txBody>
        </p:sp>
        <p:pic>
          <p:nvPicPr>
            <p:cNvPr id="57" name="Bilde 56" descr="Et bilde som inneholder mann, person, dress, stående&#10;&#10;Automatisk generert beskrivelse">
              <a:extLst>
                <a:ext uri="{FF2B5EF4-FFF2-40B4-BE49-F238E27FC236}">
                  <a16:creationId xmlns:a16="http://schemas.microsoft.com/office/drawing/2014/main" id="{81902301-9322-4F5A-ABA1-0D87C7124FA7}"/>
                </a:ext>
              </a:extLst>
            </p:cNvPr>
            <p:cNvPicPr>
              <a:picLocks noChangeAspect="1"/>
            </p:cNvPicPr>
            <p:nvPr/>
          </p:nvPicPr>
          <p:blipFill rotWithShape="1">
            <a:blip r:embed="rId12">
              <a:extLst>
                <a:ext uri="{28A0092B-C50C-407E-A947-70E740481C1C}">
                  <a14:useLocalDpi xmlns:a14="http://schemas.microsoft.com/office/drawing/2010/main" val="0"/>
                </a:ext>
              </a:extLst>
            </a:blip>
            <a:srcRect l="32637" t="19276" r="35133" b="32411"/>
            <a:stretch/>
          </p:blipFill>
          <p:spPr>
            <a:xfrm>
              <a:off x="10584000" y="4354478"/>
              <a:ext cx="1455738" cy="1455739"/>
            </a:xfrm>
            <a:prstGeom prst="ellipse">
              <a:avLst/>
            </a:prstGeom>
            <a:effectLst/>
          </p:spPr>
        </p:pic>
        <p:sp>
          <p:nvSpPr>
            <p:cNvPr id="58" name="TekstSylinder 57">
              <a:extLst>
                <a:ext uri="{FF2B5EF4-FFF2-40B4-BE49-F238E27FC236}">
                  <a16:creationId xmlns:a16="http://schemas.microsoft.com/office/drawing/2014/main" id="{1AAB61E1-AD98-439E-A1A9-84D6A930F6CC}"/>
                </a:ext>
              </a:extLst>
            </p:cNvPr>
            <p:cNvSpPr txBox="1"/>
            <p:nvPr/>
          </p:nvSpPr>
          <p:spPr>
            <a:xfrm>
              <a:off x="10512765" y="5573409"/>
              <a:ext cx="1627719" cy="646331"/>
            </a:xfrm>
            <a:prstGeom prst="rect">
              <a:avLst/>
            </a:prstGeom>
            <a:solidFill>
              <a:srgbClr val="00244E"/>
            </a:solidFill>
          </p:spPr>
          <p:txBody>
            <a:bodyPr wrap="square" rtlCol="0">
              <a:spAutoFit/>
            </a:bodyPr>
            <a:lstStyle/>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Landbruk</a:t>
              </a:r>
            </a:p>
            <a:p>
              <a:pPr algn="ctr"/>
              <a:r>
                <a:rPr lang="nb-NO"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Tore Bjørkli</a:t>
              </a:r>
            </a:p>
            <a:p>
              <a:pPr algn="ctr"/>
              <a:endParaRPr lang="nb-NO"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Tree>
    <p:extLst>
      <p:ext uri="{BB962C8B-B14F-4D97-AF65-F5344CB8AC3E}">
        <p14:creationId xmlns:p14="http://schemas.microsoft.com/office/powerpoint/2010/main" val="4174998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halvside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0"/>
            <a:ext cx="12192000" cy="522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68190" y="1122363"/>
            <a:ext cx="5127810" cy="2387600"/>
          </a:xfrm>
          <a:prstGeom prst="rect">
            <a:avLst/>
          </a:prstGeom>
          <a:effectLst>
            <a:glow rad="127000">
              <a:schemeClr val="accent1"/>
            </a:glow>
            <a:outerShdw blurRad="50800" dist="38100" dir="2700000" algn="tl" rotWithShape="0">
              <a:schemeClr val="bg2">
                <a:lumMod val="25000"/>
                <a:alpha val="40000"/>
              </a:schemeClr>
            </a:outerShdw>
          </a:effectLst>
        </p:spPr>
        <p:txBody>
          <a:bodyPr anchor="b">
            <a:noAutofit/>
          </a:bodyPr>
          <a:lstStyle>
            <a:lvl1pPr algn="l">
              <a:defRPr sz="4400">
                <a:solidFill>
                  <a:schemeClr val="bg1"/>
                </a:solidFill>
                <a:latin typeface="+mn-lt"/>
              </a:defRPr>
            </a:lvl1pPr>
          </a:lstStyle>
          <a:p>
            <a:r>
              <a:rPr lang="nb-NO" dirty="0"/>
              <a:t>Overskrift (pkt. 44) på </a:t>
            </a:r>
            <a:r>
              <a:rPr lang="nb-NO" dirty="0" err="1"/>
              <a:t>forsidemal</a:t>
            </a:r>
            <a:r>
              <a:rPr lang="nb-NO" dirty="0"/>
              <a:t> med ett bilde</a:t>
            </a:r>
          </a:p>
        </p:txBody>
      </p:sp>
      <p:sp>
        <p:nvSpPr>
          <p:cNvPr id="11" name="Undertittel 2">
            <a:extLst>
              <a:ext uri="{FF2B5EF4-FFF2-40B4-BE49-F238E27FC236}">
                <a16:creationId xmlns:a16="http://schemas.microsoft.com/office/drawing/2014/main" id="{8BAAC390-F47B-47BD-8525-7B87AD441CD5}"/>
              </a:ext>
            </a:extLst>
          </p:cNvPr>
          <p:cNvSpPr>
            <a:spLocks noGrp="1"/>
          </p:cNvSpPr>
          <p:nvPr>
            <p:ph type="subTitle" idx="1" hasCustomPrompt="1"/>
          </p:nvPr>
        </p:nvSpPr>
        <p:spPr>
          <a:xfrm>
            <a:off x="955289" y="3945693"/>
            <a:ext cx="5152663"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sp>
        <p:nvSpPr>
          <p:cNvPr id="12" name="Plassholder for bilde 2">
            <a:extLst>
              <a:ext uri="{FF2B5EF4-FFF2-40B4-BE49-F238E27FC236}">
                <a16:creationId xmlns:a16="http://schemas.microsoft.com/office/drawing/2014/main" id="{5F6A47D4-6B0A-4D0F-83C5-44F1B0DB5A36}"/>
              </a:ext>
            </a:extLst>
          </p:cNvPr>
          <p:cNvSpPr>
            <a:spLocks noGrp="1"/>
          </p:cNvSpPr>
          <p:nvPr>
            <p:ph type="pic" idx="13" hasCustomPrompt="1"/>
          </p:nvPr>
        </p:nvSpPr>
        <p:spPr>
          <a:xfrm>
            <a:off x="6561608" y="0"/>
            <a:ext cx="5630392" cy="5220000"/>
          </a:xfrm>
          <a:prstGeom prst="rect">
            <a:avLst/>
          </a:prstGeom>
          <a:solidFill>
            <a:schemeClr val="bg1">
              <a:lumMod val="50000"/>
            </a:schemeClr>
          </a:solidFill>
          <a:ln>
            <a:noFill/>
          </a:ln>
        </p:spPr>
        <p:txBody>
          <a:bodyPr anchor="ctr">
            <a:normAutofit/>
          </a:bodyPr>
          <a:lstStyle>
            <a:lvl1pPr marL="0" indent="0" algn="ctr">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 inn bilde som passer presentasjonens tema. </a:t>
            </a:r>
          </a:p>
          <a:p>
            <a:endParaRPr lang="nb-NO"/>
          </a:p>
          <a:p>
            <a:r>
              <a:rPr lang="nb-NO"/>
              <a:t>Hvis du ikke har et bilde som er relevant, kan du bruke en </a:t>
            </a:r>
            <a:r>
              <a:rPr lang="nb-NO" err="1"/>
              <a:t>forsidemal</a:t>
            </a:r>
            <a:r>
              <a:rPr lang="nb-NO"/>
              <a:t> uten bilde. </a:t>
            </a:r>
          </a:p>
        </p:txBody>
      </p:sp>
      <p:sp>
        <p:nvSpPr>
          <p:cNvPr id="14" name="Plassholder for dato 3">
            <a:extLst>
              <a:ext uri="{FF2B5EF4-FFF2-40B4-BE49-F238E27FC236}">
                <a16:creationId xmlns:a16="http://schemas.microsoft.com/office/drawing/2014/main" id="{598EFE57-85C1-47AC-901B-50FE5A882197}"/>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14.09.2023</a:t>
            </a:fld>
            <a:endParaRPr lang="nb-NO"/>
          </a:p>
        </p:txBody>
      </p:sp>
      <p:pic>
        <p:nvPicPr>
          <p:cNvPr id="8" name="Bilde 7">
            <a:extLst>
              <a:ext uri="{FF2B5EF4-FFF2-40B4-BE49-F238E27FC236}">
                <a16:creationId xmlns:a16="http://schemas.microsoft.com/office/drawing/2014/main" id="{E9EAED0C-2A6E-42D7-9B25-A273B08EBCC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9" name="Bilde 8">
            <a:extLst>
              <a:ext uri="{FF2B5EF4-FFF2-40B4-BE49-F238E27FC236}">
                <a16:creationId xmlns:a16="http://schemas.microsoft.com/office/drawing/2014/main" id="{3A65D8C2-666F-4DAA-B072-B96964B5C2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0753" y="4988753"/>
            <a:ext cx="5397131" cy="1635330"/>
          </a:xfrm>
          <a:prstGeom prst="rect">
            <a:avLst/>
          </a:prstGeom>
        </p:spPr>
      </p:pic>
    </p:spTree>
    <p:extLst>
      <p:ext uri="{BB962C8B-B14F-4D97-AF65-F5344CB8AC3E}">
        <p14:creationId xmlns:p14="http://schemas.microsoft.com/office/powerpoint/2010/main" val="45663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tre bild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850DC3F-1BBD-4C39-8B6D-08E973453607}"/>
              </a:ext>
            </a:extLst>
          </p:cNvPr>
          <p:cNvSpPr/>
          <p:nvPr userDrawn="1"/>
        </p:nvSpPr>
        <p:spPr>
          <a:xfrm>
            <a:off x="0" y="2592000"/>
            <a:ext cx="12192000" cy="262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Plassholder for bilde 2">
            <a:extLst>
              <a:ext uri="{FF2B5EF4-FFF2-40B4-BE49-F238E27FC236}">
                <a16:creationId xmlns:a16="http://schemas.microsoft.com/office/drawing/2014/main" id="{42806100-589A-4BF8-8707-38D3F5B24DD2}"/>
              </a:ext>
            </a:extLst>
          </p:cNvPr>
          <p:cNvSpPr>
            <a:spLocks noGrp="1"/>
          </p:cNvSpPr>
          <p:nvPr>
            <p:ph type="pic" idx="13" hasCustomPrompt="1"/>
          </p:nvPr>
        </p:nvSpPr>
        <p:spPr>
          <a:xfrm>
            <a:off x="0" y="1"/>
            <a:ext cx="5352000" cy="2592000"/>
          </a:xfrm>
          <a:prstGeom prst="rect">
            <a:avLst/>
          </a:prstGeom>
          <a:solidFill>
            <a:schemeClr val="bg1">
              <a:lumMod val="8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i midten for å sette</a:t>
            </a:r>
            <a:br>
              <a:rPr lang="nb-NO"/>
            </a:br>
            <a:r>
              <a:rPr lang="nb-NO"/>
              <a:t>inn et bilde i liggende format.</a:t>
            </a:r>
          </a:p>
          <a:p>
            <a:r>
              <a:rPr lang="nb-NO"/>
              <a:t>Denne forsidemalen må ha </a:t>
            </a:r>
            <a:br>
              <a:rPr lang="nb-NO"/>
            </a:br>
            <a:r>
              <a:rPr lang="nb-NO"/>
              <a:t>tre bilder, hvis ikke blir </a:t>
            </a:r>
            <a:br>
              <a:rPr lang="nb-NO"/>
            </a:br>
            <a:r>
              <a:rPr lang="nb-NO"/>
              <a:t>det tomrom.</a:t>
            </a:r>
          </a:p>
        </p:txBody>
      </p:sp>
      <p:sp>
        <p:nvSpPr>
          <p:cNvPr id="14" name="Plassholder for bilde 2">
            <a:extLst>
              <a:ext uri="{FF2B5EF4-FFF2-40B4-BE49-F238E27FC236}">
                <a16:creationId xmlns:a16="http://schemas.microsoft.com/office/drawing/2014/main" id="{D878FE25-CFBD-48C8-99CE-16AC2905ACA1}"/>
              </a:ext>
            </a:extLst>
          </p:cNvPr>
          <p:cNvSpPr>
            <a:spLocks noGrp="1"/>
          </p:cNvSpPr>
          <p:nvPr>
            <p:ph type="pic" idx="14" hasCustomPrompt="1"/>
          </p:nvPr>
        </p:nvSpPr>
        <p:spPr>
          <a:xfrm>
            <a:off x="8772000" y="0"/>
            <a:ext cx="3420000" cy="2592000"/>
          </a:xfrm>
          <a:prstGeom prst="rect">
            <a:avLst/>
          </a:prstGeom>
          <a:solidFill>
            <a:schemeClr val="bg1">
              <a:lumMod val="6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3</a:t>
            </a:r>
          </a:p>
        </p:txBody>
      </p:sp>
      <p:sp>
        <p:nvSpPr>
          <p:cNvPr id="15" name="Plassholder for bilde 2">
            <a:extLst>
              <a:ext uri="{FF2B5EF4-FFF2-40B4-BE49-F238E27FC236}">
                <a16:creationId xmlns:a16="http://schemas.microsoft.com/office/drawing/2014/main" id="{CCCC7427-8045-4B95-9170-92E6EF6EB33C}"/>
              </a:ext>
            </a:extLst>
          </p:cNvPr>
          <p:cNvSpPr>
            <a:spLocks noGrp="1"/>
          </p:cNvSpPr>
          <p:nvPr>
            <p:ph type="pic" idx="15" hasCustomPrompt="1"/>
          </p:nvPr>
        </p:nvSpPr>
        <p:spPr>
          <a:xfrm>
            <a:off x="5352000" y="0"/>
            <a:ext cx="3420000" cy="2592000"/>
          </a:xfrm>
          <a:prstGeom prst="rect">
            <a:avLst/>
          </a:prstGeom>
          <a:solidFill>
            <a:schemeClr val="bg1">
              <a:lumMod val="75000"/>
            </a:schemeClr>
          </a:solidFill>
          <a:ln>
            <a:noFill/>
          </a:ln>
        </p:spPr>
        <p:txBody>
          <a:bodyPr anchor="ct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sette inn  bilde 2</a:t>
            </a:r>
          </a:p>
        </p:txBody>
      </p:sp>
      <p:sp>
        <p:nvSpPr>
          <p:cNvPr id="22" name="Plassholder for dato 3">
            <a:extLst>
              <a:ext uri="{FF2B5EF4-FFF2-40B4-BE49-F238E27FC236}">
                <a16:creationId xmlns:a16="http://schemas.microsoft.com/office/drawing/2014/main" id="{2A06B02A-E871-46C5-8669-758D95CFFC5B}"/>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14.09.2023</a:t>
            </a:fld>
            <a:endParaRPr lang="nb-NO"/>
          </a:p>
        </p:txBody>
      </p:sp>
      <p:sp>
        <p:nvSpPr>
          <p:cNvPr id="10" name="Plassholder for tekst 4">
            <a:extLst>
              <a:ext uri="{FF2B5EF4-FFF2-40B4-BE49-F238E27FC236}">
                <a16:creationId xmlns:a16="http://schemas.microsoft.com/office/drawing/2014/main" id="{DBC048E8-BE31-4C00-999A-87E1E8D97784}"/>
              </a:ext>
            </a:extLst>
          </p:cNvPr>
          <p:cNvSpPr>
            <a:spLocks noGrp="1"/>
          </p:cNvSpPr>
          <p:nvPr>
            <p:ph type="body" sz="quarter" idx="10" hasCustomPrompt="1"/>
          </p:nvPr>
        </p:nvSpPr>
        <p:spPr>
          <a:xfrm>
            <a:off x="959715" y="3173506"/>
            <a:ext cx="9847062" cy="1326163"/>
          </a:xfrm>
          <a:prstGeom prst="rect">
            <a:avLst/>
          </a:prstGeom>
          <a:effectLst>
            <a:outerShdw blurRad="50800" dist="38100" dir="2700000" algn="tl" rotWithShape="0">
              <a:prstClr val="black">
                <a:alpha val="21000"/>
              </a:prstClr>
            </a:outerShdw>
          </a:effectLst>
        </p:spPr>
        <p:txBody>
          <a:bodyPr anchor="b"/>
          <a:lstStyle>
            <a:lvl1pPr marL="0" indent="0">
              <a:buNone/>
              <a:defRPr sz="44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b-NO" dirty="0"/>
              <a:t>Overskrift (pkt. 44) på </a:t>
            </a:r>
            <a:r>
              <a:rPr lang="nb-NO" dirty="0" err="1"/>
              <a:t>forsidemal</a:t>
            </a:r>
            <a:r>
              <a:rPr lang="nb-NO" dirty="0"/>
              <a:t> med tre bilder</a:t>
            </a:r>
          </a:p>
        </p:txBody>
      </p:sp>
      <p:sp>
        <p:nvSpPr>
          <p:cNvPr id="11" name="Undertittel 2">
            <a:extLst>
              <a:ext uri="{FF2B5EF4-FFF2-40B4-BE49-F238E27FC236}">
                <a16:creationId xmlns:a16="http://schemas.microsoft.com/office/drawing/2014/main" id="{F086707E-73C6-42D7-8341-430749AEADF7}"/>
              </a:ext>
            </a:extLst>
          </p:cNvPr>
          <p:cNvSpPr>
            <a:spLocks noGrp="1"/>
          </p:cNvSpPr>
          <p:nvPr>
            <p:ph type="subTitle" idx="1" hasCustomPrompt="1"/>
          </p:nvPr>
        </p:nvSpPr>
        <p:spPr>
          <a:xfrm>
            <a:off x="962216" y="4520658"/>
            <a:ext cx="6826059" cy="898526"/>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a:t>
            </a:r>
          </a:p>
        </p:txBody>
      </p:sp>
      <p:pic>
        <p:nvPicPr>
          <p:cNvPr id="13" name="Bilde 12">
            <a:extLst>
              <a:ext uri="{FF2B5EF4-FFF2-40B4-BE49-F238E27FC236}">
                <a16:creationId xmlns:a16="http://schemas.microsoft.com/office/drawing/2014/main" id="{37C1F5E2-EAC2-40D9-8401-564CC1EA7FC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16" name="Bilde 15">
            <a:extLst>
              <a:ext uri="{FF2B5EF4-FFF2-40B4-BE49-F238E27FC236}">
                <a16:creationId xmlns:a16="http://schemas.microsoft.com/office/drawing/2014/main" id="{EC0169C8-CD00-488C-AADD-B00619D9A4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0753" y="4988753"/>
            <a:ext cx="5397131" cy="1635330"/>
          </a:xfrm>
          <a:prstGeom prst="rect">
            <a:avLst/>
          </a:prstGeom>
        </p:spPr>
      </p:pic>
    </p:spTree>
    <p:extLst>
      <p:ext uri="{BB962C8B-B14F-4D97-AF65-F5344CB8AC3E}">
        <p14:creationId xmlns:p14="http://schemas.microsoft.com/office/powerpoint/2010/main" val="216483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bakgrunn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25F000E-37A8-4940-9530-AC41E4F29800}"/>
              </a:ext>
            </a:extLst>
          </p:cNvPr>
          <p:cNvSpPr>
            <a:spLocks noGrp="1"/>
          </p:cNvSpPr>
          <p:nvPr>
            <p:ph type="pic" sz="quarter" idx="12"/>
          </p:nvPr>
        </p:nvSpPr>
        <p:spPr>
          <a:xfrm>
            <a:off x="0" y="0"/>
            <a:ext cx="12192000" cy="5226050"/>
          </a:xfrm>
          <a:prstGeom prst="rect">
            <a:avLst/>
          </a:prstGeom>
          <a:solidFill>
            <a:schemeClr val="bg1">
              <a:lumMod val="85000"/>
            </a:schemeClr>
          </a:solidFill>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a:t>Klikk på ikonet for å legge til et bilde</a:t>
            </a:r>
          </a:p>
        </p:txBody>
      </p:sp>
      <p:sp>
        <p:nvSpPr>
          <p:cNvPr id="10" name="Tittel 1">
            <a:extLst>
              <a:ext uri="{FF2B5EF4-FFF2-40B4-BE49-F238E27FC236}">
                <a16:creationId xmlns:a16="http://schemas.microsoft.com/office/drawing/2014/main" id="{2EC5FF78-1CDE-4938-BB25-88A17EF65562}"/>
              </a:ext>
            </a:extLst>
          </p:cNvPr>
          <p:cNvSpPr>
            <a:spLocks noGrp="1"/>
          </p:cNvSpPr>
          <p:nvPr>
            <p:ph type="ctrTitle" hasCustomPrompt="1"/>
          </p:nvPr>
        </p:nvSpPr>
        <p:spPr>
          <a:xfrm>
            <a:off x="901859" y="2728451"/>
            <a:ext cx="9904918" cy="927561"/>
          </a:xfrm>
          <a:prstGeom prst="rect">
            <a:avLst/>
          </a:prstGeom>
          <a:effectLst>
            <a:outerShdw blurRad="50800" dist="25400" dir="2700000" algn="tl" rotWithShape="0">
              <a:schemeClr val="tx1">
                <a:alpha val="40000"/>
              </a:schemeClr>
            </a:outerShdw>
          </a:effectLst>
        </p:spPr>
        <p:txBody>
          <a:bodyPr anchor="b"/>
          <a:lstStyle>
            <a:lvl1pPr algn="l">
              <a:defRPr sz="5400">
                <a:solidFill>
                  <a:schemeClr val="tx1"/>
                </a:solidFill>
                <a:latin typeface="+mn-lt"/>
              </a:defRPr>
            </a:lvl1pPr>
          </a:lstStyle>
          <a:p>
            <a:r>
              <a:rPr lang="nb-NO" dirty="0"/>
              <a:t>Overskrift (pkt. 54) </a:t>
            </a:r>
            <a:r>
              <a:rPr lang="nb-NO" dirty="0" err="1"/>
              <a:t>bildemal</a:t>
            </a:r>
            <a:endParaRPr lang="nb-NO" dirty="0"/>
          </a:p>
        </p:txBody>
      </p:sp>
      <p:sp>
        <p:nvSpPr>
          <p:cNvPr id="15" name="Plassholder for dato 3">
            <a:extLst>
              <a:ext uri="{FF2B5EF4-FFF2-40B4-BE49-F238E27FC236}">
                <a16:creationId xmlns:a16="http://schemas.microsoft.com/office/drawing/2014/main" id="{590A0205-A7E7-4285-AB08-6527F7C86790}"/>
              </a:ext>
            </a:extLst>
          </p:cNvPr>
          <p:cNvSpPr>
            <a:spLocks noGrp="1"/>
          </p:cNvSpPr>
          <p:nvPr>
            <p:ph type="dt" sz="half" idx="2"/>
          </p:nvPr>
        </p:nvSpPr>
        <p:spPr>
          <a:xfrm>
            <a:off x="10806776" y="6261302"/>
            <a:ext cx="1079459" cy="235270"/>
          </a:xfrm>
          <a:prstGeom prst="rect">
            <a:avLst/>
          </a:prstGeom>
        </p:spPr>
        <p:txBody>
          <a:bodyPr vert="horz" lIns="91440" tIns="45720" rIns="91440" bIns="45720" rtlCol="0" anchor="ctr">
            <a:noAutofit/>
          </a:bodyPr>
          <a:lstStyle>
            <a:lvl1pPr algn="r">
              <a:defRPr sz="1200">
                <a:solidFill>
                  <a:schemeClr val="tx1"/>
                </a:solidFill>
                <a:latin typeface="+mn-lt"/>
              </a:defRPr>
            </a:lvl1pPr>
          </a:lstStyle>
          <a:p>
            <a:fld id="{20CAE16B-463B-4D9A-B532-D4D0B4862104}" type="datetime1">
              <a:rPr lang="nb-NO" smtClean="0"/>
              <a:pPr/>
              <a:t>14.09.2023</a:t>
            </a:fld>
            <a:endParaRPr lang="nb-NO"/>
          </a:p>
        </p:txBody>
      </p:sp>
      <p:sp>
        <p:nvSpPr>
          <p:cNvPr id="9" name="Plassholder for tekst 6">
            <a:extLst>
              <a:ext uri="{FF2B5EF4-FFF2-40B4-BE49-F238E27FC236}">
                <a16:creationId xmlns:a16="http://schemas.microsoft.com/office/drawing/2014/main" id="{8BEBCF7A-C37A-4B02-B277-083E4CB6ADA6}"/>
              </a:ext>
            </a:extLst>
          </p:cNvPr>
          <p:cNvSpPr>
            <a:spLocks noGrp="1"/>
          </p:cNvSpPr>
          <p:nvPr>
            <p:ph type="body" sz="quarter" idx="11" hasCustomPrompt="1"/>
          </p:nvPr>
        </p:nvSpPr>
        <p:spPr>
          <a:xfrm>
            <a:off x="967089" y="3952084"/>
            <a:ext cx="4941876" cy="1036667"/>
          </a:xfrm>
          <a:prstGeom prst="rect">
            <a:avLst/>
          </a:prstGeom>
          <a:effectLst>
            <a:outerShdw blurRad="50800" dist="38100" dir="2700000" algn="tl" rotWithShape="0">
              <a:prstClr val="black">
                <a:alpha val="24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tx1"/>
                </a:solidFill>
                <a:latin typeface="+mn-lt"/>
                <a:ea typeface="Open Sans SemiBold" panose="020B0706030804020204" pitchFamily="34" charset="0"/>
                <a:cs typeface="Open Sans SemiBold" panose="020B07060308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dirty="0"/>
              <a:t>Her kan du skrive navn og avdeling, eller du kan spesifisere hva presentasjonen dreier seg om.</a:t>
            </a:r>
          </a:p>
        </p:txBody>
      </p:sp>
      <p:pic>
        <p:nvPicPr>
          <p:cNvPr id="4" name="Bilde 3">
            <a:extLst>
              <a:ext uri="{FF2B5EF4-FFF2-40B4-BE49-F238E27FC236}">
                <a16:creationId xmlns:a16="http://schemas.microsoft.com/office/drawing/2014/main" id="{56788206-D5AB-41F9-80E6-8340542FB71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3484" r="11084" b="38913"/>
          <a:stretch/>
        </p:blipFill>
        <p:spPr>
          <a:xfrm>
            <a:off x="8677334" y="5226049"/>
            <a:ext cx="3514666" cy="1568451"/>
          </a:xfrm>
          <a:prstGeom prst="rect">
            <a:avLst/>
          </a:prstGeom>
        </p:spPr>
      </p:pic>
      <p:pic>
        <p:nvPicPr>
          <p:cNvPr id="11" name="Bilde 10">
            <a:extLst>
              <a:ext uri="{FF2B5EF4-FFF2-40B4-BE49-F238E27FC236}">
                <a16:creationId xmlns:a16="http://schemas.microsoft.com/office/drawing/2014/main" id="{E5B9E482-612A-4627-ABAB-54CA86C30C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0753" y="4988753"/>
            <a:ext cx="5397131" cy="1635330"/>
          </a:xfrm>
          <a:prstGeom prst="rect">
            <a:avLst/>
          </a:prstGeom>
        </p:spPr>
      </p:pic>
    </p:spTree>
    <p:extLst>
      <p:ext uri="{BB962C8B-B14F-4D97-AF65-F5344CB8AC3E}">
        <p14:creationId xmlns:p14="http://schemas.microsoft.com/office/powerpoint/2010/main" val="1363573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innhold 1">
    <p:bg>
      <p:bgPr>
        <a:solidFill>
          <a:schemeClr val="bg1"/>
        </a:solidFill>
        <a:effectLst/>
      </p:bgPr>
    </p:bg>
    <p:spTree>
      <p:nvGrpSpPr>
        <p:cNvPr id="1" name=""/>
        <p:cNvGrpSpPr/>
        <p:nvPr/>
      </p:nvGrpSpPr>
      <p:grpSpPr>
        <a:xfrm>
          <a:off x="0" y="0"/>
          <a:ext cx="0" cy="0"/>
          <a:chOff x="0" y="0"/>
          <a:chExt cx="0" cy="0"/>
        </a:xfrm>
      </p:grpSpPr>
      <p:sp>
        <p:nvSpPr>
          <p:cNvPr id="38" name="Plassholder for tekst 37">
            <a:extLst>
              <a:ext uri="{FF2B5EF4-FFF2-40B4-BE49-F238E27FC236}">
                <a16:creationId xmlns:a16="http://schemas.microsoft.com/office/drawing/2014/main" id="{64124C66-4136-4FC7-A6B5-B7D77C6ED11D}"/>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39" name="Plassholder for tekst 37">
            <a:extLst>
              <a:ext uri="{FF2B5EF4-FFF2-40B4-BE49-F238E27FC236}">
                <a16:creationId xmlns:a16="http://schemas.microsoft.com/office/drawing/2014/main" id="{2F115D20-C136-40E3-BA4F-92B43A3D7075}"/>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til på å lytte.</a:t>
            </a:r>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Overskriften (pkt. 36) bør være kort og tydelig</a:t>
            </a:r>
          </a:p>
        </p:txBody>
      </p:sp>
      <p:sp>
        <p:nvSpPr>
          <p:cNvPr id="15" name="Plassholder for lysbildenummer 5">
            <a:extLst>
              <a:ext uri="{FF2B5EF4-FFF2-40B4-BE49-F238E27FC236}">
                <a16:creationId xmlns:a16="http://schemas.microsoft.com/office/drawing/2014/main" id="{8BB81CE8-4FDA-4E87-BF9F-E402616C5556}"/>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nb-NO" sz="900" dirty="0">
              <a:solidFill>
                <a:schemeClr val="tx1"/>
              </a:solidFill>
              <a:latin typeface="+mn-lt"/>
            </a:endParaRPr>
          </a:p>
        </p:txBody>
      </p:sp>
      <p:pic>
        <p:nvPicPr>
          <p:cNvPr id="3" name="Bilde 2">
            <a:extLst>
              <a:ext uri="{FF2B5EF4-FFF2-40B4-BE49-F238E27FC236}">
                <a16:creationId xmlns:a16="http://schemas.microsoft.com/office/drawing/2014/main" id="{0C0D72C6-BA62-4A34-B2AA-75A1C6B86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8" name="TekstSylinder 7">
            <a:extLst>
              <a:ext uri="{FF2B5EF4-FFF2-40B4-BE49-F238E27FC236}">
                <a16:creationId xmlns:a16="http://schemas.microsoft.com/office/drawing/2014/main" id="{CEB25488-40FF-487E-BFCF-0066CC14C018}"/>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2127724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2">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B7A5C0EF-D6AE-4DC0-9C4A-98CACCE3F362}"/>
              </a:ext>
            </a:extLst>
          </p:cNvPr>
          <p:cNvSpPr/>
          <p:nvPr userDrawn="1"/>
        </p:nvSpPr>
        <p:spPr>
          <a:xfrm>
            <a:off x="0" y="-101600"/>
            <a:ext cx="12192000" cy="21156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ittel 1">
            <a:extLst>
              <a:ext uri="{FF2B5EF4-FFF2-40B4-BE49-F238E27FC236}">
                <a16:creationId xmlns:a16="http://schemas.microsoft.com/office/drawing/2014/main" id="{AD94DBB0-AC01-486F-9645-C50E40CF467E}"/>
              </a:ext>
            </a:extLst>
          </p:cNvPr>
          <p:cNvSpPr>
            <a:spLocks noGrp="1"/>
          </p:cNvSpPr>
          <p:nvPr>
            <p:ph type="title" hasCustomPrompt="1"/>
          </p:nvPr>
        </p:nvSpPr>
        <p:spPr>
          <a:xfrm>
            <a:off x="1055688" y="873125"/>
            <a:ext cx="10080625" cy="1077209"/>
          </a:xfrm>
          <a:prstGeom prst="rect">
            <a:avLst/>
          </a:prstGeom>
          <a:effectLst>
            <a:outerShdw blurRad="25400" dist="38100" dir="2700000" algn="tl" rotWithShape="0">
              <a:prstClr val="black">
                <a:alpha val="7000"/>
              </a:prstClr>
            </a:outerShdw>
          </a:effectLst>
        </p:spPr>
        <p:txBody>
          <a:bodyPr vert="horz" lIns="91440" tIns="45720" rIns="91440" bIns="45720" rtlCol="0" anchor="b">
            <a:noAutofit/>
          </a:bodyPr>
          <a:lstStyle>
            <a:lvl1pPr>
              <a:lnSpc>
                <a:spcPct val="100000"/>
              </a:lnSpc>
              <a:defRPr sz="3600">
                <a:solidFill>
                  <a:schemeClr val="accent1"/>
                </a:solidFill>
                <a:latin typeface="+mn-lt"/>
                <a:ea typeface="Open Sans SemiBold" panose="020B0706030804020204" pitchFamily="34" charset="0"/>
                <a:cs typeface="Open Sans SemiBold" panose="020B0706030804020204" pitchFamily="34" charset="0"/>
              </a:defRPr>
            </a:lvl1pPr>
          </a:lstStyle>
          <a:p>
            <a:r>
              <a:rPr lang="nb-NO" dirty="0"/>
              <a:t>Overskriften (pkt. 36) bør være kort og tydelig</a:t>
            </a:r>
          </a:p>
        </p:txBody>
      </p:sp>
      <p:sp>
        <p:nvSpPr>
          <p:cNvPr id="17" name="Plassholder for lysbildenummer 5">
            <a:extLst>
              <a:ext uri="{FF2B5EF4-FFF2-40B4-BE49-F238E27FC236}">
                <a16:creationId xmlns:a16="http://schemas.microsoft.com/office/drawing/2014/main" id="{0E22CC3F-B1E4-439E-AD2C-365EB63BD0D5}"/>
              </a:ext>
            </a:extLst>
          </p:cNvPr>
          <p:cNvSpPr txBox="1">
            <a:spLocks/>
          </p:cNvSpPr>
          <p:nvPr userDrawn="1"/>
        </p:nvSpPr>
        <p:spPr>
          <a:xfrm>
            <a:off x="11540562" y="6510425"/>
            <a:ext cx="497451" cy="235270"/>
          </a:xfrm>
          <a:prstGeom prst="rect">
            <a:avLst/>
          </a:prstGeom>
        </p:spPr>
        <p:txBody>
          <a:bodyPr vert="horz" lIns="91440" tIns="45720" rIns="91440" bIns="45720" rtlCol="0" anchor="ctr"/>
          <a:lstStyle>
            <a:defPPr>
              <a:defRPr lang="nb-NO"/>
            </a:defPPr>
            <a:lvl1pPr marL="0" algn="r" defTabSz="914400" rtl="0" eaLnBrk="1" latinLnBrk="0" hangingPunct="1">
              <a:defRPr sz="1200" kern="1200">
                <a:solidFill>
                  <a:srgbClr val="00ADBA"/>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nb-NO" sz="900" dirty="0">
              <a:solidFill>
                <a:schemeClr val="tx1"/>
              </a:solidFill>
              <a:latin typeface="+mn-lt"/>
            </a:endParaRPr>
          </a:p>
        </p:txBody>
      </p:sp>
      <p:sp>
        <p:nvSpPr>
          <p:cNvPr id="9" name="Plassholder for tekst 37">
            <a:extLst>
              <a:ext uri="{FF2B5EF4-FFF2-40B4-BE49-F238E27FC236}">
                <a16:creationId xmlns:a16="http://schemas.microsoft.com/office/drawing/2014/main" id="{579AAE86-25D6-4547-B61E-07621E680542}"/>
              </a:ext>
            </a:extLst>
          </p:cNvPr>
          <p:cNvSpPr>
            <a:spLocks noGrp="1"/>
          </p:cNvSpPr>
          <p:nvPr>
            <p:ph type="body" sz="quarter" idx="11" hasCustomPrompt="1"/>
          </p:nvPr>
        </p:nvSpPr>
        <p:spPr>
          <a:xfrm>
            <a:off x="1057541" y="2164988"/>
            <a:ext cx="4889693" cy="4144259"/>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Tx/>
              <a:buNone/>
              <a:tabLst/>
              <a:defRPr>
                <a:solidFill>
                  <a:schemeClr val="tx1"/>
                </a:solidFill>
              </a:defRPr>
            </a:lvl1pPr>
            <a:lvl2pPr>
              <a:lnSpc>
                <a:spcPct val="100000"/>
              </a:lnSpc>
              <a:defRPr>
                <a:solidFill>
                  <a:schemeClr val="tx1"/>
                </a:solidFill>
              </a:defRPr>
            </a:lvl2pPr>
            <a:lvl3pPr>
              <a:lnSpc>
                <a:spcPct val="100000"/>
              </a:lnSpc>
              <a:defRPr>
                <a:solidFill>
                  <a:schemeClr val="tx1"/>
                </a:solidFill>
              </a:defRPr>
            </a:lvl3pPr>
            <a:lvl4pPr>
              <a:lnSpc>
                <a:spcPct val="100000"/>
              </a:lnSpc>
              <a:defRPr>
                <a:solidFill>
                  <a:schemeClr val="tx1"/>
                </a:solidFill>
              </a:defRPr>
            </a:lvl4pPr>
            <a:lvl5pPr>
              <a:lnSpc>
                <a:spcPct val="100000"/>
              </a:lnSpc>
              <a:defRPr>
                <a:solidFill>
                  <a:schemeClr val="tx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nb-NO" dirty="0"/>
              <a:t>Skriv i stikkordsform, ikke i setninger.</a:t>
            </a:r>
            <a:br>
              <a:rPr lang="nb-NO" dirty="0"/>
            </a:br>
            <a:r>
              <a:rPr lang="nb-NO" dirty="0"/>
              <a:t>Publikum bør slippe å lese alt som blir sagt.</a:t>
            </a:r>
          </a:p>
        </p:txBody>
      </p:sp>
      <p:sp>
        <p:nvSpPr>
          <p:cNvPr id="12" name="Plassholder for tekst 37">
            <a:extLst>
              <a:ext uri="{FF2B5EF4-FFF2-40B4-BE49-F238E27FC236}">
                <a16:creationId xmlns:a16="http://schemas.microsoft.com/office/drawing/2014/main" id="{EE53005B-2098-4CDA-B68C-FAC23E6EDF7A}"/>
              </a:ext>
            </a:extLst>
          </p:cNvPr>
          <p:cNvSpPr>
            <a:spLocks noGrp="1"/>
          </p:cNvSpPr>
          <p:nvPr>
            <p:ph type="body" sz="quarter" idx="12" hasCustomPrompt="1"/>
          </p:nvPr>
        </p:nvSpPr>
        <p:spPr>
          <a:xfrm>
            <a:off x="6244768" y="2158799"/>
            <a:ext cx="4881551" cy="4144259"/>
          </a:xfrm>
          <a:prstGeom prst="rect">
            <a:avLst/>
          </a:prstGeom>
        </p:spPr>
        <p:txBody>
          <a:bodyPr/>
          <a:lstStyle>
            <a:lvl1pPr marL="0" indent="0">
              <a:lnSpc>
                <a:spcPct val="100000"/>
              </a:lnSpc>
              <a:buNone/>
              <a:defRPr/>
            </a:lvl1pPr>
            <a:lvl2pPr marL="457200" indent="0">
              <a:lnSpc>
                <a:spcPct val="100000"/>
              </a:lnSpc>
              <a:buNone/>
              <a:defRPr/>
            </a:lvl2pPr>
            <a:lvl3pPr>
              <a:lnSpc>
                <a:spcPct val="100000"/>
              </a:lnSpc>
              <a:defRPr/>
            </a:lvl3pPr>
            <a:lvl4pPr>
              <a:lnSpc>
                <a:spcPct val="100000"/>
              </a:lnSpc>
              <a:defRPr/>
            </a:lvl4pPr>
            <a:lvl5pPr>
              <a:lnSpc>
                <a:spcPct val="100000"/>
              </a:lnSpc>
              <a:defRPr/>
            </a:lvl5pPr>
          </a:lstStyle>
          <a:p>
            <a:pPr lvl="0"/>
            <a:r>
              <a:rPr lang="nb-NO" dirty="0"/>
              <a:t>Mye tekst vil gjøre at publikum bruker mer tid på å lese, og mindre til på å lytte.</a:t>
            </a:r>
          </a:p>
        </p:txBody>
      </p:sp>
      <p:pic>
        <p:nvPicPr>
          <p:cNvPr id="3" name="Bilde 2">
            <a:extLst>
              <a:ext uri="{FF2B5EF4-FFF2-40B4-BE49-F238E27FC236}">
                <a16:creationId xmlns:a16="http://schemas.microsoft.com/office/drawing/2014/main" id="{146E3D18-B3A6-4ABF-92D3-234B19B81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79188" y="372849"/>
            <a:ext cx="504825" cy="504825"/>
          </a:xfrm>
          <a:prstGeom prst="rect">
            <a:avLst/>
          </a:prstGeom>
        </p:spPr>
      </p:pic>
      <p:sp>
        <p:nvSpPr>
          <p:cNvPr id="11" name="TekstSylinder 10">
            <a:extLst>
              <a:ext uri="{FF2B5EF4-FFF2-40B4-BE49-F238E27FC236}">
                <a16:creationId xmlns:a16="http://schemas.microsoft.com/office/drawing/2014/main" id="{43BFD57A-963E-455C-8411-09B4FA517CAE}"/>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161279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re tittel">
    <p:bg>
      <p:bgPr>
        <a:solidFill>
          <a:schemeClr val="bg1"/>
        </a:solidFill>
        <a:effectLst/>
      </p:bgPr>
    </p:bg>
    <p:spTree>
      <p:nvGrpSpPr>
        <p:cNvPr id="1" name=""/>
        <p:cNvGrpSpPr/>
        <p:nvPr/>
      </p:nvGrpSpPr>
      <p:grpSpPr>
        <a:xfrm>
          <a:off x="0" y="0"/>
          <a:ext cx="0" cy="0"/>
          <a:chOff x="0" y="0"/>
          <a:chExt cx="0" cy="0"/>
        </a:xfrm>
      </p:grpSpPr>
      <p:sp>
        <p:nvSpPr>
          <p:cNvPr id="8" name="Plassholder for tittel 1">
            <a:extLst>
              <a:ext uri="{FF2B5EF4-FFF2-40B4-BE49-F238E27FC236}">
                <a16:creationId xmlns:a16="http://schemas.microsoft.com/office/drawing/2014/main" id="{17806027-8FF1-4947-B5AA-FF620735761D}"/>
              </a:ext>
            </a:extLst>
          </p:cNvPr>
          <p:cNvSpPr>
            <a:spLocks noGrp="1"/>
          </p:cNvSpPr>
          <p:nvPr>
            <p:ph type="title" hasCustomPrompt="1"/>
          </p:nvPr>
        </p:nvSpPr>
        <p:spPr>
          <a:xfrm>
            <a:off x="1055688" y="873125"/>
            <a:ext cx="10080625" cy="1077209"/>
          </a:xfrm>
          <a:prstGeom prst="rect">
            <a:avLst/>
          </a:prstGeom>
          <a:effectLst/>
        </p:spPr>
        <p:txBody>
          <a:bodyPr vert="horz" lIns="91440" tIns="45720" rIns="91440" bIns="45720" rtlCol="0" anchor="b">
            <a:noAutofit/>
          </a:bodyPr>
          <a:lstStyle>
            <a:lvl1pPr>
              <a:lnSpc>
                <a:spcPct val="100000"/>
              </a:lnSpc>
              <a:defRPr sz="3600">
                <a:solidFill>
                  <a:schemeClr val="tx1"/>
                </a:solidFill>
              </a:defRPr>
            </a:lvl1pPr>
          </a:lstStyle>
          <a:p>
            <a:r>
              <a:rPr lang="nb-NO" dirty="0"/>
              <a:t>Overskrift (pkt. 36) på </a:t>
            </a:r>
            <a:r>
              <a:rPr lang="nb-NO" dirty="0" err="1"/>
              <a:t>malside</a:t>
            </a:r>
            <a:r>
              <a:rPr lang="nb-NO" dirty="0"/>
              <a:t> med kun tittel</a:t>
            </a:r>
          </a:p>
        </p:txBody>
      </p:sp>
      <p:pic>
        <p:nvPicPr>
          <p:cNvPr id="7" name="Bilde 6">
            <a:extLst>
              <a:ext uri="{FF2B5EF4-FFF2-40B4-BE49-F238E27FC236}">
                <a16:creationId xmlns:a16="http://schemas.microsoft.com/office/drawing/2014/main" id="{E5FA3954-742F-4DD6-A8DB-A675A20FB2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80884" y="374087"/>
            <a:ext cx="508409" cy="499038"/>
          </a:xfrm>
          <a:prstGeom prst="rect">
            <a:avLst/>
          </a:prstGeom>
        </p:spPr>
      </p:pic>
      <p:sp>
        <p:nvSpPr>
          <p:cNvPr id="5" name="TekstSylinder 4">
            <a:extLst>
              <a:ext uri="{FF2B5EF4-FFF2-40B4-BE49-F238E27FC236}">
                <a16:creationId xmlns:a16="http://schemas.microsoft.com/office/drawing/2014/main" id="{CBB646B3-2944-46BF-9C80-C35D89A44E18}"/>
              </a:ext>
            </a:extLst>
          </p:cNvPr>
          <p:cNvSpPr txBox="1"/>
          <p:nvPr userDrawn="1"/>
        </p:nvSpPr>
        <p:spPr>
          <a:xfrm>
            <a:off x="10462846" y="6483913"/>
            <a:ext cx="1684463" cy="215444"/>
          </a:xfrm>
          <a:prstGeom prst="rect">
            <a:avLst/>
          </a:prstGeom>
          <a:noFill/>
        </p:spPr>
        <p:txBody>
          <a:bodyPr wrap="square" rtlCol="0">
            <a:spAutoFit/>
          </a:bodyPr>
          <a:lstStyle/>
          <a:p>
            <a:pPr algn="r">
              <a:defRPr/>
            </a:pPr>
            <a:r>
              <a:rPr lang="nb-NO" altLang="nb-NO" sz="800" dirty="0">
                <a:solidFill>
                  <a:srgbClr val="00244E">
                    <a:alpha val="30000"/>
                  </a:srgbClr>
                </a:solidFill>
                <a:latin typeface="+mn-lt"/>
                <a:cs typeface="Arial" panose="020B0604020202020204" pitchFamily="34" charset="0"/>
              </a:rPr>
              <a:t>© Statsforvalteren i Trøndelag</a:t>
            </a:r>
          </a:p>
        </p:txBody>
      </p:sp>
    </p:spTree>
    <p:extLst>
      <p:ext uri="{BB962C8B-B14F-4D97-AF65-F5344CB8AC3E}">
        <p14:creationId xmlns:p14="http://schemas.microsoft.com/office/powerpoint/2010/main" val="19862122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29">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364315CE-F722-474E-BD88-64FFBC8D5DBB}"/>
              </a:ext>
            </a:extLst>
          </p:cNvPr>
          <p:cNvSpPr/>
          <p:nvPr userDrawn="1"/>
        </p:nvSpPr>
        <p:spPr>
          <a:xfrm>
            <a:off x="0" y="6793818"/>
            <a:ext cx="12192000" cy="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25142320"/>
      </p:ext>
    </p:extLst>
  </p:cSld>
  <p:clrMap bg1="lt1" tx1="dk1" bg2="lt2" tx2="dk2" accent1="accent1" accent2="accent2" accent3="accent3" accent4="accent4" accent5="accent5" accent6="accent6" hlink="hlink" folHlink="folHlink"/>
  <p:sldLayoutIdLst>
    <p:sldLayoutId id="2147483695" r:id="rId1"/>
    <p:sldLayoutId id="2147483661" r:id="rId2"/>
    <p:sldLayoutId id="2147483666" r:id="rId3"/>
    <p:sldLayoutId id="2147483667" r:id="rId4"/>
    <p:sldLayoutId id="2147483669" r:id="rId5"/>
    <p:sldLayoutId id="2147483756" r:id="rId6"/>
    <p:sldLayoutId id="2147483664" r:id="rId7"/>
    <p:sldLayoutId id="2147483713" r:id="rId8"/>
    <p:sldLayoutId id="2147483768" r:id="rId9"/>
    <p:sldLayoutId id="2147483769" r:id="rId10"/>
    <p:sldLayoutId id="2147483770" r:id="rId11"/>
    <p:sldLayoutId id="2147483771" r:id="rId12"/>
    <p:sldLayoutId id="2147483685" r:id="rId13"/>
    <p:sldLayoutId id="2147483714" r:id="rId14"/>
    <p:sldLayoutId id="2147483702" r:id="rId15"/>
    <p:sldLayoutId id="2147483736" r:id="rId16"/>
    <p:sldLayoutId id="2147483733" r:id="rId17"/>
    <p:sldLayoutId id="2147483716" r:id="rId18"/>
    <p:sldLayoutId id="2147483707" r:id="rId19"/>
    <p:sldLayoutId id="2147483675" r:id="rId20"/>
    <p:sldLayoutId id="2147483706" r:id="rId21"/>
    <p:sldLayoutId id="2147483709" r:id="rId22"/>
    <p:sldLayoutId id="2147483711" r:id="rId23"/>
    <p:sldLayoutId id="2147483710" r:id="rId24"/>
    <p:sldLayoutId id="2147483712" r:id="rId25"/>
    <p:sldLayoutId id="2147483655" r:id="rId26"/>
    <p:sldLayoutId id="2147483773" r:id="rId27"/>
    <p:sldLayoutId id="2147483774" r:id="rId28"/>
    <p:sldLayoutId id="2147483775" r:id="rId29"/>
    <p:sldLayoutId id="2147483776" r:id="rId30"/>
    <p:sldLayoutId id="2147483777" r:id="rId31"/>
    <p:sldLayoutId id="2147483778" r:id="rId32"/>
    <p:sldLayoutId id="2147483759" r:id="rId33"/>
    <p:sldLayoutId id="2147483758" r:id="rId34"/>
    <p:sldLayoutId id="2147483757" r:id="rId35"/>
    <p:sldLayoutId id="2147483746" r:id="rId36"/>
    <p:sldLayoutId id="2147483779" r:id="rId37"/>
    <p:sldLayoutId id="2147483780" r:id="rId38"/>
  </p:sldLayoutIdLst>
  <p:hf sldNum="0" hdr="0" ftr="0"/>
  <p:txStyles>
    <p:title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547EBF"/>
          </p15:clr>
        </p15:guide>
        <p15:guide id="2" pos="257" userDrawn="1">
          <p15:clr>
            <a:srgbClr val="F26B43"/>
          </p15:clr>
        </p15:guide>
        <p15:guide id="3" pos="665" userDrawn="1">
          <p15:clr>
            <a:srgbClr val="547EBF"/>
          </p15:clr>
        </p15:guide>
        <p15:guide id="4" orient="horz" pos="3974" userDrawn="1">
          <p15:clr>
            <a:srgbClr val="547EBF"/>
          </p15:clr>
        </p15:guide>
        <p15:guide id="5" pos="7015" userDrawn="1">
          <p15:clr>
            <a:srgbClr val="547EBF"/>
          </p15:clr>
        </p15:guide>
        <p15:guide id="6" orient="horz" pos="232" userDrawn="1">
          <p15:clr>
            <a:srgbClr val="F26B43"/>
          </p15:clr>
        </p15:guide>
        <p15:guide id="7" pos="7423" userDrawn="1">
          <p15:clr>
            <a:srgbClr val="F26B43"/>
          </p15:clr>
        </p15:guide>
        <p15:guide id="8" pos="7106" userDrawn="1">
          <p15:clr>
            <a:srgbClr val="F26B43"/>
          </p15:clr>
        </p15:guide>
        <p15:guide id="9" pos="3840" userDrawn="1">
          <p15:clr>
            <a:srgbClr val="FDE53C"/>
          </p15:clr>
        </p15:guide>
        <p15:guide id="11" orient="horz" pos="550" userDrawn="1">
          <p15:clr>
            <a:srgbClr val="F26B43"/>
          </p15:clr>
        </p15:guide>
        <p15:guide id="12" orient="horz" pos="4201" userDrawn="1">
          <p15:clr>
            <a:srgbClr val="F26B43"/>
          </p15:clr>
        </p15:guide>
        <p15:guide id="13" pos="2774" userDrawn="1">
          <p15:clr>
            <a:srgbClr val="F26B43"/>
          </p15:clr>
        </p15:guide>
        <p15:guide id="14" pos="4906" userDrawn="1">
          <p15:clr>
            <a:srgbClr val="F26B43"/>
          </p15:clr>
        </p15:guide>
        <p15:guide id="15" orient="horz" pos="2092" userDrawn="1">
          <p15:clr>
            <a:srgbClr val="F26B43"/>
          </p15:clr>
        </p15:guide>
        <p15:guide id="16" orient="horz" pos="272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72.jpeg"/><Relationship Id="rId4" Type="http://schemas.openxmlformats.org/officeDocument/2006/relationships/image" Target="../media/image71.jpe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81.jpe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hyperlink" Target="http://www.statsforvalteren.no/Trondela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ideo" Target="https://player.vimeo.com/video/499167764?app_id=122963&amp;h=682689ed86" TargetMode="Externa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5" Type="http://schemas.openxmlformats.org/officeDocument/2006/relationships/image" Target="../media/image59.svg"/><Relationship Id="rId2" Type="http://schemas.openxmlformats.org/officeDocument/2006/relationships/notesSlide" Target="../notesSlides/notesSlide7.xml"/><Relationship Id="rId16" Type="http://schemas.openxmlformats.org/officeDocument/2006/relationships/image" Target="../media/image50.svg"/><Relationship Id="rId20" Type="http://schemas.openxmlformats.org/officeDocument/2006/relationships/image" Target="../media/image54.png"/><Relationship Id="rId1" Type="http://schemas.openxmlformats.org/officeDocument/2006/relationships/slideLayout" Target="../slideLayouts/slideLayout37.xml"/><Relationship Id="rId6" Type="http://schemas.openxmlformats.org/officeDocument/2006/relationships/image" Target="../media/image40.sv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sv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dato 4">
            <a:extLst>
              <a:ext uri="{FF2B5EF4-FFF2-40B4-BE49-F238E27FC236}">
                <a16:creationId xmlns:a16="http://schemas.microsoft.com/office/drawing/2014/main" id="{0800011F-EC20-402F-9325-13DF7135BA88}"/>
              </a:ext>
            </a:extLst>
          </p:cNvPr>
          <p:cNvSpPr>
            <a:spLocks noGrp="1"/>
          </p:cNvSpPr>
          <p:nvPr>
            <p:ph type="dt" sz="half" idx="2"/>
          </p:nvPr>
        </p:nvSpPr>
        <p:spPr/>
        <p:txBody>
          <a:bodyPr/>
          <a:lstStyle/>
          <a:p>
            <a:fld id="{20CAE16B-463B-4D9A-B532-D4D0B4862104}" type="datetime1">
              <a:rPr lang="nb-NO" smtClean="0"/>
              <a:pPr/>
              <a:t>14.09.2023</a:t>
            </a:fld>
            <a:endParaRPr lang="nb-NO" dirty="0"/>
          </a:p>
        </p:txBody>
      </p:sp>
      <p:sp>
        <p:nvSpPr>
          <p:cNvPr id="6" name="Plassholder for tekst 5">
            <a:extLst>
              <a:ext uri="{FF2B5EF4-FFF2-40B4-BE49-F238E27FC236}">
                <a16:creationId xmlns:a16="http://schemas.microsoft.com/office/drawing/2014/main" id="{DECAE70E-D98A-43E2-89D9-A050DDB0CC4C}"/>
              </a:ext>
            </a:extLst>
          </p:cNvPr>
          <p:cNvSpPr>
            <a:spLocks noGrp="1"/>
          </p:cNvSpPr>
          <p:nvPr>
            <p:ph type="body" sz="quarter" idx="10"/>
          </p:nvPr>
        </p:nvSpPr>
        <p:spPr>
          <a:xfrm>
            <a:off x="0" y="3502287"/>
            <a:ext cx="12191999" cy="1326163"/>
          </a:xfrm>
        </p:spPr>
        <p:txBody>
          <a:bodyPr/>
          <a:lstStyle/>
          <a:p>
            <a:pPr algn="ctr"/>
            <a:r>
              <a:rPr lang="nb-NO" sz="3500" dirty="0"/>
              <a:t>Trøndelag</a:t>
            </a:r>
          </a:p>
          <a:p>
            <a:pPr algn="ctr"/>
            <a:r>
              <a:rPr lang="nb-NO" sz="3500" i="1" dirty="0"/>
              <a:t>– et godt sted å bo, vokse og virke i for alle</a:t>
            </a:r>
          </a:p>
        </p:txBody>
      </p:sp>
      <p:pic>
        <p:nvPicPr>
          <p:cNvPr id="35" name="Plassholder for bilde 34" descr="Et bilde som inneholder himmel, vann, utendørs, scene&#10;&#10;Automatisk generert beskrivelse">
            <a:extLst>
              <a:ext uri="{FF2B5EF4-FFF2-40B4-BE49-F238E27FC236}">
                <a16:creationId xmlns:a16="http://schemas.microsoft.com/office/drawing/2014/main" id="{436B3712-F735-4919-9DE2-94CB2AF99D51}"/>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l="8501" r="13565"/>
          <a:stretch/>
        </p:blipFill>
        <p:spPr>
          <a:xfrm>
            <a:off x="0" y="0"/>
            <a:ext cx="5400000" cy="3355714"/>
          </a:xfrm>
        </p:spPr>
      </p:pic>
      <p:pic>
        <p:nvPicPr>
          <p:cNvPr id="41" name="Plassholder for bilde 40" descr="Et bilde som inneholder himmel, utendørs, flokk, gruppe&#10;&#10;Automatisk generert beskrivelse">
            <a:extLst>
              <a:ext uri="{FF2B5EF4-FFF2-40B4-BE49-F238E27FC236}">
                <a16:creationId xmlns:a16="http://schemas.microsoft.com/office/drawing/2014/main" id="{E7F8D729-2D1E-47E6-9509-B6452461E669}"/>
              </a:ext>
            </a:extLst>
          </p:cNvPr>
          <p:cNvPicPr>
            <a:picLocks noGrp="1" noChangeAspect="1"/>
          </p:cNvPicPr>
          <p:nvPr>
            <p:ph type="pic" idx="14"/>
          </p:nvPr>
        </p:nvPicPr>
        <p:blipFill rotWithShape="1">
          <a:blip r:embed="rId4" cstate="screen">
            <a:extLst>
              <a:ext uri="{28A0092B-C50C-407E-A947-70E740481C1C}">
                <a14:useLocalDpi xmlns:a14="http://schemas.microsoft.com/office/drawing/2010/main"/>
              </a:ext>
            </a:extLst>
          </a:blip>
          <a:srcRect l="-389" t="14670" r="389" b="2927"/>
          <a:stretch/>
        </p:blipFill>
        <p:spPr>
          <a:xfrm>
            <a:off x="6792000" y="0"/>
            <a:ext cx="5400000" cy="3372506"/>
          </a:xfrm>
        </p:spPr>
      </p:pic>
      <p:pic>
        <p:nvPicPr>
          <p:cNvPr id="53" name="Plassholder for bilde 52" descr="Et bilde som inneholder gjerde, utendørs, tre, person&#10;&#10;Automatisk generert beskrivelse">
            <a:extLst>
              <a:ext uri="{FF2B5EF4-FFF2-40B4-BE49-F238E27FC236}">
                <a16:creationId xmlns:a16="http://schemas.microsoft.com/office/drawing/2014/main" id="{1C20ECCA-3AE5-463B-B3D9-C60024425271}"/>
              </a:ext>
            </a:extLst>
          </p:cNvPr>
          <p:cNvPicPr>
            <a:picLocks noGrp="1" noChangeAspect="1"/>
          </p:cNvPicPr>
          <p:nvPr>
            <p:ph type="pic" idx="15"/>
          </p:nvPr>
        </p:nvPicPr>
        <p:blipFill rotWithShape="1">
          <a:blip r:embed="rId5" cstate="screen">
            <a:extLst>
              <a:ext uri="{28A0092B-C50C-407E-A947-70E740481C1C}">
                <a14:useLocalDpi xmlns:a14="http://schemas.microsoft.com/office/drawing/2010/main"/>
              </a:ext>
            </a:extLst>
          </a:blip>
          <a:srcRect t="2137" r="14097"/>
          <a:stretch/>
        </p:blipFill>
        <p:spPr>
          <a:xfrm>
            <a:off x="4152703" y="-1"/>
            <a:ext cx="3886594" cy="3355715"/>
          </a:xfrm>
        </p:spPr>
      </p:pic>
    </p:spTree>
    <p:extLst>
      <p:ext uri="{BB962C8B-B14F-4D97-AF65-F5344CB8AC3E}">
        <p14:creationId xmlns:p14="http://schemas.microsoft.com/office/powerpoint/2010/main" val="1983221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AB736FF4-649E-4A1E-AF75-465B5054D09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10964" t="-1203" r="-4023" b="-338"/>
          <a:stretch/>
        </p:blipFill>
        <p:spPr>
          <a:xfrm>
            <a:off x="0" y="-1"/>
            <a:ext cx="5552141" cy="6800127"/>
          </a:xfrm>
        </p:spPr>
      </p:pic>
      <p:sp>
        <p:nvSpPr>
          <p:cNvPr id="4" name="Tittel 3">
            <a:extLst>
              <a:ext uri="{FF2B5EF4-FFF2-40B4-BE49-F238E27FC236}">
                <a16:creationId xmlns:a16="http://schemas.microsoft.com/office/drawing/2014/main" id="{303B4A44-65C1-4911-B225-9743DD604F19}"/>
              </a:ext>
            </a:extLst>
          </p:cNvPr>
          <p:cNvSpPr>
            <a:spLocks noGrp="1"/>
          </p:cNvSpPr>
          <p:nvPr>
            <p:ph type="title"/>
          </p:nvPr>
        </p:nvSpPr>
        <p:spPr/>
        <p:txBody>
          <a:bodyPr/>
          <a:lstStyle/>
          <a:p>
            <a:r>
              <a:rPr lang="nb-NO" dirty="0"/>
              <a:t>Ti Statsforvaltere </a:t>
            </a:r>
          </a:p>
        </p:txBody>
      </p:sp>
      <p:sp>
        <p:nvSpPr>
          <p:cNvPr id="5" name="Plassholder for tekst 4">
            <a:extLst>
              <a:ext uri="{FF2B5EF4-FFF2-40B4-BE49-F238E27FC236}">
                <a16:creationId xmlns:a16="http://schemas.microsoft.com/office/drawing/2014/main" id="{A44A8BDE-C301-4FF9-8493-9C52AB513056}"/>
              </a:ext>
            </a:extLst>
          </p:cNvPr>
          <p:cNvSpPr>
            <a:spLocks noGrp="1"/>
          </p:cNvSpPr>
          <p:nvPr>
            <p:ph type="body" sz="quarter" idx="24"/>
          </p:nvPr>
        </p:nvSpPr>
        <p:spPr/>
        <p:txBody>
          <a:bodyPr/>
          <a:lstStyle/>
          <a:p>
            <a:r>
              <a:rPr lang="nb-NO" dirty="0"/>
              <a:t>Statsforvalteren i Oslo og Viken</a:t>
            </a:r>
          </a:p>
        </p:txBody>
      </p:sp>
      <p:pic>
        <p:nvPicPr>
          <p:cNvPr id="9" name="Bilde 8">
            <a:extLst>
              <a:ext uri="{FF2B5EF4-FFF2-40B4-BE49-F238E27FC236}">
                <a16:creationId xmlns:a16="http://schemas.microsoft.com/office/drawing/2014/main" id="{4AEE1FF6-6C37-4B71-B7F6-F90EB5CED5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39148" y="2750155"/>
            <a:ext cx="450669" cy="2545099"/>
          </a:xfrm>
          <a:prstGeom prst="rect">
            <a:avLst/>
          </a:prstGeom>
        </p:spPr>
      </p:pic>
      <p:sp>
        <p:nvSpPr>
          <p:cNvPr id="10" name="Plassholder for tekst 1">
            <a:extLst>
              <a:ext uri="{FF2B5EF4-FFF2-40B4-BE49-F238E27FC236}">
                <a16:creationId xmlns:a16="http://schemas.microsoft.com/office/drawing/2014/main" id="{31DB15AF-E496-43B3-A387-C5627387DD04}"/>
              </a:ext>
            </a:extLst>
          </p:cNvPr>
          <p:cNvSpPr txBox="1">
            <a:spLocks/>
          </p:cNvSpPr>
          <p:nvPr/>
        </p:nvSpPr>
        <p:spPr>
          <a:xfrm>
            <a:off x="6608497" y="2742517"/>
            <a:ext cx="2134771" cy="2653321"/>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nb-NO" sz="1400" dirty="0">
                <a:latin typeface="+mn-lt"/>
              </a:rPr>
              <a:t>Oslo og Viken</a:t>
            </a:r>
          </a:p>
          <a:p>
            <a:pPr>
              <a:spcBef>
                <a:spcPts val="300"/>
              </a:spcBef>
            </a:pPr>
            <a:r>
              <a:rPr lang="nb-NO" sz="1400" dirty="0">
                <a:latin typeface="+mn-lt"/>
              </a:rPr>
              <a:t>Innlandet</a:t>
            </a:r>
          </a:p>
          <a:p>
            <a:pPr>
              <a:spcBef>
                <a:spcPts val="300"/>
              </a:spcBef>
            </a:pPr>
            <a:r>
              <a:rPr lang="nb-NO" sz="1400" dirty="0">
                <a:latin typeface="+mn-lt"/>
              </a:rPr>
              <a:t>Vestfold og Telemark</a:t>
            </a:r>
          </a:p>
          <a:p>
            <a:pPr>
              <a:spcBef>
                <a:spcPts val="300"/>
              </a:spcBef>
            </a:pPr>
            <a:r>
              <a:rPr lang="nb-NO" sz="1400" dirty="0">
                <a:latin typeface="+mn-lt"/>
              </a:rPr>
              <a:t>Agder</a:t>
            </a:r>
          </a:p>
          <a:p>
            <a:pPr>
              <a:spcBef>
                <a:spcPts val="300"/>
              </a:spcBef>
            </a:pPr>
            <a:r>
              <a:rPr lang="nb-NO" sz="1400" dirty="0">
                <a:latin typeface="+mn-lt"/>
              </a:rPr>
              <a:t>Rogaland</a:t>
            </a:r>
          </a:p>
          <a:p>
            <a:pPr>
              <a:spcBef>
                <a:spcPts val="300"/>
              </a:spcBef>
            </a:pPr>
            <a:r>
              <a:rPr lang="nb-NO" sz="1400" dirty="0">
                <a:latin typeface="+mn-lt"/>
              </a:rPr>
              <a:t>Vestland</a:t>
            </a:r>
          </a:p>
          <a:p>
            <a:pPr>
              <a:spcBef>
                <a:spcPts val="300"/>
              </a:spcBef>
            </a:pPr>
            <a:r>
              <a:rPr lang="nb-NO" sz="1400" dirty="0">
                <a:latin typeface="+mn-lt"/>
              </a:rPr>
              <a:t>Møre og Romsdal</a:t>
            </a:r>
          </a:p>
          <a:p>
            <a:pPr>
              <a:spcBef>
                <a:spcPts val="300"/>
              </a:spcBef>
            </a:pPr>
            <a:r>
              <a:rPr lang="nb-NO" sz="1400" dirty="0">
                <a:latin typeface="+mn-lt"/>
              </a:rPr>
              <a:t>Trøndelag</a:t>
            </a:r>
          </a:p>
          <a:p>
            <a:pPr>
              <a:spcBef>
                <a:spcPts val="300"/>
              </a:spcBef>
            </a:pPr>
            <a:r>
              <a:rPr lang="nb-NO" sz="1400" dirty="0">
                <a:latin typeface="+mn-lt"/>
              </a:rPr>
              <a:t>Nordland</a:t>
            </a:r>
          </a:p>
          <a:p>
            <a:pPr>
              <a:spcBef>
                <a:spcPts val="300"/>
              </a:spcBef>
            </a:pPr>
            <a:r>
              <a:rPr lang="nb-NO" sz="1400" dirty="0">
                <a:latin typeface="+mn-lt"/>
              </a:rPr>
              <a:t>Troms og Finnmark</a:t>
            </a:r>
          </a:p>
        </p:txBody>
      </p:sp>
    </p:spTree>
    <p:extLst>
      <p:ext uri="{BB962C8B-B14F-4D97-AF65-F5344CB8AC3E}">
        <p14:creationId xmlns:p14="http://schemas.microsoft.com/office/powerpoint/2010/main" val="3312939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2FDC483-0276-4E06-9B27-FB80542AF5BF}"/>
              </a:ext>
            </a:extLst>
          </p:cNvPr>
          <p:cNvSpPr>
            <a:spLocks noGrp="1"/>
          </p:cNvSpPr>
          <p:nvPr>
            <p:ph type="title"/>
          </p:nvPr>
        </p:nvSpPr>
        <p:spPr/>
        <p:txBody>
          <a:bodyPr/>
          <a:lstStyle/>
          <a:p>
            <a:r>
              <a:rPr lang="nb-NO" dirty="0"/>
              <a:t>Vår organisering</a:t>
            </a:r>
          </a:p>
        </p:txBody>
      </p:sp>
      <p:sp>
        <p:nvSpPr>
          <p:cNvPr id="3" name="Plassholder for tekst 2">
            <a:extLst>
              <a:ext uri="{FF2B5EF4-FFF2-40B4-BE49-F238E27FC236}">
                <a16:creationId xmlns:a16="http://schemas.microsoft.com/office/drawing/2014/main" id="{44BCB0B8-1B5E-4D56-AB7C-B06E9FB84693}"/>
              </a:ext>
            </a:extLst>
          </p:cNvPr>
          <p:cNvSpPr>
            <a:spLocks noGrp="1"/>
          </p:cNvSpPr>
          <p:nvPr>
            <p:ph type="body" sz="quarter" idx="12"/>
          </p:nvPr>
        </p:nvSpPr>
        <p:spPr>
          <a:xfrm>
            <a:off x="6096000" y="2695388"/>
            <a:ext cx="5425440" cy="3613337"/>
          </a:xfrm>
        </p:spPr>
        <p:txBody>
          <a:bodyPr/>
          <a:lstStyle/>
          <a:p>
            <a:pPr marL="342900" indent="-342900">
              <a:buFont typeface="Arial" panose="020B0604020202020204" pitchFamily="34" charset="0"/>
              <a:buChar char="•"/>
            </a:pPr>
            <a:r>
              <a:rPr lang="nb-NO" dirty="0"/>
              <a:t>270 ansatte</a:t>
            </a:r>
          </a:p>
          <a:p>
            <a:pPr marL="342900" indent="-342900">
              <a:buFont typeface="Arial" panose="020B0604020202020204" pitchFamily="34" charset="0"/>
              <a:buChar char="•"/>
            </a:pPr>
            <a:r>
              <a:rPr lang="nb-NO" dirty="0"/>
              <a:t>7 fagavdelinger</a:t>
            </a:r>
          </a:p>
          <a:p>
            <a:pPr marL="342900" indent="-342900">
              <a:buFont typeface="Arial" panose="020B0604020202020204" pitchFamily="34" charset="0"/>
              <a:buChar char="•"/>
            </a:pPr>
            <a:r>
              <a:rPr lang="nb-NO" dirty="0"/>
              <a:t>18 seksjoner</a:t>
            </a:r>
          </a:p>
          <a:p>
            <a:pPr marL="342900" indent="-342900">
              <a:buFont typeface="Arial" panose="020B0604020202020204" pitchFamily="34" charset="0"/>
              <a:buChar char="•"/>
            </a:pPr>
            <a:r>
              <a:rPr lang="nb-NO" dirty="0"/>
              <a:t>Embetsledelse og stab</a:t>
            </a:r>
          </a:p>
          <a:p>
            <a:pPr marL="342900" indent="-342900">
              <a:buFont typeface="Arial" panose="020B0604020202020204" pitchFamily="34" charset="0"/>
              <a:buChar char="•"/>
            </a:pPr>
            <a:r>
              <a:rPr lang="nb-NO" dirty="0"/>
              <a:t>4 kontorsteder</a:t>
            </a:r>
          </a:p>
          <a:p>
            <a:pPr marL="342900" indent="-342900">
              <a:buFont typeface="Arial" panose="020B0604020202020204" pitchFamily="34" charset="0"/>
              <a:buChar char="•"/>
            </a:pPr>
            <a:r>
              <a:rPr lang="nb-NO" dirty="0"/>
              <a:t>N</a:t>
            </a:r>
            <a:r>
              <a:rPr lang="nb-NO" sz="2000" dirty="0"/>
              <a:t>asjonalparkforvaltere i Lierne, Røyrvik, Røros, Tydal, </a:t>
            </a:r>
            <a:r>
              <a:rPr lang="nb-NO" dirty="0"/>
              <a:t>Rindal</a:t>
            </a:r>
            <a:endParaRPr lang="nb-NO" sz="2000" dirty="0"/>
          </a:p>
        </p:txBody>
      </p:sp>
      <p:sp>
        <p:nvSpPr>
          <p:cNvPr id="5" name="Plassholder for tekst 4">
            <a:extLst>
              <a:ext uri="{FF2B5EF4-FFF2-40B4-BE49-F238E27FC236}">
                <a16:creationId xmlns:a16="http://schemas.microsoft.com/office/drawing/2014/main" id="{57F39F41-BA8D-489B-BE6D-5E66D785C05F}"/>
              </a:ext>
            </a:extLst>
          </p:cNvPr>
          <p:cNvSpPr>
            <a:spLocks noGrp="1"/>
          </p:cNvSpPr>
          <p:nvPr>
            <p:ph type="body" sz="quarter" idx="24"/>
          </p:nvPr>
        </p:nvSpPr>
        <p:spPr/>
        <p:txBody>
          <a:bodyPr/>
          <a:lstStyle/>
          <a:p>
            <a:r>
              <a:rPr lang="nb-NO" dirty="0"/>
              <a:t>Statsforvalteren i Trøndelag: Camilla Knudsen, Entra</a:t>
            </a:r>
          </a:p>
        </p:txBody>
      </p:sp>
      <p:pic>
        <p:nvPicPr>
          <p:cNvPr id="9" name="Bilde 8" descr="Et bilde som inneholder tekst, himmel, bygning, utendørs&#10;&#10;Automatisk generert beskrivelse">
            <a:extLst>
              <a:ext uri="{FF2B5EF4-FFF2-40B4-BE49-F238E27FC236}">
                <a16:creationId xmlns:a16="http://schemas.microsoft.com/office/drawing/2014/main" id="{32AF34D3-4B7A-49B7-A7EC-ECF61ED521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450050"/>
            <a:ext cx="2830758" cy="3346579"/>
          </a:xfrm>
          <a:prstGeom prst="rect">
            <a:avLst/>
          </a:prstGeom>
          <a:ln w="19050">
            <a:noFill/>
          </a:ln>
        </p:spPr>
      </p:pic>
      <p:pic>
        <p:nvPicPr>
          <p:cNvPr id="11" name="Bilde 10" descr="Et bilde som inneholder himmel, utendørs, bilvei, hus&#10;&#10;Automatisk generert beskrivelse">
            <a:extLst>
              <a:ext uri="{FF2B5EF4-FFF2-40B4-BE49-F238E27FC236}">
                <a16:creationId xmlns:a16="http://schemas.microsoft.com/office/drawing/2014/main" id="{0CE93292-D7BE-42E5-B466-B83207416C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74531" y="3450051"/>
            <a:ext cx="2802891" cy="3346578"/>
          </a:xfrm>
          <a:prstGeom prst="rect">
            <a:avLst/>
          </a:prstGeom>
          <a:ln w="19050">
            <a:noFill/>
          </a:ln>
        </p:spPr>
      </p:pic>
      <p:pic>
        <p:nvPicPr>
          <p:cNvPr id="7" name="Plassholder for bilde 6" descr="Et bilde som inneholder utendørs, bygning, himmel, bilvei&#10;&#10;Automatisk generert beskrivelse">
            <a:extLst>
              <a:ext uri="{FF2B5EF4-FFF2-40B4-BE49-F238E27FC236}">
                <a16:creationId xmlns:a16="http://schemas.microsoft.com/office/drawing/2014/main" id="{DC846E85-7455-4FE1-B3DE-1BD816C8C686}"/>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2769384" y="-5629"/>
            <a:ext cx="2808038" cy="3470427"/>
          </a:xfrm>
          <a:ln w="19050">
            <a:noFill/>
          </a:ln>
        </p:spPr>
      </p:pic>
      <p:pic>
        <p:nvPicPr>
          <p:cNvPr id="13" name="Bilde 12" descr="Et bilde som inneholder himmel, utendørs, gress&#10;&#10;Automatisk generert beskrivelse">
            <a:extLst>
              <a:ext uri="{FF2B5EF4-FFF2-40B4-BE49-F238E27FC236}">
                <a16:creationId xmlns:a16="http://schemas.microsoft.com/office/drawing/2014/main" id="{BA29BEAE-9762-4102-BB67-0DE3074A5E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266"/>
            <a:ext cx="2779569" cy="3467098"/>
          </a:xfrm>
          <a:prstGeom prst="rect">
            <a:avLst/>
          </a:prstGeom>
          <a:ln w="19050">
            <a:noFill/>
          </a:ln>
        </p:spPr>
      </p:pic>
    </p:spTree>
    <p:extLst>
      <p:ext uri="{BB962C8B-B14F-4D97-AF65-F5344CB8AC3E}">
        <p14:creationId xmlns:p14="http://schemas.microsoft.com/office/powerpoint/2010/main" val="4201534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 skjermbilde, Menneskeansikt&#10;&#10;Automatisk generert beskrivelse">
            <a:extLst>
              <a:ext uri="{FF2B5EF4-FFF2-40B4-BE49-F238E27FC236}">
                <a16:creationId xmlns:a16="http://schemas.microsoft.com/office/drawing/2014/main" id="{E3B76CCA-7A44-CF57-BC5A-067E25C05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9670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Menneskeansikt, person, smil&#10;&#10;Automatisk generert beskrivelse">
            <a:extLst>
              <a:ext uri="{FF2B5EF4-FFF2-40B4-BE49-F238E27FC236}">
                <a16:creationId xmlns:a16="http://schemas.microsoft.com/office/drawing/2014/main" id="{7DE646AE-176B-B175-2CEA-03FFDDC34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7711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10C4EF-CB5A-4B3D-B960-00C7182C1C21}"/>
              </a:ext>
            </a:extLst>
          </p:cNvPr>
          <p:cNvSpPr>
            <a:spLocks noGrp="1"/>
          </p:cNvSpPr>
          <p:nvPr>
            <p:ph type="title"/>
          </p:nvPr>
        </p:nvSpPr>
        <p:spPr/>
        <p:txBody>
          <a:bodyPr/>
          <a:lstStyle/>
          <a:p>
            <a:r>
              <a:rPr lang="nb-NO" dirty="0"/>
              <a:t>Våre strategiske mål</a:t>
            </a:r>
          </a:p>
        </p:txBody>
      </p:sp>
      <p:sp>
        <p:nvSpPr>
          <p:cNvPr id="3" name="Plassholder for tekst 2">
            <a:extLst>
              <a:ext uri="{FF2B5EF4-FFF2-40B4-BE49-F238E27FC236}">
                <a16:creationId xmlns:a16="http://schemas.microsoft.com/office/drawing/2014/main" id="{6B26E722-E6F7-48F3-A543-C390A5895D08}"/>
              </a:ext>
            </a:extLst>
          </p:cNvPr>
          <p:cNvSpPr>
            <a:spLocks noGrp="1"/>
          </p:cNvSpPr>
          <p:nvPr>
            <p:ph type="body" sz="quarter" idx="12"/>
          </p:nvPr>
        </p:nvSpPr>
        <p:spPr/>
        <p:txBody>
          <a:bodyPr/>
          <a:lstStyle/>
          <a:p>
            <a:endParaRPr lang="nb-NO" dirty="0"/>
          </a:p>
          <a:p>
            <a:r>
              <a:rPr lang="nb-NO" dirty="0"/>
              <a:t>Vi skal bidra til at rettssikkerheten ivaretas og at innbyggerne får tjenester av god kvalitet.</a:t>
            </a:r>
          </a:p>
          <a:p>
            <a:endParaRPr lang="nb-NO" dirty="0"/>
          </a:p>
          <a:p>
            <a:r>
              <a:rPr lang="nb-NO" dirty="0"/>
              <a:t>Vi skal i samspill med andre bidra til en positiv og bærekraftig utvikling i hele fylket.</a:t>
            </a:r>
          </a:p>
          <a:p>
            <a:endParaRPr lang="nb-NO" dirty="0"/>
          </a:p>
          <a:p>
            <a:r>
              <a:rPr lang="nb-NO" dirty="0"/>
              <a:t>Vi har kompetente og engasjerte medarbeidere som spiller hverandre gode, deler kunnskap og trives på jobben.</a:t>
            </a:r>
          </a:p>
          <a:p>
            <a:endParaRPr lang="nb-NO" dirty="0"/>
          </a:p>
        </p:txBody>
      </p:sp>
      <p:sp>
        <p:nvSpPr>
          <p:cNvPr id="4" name="Plassholder for tekst 3">
            <a:extLst>
              <a:ext uri="{FF2B5EF4-FFF2-40B4-BE49-F238E27FC236}">
                <a16:creationId xmlns:a16="http://schemas.microsoft.com/office/drawing/2014/main" id="{B203B18C-A23F-407B-8BCD-C31852D16203}"/>
              </a:ext>
            </a:extLst>
          </p:cNvPr>
          <p:cNvSpPr>
            <a:spLocks noGrp="1"/>
          </p:cNvSpPr>
          <p:nvPr>
            <p:ph type="body" sz="quarter" idx="21"/>
          </p:nvPr>
        </p:nvSpPr>
        <p:spPr/>
        <p:txBody>
          <a:bodyPr/>
          <a:lstStyle/>
          <a:p>
            <a:pPr algn="r"/>
            <a:r>
              <a:rPr lang="nb-NO" sz="2400" dirty="0">
                <a:solidFill>
                  <a:srgbClr val="00ADBA"/>
                </a:solidFill>
              </a:rPr>
              <a:t>Verdier</a:t>
            </a:r>
          </a:p>
          <a:p>
            <a:pPr algn="r"/>
            <a:endParaRPr lang="nb-NO" sz="2400" dirty="0">
              <a:solidFill>
                <a:srgbClr val="00ADBA"/>
              </a:solidFill>
            </a:endParaRPr>
          </a:p>
          <a:p>
            <a:pPr algn="r"/>
            <a:r>
              <a:rPr lang="nb-NO" sz="2400" cap="small" dirty="0"/>
              <a:t>Kompetent</a:t>
            </a:r>
          </a:p>
          <a:p>
            <a:pPr algn="r"/>
            <a:r>
              <a:rPr lang="nb-NO" sz="2400" cap="small" dirty="0"/>
              <a:t>Engasjert</a:t>
            </a:r>
          </a:p>
          <a:p>
            <a:pPr algn="r"/>
            <a:r>
              <a:rPr lang="nb-NO" sz="2400" cap="small" dirty="0"/>
              <a:t>Samordnet</a:t>
            </a:r>
          </a:p>
        </p:txBody>
      </p:sp>
    </p:spTree>
    <p:extLst>
      <p:ext uri="{BB962C8B-B14F-4D97-AF65-F5344CB8AC3E}">
        <p14:creationId xmlns:p14="http://schemas.microsoft.com/office/powerpoint/2010/main" val="3368926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e 16" descr="Et bilde som inneholder gress, tre, utendørs, plante&#10;&#10;Automatisk generert beskrivelse">
            <a:extLst>
              <a:ext uri="{FF2B5EF4-FFF2-40B4-BE49-F238E27FC236}">
                <a16:creationId xmlns:a16="http://schemas.microsoft.com/office/drawing/2014/main" id="{54C1EFE8-0B69-4833-9831-DB62EA8DD6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8728" y="3422783"/>
            <a:ext cx="2813054" cy="3375708"/>
          </a:xfrm>
          <a:prstGeom prst="rect">
            <a:avLst/>
          </a:prstGeom>
        </p:spPr>
      </p:pic>
      <p:sp>
        <p:nvSpPr>
          <p:cNvPr id="2" name="Tittel 1">
            <a:extLst>
              <a:ext uri="{FF2B5EF4-FFF2-40B4-BE49-F238E27FC236}">
                <a16:creationId xmlns:a16="http://schemas.microsoft.com/office/drawing/2014/main" id="{4A3A52AB-A47F-45E1-8506-98433FE24149}"/>
              </a:ext>
            </a:extLst>
          </p:cNvPr>
          <p:cNvSpPr>
            <a:spLocks noGrp="1"/>
          </p:cNvSpPr>
          <p:nvPr>
            <p:ph type="title"/>
          </p:nvPr>
        </p:nvSpPr>
        <p:spPr/>
        <p:txBody>
          <a:bodyPr/>
          <a:lstStyle/>
          <a:p>
            <a:r>
              <a:rPr lang="nb-NO" dirty="0"/>
              <a:t>Fagavdelingene våre</a:t>
            </a:r>
          </a:p>
        </p:txBody>
      </p:sp>
      <p:sp>
        <p:nvSpPr>
          <p:cNvPr id="3" name="Plassholder for tekst 2">
            <a:extLst>
              <a:ext uri="{FF2B5EF4-FFF2-40B4-BE49-F238E27FC236}">
                <a16:creationId xmlns:a16="http://schemas.microsoft.com/office/drawing/2014/main" id="{862ECBA3-B017-493C-BBFF-26B764C4259C}"/>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Organisasjon og utvikling</a:t>
            </a:r>
          </a:p>
          <a:p>
            <a:pPr marL="342900" indent="-342900">
              <a:buFont typeface="Arial" panose="020B0604020202020204" pitchFamily="34" charset="0"/>
              <a:buChar char="•"/>
            </a:pPr>
            <a:r>
              <a:rPr lang="nb-NO" dirty="0"/>
              <a:t>Reindrift</a:t>
            </a:r>
          </a:p>
          <a:p>
            <a:pPr marL="342900" indent="-342900">
              <a:buFont typeface="Arial" panose="020B0604020202020204" pitchFamily="34" charset="0"/>
              <a:buChar char="•"/>
            </a:pPr>
            <a:r>
              <a:rPr lang="nb-NO" dirty="0"/>
              <a:t>Landbruk</a:t>
            </a:r>
          </a:p>
          <a:p>
            <a:pPr marL="342900" indent="-342900">
              <a:buFont typeface="Arial" panose="020B0604020202020204" pitchFamily="34" charset="0"/>
              <a:buChar char="•"/>
            </a:pPr>
            <a:r>
              <a:rPr lang="nb-NO" dirty="0"/>
              <a:t>Klima og miljø</a:t>
            </a:r>
          </a:p>
          <a:p>
            <a:pPr marL="342900" indent="-342900">
              <a:buFont typeface="Arial" panose="020B0604020202020204" pitchFamily="34" charset="0"/>
              <a:buChar char="•"/>
            </a:pPr>
            <a:r>
              <a:rPr lang="nb-NO" dirty="0"/>
              <a:t>Oppvekst og velferd</a:t>
            </a:r>
          </a:p>
          <a:p>
            <a:pPr marL="342900" indent="-342900">
              <a:buFont typeface="Arial" panose="020B0604020202020204" pitchFamily="34" charset="0"/>
              <a:buChar char="•"/>
            </a:pPr>
            <a:r>
              <a:rPr lang="nb-NO" dirty="0"/>
              <a:t>Helse og omsorg</a:t>
            </a:r>
          </a:p>
          <a:p>
            <a:pPr marL="342900" indent="-342900">
              <a:buFont typeface="Arial" panose="020B0604020202020204" pitchFamily="34" charset="0"/>
              <a:buChar char="•"/>
            </a:pPr>
            <a:r>
              <a:rPr lang="nb-NO" dirty="0"/>
              <a:t>Kommunal og justis</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a:p>
            <a:endParaRPr lang="nb-NO" dirty="0"/>
          </a:p>
        </p:txBody>
      </p:sp>
      <p:sp>
        <p:nvSpPr>
          <p:cNvPr id="5" name="Plassholder for tekst 4">
            <a:extLst>
              <a:ext uri="{FF2B5EF4-FFF2-40B4-BE49-F238E27FC236}">
                <a16:creationId xmlns:a16="http://schemas.microsoft.com/office/drawing/2014/main" id="{EAF8985F-0DC0-4C55-96A7-001D33707437}"/>
              </a:ext>
            </a:extLst>
          </p:cNvPr>
          <p:cNvSpPr>
            <a:spLocks noGrp="1"/>
          </p:cNvSpPr>
          <p:nvPr>
            <p:ph type="body" sz="quarter" idx="24"/>
          </p:nvPr>
        </p:nvSpPr>
        <p:spPr/>
        <p:txBody>
          <a:bodyPr/>
          <a:lstStyle/>
          <a:p>
            <a:r>
              <a:rPr lang="nb-NO" dirty="0" err="1"/>
              <a:t>Pixabay</a:t>
            </a:r>
            <a:r>
              <a:rPr lang="nb-NO" dirty="0"/>
              <a:t>: Joel Santana, Mostphotos.com</a:t>
            </a:r>
          </a:p>
        </p:txBody>
      </p:sp>
      <p:pic>
        <p:nvPicPr>
          <p:cNvPr id="15" name="Plassholder for bilde 14" descr="Et bilde som inneholder utendørs, snø, natur, skråning&#10;&#10;Automatisk generert beskrivelse">
            <a:extLst>
              <a:ext uri="{FF2B5EF4-FFF2-40B4-BE49-F238E27FC236}">
                <a16:creationId xmlns:a16="http://schemas.microsoft.com/office/drawing/2014/main" id="{DC51B73F-C397-41AB-833E-19925833720B}"/>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43936" y="3369491"/>
            <a:ext cx="2382663" cy="3429000"/>
          </a:xfrm>
        </p:spPr>
      </p:pic>
      <p:pic>
        <p:nvPicPr>
          <p:cNvPr id="19" name="Bilde 18" descr="Et bilde som inneholder himmel, tre, utendørs, bro&#10;&#10;Automatisk generert beskrivelse">
            <a:extLst>
              <a:ext uri="{FF2B5EF4-FFF2-40B4-BE49-F238E27FC236}">
                <a16:creationId xmlns:a16="http://schemas.microsoft.com/office/drawing/2014/main" id="{D48D180D-40B0-4E5B-95BC-165A567BB7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6217"/>
            <a:ext cx="5143500" cy="3429000"/>
          </a:xfrm>
          <a:prstGeom prst="rect">
            <a:avLst/>
          </a:prstGeom>
        </p:spPr>
      </p:pic>
    </p:spTree>
    <p:extLst>
      <p:ext uri="{BB962C8B-B14F-4D97-AF65-F5344CB8AC3E}">
        <p14:creationId xmlns:p14="http://schemas.microsoft.com/office/powerpoint/2010/main" val="1006045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750F71E-59E7-4BEF-AEFD-876C95840B87}"/>
              </a:ext>
            </a:extLst>
          </p:cNvPr>
          <p:cNvSpPr>
            <a:spLocks noGrp="1"/>
          </p:cNvSpPr>
          <p:nvPr>
            <p:ph type="body" sz="quarter" idx="12"/>
          </p:nvPr>
        </p:nvSpPr>
        <p:spPr>
          <a:xfrm>
            <a:off x="6096000" y="2695388"/>
            <a:ext cx="5040306" cy="3895487"/>
          </a:xfrm>
        </p:spPr>
        <p:txBody>
          <a:bodyPr/>
          <a:lstStyle/>
          <a:p>
            <a:r>
              <a:rPr lang="nb-NO" b="1" dirty="0"/>
              <a:t>Servicefag</a:t>
            </a:r>
          </a:p>
          <a:p>
            <a:pPr marL="342900" indent="-342900">
              <a:buFont typeface="Arial" panose="020B0604020202020204" pitchFamily="34" charset="0"/>
              <a:buChar char="•"/>
            </a:pPr>
            <a:r>
              <a:rPr lang="nb-NO" dirty="0"/>
              <a:t>resepsjon</a:t>
            </a:r>
          </a:p>
          <a:p>
            <a:pPr marL="342900" indent="-342900">
              <a:buFont typeface="Arial" panose="020B0604020202020204" pitchFamily="34" charset="0"/>
              <a:buChar char="•"/>
            </a:pPr>
            <a:r>
              <a:rPr lang="nb-NO" dirty="0"/>
              <a:t>innkjøp</a:t>
            </a:r>
          </a:p>
          <a:p>
            <a:pPr marL="342900" indent="-342900">
              <a:buFont typeface="Arial" panose="020B0604020202020204" pitchFamily="34" charset="0"/>
              <a:buChar char="•"/>
            </a:pPr>
            <a:r>
              <a:rPr lang="nb-NO" dirty="0"/>
              <a:t>renhold</a:t>
            </a:r>
          </a:p>
          <a:p>
            <a:r>
              <a:rPr lang="nb-NO" b="1" dirty="0"/>
              <a:t>Virksomhetsutvikling</a:t>
            </a:r>
          </a:p>
          <a:p>
            <a:pPr marL="342900" indent="-342900">
              <a:buFont typeface="Arial" panose="020B0604020202020204" pitchFamily="34" charset="0"/>
              <a:buChar char="•"/>
            </a:pPr>
            <a:r>
              <a:rPr lang="nb-NO" dirty="0"/>
              <a:t>Regnskap og lønn</a:t>
            </a:r>
          </a:p>
          <a:p>
            <a:pPr marL="342900" indent="-342900">
              <a:buFont typeface="Arial" panose="020B0604020202020204" pitchFamily="34" charset="0"/>
              <a:buChar char="•"/>
            </a:pPr>
            <a:r>
              <a:rPr lang="nb-NO" dirty="0"/>
              <a:t>personal/HR</a:t>
            </a:r>
          </a:p>
          <a:p>
            <a:pPr marL="342900" indent="-342900">
              <a:buFont typeface="Arial" panose="020B0604020202020204" pitchFamily="34" charset="0"/>
              <a:buChar char="•"/>
            </a:pPr>
            <a:r>
              <a:rPr lang="nb-NO" dirty="0"/>
              <a:t>kvalitetssikring</a:t>
            </a:r>
          </a:p>
        </p:txBody>
      </p:sp>
      <p:pic>
        <p:nvPicPr>
          <p:cNvPr id="7" name="Plassholder for bilde 6">
            <a:extLst>
              <a:ext uri="{FF2B5EF4-FFF2-40B4-BE49-F238E27FC236}">
                <a16:creationId xmlns:a16="http://schemas.microsoft.com/office/drawing/2014/main" id="{EEBA4D83-2A8C-4973-8F00-45D075215E1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54429" y="-1"/>
            <a:ext cx="5552141" cy="6800127"/>
          </a:xfrm>
        </p:spPr>
      </p:pic>
      <p:sp>
        <p:nvSpPr>
          <p:cNvPr id="4" name="Tittel 3">
            <a:extLst>
              <a:ext uri="{FF2B5EF4-FFF2-40B4-BE49-F238E27FC236}">
                <a16:creationId xmlns:a16="http://schemas.microsoft.com/office/drawing/2014/main" id="{BB8674D3-1B74-46AE-9D31-33E0F9AA230A}"/>
              </a:ext>
            </a:extLst>
          </p:cNvPr>
          <p:cNvSpPr>
            <a:spLocks noGrp="1"/>
          </p:cNvSpPr>
          <p:nvPr>
            <p:ph type="title"/>
          </p:nvPr>
        </p:nvSpPr>
        <p:spPr>
          <a:xfrm>
            <a:off x="6096000" y="1426144"/>
            <a:ext cx="5642610" cy="1077209"/>
          </a:xfrm>
        </p:spPr>
        <p:txBody>
          <a:bodyPr/>
          <a:lstStyle/>
          <a:p>
            <a:r>
              <a:rPr lang="nb-NO" dirty="0"/>
              <a:t>Organisasjon og utvikling</a:t>
            </a:r>
          </a:p>
        </p:txBody>
      </p:sp>
      <p:sp>
        <p:nvSpPr>
          <p:cNvPr id="5" name="Plassholder for tekst 4">
            <a:extLst>
              <a:ext uri="{FF2B5EF4-FFF2-40B4-BE49-F238E27FC236}">
                <a16:creationId xmlns:a16="http://schemas.microsoft.com/office/drawing/2014/main" id="{64FF44C7-C5E7-42C6-81D6-3267F2DC3F35}"/>
              </a:ext>
            </a:extLst>
          </p:cNvPr>
          <p:cNvSpPr>
            <a:spLocks noGrp="1"/>
          </p:cNvSpPr>
          <p:nvPr>
            <p:ph type="body" sz="quarter" idx="24"/>
          </p:nvPr>
        </p:nvSpPr>
        <p:spPr/>
        <p:txBody>
          <a:bodyPr/>
          <a:lstStyle/>
          <a:p>
            <a:r>
              <a:rPr lang="nb-NO" dirty="0"/>
              <a:t>Markus Spiske fra Pexels</a:t>
            </a:r>
          </a:p>
        </p:txBody>
      </p:sp>
    </p:spTree>
    <p:extLst>
      <p:ext uri="{BB962C8B-B14F-4D97-AF65-F5344CB8AC3E}">
        <p14:creationId xmlns:p14="http://schemas.microsoft.com/office/powerpoint/2010/main" val="180919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60740328-D313-424E-B6AC-3A20EF584149}"/>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følge opp nasjonal reindriftspolitikk </a:t>
            </a:r>
          </a:p>
          <a:p>
            <a:pPr marL="342900" indent="-342900">
              <a:buFont typeface="Arial" panose="020B0604020202020204" pitchFamily="34" charset="0"/>
              <a:buChar char="•"/>
            </a:pPr>
            <a:r>
              <a:rPr lang="nb-NO" dirty="0"/>
              <a:t>førstelinje for reindriftsutøverne</a:t>
            </a:r>
          </a:p>
          <a:p>
            <a:pPr marL="342900" indent="-342900">
              <a:buFont typeface="Arial" panose="020B0604020202020204" pitchFamily="34" charset="0"/>
              <a:buChar char="•"/>
            </a:pPr>
            <a:r>
              <a:rPr lang="nb-NO" dirty="0"/>
              <a:t>gi råd og veilede</a:t>
            </a:r>
          </a:p>
          <a:p>
            <a:pPr marL="342900" indent="-342900">
              <a:buFont typeface="Arial" panose="020B0604020202020204" pitchFamily="34" charset="0"/>
              <a:buChar char="•"/>
            </a:pPr>
            <a:r>
              <a:rPr lang="nb-NO" dirty="0"/>
              <a:t>sekretariat for reinmerkenemda</a:t>
            </a:r>
          </a:p>
          <a:p>
            <a:pPr marL="342900" indent="-342900">
              <a:buFont typeface="Arial" panose="020B0604020202020204" pitchFamily="34" charset="0"/>
              <a:buChar char="•"/>
            </a:pPr>
            <a:r>
              <a:rPr lang="nb-NO" dirty="0"/>
              <a:t>uttalelser og innsigelser</a:t>
            </a:r>
          </a:p>
        </p:txBody>
      </p:sp>
      <p:pic>
        <p:nvPicPr>
          <p:cNvPr id="15" name="Plassholder for bilde 14" descr="Et bilde som inneholder himmel, utendørs, natur, kyst&#10;&#10;Automatisk generert beskrivelse">
            <a:extLst>
              <a:ext uri="{FF2B5EF4-FFF2-40B4-BE49-F238E27FC236}">
                <a16:creationId xmlns:a16="http://schemas.microsoft.com/office/drawing/2014/main" id="{C796E53B-679B-41EC-9DB6-9C2E93B2C64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tel 3">
            <a:extLst>
              <a:ext uri="{FF2B5EF4-FFF2-40B4-BE49-F238E27FC236}">
                <a16:creationId xmlns:a16="http://schemas.microsoft.com/office/drawing/2014/main" id="{5B9D2322-9BA5-46F2-95DE-1B8BB7C7E3B3}"/>
              </a:ext>
            </a:extLst>
          </p:cNvPr>
          <p:cNvSpPr>
            <a:spLocks noGrp="1"/>
          </p:cNvSpPr>
          <p:nvPr>
            <p:ph type="title"/>
          </p:nvPr>
        </p:nvSpPr>
        <p:spPr>
          <a:prstGeom prst="rect">
            <a:avLst/>
          </a:prstGeom>
        </p:spPr>
        <p:txBody>
          <a:bodyPr/>
          <a:lstStyle/>
          <a:p>
            <a:r>
              <a:rPr lang="nb-NO" dirty="0"/>
              <a:t>Reindrift</a:t>
            </a:r>
          </a:p>
        </p:txBody>
      </p:sp>
      <p:sp>
        <p:nvSpPr>
          <p:cNvPr id="13" name="Plassholder for tekst 12">
            <a:extLst>
              <a:ext uri="{FF2B5EF4-FFF2-40B4-BE49-F238E27FC236}">
                <a16:creationId xmlns:a16="http://schemas.microsoft.com/office/drawing/2014/main" id="{04F10D7F-77BF-44BF-A271-EF657F7ECD5A}"/>
              </a:ext>
            </a:extLst>
          </p:cNvPr>
          <p:cNvSpPr>
            <a:spLocks noGrp="1"/>
          </p:cNvSpPr>
          <p:nvPr>
            <p:ph type="body" sz="quarter" idx="24"/>
          </p:nvPr>
        </p:nvSpPr>
        <p:spPr/>
        <p:txBody>
          <a:bodyPr/>
          <a:lstStyle/>
          <a:p>
            <a:r>
              <a:rPr lang="nb-NO" dirty="0"/>
              <a:t>Statsforvalteren i Trøndelag, Risten-Marja Inga</a:t>
            </a:r>
          </a:p>
        </p:txBody>
      </p:sp>
    </p:spTree>
    <p:extLst>
      <p:ext uri="{BB962C8B-B14F-4D97-AF65-F5344CB8AC3E}">
        <p14:creationId xmlns:p14="http://schemas.microsoft.com/office/powerpoint/2010/main" val="1836028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ACA5940-0AF9-4CD4-B5B6-386F36ACB45B}"/>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følge opp nasjonal jordbrukspolitikk</a:t>
            </a:r>
          </a:p>
          <a:p>
            <a:pPr marL="342900" indent="-342900">
              <a:buFont typeface="Arial" panose="020B0604020202020204" pitchFamily="34" charset="0"/>
              <a:buChar char="•"/>
            </a:pPr>
            <a:r>
              <a:rPr lang="nb-NO" dirty="0"/>
              <a:t>jordvern</a:t>
            </a:r>
          </a:p>
          <a:p>
            <a:pPr marL="342900" indent="-342900">
              <a:buFont typeface="Arial" panose="020B0604020202020204" pitchFamily="34" charset="0"/>
              <a:buChar char="•"/>
            </a:pPr>
            <a:r>
              <a:rPr lang="nb-NO" dirty="0"/>
              <a:t>tilskuddsforvaltning</a:t>
            </a:r>
          </a:p>
          <a:p>
            <a:pPr marL="342900" indent="-342900">
              <a:buFont typeface="Arial" panose="020B0604020202020204" pitchFamily="34" charset="0"/>
              <a:buChar char="•"/>
            </a:pPr>
            <a:r>
              <a:rPr lang="nb-NO" dirty="0"/>
              <a:t>kontroll og oppfølging</a:t>
            </a:r>
          </a:p>
          <a:p>
            <a:pPr marL="342900" indent="-342900">
              <a:buFont typeface="Arial" panose="020B0604020202020204" pitchFamily="34" charset="0"/>
              <a:buChar char="•"/>
            </a:pPr>
            <a:r>
              <a:rPr lang="nb-NO" dirty="0"/>
              <a:t>verdiskaping i landbruket</a:t>
            </a:r>
          </a:p>
          <a:p>
            <a:pPr marL="342900" indent="-342900">
              <a:buFont typeface="Arial" panose="020B0604020202020204" pitchFamily="34" charset="0"/>
              <a:buChar char="•"/>
            </a:pPr>
            <a:r>
              <a:rPr lang="nb-NO" dirty="0"/>
              <a:t>skogbruk</a:t>
            </a:r>
          </a:p>
        </p:txBody>
      </p:sp>
      <p:sp>
        <p:nvSpPr>
          <p:cNvPr id="4" name="Tittel 3">
            <a:extLst>
              <a:ext uri="{FF2B5EF4-FFF2-40B4-BE49-F238E27FC236}">
                <a16:creationId xmlns:a16="http://schemas.microsoft.com/office/drawing/2014/main" id="{F6484D14-59D2-4849-B6EB-889442E84E5D}"/>
              </a:ext>
            </a:extLst>
          </p:cNvPr>
          <p:cNvSpPr>
            <a:spLocks noGrp="1"/>
          </p:cNvSpPr>
          <p:nvPr>
            <p:ph type="title"/>
          </p:nvPr>
        </p:nvSpPr>
        <p:spPr/>
        <p:txBody>
          <a:bodyPr/>
          <a:lstStyle/>
          <a:p>
            <a:r>
              <a:rPr lang="nb-NO" dirty="0"/>
              <a:t>Landbruk</a:t>
            </a:r>
          </a:p>
        </p:txBody>
      </p:sp>
      <p:sp>
        <p:nvSpPr>
          <p:cNvPr id="5" name="Plassholder for tekst 4">
            <a:extLst>
              <a:ext uri="{FF2B5EF4-FFF2-40B4-BE49-F238E27FC236}">
                <a16:creationId xmlns:a16="http://schemas.microsoft.com/office/drawing/2014/main" id="{47DAC499-E99C-4BB7-8A3B-14B2B109965C}"/>
              </a:ext>
            </a:extLst>
          </p:cNvPr>
          <p:cNvSpPr>
            <a:spLocks noGrp="1"/>
          </p:cNvSpPr>
          <p:nvPr>
            <p:ph type="body" sz="quarter" idx="24"/>
          </p:nvPr>
        </p:nvSpPr>
        <p:spPr/>
        <p:txBody>
          <a:bodyPr/>
          <a:lstStyle/>
          <a:p>
            <a:r>
              <a:rPr lang="nb-NO" dirty="0"/>
              <a:t>Mostphotos.com</a:t>
            </a:r>
          </a:p>
        </p:txBody>
      </p:sp>
      <p:pic>
        <p:nvPicPr>
          <p:cNvPr id="11" name="Plassholder for bilde 10" descr="Et bilde som inneholder gress, utendørs, felt, ku&#10;&#10;Automatisk generert beskrivelse">
            <a:extLst>
              <a:ext uri="{FF2B5EF4-FFF2-40B4-BE49-F238E27FC236}">
                <a16:creationId xmlns:a16="http://schemas.microsoft.com/office/drawing/2014/main" id="{45361D6E-1C0D-4154-8198-BA44B379C65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98455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04B112B-8B1E-4783-B3BB-BF06E8CD52C4}"/>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følge opp nasjonal klimapolitikk</a:t>
            </a:r>
          </a:p>
          <a:p>
            <a:pPr marL="342900" indent="-342900">
              <a:buFont typeface="Arial" panose="020B0604020202020204" pitchFamily="34" charset="0"/>
              <a:buChar char="•"/>
            </a:pPr>
            <a:r>
              <a:rPr lang="nb-NO" dirty="0"/>
              <a:t>sikre naturmangfold</a:t>
            </a:r>
          </a:p>
          <a:p>
            <a:pPr marL="342900" indent="-342900">
              <a:buFont typeface="Arial" panose="020B0604020202020204" pitchFamily="34" charset="0"/>
              <a:buChar char="•"/>
            </a:pPr>
            <a:r>
              <a:rPr lang="nb-NO" dirty="0"/>
              <a:t>hindre forurensning</a:t>
            </a:r>
          </a:p>
          <a:p>
            <a:pPr marL="342900" indent="-342900">
              <a:buFont typeface="Arial" panose="020B0604020202020204" pitchFamily="34" charset="0"/>
              <a:buChar char="•"/>
            </a:pPr>
            <a:r>
              <a:rPr lang="nb-NO" dirty="0"/>
              <a:t>forvaltning av fisk og vilt</a:t>
            </a:r>
          </a:p>
          <a:p>
            <a:pPr marL="342900" indent="-342900">
              <a:buFont typeface="Arial" panose="020B0604020202020204" pitchFamily="34" charset="0"/>
              <a:buChar char="•"/>
            </a:pPr>
            <a:r>
              <a:rPr lang="nb-NO" dirty="0"/>
              <a:t>verneområder/nasjonalparker</a:t>
            </a:r>
          </a:p>
          <a:p>
            <a:pPr marL="342900" indent="-342900">
              <a:buFont typeface="Arial" panose="020B0604020202020204" pitchFamily="34" charset="0"/>
              <a:buChar char="•"/>
            </a:pPr>
            <a:r>
              <a:rPr lang="nb-NO" dirty="0"/>
              <a:t>rovvilt</a:t>
            </a:r>
          </a:p>
        </p:txBody>
      </p:sp>
      <p:sp>
        <p:nvSpPr>
          <p:cNvPr id="4" name="Tittel 3">
            <a:extLst>
              <a:ext uri="{FF2B5EF4-FFF2-40B4-BE49-F238E27FC236}">
                <a16:creationId xmlns:a16="http://schemas.microsoft.com/office/drawing/2014/main" id="{4754ECC7-4549-4881-9C2E-755CD5328284}"/>
              </a:ext>
            </a:extLst>
          </p:cNvPr>
          <p:cNvSpPr>
            <a:spLocks noGrp="1"/>
          </p:cNvSpPr>
          <p:nvPr>
            <p:ph type="title"/>
          </p:nvPr>
        </p:nvSpPr>
        <p:spPr/>
        <p:txBody>
          <a:bodyPr/>
          <a:lstStyle/>
          <a:p>
            <a:r>
              <a:rPr lang="nb-NO" dirty="0"/>
              <a:t>Klima og miljø</a:t>
            </a:r>
          </a:p>
        </p:txBody>
      </p:sp>
      <p:sp>
        <p:nvSpPr>
          <p:cNvPr id="5" name="Plassholder for tekst 4">
            <a:extLst>
              <a:ext uri="{FF2B5EF4-FFF2-40B4-BE49-F238E27FC236}">
                <a16:creationId xmlns:a16="http://schemas.microsoft.com/office/drawing/2014/main" id="{0BB49441-7D68-46B9-9B8E-D264495F5CC7}"/>
              </a:ext>
            </a:extLst>
          </p:cNvPr>
          <p:cNvSpPr>
            <a:spLocks noGrp="1"/>
          </p:cNvSpPr>
          <p:nvPr>
            <p:ph type="body" sz="quarter" idx="24"/>
          </p:nvPr>
        </p:nvSpPr>
        <p:spPr/>
        <p:txBody>
          <a:bodyPr/>
          <a:lstStyle/>
          <a:p>
            <a:r>
              <a:rPr lang="nb-NO" dirty="0"/>
              <a:t>Statsforvalteren i Trøndelag: Bjørn Rangbru</a:t>
            </a:r>
          </a:p>
        </p:txBody>
      </p:sp>
      <p:pic>
        <p:nvPicPr>
          <p:cNvPr id="23" name="Plassholder for bilde 22" descr="Et bilde som inneholder plante, blomst&#10;&#10;Automatisk generert beskrivelse">
            <a:extLst>
              <a:ext uri="{FF2B5EF4-FFF2-40B4-BE49-F238E27FC236}">
                <a16:creationId xmlns:a16="http://schemas.microsoft.com/office/drawing/2014/main" id="{DFE15B38-850B-4827-AC2A-21782260D72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73295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AEAF9C64-6EC6-426F-98DF-F8D5FE3EB092}"/>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Landets fjerde mest folkerike fylke</a:t>
            </a:r>
          </a:p>
          <a:p>
            <a:pPr marL="342900" indent="-342900">
              <a:buFont typeface="Arial" panose="020B0604020202020204" pitchFamily="34" charset="0"/>
              <a:buChar char="•"/>
            </a:pPr>
            <a:r>
              <a:rPr lang="nb-NO" dirty="0"/>
              <a:t>Høyt utdannet befolkning</a:t>
            </a:r>
          </a:p>
          <a:p>
            <a:pPr marL="342900" indent="-342900">
              <a:buFont typeface="Arial" panose="020B0604020202020204" pitchFamily="34" charset="0"/>
              <a:buChar char="•"/>
            </a:pPr>
            <a:r>
              <a:rPr lang="nb-NO" dirty="0"/>
              <a:t>Blant landets største matprodusenter</a:t>
            </a:r>
          </a:p>
          <a:p>
            <a:pPr marL="342900" indent="-342900">
              <a:buFont typeface="Arial" panose="020B0604020202020204" pitchFamily="34" charset="0"/>
              <a:buChar char="•"/>
            </a:pPr>
            <a:r>
              <a:rPr lang="nb-NO" dirty="0"/>
              <a:t>Største produsent av oppdrettsfisk</a:t>
            </a:r>
          </a:p>
          <a:p>
            <a:pPr marL="342900" indent="-342900">
              <a:buFont typeface="Arial" panose="020B0604020202020204" pitchFamily="34" charset="0"/>
              <a:buChar char="•"/>
            </a:pPr>
            <a:r>
              <a:rPr lang="nb-NO" dirty="0"/>
              <a:t>Mange vann- og vindkraftressurser</a:t>
            </a:r>
          </a:p>
          <a:p>
            <a:pPr marL="342900" indent="-342900">
              <a:buFont typeface="Arial" panose="020B0604020202020204" pitchFamily="34" charset="0"/>
              <a:buChar char="•"/>
            </a:pPr>
            <a:r>
              <a:rPr lang="nb-NO" dirty="0"/>
              <a:t>Stor forsvarsaktivitet</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endParaRPr lang="nb-NO" dirty="0"/>
          </a:p>
        </p:txBody>
      </p:sp>
      <p:sp>
        <p:nvSpPr>
          <p:cNvPr id="5" name="Tittel 4">
            <a:extLst>
              <a:ext uri="{FF2B5EF4-FFF2-40B4-BE49-F238E27FC236}">
                <a16:creationId xmlns:a16="http://schemas.microsoft.com/office/drawing/2014/main" id="{11203DA9-3D65-406C-B4B9-511A8300073A}"/>
              </a:ext>
            </a:extLst>
          </p:cNvPr>
          <p:cNvSpPr>
            <a:spLocks noGrp="1"/>
          </p:cNvSpPr>
          <p:nvPr>
            <p:ph type="title"/>
          </p:nvPr>
        </p:nvSpPr>
        <p:spPr/>
        <p:txBody>
          <a:bodyPr/>
          <a:lstStyle/>
          <a:p>
            <a:r>
              <a:rPr lang="nb-NO" dirty="0"/>
              <a:t>Trøndelag</a:t>
            </a:r>
            <a:br>
              <a:rPr lang="nb-NO" dirty="0"/>
            </a:br>
            <a:r>
              <a:rPr lang="nb-NO" i="1" dirty="0" err="1"/>
              <a:t>Trööndelage</a:t>
            </a:r>
            <a:endParaRPr lang="nb-NO" dirty="0"/>
          </a:p>
        </p:txBody>
      </p:sp>
      <p:sp>
        <p:nvSpPr>
          <p:cNvPr id="8" name="Plassholder for tekst 7">
            <a:extLst>
              <a:ext uri="{FF2B5EF4-FFF2-40B4-BE49-F238E27FC236}">
                <a16:creationId xmlns:a16="http://schemas.microsoft.com/office/drawing/2014/main" id="{9B111AA9-1E2A-4316-A6BA-1BCE28FC87B8}"/>
              </a:ext>
            </a:extLst>
          </p:cNvPr>
          <p:cNvSpPr>
            <a:spLocks noGrp="1"/>
          </p:cNvSpPr>
          <p:nvPr>
            <p:ph type="body" sz="quarter" idx="24"/>
          </p:nvPr>
        </p:nvSpPr>
        <p:spPr/>
        <p:txBody>
          <a:bodyPr/>
          <a:lstStyle/>
          <a:p>
            <a:r>
              <a:rPr lang="nb-NO" dirty="0"/>
              <a:t>Mostphotos.com</a:t>
            </a:r>
          </a:p>
        </p:txBody>
      </p:sp>
      <p:pic>
        <p:nvPicPr>
          <p:cNvPr id="34" name="Plassholder for bilde 33" descr="Et bilde som inneholder pattedyr, ku, utendørs, stående&#10;&#10;Automatisk generert beskrivelse">
            <a:extLst>
              <a:ext uri="{FF2B5EF4-FFF2-40B4-BE49-F238E27FC236}">
                <a16:creationId xmlns:a16="http://schemas.microsoft.com/office/drawing/2014/main" id="{480E35AC-F6A2-40B2-9CDE-381A3B3D989C}"/>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12378" b="-1"/>
          <a:stretch/>
        </p:blipFill>
        <p:spPr>
          <a:xfrm>
            <a:off x="1" y="2797625"/>
            <a:ext cx="2876549" cy="4002221"/>
          </a:xfrm>
        </p:spPr>
      </p:pic>
      <p:pic>
        <p:nvPicPr>
          <p:cNvPr id="36" name="Bilde 35" descr="Et bilde som inneholder bygning, himmel, utendørs, hus&#10;&#10;Automatisk generert beskrivelse">
            <a:extLst>
              <a:ext uri="{FF2B5EF4-FFF2-40B4-BE49-F238E27FC236}">
                <a16:creationId xmlns:a16="http://schemas.microsoft.com/office/drawing/2014/main" id="{94EEEFF5-8B01-499E-969B-DEFE79C426E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5323754" cy="3228528"/>
          </a:xfrm>
          <a:prstGeom prst="rect">
            <a:avLst/>
          </a:prstGeom>
        </p:spPr>
      </p:pic>
      <p:pic>
        <p:nvPicPr>
          <p:cNvPr id="16" name="Bilde 15" descr="Et bilde som inneholder blomst, utendørs, plante, gress&#10;&#10;Automatisk generert beskrivelse">
            <a:extLst>
              <a:ext uri="{FF2B5EF4-FFF2-40B4-BE49-F238E27FC236}">
                <a16:creationId xmlns:a16="http://schemas.microsoft.com/office/drawing/2014/main" id="{8D877852-FCB1-41EA-9053-F357B60A60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70200" y="3228529"/>
            <a:ext cx="2453554" cy="3571318"/>
          </a:xfrm>
          <a:prstGeom prst="rect">
            <a:avLst/>
          </a:prstGeom>
        </p:spPr>
      </p:pic>
    </p:spTree>
    <p:extLst>
      <p:ext uri="{BB962C8B-B14F-4D97-AF65-F5344CB8AC3E}">
        <p14:creationId xmlns:p14="http://schemas.microsoft.com/office/powerpoint/2010/main" val="3513998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10333D4-1805-40FA-9C8D-0397AF688FD7}"/>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trygg oppvekst</a:t>
            </a:r>
          </a:p>
          <a:p>
            <a:pPr marL="342900" indent="-342900">
              <a:buFont typeface="Arial" panose="020B0604020202020204" pitchFamily="34" charset="0"/>
              <a:buChar char="•"/>
            </a:pPr>
            <a:r>
              <a:rPr lang="nb-NO" dirty="0"/>
              <a:t>føre tilsyn</a:t>
            </a:r>
          </a:p>
          <a:p>
            <a:pPr marL="342900" indent="-342900">
              <a:buFont typeface="Arial" panose="020B0604020202020204" pitchFamily="34" charset="0"/>
              <a:buChar char="•"/>
            </a:pPr>
            <a:r>
              <a:rPr lang="nb-NO" dirty="0"/>
              <a:t>veilede</a:t>
            </a:r>
          </a:p>
          <a:p>
            <a:pPr marL="342900" indent="-342900">
              <a:buFont typeface="Arial" panose="020B0604020202020204" pitchFamily="34" charset="0"/>
              <a:buChar char="•"/>
            </a:pPr>
            <a:r>
              <a:rPr lang="nb-NO" dirty="0"/>
              <a:t>klageinstans</a:t>
            </a:r>
          </a:p>
          <a:p>
            <a:pPr marL="342900" indent="-342900">
              <a:buFont typeface="Arial" panose="020B0604020202020204" pitchFamily="34" charset="0"/>
              <a:buChar char="•"/>
            </a:pPr>
            <a:r>
              <a:rPr lang="nb-NO" dirty="0"/>
              <a:t>tilskudd</a:t>
            </a:r>
          </a:p>
        </p:txBody>
      </p:sp>
      <p:pic>
        <p:nvPicPr>
          <p:cNvPr id="7" name="Plassholder for bilde 6" descr="Et bilde som inneholder gulv, innendørs, område, flere&#10;&#10;Automatisk generert beskrivelse">
            <a:extLst>
              <a:ext uri="{FF2B5EF4-FFF2-40B4-BE49-F238E27FC236}">
                <a16:creationId xmlns:a16="http://schemas.microsoft.com/office/drawing/2014/main" id="{4616A144-138B-473F-851E-6A7F9145EBB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tel 3">
            <a:extLst>
              <a:ext uri="{FF2B5EF4-FFF2-40B4-BE49-F238E27FC236}">
                <a16:creationId xmlns:a16="http://schemas.microsoft.com/office/drawing/2014/main" id="{F42DCF14-664A-43A2-9180-58B29FDA1BFF}"/>
              </a:ext>
            </a:extLst>
          </p:cNvPr>
          <p:cNvSpPr>
            <a:spLocks noGrp="1"/>
          </p:cNvSpPr>
          <p:nvPr>
            <p:ph type="title"/>
          </p:nvPr>
        </p:nvSpPr>
        <p:spPr/>
        <p:txBody>
          <a:bodyPr/>
          <a:lstStyle/>
          <a:p>
            <a:r>
              <a:rPr lang="nb-NO" dirty="0"/>
              <a:t>Oppvekst og velferd</a:t>
            </a:r>
          </a:p>
        </p:txBody>
      </p:sp>
      <p:sp>
        <p:nvSpPr>
          <p:cNvPr id="5" name="Plassholder for tekst 4">
            <a:extLst>
              <a:ext uri="{FF2B5EF4-FFF2-40B4-BE49-F238E27FC236}">
                <a16:creationId xmlns:a16="http://schemas.microsoft.com/office/drawing/2014/main" id="{AE9D0182-35FC-481B-B7CC-96513DDC3E16}"/>
              </a:ext>
            </a:extLst>
          </p:cNvPr>
          <p:cNvSpPr>
            <a:spLocks noGrp="1"/>
          </p:cNvSpPr>
          <p:nvPr>
            <p:ph type="body" sz="quarter" idx="24"/>
          </p:nvPr>
        </p:nvSpPr>
        <p:spPr/>
        <p:txBody>
          <a:bodyPr/>
          <a:lstStyle/>
          <a:p>
            <a:r>
              <a:rPr lang="nb-NO" dirty="0"/>
              <a:t>Mostphotos.com</a:t>
            </a:r>
          </a:p>
        </p:txBody>
      </p:sp>
    </p:spTree>
    <p:extLst>
      <p:ext uri="{BB962C8B-B14F-4D97-AF65-F5344CB8AC3E}">
        <p14:creationId xmlns:p14="http://schemas.microsoft.com/office/powerpoint/2010/main" val="3280943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6FD49C8-FEC6-4455-AB54-191E2D015F7F}"/>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tilsyn og kontroll</a:t>
            </a:r>
          </a:p>
          <a:p>
            <a:pPr marL="342900" indent="-342900">
              <a:buFont typeface="Arial" panose="020B0604020202020204" pitchFamily="34" charset="0"/>
              <a:buChar char="•"/>
            </a:pPr>
            <a:r>
              <a:rPr lang="nb-NO" dirty="0"/>
              <a:t>veiledning og kompetanseheving</a:t>
            </a:r>
          </a:p>
          <a:p>
            <a:pPr marL="342900" indent="-342900">
              <a:buFont typeface="Arial" panose="020B0604020202020204" pitchFamily="34" charset="0"/>
              <a:buChar char="•"/>
            </a:pPr>
            <a:r>
              <a:rPr lang="nb-NO" dirty="0"/>
              <a:t>klagesaker fra enkeltpersoner</a:t>
            </a:r>
          </a:p>
          <a:p>
            <a:pPr marL="342900" indent="-342900">
              <a:buFont typeface="Arial" panose="020B0604020202020204" pitchFamily="34" charset="0"/>
              <a:buChar char="•"/>
            </a:pPr>
            <a:r>
              <a:rPr lang="nb-NO" dirty="0"/>
              <a:t>tilskudd</a:t>
            </a:r>
          </a:p>
          <a:p>
            <a:pPr marL="342900" indent="-342900">
              <a:buFont typeface="Arial" panose="020B0604020202020204" pitchFamily="34" charset="0"/>
              <a:buChar char="•"/>
            </a:pPr>
            <a:r>
              <a:rPr lang="nb-NO" dirty="0"/>
              <a:t>førerkortsaker</a:t>
            </a:r>
          </a:p>
        </p:txBody>
      </p:sp>
      <p:pic>
        <p:nvPicPr>
          <p:cNvPr id="7" name="Plassholder for bilde 6" descr="Et bilde som inneholder person, hånd&#10;&#10;Automatisk generert beskrivelse">
            <a:extLst>
              <a:ext uri="{FF2B5EF4-FFF2-40B4-BE49-F238E27FC236}">
                <a16:creationId xmlns:a16="http://schemas.microsoft.com/office/drawing/2014/main" id="{AAD3A1FA-FDF2-467E-87FC-DFD23440662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4" name="Tittel 3">
            <a:extLst>
              <a:ext uri="{FF2B5EF4-FFF2-40B4-BE49-F238E27FC236}">
                <a16:creationId xmlns:a16="http://schemas.microsoft.com/office/drawing/2014/main" id="{3D36F958-2467-4238-955B-295B444306A8}"/>
              </a:ext>
            </a:extLst>
          </p:cNvPr>
          <p:cNvSpPr>
            <a:spLocks noGrp="1"/>
          </p:cNvSpPr>
          <p:nvPr>
            <p:ph type="title"/>
          </p:nvPr>
        </p:nvSpPr>
        <p:spPr/>
        <p:txBody>
          <a:bodyPr/>
          <a:lstStyle/>
          <a:p>
            <a:r>
              <a:rPr lang="nb-NO" dirty="0"/>
              <a:t>Helse og omsorg</a:t>
            </a:r>
          </a:p>
        </p:txBody>
      </p:sp>
      <p:sp>
        <p:nvSpPr>
          <p:cNvPr id="5" name="Plassholder for tekst 4">
            <a:extLst>
              <a:ext uri="{FF2B5EF4-FFF2-40B4-BE49-F238E27FC236}">
                <a16:creationId xmlns:a16="http://schemas.microsoft.com/office/drawing/2014/main" id="{0D19DC71-AA94-45FC-AE7B-714D44B3407D}"/>
              </a:ext>
            </a:extLst>
          </p:cNvPr>
          <p:cNvSpPr>
            <a:spLocks noGrp="1"/>
          </p:cNvSpPr>
          <p:nvPr>
            <p:ph type="body" sz="quarter" idx="24"/>
          </p:nvPr>
        </p:nvSpPr>
        <p:spPr/>
        <p:txBody>
          <a:bodyPr/>
          <a:lstStyle/>
          <a:p>
            <a:r>
              <a:rPr lang="nb-NO" dirty="0"/>
              <a:t>Mostphotos.com</a:t>
            </a:r>
          </a:p>
        </p:txBody>
      </p:sp>
    </p:spTree>
    <p:extLst>
      <p:ext uri="{BB962C8B-B14F-4D97-AF65-F5344CB8AC3E}">
        <p14:creationId xmlns:p14="http://schemas.microsoft.com/office/powerpoint/2010/main" val="126905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3E259810-4E2A-451C-8C24-95749FBA9D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07478"/>
            <a:ext cx="2752444" cy="3430323"/>
          </a:xfrm>
          <a:prstGeom prst="rect">
            <a:avLst/>
          </a:prstGeom>
        </p:spPr>
      </p:pic>
      <p:sp>
        <p:nvSpPr>
          <p:cNvPr id="2" name="Plassholder for tekst 1">
            <a:extLst>
              <a:ext uri="{FF2B5EF4-FFF2-40B4-BE49-F238E27FC236}">
                <a16:creationId xmlns:a16="http://schemas.microsoft.com/office/drawing/2014/main" id="{A5BC7778-9EB3-4B07-B7A5-2D598D476FD2}"/>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samordning</a:t>
            </a:r>
          </a:p>
          <a:p>
            <a:pPr marL="342900" indent="-342900">
              <a:buFont typeface="Arial" panose="020B0604020202020204" pitchFamily="34" charset="0"/>
              <a:buChar char="•"/>
            </a:pPr>
            <a:r>
              <a:rPr lang="nb-NO" dirty="0"/>
              <a:t>vergemål og bevilling</a:t>
            </a:r>
          </a:p>
          <a:p>
            <a:pPr marL="342900" indent="-342900">
              <a:buFont typeface="Arial" panose="020B0604020202020204" pitchFamily="34" charset="0"/>
              <a:buChar char="•"/>
            </a:pPr>
            <a:r>
              <a:rPr lang="nb-NO" dirty="0"/>
              <a:t>samfunnssikkerhet og beredskap</a:t>
            </a:r>
          </a:p>
          <a:p>
            <a:pPr marL="342900" indent="-342900">
              <a:buFont typeface="Arial" panose="020B0604020202020204" pitchFamily="34" charset="0"/>
              <a:buChar char="•"/>
            </a:pPr>
            <a:r>
              <a:rPr lang="nb-NO" dirty="0"/>
              <a:t>juridisk</a:t>
            </a:r>
          </a:p>
        </p:txBody>
      </p:sp>
      <p:pic>
        <p:nvPicPr>
          <p:cNvPr id="7" name="Plassholder for bilde 6" descr="Et bilde som inneholder person, utendørs&#10;&#10;Automatisk generert beskrivelse">
            <a:extLst>
              <a:ext uri="{FF2B5EF4-FFF2-40B4-BE49-F238E27FC236}">
                <a16:creationId xmlns:a16="http://schemas.microsoft.com/office/drawing/2014/main" id="{F866F557-B940-4842-B0B0-1E12452D80C5}"/>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2752444" y="3429000"/>
            <a:ext cx="2387322" cy="3371126"/>
          </a:xfrm>
          <a:scene3d>
            <a:camera prst="orthographicFront">
              <a:rot lat="0" lon="10800000" rev="0"/>
            </a:camera>
            <a:lightRig rig="threePt" dir="t"/>
          </a:scene3d>
        </p:spPr>
      </p:pic>
      <p:sp>
        <p:nvSpPr>
          <p:cNvPr id="4" name="Tittel 3">
            <a:extLst>
              <a:ext uri="{FF2B5EF4-FFF2-40B4-BE49-F238E27FC236}">
                <a16:creationId xmlns:a16="http://schemas.microsoft.com/office/drawing/2014/main" id="{CDD25437-ECCA-43CF-8EFE-53A513526462}"/>
              </a:ext>
            </a:extLst>
          </p:cNvPr>
          <p:cNvSpPr>
            <a:spLocks noGrp="1"/>
          </p:cNvSpPr>
          <p:nvPr>
            <p:ph type="title"/>
          </p:nvPr>
        </p:nvSpPr>
        <p:spPr/>
        <p:txBody>
          <a:bodyPr/>
          <a:lstStyle/>
          <a:p>
            <a:r>
              <a:rPr lang="nb-NO" dirty="0"/>
              <a:t>Kommunal og justis</a:t>
            </a:r>
          </a:p>
        </p:txBody>
      </p:sp>
      <p:sp>
        <p:nvSpPr>
          <p:cNvPr id="5" name="Plassholder for tekst 4">
            <a:extLst>
              <a:ext uri="{FF2B5EF4-FFF2-40B4-BE49-F238E27FC236}">
                <a16:creationId xmlns:a16="http://schemas.microsoft.com/office/drawing/2014/main" id="{25A2BA9D-A5A9-456C-8254-D23116EFC937}"/>
              </a:ext>
            </a:extLst>
          </p:cNvPr>
          <p:cNvSpPr>
            <a:spLocks noGrp="1"/>
          </p:cNvSpPr>
          <p:nvPr>
            <p:ph type="body" sz="quarter" idx="24"/>
          </p:nvPr>
        </p:nvSpPr>
        <p:spPr/>
        <p:txBody>
          <a:bodyPr/>
          <a:lstStyle/>
          <a:p>
            <a:r>
              <a:rPr lang="nb-NO" dirty="0"/>
              <a:t>Mostphotos.com, Pexels.com</a:t>
            </a:r>
          </a:p>
        </p:txBody>
      </p:sp>
      <p:pic>
        <p:nvPicPr>
          <p:cNvPr id="9" name="Bilde 8" descr="Et bilde som inneholder himmel, vann, utendørs, elv&#10;&#10;Automatisk generert beskrivelse">
            <a:extLst>
              <a:ext uri="{FF2B5EF4-FFF2-40B4-BE49-F238E27FC236}">
                <a16:creationId xmlns:a16="http://schemas.microsoft.com/office/drawing/2014/main" id="{22176AF7-7328-47AD-AF93-E6C236DE98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39" y="-1322"/>
            <a:ext cx="5139766" cy="3430322"/>
          </a:xfrm>
          <a:prstGeom prst="rect">
            <a:avLst/>
          </a:prstGeom>
        </p:spPr>
      </p:pic>
    </p:spTree>
    <p:extLst>
      <p:ext uri="{BB962C8B-B14F-4D97-AF65-F5344CB8AC3E}">
        <p14:creationId xmlns:p14="http://schemas.microsoft.com/office/powerpoint/2010/main" val="2916827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1102EF7-7683-49B9-B7D3-C877811A73FC}"/>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mange oppgaver – en «forvaltningens landhandel»</a:t>
            </a:r>
          </a:p>
          <a:p>
            <a:pPr marL="342900" indent="-342900">
              <a:buFont typeface="Arial" panose="020B0604020202020204" pitchFamily="34" charset="0"/>
              <a:buChar char="•"/>
            </a:pPr>
            <a:r>
              <a:rPr lang="nb-NO" dirty="0"/>
              <a:t>bidra til at kommunene lykkes med velferd og tjenester</a:t>
            </a:r>
          </a:p>
          <a:p>
            <a:pPr marL="342900" indent="-342900">
              <a:buFont typeface="Arial" panose="020B0604020202020204" pitchFamily="34" charset="0"/>
              <a:buChar char="•"/>
            </a:pPr>
            <a:r>
              <a:rPr lang="nb-NO" dirty="0"/>
              <a:t>ivareta miljø, landbruk, reindrift</a:t>
            </a:r>
          </a:p>
          <a:p>
            <a:pPr marL="342900" indent="-342900">
              <a:buFont typeface="Arial" panose="020B0604020202020204" pitchFamily="34" charset="0"/>
              <a:buChar char="•"/>
            </a:pPr>
            <a:r>
              <a:rPr lang="nb-NO" dirty="0"/>
              <a:t>for enkeltpersoner: Rettssikkerhet, vergemål og andre oppgaver </a:t>
            </a:r>
          </a:p>
          <a:p>
            <a:pPr marL="342900" indent="-342900">
              <a:buFont typeface="Arial" panose="020B0604020202020204" pitchFamily="34" charset="0"/>
              <a:buChar char="•"/>
            </a:pPr>
            <a:r>
              <a:rPr lang="nb-NO" dirty="0"/>
              <a:t>en «midtbanespiller» mellom de nasjonale og lokale myndighetene </a:t>
            </a:r>
          </a:p>
        </p:txBody>
      </p:sp>
      <p:pic>
        <p:nvPicPr>
          <p:cNvPr id="7" name="Plassholder for bilde 6" descr="Et bilde som inneholder tekst, innendørs, person, tak&#10;&#10;Automatisk generert beskrivelse">
            <a:extLst>
              <a:ext uri="{FF2B5EF4-FFF2-40B4-BE49-F238E27FC236}">
                <a16:creationId xmlns:a16="http://schemas.microsoft.com/office/drawing/2014/main" id="{A8642EDC-92D6-4D9E-9935-E9E56D748BFA}"/>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4" name="Tittel 3">
            <a:extLst>
              <a:ext uri="{FF2B5EF4-FFF2-40B4-BE49-F238E27FC236}">
                <a16:creationId xmlns:a16="http://schemas.microsoft.com/office/drawing/2014/main" id="{6B06E81F-DA4D-4D07-95DD-6FA548698A89}"/>
              </a:ext>
            </a:extLst>
          </p:cNvPr>
          <p:cNvSpPr>
            <a:spLocks noGrp="1"/>
          </p:cNvSpPr>
          <p:nvPr>
            <p:ph type="title"/>
          </p:nvPr>
        </p:nvSpPr>
        <p:spPr/>
        <p:txBody>
          <a:bodyPr/>
          <a:lstStyle/>
          <a:p>
            <a:r>
              <a:rPr lang="nb-NO" dirty="0"/>
              <a:t>Statsforvalteren oppsummert</a:t>
            </a:r>
          </a:p>
        </p:txBody>
      </p:sp>
      <p:sp>
        <p:nvSpPr>
          <p:cNvPr id="5" name="Plassholder for tekst 4">
            <a:extLst>
              <a:ext uri="{FF2B5EF4-FFF2-40B4-BE49-F238E27FC236}">
                <a16:creationId xmlns:a16="http://schemas.microsoft.com/office/drawing/2014/main" id="{7DCC95AA-45C3-4594-A7D9-18B23FB6C8AA}"/>
              </a:ext>
            </a:extLst>
          </p:cNvPr>
          <p:cNvSpPr>
            <a:spLocks noGrp="1"/>
          </p:cNvSpPr>
          <p:nvPr>
            <p:ph type="body" sz="quarter" idx="24"/>
          </p:nvPr>
        </p:nvSpPr>
        <p:spPr/>
        <p:txBody>
          <a:bodyPr/>
          <a:lstStyle/>
          <a:p>
            <a:r>
              <a:rPr lang="nb-NO" dirty="0"/>
              <a:t>Magnar Kirknes, Berg Gård</a:t>
            </a:r>
          </a:p>
        </p:txBody>
      </p:sp>
    </p:spTree>
    <p:extLst>
      <p:ext uri="{BB962C8B-B14F-4D97-AF65-F5344CB8AC3E}">
        <p14:creationId xmlns:p14="http://schemas.microsoft.com/office/powerpoint/2010/main" val="2846807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14" descr="Et bilde som inneholder tre, utendørs, himmel&#10;&#10;Automatisk generert beskrivelse">
            <a:extLst>
              <a:ext uri="{FF2B5EF4-FFF2-40B4-BE49-F238E27FC236}">
                <a16:creationId xmlns:a16="http://schemas.microsoft.com/office/drawing/2014/main" id="{26283025-AC92-4B98-BDD8-B92281E079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6"/>
          <a:stretch/>
        </p:blipFill>
        <p:spPr>
          <a:xfrm>
            <a:off x="-1951" y="-1"/>
            <a:ext cx="12192000" cy="5222875"/>
          </a:xfrm>
          <a:prstGeom prst="rect">
            <a:avLst/>
          </a:prstGeom>
        </p:spPr>
      </p:pic>
      <p:sp>
        <p:nvSpPr>
          <p:cNvPr id="3" name="Plassholder for tekst 2">
            <a:extLst>
              <a:ext uri="{FF2B5EF4-FFF2-40B4-BE49-F238E27FC236}">
                <a16:creationId xmlns:a16="http://schemas.microsoft.com/office/drawing/2014/main" id="{7C31C5DB-21C8-4F95-9CE7-091109601D23}"/>
              </a:ext>
            </a:extLst>
          </p:cNvPr>
          <p:cNvSpPr>
            <a:spLocks noGrp="1"/>
          </p:cNvSpPr>
          <p:nvPr>
            <p:ph type="body" sz="quarter" idx="14"/>
          </p:nvPr>
        </p:nvSpPr>
        <p:spPr>
          <a:xfrm>
            <a:off x="6944734" y="753127"/>
            <a:ext cx="3591125" cy="3206924"/>
          </a:xfrm>
          <a:solidFill>
            <a:srgbClr val="00244E">
              <a:alpha val="80000"/>
            </a:srgbClr>
          </a:solidFill>
        </p:spPr>
        <p:txBody>
          <a:bodyPr/>
          <a:lstStyle/>
          <a:p>
            <a:r>
              <a:rPr lang="nb-NO" dirty="0"/>
              <a:t>Du finner med informasjon om Statsforvalteren i Trøndelag på vår nettside</a:t>
            </a:r>
          </a:p>
          <a:p>
            <a:r>
              <a:rPr lang="nb-NO" sz="1400" dirty="0">
                <a:hlinkClick r:id="rId4"/>
              </a:rPr>
              <a:t>www.statsforvalteren.no/Trondelag</a:t>
            </a:r>
            <a:endParaRPr lang="nb-NO" sz="1400" dirty="0"/>
          </a:p>
          <a:p>
            <a:endParaRPr lang="nb-NO" sz="1400" dirty="0"/>
          </a:p>
          <a:p>
            <a:r>
              <a:rPr lang="nb-NO" dirty="0"/>
              <a:t>Meld deg gjerne på nyhetsvarsel fra vår nettside.</a:t>
            </a:r>
          </a:p>
        </p:txBody>
      </p:sp>
      <p:sp>
        <p:nvSpPr>
          <p:cNvPr id="4" name="Plassholder for tekst 3">
            <a:extLst>
              <a:ext uri="{FF2B5EF4-FFF2-40B4-BE49-F238E27FC236}">
                <a16:creationId xmlns:a16="http://schemas.microsoft.com/office/drawing/2014/main" id="{27109B7A-8B8C-4EB7-9436-E94E4C5006B8}"/>
              </a:ext>
            </a:extLst>
          </p:cNvPr>
          <p:cNvSpPr>
            <a:spLocks noGrp="1"/>
          </p:cNvSpPr>
          <p:nvPr>
            <p:ph type="body" sz="quarter" idx="10"/>
          </p:nvPr>
        </p:nvSpPr>
        <p:spPr>
          <a:xfrm>
            <a:off x="1" y="5718167"/>
            <a:ext cx="12190048" cy="572688"/>
          </a:xfrm>
        </p:spPr>
        <p:txBody>
          <a:bodyPr/>
          <a:lstStyle/>
          <a:p>
            <a:pPr algn="ctr"/>
            <a:r>
              <a:rPr lang="nb-NO" sz="2400" i="1" dirty="0"/>
              <a:t>Takk for oppmerksomheten</a:t>
            </a:r>
            <a:r>
              <a:rPr lang="nb-NO" sz="2400" dirty="0"/>
              <a:t>!</a:t>
            </a:r>
          </a:p>
        </p:txBody>
      </p:sp>
      <p:sp>
        <p:nvSpPr>
          <p:cNvPr id="8" name="Plassholder for tekst 7">
            <a:extLst>
              <a:ext uri="{FF2B5EF4-FFF2-40B4-BE49-F238E27FC236}">
                <a16:creationId xmlns:a16="http://schemas.microsoft.com/office/drawing/2014/main" id="{90DE5D60-77F1-4925-A60E-634023C69838}"/>
              </a:ext>
            </a:extLst>
          </p:cNvPr>
          <p:cNvSpPr>
            <a:spLocks noGrp="1"/>
          </p:cNvSpPr>
          <p:nvPr>
            <p:ph type="body" sz="quarter" idx="25"/>
          </p:nvPr>
        </p:nvSpPr>
        <p:spPr>
          <a:xfrm>
            <a:off x="6944734" y="5050622"/>
            <a:ext cx="2233583" cy="172253"/>
          </a:xfrm>
        </p:spPr>
        <p:txBody>
          <a:bodyPr/>
          <a:lstStyle/>
          <a:p>
            <a:r>
              <a:rPr lang="nb-NO" dirty="0"/>
              <a:t>Foto: Statsforvalteren i Trøndelag: Camilla Knudsen</a:t>
            </a:r>
          </a:p>
        </p:txBody>
      </p:sp>
    </p:spTree>
    <p:extLst>
      <p:ext uri="{BB962C8B-B14F-4D97-AF65-F5344CB8AC3E}">
        <p14:creationId xmlns:p14="http://schemas.microsoft.com/office/powerpoint/2010/main" val="1615585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19" descr="Et bilde som inneholder kart&#10;&#10;Automatisk generert beskrivelse">
            <a:extLst>
              <a:ext uri="{FF2B5EF4-FFF2-40B4-BE49-F238E27FC236}">
                <a16:creationId xmlns:a16="http://schemas.microsoft.com/office/drawing/2014/main" id="{6AEE0F39-CA30-40C7-8022-1614BBF547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78717"/>
            <a:ext cx="6024880" cy="6100566"/>
          </a:xfrm>
          <a:prstGeom prst="rect">
            <a:avLst/>
          </a:prstGeom>
        </p:spPr>
      </p:pic>
      <p:sp>
        <p:nvSpPr>
          <p:cNvPr id="11" name="TekstSylinder 10">
            <a:extLst>
              <a:ext uri="{FF2B5EF4-FFF2-40B4-BE49-F238E27FC236}">
                <a16:creationId xmlns:a16="http://schemas.microsoft.com/office/drawing/2014/main" id="{6161AE9D-DE54-451D-A52C-8DA79692909C}"/>
              </a:ext>
            </a:extLst>
          </p:cNvPr>
          <p:cNvSpPr txBox="1"/>
          <p:nvPr/>
        </p:nvSpPr>
        <p:spPr>
          <a:xfrm>
            <a:off x="6094800" y="2696400"/>
            <a:ext cx="3881120" cy="3736472"/>
          </a:xfrm>
          <a:prstGeom prst="rect">
            <a:avLst/>
          </a:prstGeom>
          <a:noFill/>
        </p:spPr>
        <p:txBody>
          <a:bodyPr wrap="square">
            <a:spAutoFit/>
          </a:bodyPr>
          <a:lstStyle/>
          <a:p>
            <a:pPr marL="342900" indent="-342900">
              <a:lnSpc>
                <a:spcPct val="150000"/>
              </a:lnSpc>
              <a:buFont typeface="Arial" panose="020B0604020202020204" pitchFamily="34" charset="0"/>
              <a:buChar char="•"/>
            </a:pPr>
            <a:r>
              <a:rPr lang="nb-NO" sz="2000" dirty="0">
                <a:latin typeface="+mj-lt"/>
              </a:rPr>
              <a:t>Trondheim 208 000</a:t>
            </a:r>
          </a:p>
          <a:p>
            <a:pPr marL="342900" indent="-342900">
              <a:lnSpc>
                <a:spcPct val="150000"/>
              </a:lnSpc>
              <a:buFont typeface="Arial" panose="020B0604020202020204" pitchFamily="34" charset="0"/>
              <a:buChar char="•"/>
            </a:pPr>
            <a:r>
              <a:rPr lang="nb-NO" sz="2000" dirty="0">
                <a:latin typeface="+mj-lt"/>
              </a:rPr>
              <a:t>3 mellom 20 000 – 25 000</a:t>
            </a:r>
          </a:p>
          <a:p>
            <a:pPr marL="342900" indent="-342900">
              <a:lnSpc>
                <a:spcPct val="150000"/>
              </a:lnSpc>
              <a:buFont typeface="Arial" panose="020B0604020202020204" pitchFamily="34" charset="0"/>
              <a:buChar char="•"/>
            </a:pPr>
            <a:r>
              <a:rPr lang="nb-NO" sz="2000" dirty="0">
                <a:latin typeface="+mj-lt"/>
              </a:rPr>
              <a:t>6 mellom 10 000 – 20 000 </a:t>
            </a:r>
          </a:p>
          <a:p>
            <a:pPr marL="342900" indent="-342900">
              <a:lnSpc>
                <a:spcPct val="150000"/>
              </a:lnSpc>
              <a:buFont typeface="Arial" panose="020B0604020202020204" pitchFamily="34" charset="0"/>
              <a:buChar char="•"/>
            </a:pPr>
            <a:r>
              <a:rPr lang="nb-NO" sz="2000" dirty="0">
                <a:latin typeface="+mj-lt"/>
              </a:rPr>
              <a:t>28 under 10 000</a:t>
            </a:r>
          </a:p>
          <a:p>
            <a:pPr marL="342900" indent="-342900">
              <a:lnSpc>
                <a:spcPct val="150000"/>
              </a:lnSpc>
              <a:buFont typeface="Arial" panose="020B0604020202020204" pitchFamily="34" charset="0"/>
              <a:buChar char="•"/>
            </a:pPr>
            <a:r>
              <a:rPr lang="nb-NO" sz="2000" dirty="0">
                <a:latin typeface="+mj-lt"/>
              </a:rPr>
              <a:t>15 under 3 000</a:t>
            </a:r>
          </a:p>
          <a:p>
            <a:pPr marL="342900" indent="-342900">
              <a:lnSpc>
                <a:spcPct val="150000"/>
              </a:lnSpc>
              <a:buFont typeface="Arial" panose="020B0604020202020204" pitchFamily="34" charset="0"/>
              <a:buChar char="•"/>
            </a:pPr>
            <a:r>
              <a:rPr lang="nb-NO" sz="2000" dirty="0">
                <a:latin typeface="+mj-lt"/>
              </a:rPr>
              <a:t>5 under 1 000</a:t>
            </a:r>
            <a:br>
              <a:rPr lang="nb-NO" sz="2000" dirty="0">
                <a:latin typeface="+mj-lt"/>
              </a:rPr>
            </a:br>
            <a:endParaRPr lang="nb-NO" sz="2000" dirty="0">
              <a:latin typeface="+mj-lt"/>
            </a:endParaRPr>
          </a:p>
          <a:p>
            <a:pPr>
              <a:lnSpc>
                <a:spcPct val="150000"/>
              </a:lnSpc>
            </a:pPr>
            <a:r>
              <a:rPr lang="nb-NO" sz="2000" b="1" dirty="0">
                <a:latin typeface="+mj-lt"/>
              </a:rPr>
              <a:t>21 kommuner ble til 9 fra 2020</a:t>
            </a:r>
          </a:p>
        </p:txBody>
      </p:sp>
      <p:sp>
        <p:nvSpPr>
          <p:cNvPr id="2" name="Tittel 4">
            <a:extLst>
              <a:ext uri="{FF2B5EF4-FFF2-40B4-BE49-F238E27FC236}">
                <a16:creationId xmlns:a16="http://schemas.microsoft.com/office/drawing/2014/main" id="{2ADBDDE4-94E6-E34B-723C-4095D9E823CA}"/>
              </a:ext>
            </a:extLst>
          </p:cNvPr>
          <p:cNvSpPr txBox="1">
            <a:spLocks/>
          </p:cNvSpPr>
          <p:nvPr/>
        </p:nvSpPr>
        <p:spPr>
          <a:xfrm>
            <a:off x="6096000" y="1426144"/>
            <a:ext cx="5040306" cy="1077209"/>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mn-lt"/>
                <a:ea typeface="Open Sans SemiBold" panose="020B0706030804020204" pitchFamily="34" charset="0"/>
                <a:cs typeface="Open Sans SemiBold" panose="020B0706030804020204" pitchFamily="34" charset="0"/>
              </a:defRPr>
            </a:lvl1pPr>
          </a:lstStyle>
          <a:p>
            <a:r>
              <a:rPr lang="nb-NO" sz="3600" dirty="0"/>
              <a:t>38 kommuner</a:t>
            </a:r>
          </a:p>
          <a:p>
            <a:r>
              <a:rPr lang="nb-NO" sz="3600" dirty="0"/>
              <a:t>470 000 trøndere</a:t>
            </a:r>
            <a:endParaRPr lang="nb-NO" dirty="0"/>
          </a:p>
        </p:txBody>
      </p:sp>
    </p:spTree>
    <p:extLst>
      <p:ext uri="{BB962C8B-B14F-4D97-AF65-F5344CB8AC3E}">
        <p14:creationId xmlns:p14="http://schemas.microsoft.com/office/powerpoint/2010/main" val="3168922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Statsforvalteren i Trøndelag">
            <a:hlinkClick r:id="" action="ppaction://media"/>
            <a:extLst>
              <a:ext uri="{FF2B5EF4-FFF2-40B4-BE49-F238E27FC236}">
                <a16:creationId xmlns:a16="http://schemas.microsoft.com/office/drawing/2014/main" id="{FB8418F0-7397-43CE-A5A6-6290EA2918FB}"/>
              </a:ext>
            </a:extLst>
          </p:cNvPr>
          <p:cNvPicPr>
            <a:picLocks noRot="1" noChangeAspect="1"/>
          </p:cNvPicPr>
          <p:nvPr>
            <a:videoFile r:link="rId1"/>
          </p:nvPr>
        </p:nvPicPr>
        <p:blipFill rotWithShape="1">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8074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DF674541-58EB-461A-9170-F910B378F51A}"/>
              </a:ext>
            </a:extLst>
          </p:cNvPr>
          <p:cNvSpPr>
            <a:spLocks noGrp="1"/>
          </p:cNvSpPr>
          <p:nvPr>
            <p:ph type="body" sz="quarter" idx="12"/>
          </p:nvPr>
        </p:nvSpPr>
        <p:spPr/>
        <p:txBody>
          <a:bodyPr/>
          <a:lstStyle/>
          <a:p>
            <a:pPr marL="0" indent="0">
              <a:buNone/>
            </a:pPr>
            <a:r>
              <a:rPr lang="nb-NO" dirty="0"/>
              <a:t>Statsforvalteren er Kongens og Regjeringens representant i fylket og skal arbeide for at Stortingets og Regjeringens vedtak, mål og retningslinjer kan bli fulgt opp. </a:t>
            </a:r>
          </a:p>
          <a:p>
            <a:pPr marL="0" indent="0">
              <a:buNone/>
            </a:pPr>
            <a:r>
              <a:rPr lang="nb-NO" dirty="0"/>
              <a:t>Statsforvalteren skal med dette som utgangspunkt virke til gagn og beste for fylket og ta de initiativ som kreves.</a:t>
            </a:r>
          </a:p>
        </p:txBody>
      </p:sp>
      <p:pic>
        <p:nvPicPr>
          <p:cNvPr id="15" name="Plassholder for bilde 14" descr="Et bilde som inneholder himmel, plante, utendørs, tre&#10;&#10;Automatisk generert beskrivelse">
            <a:extLst>
              <a:ext uri="{FF2B5EF4-FFF2-40B4-BE49-F238E27FC236}">
                <a16:creationId xmlns:a16="http://schemas.microsoft.com/office/drawing/2014/main" id="{FEE657E3-133D-4C46-BC5D-EF2ADA7BA9C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055687" y="2164466"/>
            <a:ext cx="3348037" cy="4144259"/>
          </a:xfrm>
        </p:spPr>
      </p:pic>
      <p:sp>
        <p:nvSpPr>
          <p:cNvPr id="5" name="Tittel 4">
            <a:extLst>
              <a:ext uri="{FF2B5EF4-FFF2-40B4-BE49-F238E27FC236}">
                <a16:creationId xmlns:a16="http://schemas.microsoft.com/office/drawing/2014/main" id="{066ECDAD-36FA-4266-9195-48B6E61EA3A1}"/>
              </a:ext>
            </a:extLst>
          </p:cNvPr>
          <p:cNvSpPr>
            <a:spLocks noGrp="1"/>
          </p:cNvSpPr>
          <p:nvPr>
            <p:ph type="title"/>
          </p:nvPr>
        </p:nvSpPr>
        <p:spPr/>
        <p:txBody>
          <a:bodyPr/>
          <a:lstStyle/>
          <a:p>
            <a:r>
              <a:rPr lang="nb-NO" dirty="0"/>
              <a:t>Oppdraget vårt</a:t>
            </a:r>
          </a:p>
        </p:txBody>
      </p:sp>
      <p:sp>
        <p:nvSpPr>
          <p:cNvPr id="8" name="Plassholder for tekst 7">
            <a:extLst>
              <a:ext uri="{FF2B5EF4-FFF2-40B4-BE49-F238E27FC236}">
                <a16:creationId xmlns:a16="http://schemas.microsoft.com/office/drawing/2014/main" id="{80FE9D71-9D90-4812-99BF-E8C7E99A8FDE}"/>
              </a:ext>
            </a:extLst>
          </p:cNvPr>
          <p:cNvSpPr>
            <a:spLocks noGrp="1"/>
          </p:cNvSpPr>
          <p:nvPr>
            <p:ph type="body" sz="quarter" idx="24"/>
          </p:nvPr>
        </p:nvSpPr>
        <p:spPr/>
        <p:txBody>
          <a:bodyPr/>
          <a:lstStyle/>
          <a:p>
            <a:r>
              <a:rPr lang="nb-NO" dirty="0"/>
              <a:t>Mostphotos.com</a:t>
            </a:r>
          </a:p>
        </p:txBody>
      </p:sp>
    </p:spTree>
    <p:extLst>
      <p:ext uri="{BB962C8B-B14F-4D97-AF65-F5344CB8AC3E}">
        <p14:creationId xmlns:p14="http://schemas.microsoft.com/office/powerpoint/2010/main" val="3636488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ssholder for tekst 16">
            <a:extLst>
              <a:ext uri="{FF2B5EF4-FFF2-40B4-BE49-F238E27FC236}">
                <a16:creationId xmlns:a16="http://schemas.microsoft.com/office/drawing/2014/main" id="{460CDDBE-7F25-4541-BFE0-D0728C0A2381}"/>
              </a:ext>
            </a:extLst>
          </p:cNvPr>
          <p:cNvSpPr>
            <a:spLocks noGrp="1"/>
          </p:cNvSpPr>
          <p:nvPr>
            <p:ph type="body" sz="quarter" idx="12"/>
          </p:nvPr>
        </p:nvSpPr>
        <p:spPr>
          <a:xfrm>
            <a:off x="4035287" y="2294210"/>
            <a:ext cx="7345017" cy="3884770"/>
          </a:xfrm>
        </p:spPr>
        <p:txBody>
          <a:bodyPr/>
          <a:lstStyle/>
          <a:p>
            <a:pPr marL="0" indent="0">
              <a:buNone/>
            </a:pPr>
            <a:r>
              <a:rPr lang="nb-NO" b="1" dirty="0"/>
              <a:t>1662</a:t>
            </a:r>
            <a:br>
              <a:rPr lang="nb-NO" dirty="0"/>
            </a:br>
            <a:r>
              <a:rPr lang="nb-NO" dirty="0"/>
              <a:t>Amtsordningen etableres</a:t>
            </a:r>
          </a:p>
          <a:p>
            <a:pPr marL="0" indent="0">
              <a:buNone/>
            </a:pPr>
            <a:r>
              <a:rPr lang="nb-NO" b="1" dirty="0"/>
              <a:t>1804</a:t>
            </a:r>
            <a:r>
              <a:rPr lang="nb-NO" dirty="0"/>
              <a:t> </a:t>
            </a:r>
            <a:br>
              <a:rPr lang="nb-NO" dirty="0"/>
            </a:br>
            <a:r>
              <a:rPr lang="nb-NO" dirty="0"/>
              <a:t>Trondhjems amt deles i to: Nordre og Søndre Trondhjems amt</a:t>
            </a:r>
          </a:p>
          <a:p>
            <a:pPr marL="0" indent="0">
              <a:buNone/>
            </a:pPr>
            <a:r>
              <a:rPr lang="nb-NO" b="1" dirty="0"/>
              <a:t>1837</a:t>
            </a:r>
            <a:br>
              <a:rPr lang="nb-NO" b="1" dirty="0"/>
            </a:br>
            <a:r>
              <a:rPr lang="nb-NO" dirty="0"/>
              <a:t>Amtmennene fikk oppgaver som tilsynsmenn for kommunene</a:t>
            </a:r>
          </a:p>
          <a:p>
            <a:pPr marL="0" indent="0">
              <a:buNone/>
            </a:pPr>
            <a:r>
              <a:rPr lang="nb-NO" b="1" dirty="0"/>
              <a:t>2018</a:t>
            </a:r>
            <a:br>
              <a:rPr lang="nb-NO" dirty="0"/>
            </a:br>
            <a:r>
              <a:rPr lang="nb-NO" dirty="0"/>
              <a:t>Fylkesmannsembetene i Nord- og Sør-Trøndelag slås sammen til Fylkesmannen i Trøndelag</a:t>
            </a:r>
          </a:p>
          <a:p>
            <a:pPr marL="0" indent="0">
              <a:buNone/>
            </a:pPr>
            <a:r>
              <a:rPr lang="nb-NO" b="1" dirty="0"/>
              <a:t>2021</a:t>
            </a:r>
            <a:br>
              <a:rPr lang="nb-NO" b="1" dirty="0"/>
            </a:br>
            <a:r>
              <a:rPr lang="nb-NO" dirty="0"/>
              <a:t>Fylkesmannen endrer navn til kjønnsnøytrale Statsforvalteren</a:t>
            </a:r>
            <a:endParaRPr lang="nb-NO" b="1" dirty="0"/>
          </a:p>
          <a:p>
            <a:pPr marL="0" indent="0">
              <a:buNone/>
            </a:pPr>
            <a:endParaRPr lang="nb-NO" dirty="0"/>
          </a:p>
          <a:p>
            <a:endParaRPr lang="nb-NO" dirty="0"/>
          </a:p>
        </p:txBody>
      </p:sp>
      <p:pic>
        <p:nvPicPr>
          <p:cNvPr id="21" name="Plassholder for bilde 20" descr="Et bilde som inneholder tekst&#10;&#10;Automatisk generert beskrivelse">
            <a:extLst>
              <a:ext uri="{FF2B5EF4-FFF2-40B4-BE49-F238E27FC236}">
                <a16:creationId xmlns:a16="http://schemas.microsoft.com/office/drawing/2014/main" id="{40BF6D83-56AA-4E94-B2E1-38C02C20F9F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r="-332"/>
          <a:stretch/>
        </p:blipFill>
        <p:spPr>
          <a:xfrm>
            <a:off x="1055687" y="2164466"/>
            <a:ext cx="2810635" cy="4144259"/>
          </a:xfrm>
        </p:spPr>
      </p:pic>
      <p:sp>
        <p:nvSpPr>
          <p:cNvPr id="16" name="Tittel 15">
            <a:extLst>
              <a:ext uri="{FF2B5EF4-FFF2-40B4-BE49-F238E27FC236}">
                <a16:creationId xmlns:a16="http://schemas.microsoft.com/office/drawing/2014/main" id="{0E53B985-AADB-4EC0-9637-9D4252DE3823}"/>
              </a:ext>
            </a:extLst>
          </p:cNvPr>
          <p:cNvSpPr>
            <a:spLocks noGrp="1"/>
          </p:cNvSpPr>
          <p:nvPr>
            <p:ph type="title"/>
          </p:nvPr>
        </p:nvSpPr>
        <p:spPr/>
        <p:txBody>
          <a:bodyPr/>
          <a:lstStyle/>
          <a:p>
            <a:r>
              <a:rPr lang="nb-NO" dirty="0"/>
              <a:t>Lange historiske røtter</a:t>
            </a:r>
          </a:p>
        </p:txBody>
      </p:sp>
      <p:sp>
        <p:nvSpPr>
          <p:cNvPr id="19" name="Plassholder for tekst 18">
            <a:extLst>
              <a:ext uri="{FF2B5EF4-FFF2-40B4-BE49-F238E27FC236}">
                <a16:creationId xmlns:a16="http://schemas.microsoft.com/office/drawing/2014/main" id="{BA8F391B-AF74-4844-9B6A-66C6B4454B23}"/>
              </a:ext>
            </a:extLst>
          </p:cNvPr>
          <p:cNvSpPr>
            <a:spLocks noGrp="1"/>
          </p:cNvSpPr>
          <p:nvPr>
            <p:ph type="body" sz="quarter" idx="24"/>
          </p:nvPr>
        </p:nvSpPr>
        <p:spPr/>
        <p:txBody>
          <a:bodyPr/>
          <a:lstStyle/>
          <a:p>
            <a:r>
              <a:rPr lang="nb-NO" dirty="0"/>
              <a:t>Statsarkivet i Kristiansand</a:t>
            </a:r>
          </a:p>
        </p:txBody>
      </p:sp>
    </p:spTree>
    <p:extLst>
      <p:ext uri="{BB962C8B-B14F-4D97-AF65-F5344CB8AC3E}">
        <p14:creationId xmlns:p14="http://schemas.microsoft.com/office/powerpoint/2010/main" val="878123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e 8">
            <a:extLst>
              <a:ext uri="{FF2B5EF4-FFF2-40B4-BE49-F238E27FC236}">
                <a16:creationId xmlns:a16="http://schemas.microsoft.com/office/drawing/2014/main" id="{D72DA765-72B3-4CE0-B375-6BEAFEEDBA4B}"/>
              </a:ext>
            </a:extLst>
          </p:cNvPr>
          <p:cNvGrpSpPr/>
          <p:nvPr/>
        </p:nvGrpSpPr>
        <p:grpSpPr>
          <a:xfrm>
            <a:off x="0" y="0"/>
            <a:ext cx="12129594" cy="6748150"/>
            <a:chOff x="-19110" y="37374"/>
            <a:chExt cx="12129594" cy="6748150"/>
          </a:xfrm>
        </p:grpSpPr>
        <p:sp>
          <p:nvSpPr>
            <p:cNvPr id="12" name="Frihåndsform: figur 11">
              <a:extLst>
                <a:ext uri="{FF2B5EF4-FFF2-40B4-BE49-F238E27FC236}">
                  <a16:creationId xmlns:a16="http://schemas.microsoft.com/office/drawing/2014/main" id="{657DB23F-E9D4-42AA-ACE2-357C6EDBD5E1}"/>
                </a:ext>
              </a:extLst>
            </p:cNvPr>
            <p:cNvSpPr/>
            <p:nvPr/>
          </p:nvSpPr>
          <p:spPr>
            <a:xfrm rot="5400000">
              <a:off x="5716471" y="2387818"/>
              <a:ext cx="715666" cy="98002"/>
            </a:xfrm>
            <a:custGeom>
              <a:avLst/>
              <a:gdLst>
                <a:gd name="connsiteX0" fmla="*/ 0 w 404605"/>
                <a:gd name="connsiteY0" fmla="*/ 8240 h 16481"/>
                <a:gd name="connsiteX1" fmla="*/ 404605 w 404605"/>
                <a:gd name="connsiteY1" fmla="*/ 8240 h 16481"/>
              </a:gdLst>
              <a:ahLst/>
              <a:cxnLst>
                <a:cxn ang="0">
                  <a:pos x="connsiteX0" y="connsiteY0"/>
                </a:cxn>
                <a:cxn ang="0">
                  <a:pos x="connsiteX1" y="connsiteY1"/>
                </a:cxn>
              </a:cxnLst>
              <a:rect l="l" t="t" r="r" b="b"/>
              <a:pathLst>
                <a:path w="404605" h="16481">
                  <a:moveTo>
                    <a:pt x="404605" y="8241"/>
                  </a:moveTo>
                  <a:lnTo>
                    <a:pt x="0" y="8241"/>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64187" tIns="-1875" rIns="204888" bIns="-1875"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44" name="Frihåndsform: figur 43">
              <a:extLst>
                <a:ext uri="{FF2B5EF4-FFF2-40B4-BE49-F238E27FC236}">
                  <a16:creationId xmlns:a16="http://schemas.microsoft.com/office/drawing/2014/main" id="{43544646-DDB6-407F-A19A-5ABBA52FBD70}"/>
                </a:ext>
              </a:extLst>
            </p:cNvPr>
            <p:cNvSpPr/>
            <p:nvPr/>
          </p:nvSpPr>
          <p:spPr>
            <a:xfrm rot="1088772" flipV="1">
              <a:off x="3742837" y="3000051"/>
              <a:ext cx="1598610" cy="45719"/>
            </a:xfrm>
            <a:custGeom>
              <a:avLst/>
              <a:gdLst>
                <a:gd name="connsiteX0" fmla="*/ 0 w 1921563"/>
                <a:gd name="connsiteY0" fmla="*/ 8240 h 16481"/>
                <a:gd name="connsiteX1" fmla="*/ 1921563 w 1921563"/>
                <a:gd name="connsiteY1" fmla="*/ 8240 h 16481"/>
              </a:gdLst>
              <a:ahLst/>
              <a:cxnLst>
                <a:cxn ang="0">
                  <a:pos x="connsiteX0" y="connsiteY0"/>
                </a:cxn>
                <a:cxn ang="0">
                  <a:pos x="connsiteX1" y="connsiteY1"/>
                </a:cxn>
              </a:cxnLst>
              <a:rect l="l" t="t" r="r" b="b"/>
              <a:pathLst>
                <a:path w="1921563" h="16481">
                  <a:moveTo>
                    <a:pt x="1921563" y="8241"/>
                  </a:moveTo>
                  <a:lnTo>
                    <a:pt x="0" y="8241"/>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25442" tIns="-39799" rIns="925442" bIns="-39798"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16" name="Frihåndsform: figur 15">
              <a:extLst>
                <a:ext uri="{FF2B5EF4-FFF2-40B4-BE49-F238E27FC236}">
                  <a16:creationId xmlns:a16="http://schemas.microsoft.com/office/drawing/2014/main" id="{5C9DA368-2CDB-474B-9794-27649B5D8B4E}"/>
                </a:ext>
              </a:extLst>
            </p:cNvPr>
            <p:cNvSpPr/>
            <p:nvPr/>
          </p:nvSpPr>
          <p:spPr>
            <a:xfrm rot="19356952" flipV="1">
              <a:off x="6434863" y="2087560"/>
              <a:ext cx="1974180" cy="343885"/>
            </a:xfrm>
            <a:custGeom>
              <a:avLst/>
              <a:gdLst>
                <a:gd name="connsiteX0" fmla="*/ 0 w 2314642"/>
                <a:gd name="connsiteY0" fmla="*/ 8240 h 16481"/>
                <a:gd name="connsiteX1" fmla="*/ 2314642 w 2314642"/>
                <a:gd name="connsiteY1" fmla="*/ 8240 h 16481"/>
              </a:gdLst>
              <a:ahLst/>
              <a:cxnLst>
                <a:cxn ang="0">
                  <a:pos x="connsiteX0" y="connsiteY0"/>
                </a:cxn>
                <a:cxn ang="0">
                  <a:pos x="connsiteX1" y="connsiteY1"/>
                </a:cxn>
              </a:cxnLst>
              <a:rect l="l" t="t" r="r" b="b"/>
              <a:pathLst>
                <a:path w="2314642" h="16481">
                  <a:moveTo>
                    <a:pt x="0" y="8240"/>
                  </a:moveTo>
                  <a:lnTo>
                    <a:pt x="2314642" y="8240"/>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12155" tIns="-49626" rIns="1112154" bIns="-49626"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18" name="Frihåndsform: figur 17">
              <a:extLst>
                <a:ext uri="{FF2B5EF4-FFF2-40B4-BE49-F238E27FC236}">
                  <a16:creationId xmlns:a16="http://schemas.microsoft.com/office/drawing/2014/main" id="{7FA30471-9F74-48BB-BEE7-E1DB3A46254B}"/>
                </a:ext>
              </a:extLst>
            </p:cNvPr>
            <p:cNvSpPr/>
            <p:nvPr/>
          </p:nvSpPr>
          <p:spPr>
            <a:xfrm rot="13700" flipV="1">
              <a:off x="7079725" y="3543838"/>
              <a:ext cx="1500242" cy="45720"/>
            </a:xfrm>
            <a:custGeom>
              <a:avLst/>
              <a:gdLst>
                <a:gd name="connsiteX0" fmla="*/ 0 w 1954082"/>
                <a:gd name="connsiteY0" fmla="*/ 8240 h 16481"/>
                <a:gd name="connsiteX1" fmla="*/ 1954082 w 1954082"/>
                <a:gd name="connsiteY1" fmla="*/ 8240 h 16481"/>
              </a:gdLst>
              <a:ahLst/>
              <a:cxnLst>
                <a:cxn ang="0">
                  <a:pos x="connsiteX0" y="connsiteY0"/>
                </a:cxn>
                <a:cxn ang="0">
                  <a:pos x="connsiteX1" y="connsiteY1"/>
                </a:cxn>
              </a:cxnLst>
              <a:rect l="l" t="t" r="r" b="b"/>
              <a:pathLst>
                <a:path w="1954082" h="16481">
                  <a:moveTo>
                    <a:pt x="0" y="8240"/>
                  </a:moveTo>
                  <a:lnTo>
                    <a:pt x="1954082" y="8240"/>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40890" tIns="-40612" rIns="940887" bIns="-40612"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22" name="Frihåndsform: figur 21">
              <a:extLst>
                <a:ext uri="{FF2B5EF4-FFF2-40B4-BE49-F238E27FC236}">
                  <a16:creationId xmlns:a16="http://schemas.microsoft.com/office/drawing/2014/main" id="{F5F29ADE-7DF0-4B47-B8B2-87F114CA840E}"/>
                </a:ext>
              </a:extLst>
            </p:cNvPr>
            <p:cNvSpPr/>
            <p:nvPr/>
          </p:nvSpPr>
          <p:spPr>
            <a:xfrm rot="20554242">
              <a:off x="6848468" y="2983155"/>
              <a:ext cx="1736161" cy="45719"/>
            </a:xfrm>
            <a:custGeom>
              <a:avLst/>
              <a:gdLst>
                <a:gd name="connsiteX0" fmla="*/ 0 w 2055138"/>
                <a:gd name="connsiteY0" fmla="*/ 8240 h 16481"/>
                <a:gd name="connsiteX1" fmla="*/ 2055138 w 2055138"/>
                <a:gd name="connsiteY1" fmla="*/ 8240 h 16481"/>
              </a:gdLst>
              <a:ahLst/>
              <a:cxnLst>
                <a:cxn ang="0">
                  <a:pos x="connsiteX0" y="connsiteY0"/>
                </a:cxn>
                <a:cxn ang="0">
                  <a:pos x="connsiteX1" y="connsiteY1"/>
                </a:cxn>
              </a:cxnLst>
              <a:rect l="l" t="t" r="r" b="b"/>
              <a:pathLst>
                <a:path w="2055138" h="16481">
                  <a:moveTo>
                    <a:pt x="0" y="8240"/>
                  </a:moveTo>
                  <a:lnTo>
                    <a:pt x="2055138" y="8240"/>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88890" tIns="-43139" rIns="988890" bIns="-43137"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24" name="Frihåndsform: figur 23">
              <a:extLst>
                <a:ext uri="{FF2B5EF4-FFF2-40B4-BE49-F238E27FC236}">
                  <a16:creationId xmlns:a16="http://schemas.microsoft.com/office/drawing/2014/main" id="{5BEA38B9-F7DD-45EF-BD42-A64E0BDC02FA}"/>
                </a:ext>
              </a:extLst>
            </p:cNvPr>
            <p:cNvSpPr/>
            <p:nvPr/>
          </p:nvSpPr>
          <p:spPr>
            <a:xfrm rot="1107621">
              <a:off x="6834447" y="3998374"/>
              <a:ext cx="1556848" cy="45719"/>
            </a:xfrm>
            <a:custGeom>
              <a:avLst/>
              <a:gdLst>
                <a:gd name="connsiteX0" fmla="*/ 0 w 1901693"/>
                <a:gd name="connsiteY0" fmla="*/ 8240 h 16481"/>
                <a:gd name="connsiteX1" fmla="*/ 1901693 w 1901693"/>
                <a:gd name="connsiteY1" fmla="*/ 8240 h 16481"/>
              </a:gdLst>
              <a:ahLst/>
              <a:cxnLst>
                <a:cxn ang="0">
                  <a:pos x="connsiteX0" y="connsiteY0"/>
                </a:cxn>
                <a:cxn ang="0">
                  <a:pos x="connsiteX1" y="connsiteY1"/>
                </a:cxn>
              </a:cxnLst>
              <a:rect l="l" t="t" r="r" b="b"/>
              <a:pathLst>
                <a:path w="1901693" h="16481">
                  <a:moveTo>
                    <a:pt x="0" y="8240"/>
                  </a:moveTo>
                  <a:lnTo>
                    <a:pt x="1901693" y="8240"/>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16005" tIns="-39302" rIns="916003" bIns="-39302"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27" name="Frihåndsform: figur 26">
              <a:extLst>
                <a:ext uri="{FF2B5EF4-FFF2-40B4-BE49-F238E27FC236}">
                  <a16:creationId xmlns:a16="http://schemas.microsoft.com/office/drawing/2014/main" id="{D1B54C9B-B41E-481A-BDBE-116A8B0A4004}"/>
                </a:ext>
              </a:extLst>
            </p:cNvPr>
            <p:cNvSpPr/>
            <p:nvPr/>
          </p:nvSpPr>
          <p:spPr>
            <a:xfrm rot="16207144" flipV="1">
              <a:off x="5323491" y="4894880"/>
              <a:ext cx="1476927" cy="45719"/>
            </a:xfrm>
            <a:custGeom>
              <a:avLst/>
              <a:gdLst>
                <a:gd name="connsiteX0" fmla="*/ 0 w 1406974"/>
                <a:gd name="connsiteY0" fmla="*/ 8240 h 16481"/>
                <a:gd name="connsiteX1" fmla="*/ 1406974 w 1406974"/>
                <a:gd name="connsiteY1" fmla="*/ 8240 h 16481"/>
              </a:gdLst>
              <a:ahLst/>
              <a:cxnLst>
                <a:cxn ang="0">
                  <a:pos x="connsiteX0" y="connsiteY0"/>
                </a:cxn>
                <a:cxn ang="0">
                  <a:pos x="connsiteX1" y="connsiteY1"/>
                </a:cxn>
              </a:cxnLst>
              <a:rect l="l" t="t" r="r" b="b"/>
              <a:pathLst>
                <a:path w="1406974" h="16481">
                  <a:moveTo>
                    <a:pt x="1406974" y="8241"/>
                  </a:moveTo>
                  <a:lnTo>
                    <a:pt x="0" y="8241"/>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681013" tIns="-26933" rIns="681013" bIns="-26933"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31" name="Frihåndsform: figur 30">
              <a:extLst>
                <a:ext uri="{FF2B5EF4-FFF2-40B4-BE49-F238E27FC236}">
                  <a16:creationId xmlns:a16="http://schemas.microsoft.com/office/drawing/2014/main" id="{6DDC8906-22C8-454C-B3DB-E4401F768E76}"/>
                </a:ext>
              </a:extLst>
            </p:cNvPr>
            <p:cNvSpPr/>
            <p:nvPr/>
          </p:nvSpPr>
          <p:spPr>
            <a:xfrm rot="2422864">
              <a:off x="3974677" y="1859797"/>
              <a:ext cx="1860779" cy="604940"/>
            </a:xfrm>
            <a:custGeom>
              <a:avLst/>
              <a:gdLst>
                <a:gd name="connsiteX0" fmla="*/ 0 w 2242779"/>
                <a:gd name="connsiteY0" fmla="*/ 8240 h 16481"/>
                <a:gd name="connsiteX1" fmla="*/ 2242779 w 2242779"/>
                <a:gd name="connsiteY1" fmla="*/ 8240 h 16481"/>
              </a:gdLst>
              <a:ahLst/>
              <a:cxnLst>
                <a:cxn ang="0">
                  <a:pos x="connsiteX0" y="connsiteY0"/>
                </a:cxn>
                <a:cxn ang="0">
                  <a:pos x="connsiteX1" y="connsiteY1"/>
                </a:cxn>
              </a:cxnLst>
              <a:rect l="l" t="t" r="r" b="b"/>
              <a:pathLst>
                <a:path w="2242779" h="16481">
                  <a:moveTo>
                    <a:pt x="2242779" y="8241"/>
                  </a:moveTo>
                  <a:lnTo>
                    <a:pt x="0" y="8241"/>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078020" tIns="-47828" rIns="1078021" bIns="-47829"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33" name="Frihåndsform: figur 32">
              <a:extLst>
                <a:ext uri="{FF2B5EF4-FFF2-40B4-BE49-F238E27FC236}">
                  <a16:creationId xmlns:a16="http://schemas.microsoft.com/office/drawing/2014/main" id="{4D64336B-2288-4EDB-822C-2202E866ED4D}"/>
                </a:ext>
              </a:extLst>
            </p:cNvPr>
            <p:cNvSpPr/>
            <p:nvPr/>
          </p:nvSpPr>
          <p:spPr>
            <a:xfrm rot="21586859">
              <a:off x="2941986" y="3498821"/>
              <a:ext cx="2326035" cy="16482"/>
            </a:xfrm>
            <a:custGeom>
              <a:avLst/>
              <a:gdLst>
                <a:gd name="connsiteX0" fmla="*/ 0 w 2326035"/>
                <a:gd name="connsiteY0" fmla="*/ 8240 h 16481"/>
                <a:gd name="connsiteX1" fmla="*/ 2326035 w 2326035"/>
                <a:gd name="connsiteY1" fmla="*/ 8240 h 16481"/>
              </a:gdLst>
              <a:ahLst/>
              <a:cxnLst>
                <a:cxn ang="0">
                  <a:pos x="connsiteX0" y="connsiteY0"/>
                </a:cxn>
                <a:cxn ang="0">
                  <a:pos x="connsiteX1" y="connsiteY1"/>
                </a:cxn>
              </a:cxnLst>
              <a:rect l="l" t="t" r="r" b="b"/>
              <a:pathLst>
                <a:path w="2326035" h="16481">
                  <a:moveTo>
                    <a:pt x="2326035" y="8241"/>
                  </a:moveTo>
                  <a:lnTo>
                    <a:pt x="0" y="8241"/>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17567" tIns="-49910" rIns="1117566" bIns="-49910"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37" name="Frihåndsform: figur 36">
              <a:extLst>
                <a:ext uri="{FF2B5EF4-FFF2-40B4-BE49-F238E27FC236}">
                  <a16:creationId xmlns:a16="http://schemas.microsoft.com/office/drawing/2014/main" id="{8E75B3E0-02BE-4B33-83E1-636FA08E9314}"/>
                </a:ext>
              </a:extLst>
            </p:cNvPr>
            <p:cNvSpPr/>
            <p:nvPr/>
          </p:nvSpPr>
          <p:spPr>
            <a:xfrm rot="2381464">
              <a:off x="6400799" y="4710881"/>
              <a:ext cx="2064166" cy="150631"/>
            </a:xfrm>
            <a:custGeom>
              <a:avLst/>
              <a:gdLst>
                <a:gd name="connsiteX0" fmla="*/ 0 w 2303284"/>
                <a:gd name="connsiteY0" fmla="*/ 8240 h 16481"/>
                <a:gd name="connsiteX1" fmla="*/ 2303284 w 2303284"/>
                <a:gd name="connsiteY1" fmla="*/ 8240 h 16481"/>
              </a:gdLst>
              <a:ahLst/>
              <a:cxnLst>
                <a:cxn ang="0">
                  <a:pos x="connsiteX0" y="connsiteY0"/>
                </a:cxn>
                <a:cxn ang="0">
                  <a:pos x="connsiteX1" y="connsiteY1"/>
                </a:cxn>
              </a:cxnLst>
              <a:rect l="l" t="t" r="r" b="b"/>
              <a:pathLst>
                <a:path w="2303284" h="16481">
                  <a:moveTo>
                    <a:pt x="0" y="8240"/>
                  </a:moveTo>
                  <a:lnTo>
                    <a:pt x="2303284" y="8240"/>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06760" tIns="-49342" rIns="1106759" bIns="-49342"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40" name="Frihåndsform: figur 39">
              <a:extLst>
                <a:ext uri="{FF2B5EF4-FFF2-40B4-BE49-F238E27FC236}">
                  <a16:creationId xmlns:a16="http://schemas.microsoft.com/office/drawing/2014/main" id="{7D17E949-B450-4CAF-A8F6-9BEBDC53A8A0}"/>
                </a:ext>
              </a:extLst>
            </p:cNvPr>
            <p:cNvSpPr/>
            <p:nvPr/>
          </p:nvSpPr>
          <p:spPr>
            <a:xfrm rot="20476066">
              <a:off x="3790530" y="4001017"/>
              <a:ext cx="1935778" cy="16482"/>
            </a:xfrm>
            <a:custGeom>
              <a:avLst/>
              <a:gdLst>
                <a:gd name="connsiteX0" fmla="*/ 0 w 1935778"/>
                <a:gd name="connsiteY0" fmla="*/ 8240 h 16481"/>
                <a:gd name="connsiteX1" fmla="*/ 1935778 w 1935778"/>
                <a:gd name="connsiteY1" fmla="*/ 8240 h 16481"/>
              </a:gdLst>
              <a:ahLst/>
              <a:cxnLst>
                <a:cxn ang="0">
                  <a:pos x="connsiteX0" y="connsiteY0"/>
                </a:cxn>
                <a:cxn ang="0">
                  <a:pos x="connsiteX1" y="connsiteY1"/>
                </a:cxn>
              </a:cxnLst>
              <a:rect l="l" t="t" r="r" b="b"/>
              <a:pathLst>
                <a:path w="1935778" h="16481">
                  <a:moveTo>
                    <a:pt x="1935778" y="8241"/>
                  </a:moveTo>
                  <a:lnTo>
                    <a:pt x="0" y="8241"/>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932194" tIns="-40153" rIns="932195" bIns="-40154"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42" name="Frihåndsform: figur 41">
              <a:extLst>
                <a:ext uri="{FF2B5EF4-FFF2-40B4-BE49-F238E27FC236}">
                  <a16:creationId xmlns:a16="http://schemas.microsoft.com/office/drawing/2014/main" id="{D8C04E52-398C-49A8-8783-DC02014D4FFD}"/>
                </a:ext>
              </a:extLst>
            </p:cNvPr>
            <p:cNvSpPr/>
            <p:nvPr/>
          </p:nvSpPr>
          <p:spPr>
            <a:xfrm rot="19287913">
              <a:off x="3707965" y="4652632"/>
              <a:ext cx="2024320" cy="274670"/>
            </a:xfrm>
            <a:custGeom>
              <a:avLst/>
              <a:gdLst>
                <a:gd name="connsiteX0" fmla="*/ 0 w 2342689"/>
                <a:gd name="connsiteY0" fmla="*/ 8240 h 16481"/>
                <a:gd name="connsiteX1" fmla="*/ 2342689 w 2342689"/>
                <a:gd name="connsiteY1" fmla="*/ 8240 h 16481"/>
              </a:gdLst>
              <a:ahLst/>
              <a:cxnLst>
                <a:cxn ang="0">
                  <a:pos x="connsiteX0" y="connsiteY0"/>
                </a:cxn>
                <a:cxn ang="0">
                  <a:pos x="connsiteX1" y="connsiteY1"/>
                </a:cxn>
              </a:cxnLst>
              <a:rect l="l" t="t" r="r" b="b"/>
              <a:pathLst>
                <a:path w="2342689" h="16481">
                  <a:moveTo>
                    <a:pt x="2342689" y="8241"/>
                  </a:moveTo>
                  <a:lnTo>
                    <a:pt x="0" y="8241"/>
                  </a:lnTo>
                </a:path>
              </a:pathLst>
            </a:custGeom>
            <a:noFill/>
            <a:ln w="6350">
              <a:solidFill>
                <a:schemeClr val="bg2">
                  <a:lumMod val="10000"/>
                </a:schemeClr>
              </a:solidFill>
              <a:tailEnd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125477" tIns="-50326" rIns="1125477" bIns="-50327" numCol="1" spcCol="1270" anchor="ctr" anchorCtr="0">
              <a:noAutofit/>
            </a:bodyPr>
            <a:lstStyle/>
            <a:p>
              <a:pPr marL="0" lvl="0" indent="0" algn="ctr" defTabSz="444500">
                <a:lnSpc>
                  <a:spcPct val="90000"/>
                </a:lnSpc>
                <a:spcBef>
                  <a:spcPct val="0"/>
                </a:spcBef>
                <a:spcAft>
                  <a:spcPct val="35000"/>
                </a:spcAft>
                <a:buNone/>
              </a:pPr>
              <a:endParaRPr lang="nb-NO" sz="1000" kern="1200">
                <a:ln w="28575">
                  <a:solidFill>
                    <a:schemeClr val="tx1"/>
                  </a:solidFill>
                </a:ln>
              </a:endParaRPr>
            </a:p>
          </p:txBody>
        </p:sp>
        <p:sp>
          <p:nvSpPr>
            <p:cNvPr id="10" name="Rektangel 9">
              <a:extLst>
                <a:ext uri="{FF2B5EF4-FFF2-40B4-BE49-F238E27FC236}">
                  <a16:creationId xmlns:a16="http://schemas.microsoft.com/office/drawing/2014/main" id="{791DF51D-CD68-49B3-A999-C7C5BEC25497}"/>
                </a:ext>
              </a:extLst>
            </p:cNvPr>
            <p:cNvSpPr/>
            <p:nvPr/>
          </p:nvSpPr>
          <p:spPr>
            <a:xfrm>
              <a:off x="-19110" y="37374"/>
              <a:ext cx="12129594" cy="6748150"/>
            </a:xfrm>
            <a:prstGeom prst="rect">
              <a:avLst/>
            </a:prstGeom>
            <a:noFill/>
          </p:spPr>
        </p:sp>
        <p:sp>
          <p:nvSpPr>
            <p:cNvPr id="14" name="Frihåndsform: figur 13">
              <a:extLst>
                <a:ext uri="{FF2B5EF4-FFF2-40B4-BE49-F238E27FC236}">
                  <a16:creationId xmlns:a16="http://schemas.microsoft.com/office/drawing/2014/main" id="{AA1A9C79-A69A-4159-8657-136A6944C536}"/>
                </a:ext>
              </a:extLst>
            </p:cNvPr>
            <p:cNvSpPr/>
            <p:nvPr/>
          </p:nvSpPr>
          <p:spPr>
            <a:xfrm>
              <a:off x="5274216" y="103953"/>
              <a:ext cx="1643575" cy="2006898"/>
            </a:xfrm>
            <a:custGeom>
              <a:avLst/>
              <a:gdLst>
                <a:gd name="connsiteX0" fmla="*/ 0 w 1643575"/>
                <a:gd name="connsiteY0" fmla="*/ 273929 h 1944935"/>
                <a:gd name="connsiteX1" fmla="*/ 273929 w 1643575"/>
                <a:gd name="connsiteY1" fmla="*/ 0 h 1944935"/>
                <a:gd name="connsiteX2" fmla="*/ 1369646 w 1643575"/>
                <a:gd name="connsiteY2" fmla="*/ 0 h 1944935"/>
                <a:gd name="connsiteX3" fmla="*/ 1643575 w 1643575"/>
                <a:gd name="connsiteY3" fmla="*/ 273929 h 1944935"/>
                <a:gd name="connsiteX4" fmla="*/ 1643575 w 1643575"/>
                <a:gd name="connsiteY4" fmla="*/ 1671006 h 1944935"/>
                <a:gd name="connsiteX5" fmla="*/ 1369646 w 1643575"/>
                <a:gd name="connsiteY5" fmla="*/ 1944935 h 1944935"/>
                <a:gd name="connsiteX6" fmla="*/ 273929 w 1643575"/>
                <a:gd name="connsiteY6" fmla="*/ 1944935 h 1944935"/>
                <a:gd name="connsiteX7" fmla="*/ 0 w 1643575"/>
                <a:gd name="connsiteY7" fmla="*/ 1671006 h 1944935"/>
                <a:gd name="connsiteX8" fmla="*/ 0 w 1643575"/>
                <a:gd name="connsiteY8" fmla="*/ 273929 h 194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3575" h="1944935">
                  <a:moveTo>
                    <a:pt x="0" y="273929"/>
                  </a:moveTo>
                  <a:cubicBezTo>
                    <a:pt x="0" y="122642"/>
                    <a:pt x="122642" y="0"/>
                    <a:pt x="273929" y="0"/>
                  </a:cubicBezTo>
                  <a:lnTo>
                    <a:pt x="1369646" y="0"/>
                  </a:lnTo>
                  <a:cubicBezTo>
                    <a:pt x="1520933" y="0"/>
                    <a:pt x="1643575" y="122642"/>
                    <a:pt x="1643575" y="273929"/>
                  </a:cubicBezTo>
                  <a:lnTo>
                    <a:pt x="1643575" y="1671006"/>
                  </a:lnTo>
                  <a:cubicBezTo>
                    <a:pt x="1643575" y="1822293"/>
                    <a:pt x="1520933" y="1944935"/>
                    <a:pt x="1369646" y="1944935"/>
                  </a:cubicBezTo>
                  <a:lnTo>
                    <a:pt x="273929" y="1944935"/>
                  </a:lnTo>
                  <a:cubicBezTo>
                    <a:pt x="122642" y="1944935"/>
                    <a:pt x="0" y="1822293"/>
                    <a:pt x="0" y="1671006"/>
                  </a:cubicBezTo>
                  <a:lnTo>
                    <a:pt x="0" y="273929"/>
                  </a:lnTo>
                  <a:close/>
                </a:path>
              </a:pathLst>
            </a:custGeom>
            <a:solidFill>
              <a:schemeClr val="bg1"/>
            </a:solidFill>
            <a:ln w="19050" cap="flat" cmpd="sng" algn="ctr">
              <a:solidFill>
                <a:srgbClr val="000000"/>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86581" tIns="548231" rIns="86581" bIns="86581" numCol="1" spcCol="1270" anchor="b" anchorCtr="0">
              <a:noAutofit/>
            </a:bodyPr>
            <a:lstStyle/>
            <a:p>
              <a:pPr marL="0" lvl="0" indent="0" algn="ctr" defTabSz="444500">
                <a:lnSpc>
                  <a:spcPct val="90000"/>
                </a:lnSpc>
                <a:spcBef>
                  <a:spcPct val="0"/>
                </a:spcBef>
                <a:spcAft>
                  <a:spcPct val="35000"/>
                </a:spcAft>
                <a:buNone/>
              </a:pPr>
              <a:r>
                <a:rPr lang="nb-NO" sz="1100" b="1" kern="1200" dirty="0">
                  <a:solidFill>
                    <a:schemeClr val="bg2">
                      <a:lumMod val="10000"/>
                    </a:schemeClr>
                  </a:solidFill>
                  <a:latin typeface="Open Sans"/>
                  <a:ea typeface="+mn-ea"/>
                  <a:cs typeface="+mn-cs"/>
                </a:rPr>
                <a:t>Kongen og regjeringen</a:t>
              </a:r>
            </a:p>
          </p:txBody>
        </p:sp>
        <p:sp>
          <p:nvSpPr>
            <p:cNvPr id="17" name="Frihåndsform: figur 16">
              <a:extLst>
                <a:ext uri="{FF2B5EF4-FFF2-40B4-BE49-F238E27FC236}">
                  <a16:creationId xmlns:a16="http://schemas.microsoft.com/office/drawing/2014/main" id="{2ED98FE4-26E7-42FA-B435-6C704A8522BE}"/>
                </a:ext>
              </a:extLst>
            </p:cNvPr>
            <p:cNvSpPr/>
            <p:nvPr/>
          </p:nvSpPr>
          <p:spPr>
            <a:xfrm>
              <a:off x="7785087" y="577560"/>
              <a:ext cx="3399491" cy="1074007"/>
            </a:xfrm>
            <a:custGeom>
              <a:avLst/>
              <a:gdLst>
                <a:gd name="connsiteX0" fmla="*/ 0 w 2864020"/>
                <a:gd name="connsiteY0" fmla="*/ 179001 h 1074007"/>
                <a:gd name="connsiteX1" fmla="*/ 179001 w 2864020"/>
                <a:gd name="connsiteY1" fmla="*/ 0 h 1074007"/>
                <a:gd name="connsiteX2" fmla="*/ 2685019 w 2864020"/>
                <a:gd name="connsiteY2" fmla="*/ 0 h 1074007"/>
                <a:gd name="connsiteX3" fmla="*/ 2864020 w 2864020"/>
                <a:gd name="connsiteY3" fmla="*/ 179001 h 1074007"/>
                <a:gd name="connsiteX4" fmla="*/ 2864020 w 2864020"/>
                <a:gd name="connsiteY4" fmla="*/ 895006 h 1074007"/>
                <a:gd name="connsiteX5" fmla="*/ 2685019 w 2864020"/>
                <a:gd name="connsiteY5" fmla="*/ 1074007 h 1074007"/>
                <a:gd name="connsiteX6" fmla="*/ 179001 w 2864020"/>
                <a:gd name="connsiteY6" fmla="*/ 1074007 h 1074007"/>
                <a:gd name="connsiteX7" fmla="*/ 0 w 2864020"/>
                <a:gd name="connsiteY7" fmla="*/ 895006 h 1074007"/>
                <a:gd name="connsiteX8" fmla="*/ 0 w 286402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020" h="1074007">
                  <a:moveTo>
                    <a:pt x="0" y="179001"/>
                  </a:moveTo>
                  <a:cubicBezTo>
                    <a:pt x="0" y="80141"/>
                    <a:pt x="80141" y="0"/>
                    <a:pt x="179001" y="0"/>
                  </a:cubicBezTo>
                  <a:lnTo>
                    <a:pt x="2685019" y="0"/>
                  </a:lnTo>
                  <a:cubicBezTo>
                    <a:pt x="2783879" y="0"/>
                    <a:pt x="2864020" y="80141"/>
                    <a:pt x="2864020" y="179001"/>
                  </a:cubicBezTo>
                  <a:lnTo>
                    <a:pt x="2864020" y="895006"/>
                  </a:lnTo>
                  <a:cubicBezTo>
                    <a:pt x="2864020" y="993866"/>
                    <a:pt x="2783879" y="1074007"/>
                    <a:pt x="268501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Kommunal- og moderniserings-departementet</a:t>
              </a:r>
            </a:p>
          </p:txBody>
        </p:sp>
        <p:sp>
          <p:nvSpPr>
            <p:cNvPr id="21" name="Frihåndsform: figur 20">
              <a:extLst>
                <a:ext uri="{FF2B5EF4-FFF2-40B4-BE49-F238E27FC236}">
                  <a16:creationId xmlns:a16="http://schemas.microsoft.com/office/drawing/2014/main" id="{D50FCBD7-DC69-43F1-B665-4CD92A66E48E}"/>
                </a:ext>
              </a:extLst>
            </p:cNvPr>
            <p:cNvSpPr/>
            <p:nvPr/>
          </p:nvSpPr>
          <p:spPr>
            <a:xfrm>
              <a:off x="8453447" y="2979975"/>
              <a:ext cx="3657036" cy="1074007"/>
            </a:xfrm>
            <a:custGeom>
              <a:avLst/>
              <a:gdLst>
                <a:gd name="connsiteX0" fmla="*/ 0 w 3232540"/>
                <a:gd name="connsiteY0" fmla="*/ 179001 h 1074007"/>
                <a:gd name="connsiteX1" fmla="*/ 179001 w 3232540"/>
                <a:gd name="connsiteY1" fmla="*/ 0 h 1074007"/>
                <a:gd name="connsiteX2" fmla="*/ 3053539 w 3232540"/>
                <a:gd name="connsiteY2" fmla="*/ 0 h 1074007"/>
                <a:gd name="connsiteX3" fmla="*/ 3232540 w 3232540"/>
                <a:gd name="connsiteY3" fmla="*/ 179001 h 1074007"/>
                <a:gd name="connsiteX4" fmla="*/ 3232540 w 3232540"/>
                <a:gd name="connsiteY4" fmla="*/ 895006 h 1074007"/>
                <a:gd name="connsiteX5" fmla="*/ 3053539 w 3232540"/>
                <a:gd name="connsiteY5" fmla="*/ 1074007 h 1074007"/>
                <a:gd name="connsiteX6" fmla="*/ 179001 w 3232540"/>
                <a:gd name="connsiteY6" fmla="*/ 1074007 h 1074007"/>
                <a:gd name="connsiteX7" fmla="*/ 0 w 3232540"/>
                <a:gd name="connsiteY7" fmla="*/ 895006 h 1074007"/>
                <a:gd name="connsiteX8" fmla="*/ 0 w 323254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2540" h="1074007">
                  <a:moveTo>
                    <a:pt x="0" y="179001"/>
                  </a:moveTo>
                  <a:cubicBezTo>
                    <a:pt x="0" y="80141"/>
                    <a:pt x="80141" y="0"/>
                    <a:pt x="179001" y="0"/>
                  </a:cubicBezTo>
                  <a:lnTo>
                    <a:pt x="3053539" y="0"/>
                  </a:lnTo>
                  <a:cubicBezTo>
                    <a:pt x="3152399" y="0"/>
                    <a:pt x="3232540" y="80141"/>
                    <a:pt x="3232540" y="179001"/>
                  </a:cubicBezTo>
                  <a:lnTo>
                    <a:pt x="3232540" y="895006"/>
                  </a:lnTo>
                  <a:cubicBezTo>
                    <a:pt x="3232540" y="993866"/>
                    <a:pt x="3152399" y="1074007"/>
                    <a:pt x="305353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SzPct val="113000"/>
                <a:buFont typeface="Wingdings" panose="05000000000000000000" pitchFamily="2" charset="2"/>
                <a:buNone/>
              </a:pPr>
              <a:r>
                <a:rPr lang="nb-NO" sz="1150" b="1" kern="1200" dirty="0">
                  <a:solidFill>
                    <a:schemeClr val="bg1"/>
                  </a:solidFill>
                </a:rPr>
                <a:t>Justis- og beredskapsdepartementet</a:t>
              </a:r>
            </a:p>
            <a:p>
              <a:pPr marL="57150" lvl="1" indent="-57150" algn="l" defTabSz="511175">
                <a:lnSpc>
                  <a:spcPct val="90000"/>
                </a:lnSpc>
                <a:spcBef>
                  <a:spcPct val="0"/>
                </a:spcBef>
                <a:spcAft>
                  <a:spcPct val="15000"/>
                </a:spcAft>
                <a:buSzPct val="113000"/>
                <a:buFont typeface="Wingdings" panose="05000000000000000000" pitchFamily="2" charset="2"/>
                <a:buChar char="v"/>
              </a:pPr>
              <a:r>
                <a:rPr lang="nb-NO" sz="1150" kern="1200" dirty="0">
                  <a:solidFill>
                    <a:schemeClr val="bg2">
                      <a:lumMod val="10000"/>
                    </a:schemeClr>
                  </a:solidFill>
                </a:rPr>
                <a:t>Statens sivilrettsforvaltning</a:t>
              </a:r>
            </a:p>
            <a:p>
              <a:pPr marL="57150" lvl="1" indent="-57150" algn="l" defTabSz="511175">
                <a:lnSpc>
                  <a:spcPct val="90000"/>
                </a:lnSpc>
                <a:spcBef>
                  <a:spcPct val="0"/>
                </a:spcBef>
                <a:spcAft>
                  <a:spcPct val="15000"/>
                </a:spcAft>
                <a:buSzPct val="113000"/>
                <a:buFont typeface="Wingdings" panose="05000000000000000000" pitchFamily="2" charset="2"/>
                <a:buChar char="v"/>
              </a:pPr>
              <a:r>
                <a:rPr lang="nb-NO" sz="1150" kern="1200" dirty="0">
                  <a:solidFill>
                    <a:schemeClr val="bg2">
                      <a:lumMod val="10000"/>
                    </a:schemeClr>
                  </a:solidFill>
                </a:rPr>
                <a:t>Direktoratet for samfunnssikkerhet og beredskap (DSB)</a:t>
              </a:r>
            </a:p>
          </p:txBody>
        </p:sp>
        <p:sp>
          <p:nvSpPr>
            <p:cNvPr id="23" name="Frihåndsform: figur 22">
              <a:extLst>
                <a:ext uri="{FF2B5EF4-FFF2-40B4-BE49-F238E27FC236}">
                  <a16:creationId xmlns:a16="http://schemas.microsoft.com/office/drawing/2014/main" id="{12751FC9-5CC1-4B63-830C-D4EA1B449452}"/>
                </a:ext>
              </a:extLst>
            </p:cNvPr>
            <p:cNvSpPr/>
            <p:nvPr/>
          </p:nvSpPr>
          <p:spPr>
            <a:xfrm>
              <a:off x="8510738" y="1754790"/>
              <a:ext cx="3020467" cy="1074007"/>
            </a:xfrm>
            <a:custGeom>
              <a:avLst/>
              <a:gdLst>
                <a:gd name="connsiteX0" fmla="*/ 0 w 2864020"/>
                <a:gd name="connsiteY0" fmla="*/ 179001 h 1074007"/>
                <a:gd name="connsiteX1" fmla="*/ 179001 w 2864020"/>
                <a:gd name="connsiteY1" fmla="*/ 0 h 1074007"/>
                <a:gd name="connsiteX2" fmla="*/ 2685019 w 2864020"/>
                <a:gd name="connsiteY2" fmla="*/ 0 h 1074007"/>
                <a:gd name="connsiteX3" fmla="*/ 2864020 w 2864020"/>
                <a:gd name="connsiteY3" fmla="*/ 179001 h 1074007"/>
                <a:gd name="connsiteX4" fmla="*/ 2864020 w 2864020"/>
                <a:gd name="connsiteY4" fmla="*/ 895006 h 1074007"/>
                <a:gd name="connsiteX5" fmla="*/ 2685019 w 2864020"/>
                <a:gd name="connsiteY5" fmla="*/ 1074007 h 1074007"/>
                <a:gd name="connsiteX6" fmla="*/ 179001 w 2864020"/>
                <a:gd name="connsiteY6" fmla="*/ 1074007 h 1074007"/>
                <a:gd name="connsiteX7" fmla="*/ 0 w 2864020"/>
                <a:gd name="connsiteY7" fmla="*/ 895006 h 1074007"/>
                <a:gd name="connsiteX8" fmla="*/ 0 w 286402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020" h="1074007">
                  <a:moveTo>
                    <a:pt x="0" y="179001"/>
                  </a:moveTo>
                  <a:cubicBezTo>
                    <a:pt x="0" y="80141"/>
                    <a:pt x="80141" y="0"/>
                    <a:pt x="179001" y="0"/>
                  </a:cubicBezTo>
                  <a:lnTo>
                    <a:pt x="2685019" y="0"/>
                  </a:lnTo>
                  <a:cubicBezTo>
                    <a:pt x="2783879" y="0"/>
                    <a:pt x="2864020" y="80141"/>
                    <a:pt x="2864020" y="179001"/>
                  </a:cubicBezTo>
                  <a:lnTo>
                    <a:pt x="2864020" y="895006"/>
                  </a:lnTo>
                  <a:cubicBezTo>
                    <a:pt x="2864020" y="993866"/>
                    <a:pt x="2783879" y="1074007"/>
                    <a:pt x="268501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SzPct val="113000"/>
                <a:buFont typeface="Wingdings" panose="05000000000000000000" pitchFamily="2" charset="2"/>
                <a:buNone/>
              </a:pPr>
              <a:r>
                <a:rPr lang="nb-NO" sz="1150" b="1" kern="1200" dirty="0">
                  <a:solidFill>
                    <a:schemeClr val="bg1"/>
                  </a:solidFill>
                </a:rPr>
                <a:t>Barne- og familiedepartementet</a:t>
              </a:r>
            </a:p>
            <a:p>
              <a:pPr marL="57150" lvl="1" indent="-57150" algn="l" defTabSz="511175">
                <a:lnSpc>
                  <a:spcPct val="90000"/>
                </a:lnSpc>
                <a:spcBef>
                  <a:spcPct val="0"/>
                </a:spcBef>
                <a:spcAft>
                  <a:spcPct val="15000"/>
                </a:spcAft>
                <a:buSzPct val="113000"/>
                <a:buFont typeface="Wingdings" panose="05000000000000000000" pitchFamily="2" charset="2"/>
                <a:buChar char="v"/>
              </a:pPr>
              <a:r>
                <a:rPr lang="nb-NO" sz="1150" kern="1200" dirty="0">
                  <a:solidFill>
                    <a:schemeClr val="bg2">
                      <a:lumMod val="10000"/>
                    </a:schemeClr>
                  </a:solidFill>
                </a:rPr>
                <a:t>Barne-, ungdoms- og familiedirektoratet (Bufdir)</a:t>
              </a:r>
              <a:endParaRPr lang="nb-NO" sz="1150" b="1" kern="1200" dirty="0">
                <a:solidFill>
                  <a:schemeClr val="bg2">
                    <a:lumMod val="10000"/>
                  </a:schemeClr>
                </a:solidFill>
              </a:endParaRPr>
            </a:p>
          </p:txBody>
        </p:sp>
        <p:sp>
          <p:nvSpPr>
            <p:cNvPr id="25" name="Frihåndsform: figur 24">
              <a:extLst>
                <a:ext uri="{FF2B5EF4-FFF2-40B4-BE49-F238E27FC236}">
                  <a16:creationId xmlns:a16="http://schemas.microsoft.com/office/drawing/2014/main" id="{21022578-30B1-455C-B2DC-74C7B38046A4}"/>
                </a:ext>
              </a:extLst>
            </p:cNvPr>
            <p:cNvSpPr/>
            <p:nvPr/>
          </p:nvSpPr>
          <p:spPr>
            <a:xfrm>
              <a:off x="8320559" y="4183105"/>
              <a:ext cx="2864020" cy="1074007"/>
            </a:xfrm>
            <a:custGeom>
              <a:avLst/>
              <a:gdLst>
                <a:gd name="connsiteX0" fmla="*/ 0 w 2864020"/>
                <a:gd name="connsiteY0" fmla="*/ 179001 h 1074007"/>
                <a:gd name="connsiteX1" fmla="*/ 179001 w 2864020"/>
                <a:gd name="connsiteY1" fmla="*/ 0 h 1074007"/>
                <a:gd name="connsiteX2" fmla="*/ 2685019 w 2864020"/>
                <a:gd name="connsiteY2" fmla="*/ 0 h 1074007"/>
                <a:gd name="connsiteX3" fmla="*/ 2864020 w 2864020"/>
                <a:gd name="connsiteY3" fmla="*/ 179001 h 1074007"/>
                <a:gd name="connsiteX4" fmla="*/ 2864020 w 2864020"/>
                <a:gd name="connsiteY4" fmla="*/ 895006 h 1074007"/>
                <a:gd name="connsiteX5" fmla="*/ 2685019 w 2864020"/>
                <a:gd name="connsiteY5" fmla="*/ 1074007 h 1074007"/>
                <a:gd name="connsiteX6" fmla="*/ 179001 w 2864020"/>
                <a:gd name="connsiteY6" fmla="*/ 1074007 h 1074007"/>
                <a:gd name="connsiteX7" fmla="*/ 0 w 2864020"/>
                <a:gd name="connsiteY7" fmla="*/ 895006 h 1074007"/>
                <a:gd name="connsiteX8" fmla="*/ 0 w 286402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020" h="1074007">
                  <a:moveTo>
                    <a:pt x="0" y="179001"/>
                  </a:moveTo>
                  <a:cubicBezTo>
                    <a:pt x="0" y="80141"/>
                    <a:pt x="80141" y="0"/>
                    <a:pt x="179001" y="0"/>
                  </a:cubicBezTo>
                  <a:lnTo>
                    <a:pt x="2685019" y="0"/>
                  </a:lnTo>
                  <a:cubicBezTo>
                    <a:pt x="2783879" y="0"/>
                    <a:pt x="2864020" y="80141"/>
                    <a:pt x="2864020" y="179001"/>
                  </a:cubicBezTo>
                  <a:lnTo>
                    <a:pt x="2864020" y="895006"/>
                  </a:lnTo>
                  <a:cubicBezTo>
                    <a:pt x="2864020" y="993866"/>
                    <a:pt x="2783879" y="1074007"/>
                    <a:pt x="268501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Klima- og miljødepartementet</a:t>
              </a:r>
            </a:p>
            <a:p>
              <a:pPr marL="57150" lvl="1" indent="-57150" algn="l" defTabSz="511175">
                <a:lnSpc>
                  <a:spcPct val="90000"/>
                </a:lnSpc>
                <a:spcBef>
                  <a:spcPct val="0"/>
                </a:spcBef>
                <a:spcAft>
                  <a:spcPct val="15000"/>
                </a:spcAft>
                <a:buFont typeface="Wingdings" panose="05000000000000000000" pitchFamily="2" charset="2"/>
                <a:buChar char="v"/>
              </a:pPr>
              <a:r>
                <a:rPr lang="nb-NO" sz="1150" kern="1200" dirty="0">
                  <a:solidFill>
                    <a:schemeClr val="bg2">
                      <a:lumMod val="10000"/>
                    </a:schemeClr>
                  </a:solidFill>
                </a:rPr>
                <a:t>Miljødirektoratet</a:t>
              </a:r>
            </a:p>
          </p:txBody>
        </p:sp>
        <p:sp>
          <p:nvSpPr>
            <p:cNvPr id="29" name="Frihåndsform: figur 28">
              <a:extLst>
                <a:ext uri="{FF2B5EF4-FFF2-40B4-BE49-F238E27FC236}">
                  <a16:creationId xmlns:a16="http://schemas.microsoft.com/office/drawing/2014/main" id="{AB2C5D8B-8AEB-4D1C-98BD-108950192577}"/>
                </a:ext>
              </a:extLst>
            </p:cNvPr>
            <p:cNvSpPr/>
            <p:nvPr/>
          </p:nvSpPr>
          <p:spPr>
            <a:xfrm>
              <a:off x="4537498" y="5656170"/>
              <a:ext cx="3030937" cy="1074007"/>
            </a:xfrm>
            <a:custGeom>
              <a:avLst/>
              <a:gdLst>
                <a:gd name="connsiteX0" fmla="*/ 0 w 3030937"/>
                <a:gd name="connsiteY0" fmla="*/ 179001 h 1074007"/>
                <a:gd name="connsiteX1" fmla="*/ 179001 w 3030937"/>
                <a:gd name="connsiteY1" fmla="*/ 0 h 1074007"/>
                <a:gd name="connsiteX2" fmla="*/ 2851936 w 3030937"/>
                <a:gd name="connsiteY2" fmla="*/ 0 h 1074007"/>
                <a:gd name="connsiteX3" fmla="*/ 3030937 w 3030937"/>
                <a:gd name="connsiteY3" fmla="*/ 179001 h 1074007"/>
                <a:gd name="connsiteX4" fmla="*/ 3030937 w 3030937"/>
                <a:gd name="connsiteY4" fmla="*/ 895006 h 1074007"/>
                <a:gd name="connsiteX5" fmla="*/ 2851936 w 3030937"/>
                <a:gd name="connsiteY5" fmla="*/ 1074007 h 1074007"/>
                <a:gd name="connsiteX6" fmla="*/ 179001 w 3030937"/>
                <a:gd name="connsiteY6" fmla="*/ 1074007 h 1074007"/>
                <a:gd name="connsiteX7" fmla="*/ 0 w 3030937"/>
                <a:gd name="connsiteY7" fmla="*/ 895006 h 1074007"/>
                <a:gd name="connsiteX8" fmla="*/ 0 w 3030937"/>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0937" h="1074007">
                  <a:moveTo>
                    <a:pt x="0" y="179001"/>
                  </a:moveTo>
                  <a:cubicBezTo>
                    <a:pt x="0" y="80141"/>
                    <a:pt x="80141" y="0"/>
                    <a:pt x="179001" y="0"/>
                  </a:cubicBezTo>
                  <a:lnTo>
                    <a:pt x="2851936" y="0"/>
                  </a:lnTo>
                  <a:cubicBezTo>
                    <a:pt x="2950796" y="0"/>
                    <a:pt x="3030937" y="80141"/>
                    <a:pt x="3030937" y="179001"/>
                  </a:cubicBezTo>
                  <a:lnTo>
                    <a:pt x="3030937" y="895006"/>
                  </a:lnTo>
                  <a:cubicBezTo>
                    <a:pt x="3030937" y="993866"/>
                    <a:pt x="2950796" y="1074007"/>
                    <a:pt x="2851936"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Landbruks- og matdepartementet</a:t>
              </a:r>
            </a:p>
            <a:p>
              <a:pPr marL="57150" lvl="1" indent="-57150" algn="l" defTabSz="511175">
                <a:lnSpc>
                  <a:spcPct val="90000"/>
                </a:lnSpc>
                <a:spcBef>
                  <a:spcPct val="0"/>
                </a:spcBef>
                <a:spcAft>
                  <a:spcPct val="15000"/>
                </a:spcAft>
                <a:buFont typeface="Wingdings" panose="05000000000000000000" pitchFamily="2" charset="2"/>
                <a:buChar char="v"/>
              </a:pPr>
              <a:r>
                <a:rPr lang="nb-NO" sz="1150" kern="1200" dirty="0">
                  <a:solidFill>
                    <a:schemeClr val="bg2">
                      <a:lumMod val="10000"/>
                    </a:schemeClr>
                  </a:solidFill>
                </a:rPr>
                <a:t>Landbruksdirektoratet</a:t>
              </a:r>
            </a:p>
          </p:txBody>
        </p:sp>
        <p:sp>
          <p:nvSpPr>
            <p:cNvPr id="32" name="Frihåndsform: figur 31">
              <a:extLst>
                <a:ext uri="{FF2B5EF4-FFF2-40B4-BE49-F238E27FC236}">
                  <a16:creationId xmlns:a16="http://schemas.microsoft.com/office/drawing/2014/main" id="{873A8869-09D2-435E-8416-997DC2327117}"/>
                </a:ext>
              </a:extLst>
            </p:cNvPr>
            <p:cNvSpPr/>
            <p:nvPr/>
          </p:nvSpPr>
          <p:spPr>
            <a:xfrm>
              <a:off x="1633781" y="482228"/>
              <a:ext cx="3092044" cy="1074007"/>
            </a:xfrm>
            <a:custGeom>
              <a:avLst/>
              <a:gdLst>
                <a:gd name="connsiteX0" fmla="*/ 0 w 3092044"/>
                <a:gd name="connsiteY0" fmla="*/ 179001 h 1074007"/>
                <a:gd name="connsiteX1" fmla="*/ 179001 w 3092044"/>
                <a:gd name="connsiteY1" fmla="*/ 0 h 1074007"/>
                <a:gd name="connsiteX2" fmla="*/ 2913043 w 3092044"/>
                <a:gd name="connsiteY2" fmla="*/ 0 h 1074007"/>
                <a:gd name="connsiteX3" fmla="*/ 3092044 w 3092044"/>
                <a:gd name="connsiteY3" fmla="*/ 179001 h 1074007"/>
                <a:gd name="connsiteX4" fmla="*/ 3092044 w 3092044"/>
                <a:gd name="connsiteY4" fmla="*/ 895006 h 1074007"/>
                <a:gd name="connsiteX5" fmla="*/ 2913043 w 3092044"/>
                <a:gd name="connsiteY5" fmla="*/ 1074007 h 1074007"/>
                <a:gd name="connsiteX6" fmla="*/ 179001 w 3092044"/>
                <a:gd name="connsiteY6" fmla="*/ 1074007 h 1074007"/>
                <a:gd name="connsiteX7" fmla="*/ 0 w 3092044"/>
                <a:gd name="connsiteY7" fmla="*/ 895006 h 1074007"/>
                <a:gd name="connsiteX8" fmla="*/ 0 w 3092044"/>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2044" h="1074007">
                  <a:moveTo>
                    <a:pt x="0" y="179001"/>
                  </a:moveTo>
                  <a:cubicBezTo>
                    <a:pt x="0" y="80141"/>
                    <a:pt x="80141" y="0"/>
                    <a:pt x="179001" y="0"/>
                  </a:cubicBezTo>
                  <a:lnTo>
                    <a:pt x="2913043" y="0"/>
                  </a:lnTo>
                  <a:cubicBezTo>
                    <a:pt x="3011903" y="0"/>
                    <a:pt x="3092044" y="80141"/>
                    <a:pt x="3092044" y="179001"/>
                  </a:cubicBezTo>
                  <a:lnTo>
                    <a:pt x="3092044" y="895006"/>
                  </a:lnTo>
                  <a:cubicBezTo>
                    <a:pt x="3092044" y="993866"/>
                    <a:pt x="3011903" y="1074007"/>
                    <a:pt x="2913043"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Helse- og omsorgsdepartementet</a:t>
              </a:r>
            </a:p>
            <a:p>
              <a:pPr marL="57150" lvl="1" indent="-57150" algn="l" defTabSz="511175">
                <a:lnSpc>
                  <a:spcPct val="90000"/>
                </a:lnSpc>
                <a:spcBef>
                  <a:spcPct val="0"/>
                </a:spcBef>
                <a:spcAft>
                  <a:spcPct val="15000"/>
                </a:spcAft>
                <a:buFont typeface="Wingdings" panose="05000000000000000000" pitchFamily="2" charset="2"/>
                <a:buChar char="v"/>
              </a:pPr>
              <a:r>
                <a:rPr lang="nb-NO" sz="1150" kern="1200" dirty="0">
                  <a:solidFill>
                    <a:schemeClr val="bg2">
                      <a:lumMod val="10000"/>
                    </a:schemeClr>
                  </a:solidFill>
                </a:rPr>
                <a:t>Statens helsetilsyn</a:t>
              </a:r>
            </a:p>
            <a:p>
              <a:pPr marL="57150" lvl="1" indent="-57150" algn="l" defTabSz="511175">
                <a:lnSpc>
                  <a:spcPct val="90000"/>
                </a:lnSpc>
                <a:spcBef>
                  <a:spcPct val="0"/>
                </a:spcBef>
                <a:spcAft>
                  <a:spcPct val="15000"/>
                </a:spcAft>
                <a:buFont typeface="Wingdings" panose="05000000000000000000" pitchFamily="2" charset="2"/>
                <a:buChar char="v"/>
              </a:pPr>
              <a:r>
                <a:rPr lang="nb-NO" sz="1150" kern="1200" dirty="0">
                  <a:solidFill>
                    <a:schemeClr val="bg2">
                      <a:lumMod val="10000"/>
                    </a:schemeClr>
                  </a:solidFill>
                </a:rPr>
                <a:t>Helsedirektoratet</a:t>
              </a:r>
            </a:p>
          </p:txBody>
        </p:sp>
        <p:sp>
          <p:nvSpPr>
            <p:cNvPr id="35" name="Frihåndsform: figur 34">
              <a:extLst>
                <a:ext uri="{FF2B5EF4-FFF2-40B4-BE49-F238E27FC236}">
                  <a16:creationId xmlns:a16="http://schemas.microsoft.com/office/drawing/2014/main" id="{98DD9BDF-AA39-4162-98FB-BEDBA00D19B1}"/>
                </a:ext>
              </a:extLst>
            </p:cNvPr>
            <p:cNvSpPr/>
            <p:nvPr/>
          </p:nvSpPr>
          <p:spPr>
            <a:xfrm>
              <a:off x="78049" y="2979978"/>
              <a:ext cx="3031044" cy="1074007"/>
            </a:xfrm>
            <a:custGeom>
              <a:avLst/>
              <a:gdLst>
                <a:gd name="connsiteX0" fmla="*/ 0 w 2864020"/>
                <a:gd name="connsiteY0" fmla="*/ 179001 h 1074007"/>
                <a:gd name="connsiteX1" fmla="*/ 179001 w 2864020"/>
                <a:gd name="connsiteY1" fmla="*/ 0 h 1074007"/>
                <a:gd name="connsiteX2" fmla="*/ 2685019 w 2864020"/>
                <a:gd name="connsiteY2" fmla="*/ 0 h 1074007"/>
                <a:gd name="connsiteX3" fmla="*/ 2864020 w 2864020"/>
                <a:gd name="connsiteY3" fmla="*/ 179001 h 1074007"/>
                <a:gd name="connsiteX4" fmla="*/ 2864020 w 2864020"/>
                <a:gd name="connsiteY4" fmla="*/ 895006 h 1074007"/>
                <a:gd name="connsiteX5" fmla="*/ 2685019 w 2864020"/>
                <a:gd name="connsiteY5" fmla="*/ 1074007 h 1074007"/>
                <a:gd name="connsiteX6" fmla="*/ 179001 w 2864020"/>
                <a:gd name="connsiteY6" fmla="*/ 1074007 h 1074007"/>
                <a:gd name="connsiteX7" fmla="*/ 0 w 2864020"/>
                <a:gd name="connsiteY7" fmla="*/ 895006 h 1074007"/>
                <a:gd name="connsiteX8" fmla="*/ 0 w 286402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020" h="1074007">
                  <a:moveTo>
                    <a:pt x="0" y="179001"/>
                  </a:moveTo>
                  <a:cubicBezTo>
                    <a:pt x="0" y="80141"/>
                    <a:pt x="80141" y="0"/>
                    <a:pt x="179001" y="0"/>
                  </a:cubicBezTo>
                  <a:lnTo>
                    <a:pt x="2685019" y="0"/>
                  </a:lnTo>
                  <a:cubicBezTo>
                    <a:pt x="2783879" y="0"/>
                    <a:pt x="2864020" y="80141"/>
                    <a:pt x="2864020" y="179001"/>
                  </a:cubicBezTo>
                  <a:lnTo>
                    <a:pt x="2864020" y="895006"/>
                  </a:lnTo>
                  <a:cubicBezTo>
                    <a:pt x="2864020" y="993866"/>
                    <a:pt x="2783879" y="1074007"/>
                    <a:pt x="268501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Kunnskaps-departemente</a:t>
              </a:r>
              <a:r>
                <a:rPr lang="nb-NO" sz="1150" kern="1200" dirty="0">
                  <a:solidFill>
                    <a:schemeClr val="bg1"/>
                  </a:solidFill>
                </a:rPr>
                <a:t>t</a:t>
              </a:r>
            </a:p>
            <a:p>
              <a:pPr marL="57150" lvl="1" indent="-57150" algn="l" defTabSz="511175">
                <a:lnSpc>
                  <a:spcPct val="90000"/>
                </a:lnSpc>
                <a:spcBef>
                  <a:spcPct val="0"/>
                </a:spcBef>
                <a:spcAft>
                  <a:spcPct val="15000"/>
                </a:spcAft>
                <a:buFont typeface="Wingdings" panose="05000000000000000000" pitchFamily="2" charset="2"/>
                <a:buChar char="v"/>
              </a:pPr>
              <a:r>
                <a:rPr lang="nb-NO" sz="1150" kern="1200" dirty="0">
                  <a:solidFill>
                    <a:schemeClr val="bg2">
                      <a:lumMod val="10000"/>
                    </a:schemeClr>
                  </a:solidFill>
                </a:rPr>
                <a:t>Utdanningsdirektoratet</a:t>
              </a:r>
            </a:p>
            <a:p>
              <a:pPr marL="57150" lvl="1" indent="-57150" algn="l" defTabSz="511175">
                <a:lnSpc>
                  <a:spcPct val="90000"/>
                </a:lnSpc>
                <a:spcBef>
                  <a:spcPct val="0"/>
                </a:spcBef>
                <a:spcAft>
                  <a:spcPct val="15000"/>
                </a:spcAft>
                <a:buFont typeface="Wingdings" panose="05000000000000000000" pitchFamily="2" charset="2"/>
                <a:buChar char="v"/>
              </a:pPr>
              <a:r>
                <a:rPr lang="nn-NO" sz="1150" kern="1200" dirty="0">
                  <a:solidFill>
                    <a:schemeClr val="bg2">
                      <a:lumMod val="10000"/>
                    </a:schemeClr>
                  </a:solidFill>
                </a:rPr>
                <a:t>Direktoratet for høgare utdanning og kompetanse</a:t>
              </a:r>
              <a:endParaRPr lang="nb-NO" sz="1150" kern="1200" dirty="0">
                <a:solidFill>
                  <a:schemeClr val="bg2">
                    <a:lumMod val="10000"/>
                  </a:schemeClr>
                </a:solidFill>
              </a:endParaRPr>
            </a:p>
          </p:txBody>
        </p:sp>
        <p:sp>
          <p:nvSpPr>
            <p:cNvPr id="39" name="Frihåndsform: figur 38">
              <a:extLst>
                <a:ext uri="{FF2B5EF4-FFF2-40B4-BE49-F238E27FC236}">
                  <a16:creationId xmlns:a16="http://schemas.microsoft.com/office/drawing/2014/main" id="{A703C3E9-2FC8-4856-9F15-FEEC4C5F5B20}"/>
                </a:ext>
              </a:extLst>
            </p:cNvPr>
            <p:cNvSpPr/>
            <p:nvPr/>
          </p:nvSpPr>
          <p:spPr>
            <a:xfrm>
              <a:off x="7655778" y="5445488"/>
              <a:ext cx="2864020" cy="1074007"/>
            </a:xfrm>
            <a:custGeom>
              <a:avLst/>
              <a:gdLst>
                <a:gd name="connsiteX0" fmla="*/ 0 w 2864020"/>
                <a:gd name="connsiteY0" fmla="*/ 179001 h 1074007"/>
                <a:gd name="connsiteX1" fmla="*/ 179001 w 2864020"/>
                <a:gd name="connsiteY1" fmla="*/ 0 h 1074007"/>
                <a:gd name="connsiteX2" fmla="*/ 2685019 w 2864020"/>
                <a:gd name="connsiteY2" fmla="*/ 0 h 1074007"/>
                <a:gd name="connsiteX3" fmla="*/ 2864020 w 2864020"/>
                <a:gd name="connsiteY3" fmla="*/ 179001 h 1074007"/>
                <a:gd name="connsiteX4" fmla="*/ 2864020 w 2864020"/>
                <a:gd name="connsiteY4" fmla="*/ 895006 h 1074007"/>
                <a:gd name="connsiteX5" fmla="*/ 2685019 w 2864020"/>
                <a:gd name="connsiteY5" fmla="*/ 1074007 h 1074007"/>
                <a:gd name="connsiteX6" fmla="*/ 179001 w 2864020"/>
                <a:gd name="connsiteY6" fmla="*/ 1074007 h 1074007"/>
                <a:gd name="connsiteX7" fmla="*/ 0 w 2864020"/>
                <a:gd name="connsiteY7" fmla="*/ 895006 h 1074007"/>
                <a:gd name="connsiteX8" fmla="*/ 0 w 286402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020" h="1074007">
                  <a:moveTo>
                    <a:pt x="0" y="179001"/>
                  </a:moveTo>
                  <a:cubicBezTo>
                    <a:pt x="0" y="80141"/>
                    <a:pt x="80141" y="0"/>
                    <a:pt x="179001" y="0"/>
                  </a:cubicBezTo>
                  <a:lnTo>
                    <a:pt x="2685019" y="0"/>
                  </a:lnTo>
                  <a:cubicBezTo>
                    <a:pt x="2783879" y="0"/>
                    <a:pt x="2864020" y="80141"/>
                    <a:pt x="2864020" y="179001"/>
                  </a:cubicBezTo>
                  <a:lnTo>
                    <a:pt x="2864020" y="895006"/>
                  </a:lnTo>
                  <a:cubicBezTo>
                    <a:pt x="2864020" y="993866"/>
                    <a:pt x="2783879" y="1074007"/>
                    <a:pt x="268501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Forsvarsdepartementet</a:t>
              </a:r>
            </a:p>
          </p:txBody>
        </p:sp>
        <p:sp>
          <p:nvSpPr>
            <p:cNvPr id="41" name="Frihåndsform: figur 40">
              <a:extLst>
                <a:ext uri="{FF2B5EF4-FFF2-40B4-BE49-F238E27FC236}">
                  <a16:creationId xmlns:a16="http://schemas.microsoft.com/office/drawing/2014/main" id="{00B1FD0F-493D-44F9-ABBA-E83FB421E27A}"/>
                </a:ext>
              </a:extLst>
            </p:cNvPr>
            <p:cNvSpPr/>
            <p:nvPr/>
          </p:nvSpPr>
          <p:spPr>
            <a:xfrm>
              <a:off x="986803" y="4209414"/>
              <a:ext cx="2864020" cy="1074007"/>
            </a:xfrm>
            <a:custGeom>
              <a:avLst/>
              <a:gdLst>
                <a:gd name="connsiteX0" fmla="*/ 0 w 2864020"/>
                <a:gd name="connsiteY0" fmla="*/ 179001 h 1074007"/>
                <a:gd name="connsiteX1" fmla="*/ 179001 w 2864020"/>
                <a:gd name="connsiteY1" fmla="*/ 0 h 1074007"/>
                <a:gd name="connsiteX2" fmla="*/ 2685019 w 2864020"/>
                <a:gd name="connsiteY2" fmla="*/ 0 h 1074007"/>
                <a:gd name="connsiteX3" fmla="*/ 2864020 w 2864020"/>
                <a:gd name="connsiteY3" fmla="*/ 179001 h 1074007"/>
                <a:gd name="connsiteX4" fmla="*/ 2864020 w 2864020"/>
                <a:gd name="connsiteY4" fmla="*/ 895006 h 1074007"/>
                <a:gd name="connsiteX5" fmla="*/ 2685019 w 2864020"/>
                <a:gd name="connsiteY5" fmla="*/ 1074007 h 1074007"/>
                <a:gd name="connsiteX6" fmla="*/ 179001 w 2864020"/>
                <a:gd name="connsiteY6" fmla="*/ 1074007 h 1074007"/>
                <a:gd name="connsiteX7" fmla="*/ 0 w 2864020"/>
                <a:gd name="connsiteY7" fmla="*/ 895006 h 1074007"/>
                <a:gd name="connsiteX8" fmla="*/ 0 w 286402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020" h="1074007">
                  <a:moveTo>
                    <a:pt x="0" y="179001"/>
                  </a:moveTo>
                  <a:cubicBezTo>
                    <a:pt x="0" y="80141"/>
                    <a:pt x="80141" y="0"/>
                    <a:pt x="179001" y="0"/>
                  </a:cubicBezTo>
                  <a:lnTo>
                    <a:pt x="2685019" y="0"/>
                  </a:lnTo>
                  <a:cubicBezTo>
                    <a:pt x="2783879" y="0"/>
                    <a:pt x="2864020" y="80141"/>
                    <a:pt x="2864020" y="179001"/>
                  </a:cubicBezTo>
                  <a:lnTo>
                    <a:pt x="2864020" y="895006"/>
                  </a:lnTo>
                  <a:cubicBezTo>
                    <a:pt x="2864020" y="993866"/>
                    <a:pt x="2783879" y="1074007"/>
                    <a:pt x="268501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Utenriksdepartementet</a:t>
              </a:r>
            </a:p>
          </p:txBody>
        </p:sp>
        <p:sp>
          <p:nvSpPr>
            <p:cNvPr id="43" name="Frihåndsform: figur 42">
              <a:extLst>
                <a:ext uri="{FF2B5EF4-FFF2-40B4-BE49-F238E27FC236}">
                  <a16:creationId xmlns:a16="http://schemas.microsoft.com/office/drawing/2014/main" id="{D1AD226F-D0E7-481C-8DA4-FA6FDFA163DB}"/>
                </a:ext>
              </a:extLst>
            </p:cNvPr>
            <p:cNvSpPr/>
            <p:nvPr/>
          </p:nvSpPr>
          <p:spPr>
            <a:xfrm>
              <a:off x="1580893" y="5417913"/>
              <a:ext cx="2864020" cy="1074007"/>
            </a:xfrm>
            <a:custGeom>
              <a:avLst/>
              <a:gdLst>
                <a:gd name="connsiteX0" fmla="*/ 0 w 2864020"/>
                <a:gd name="connsiteY0" fmla="*/ 179001 h 1074007"/>
                <a:gd name="connsiteX1" fmla="*/ 179001 w 2864020"/>
                <a:gd name="connsiteY1" fmla="*/ 0 h 1074007"/>
                <a:gd name="connsiteX2" fmla="*/ 2685019 w 2864020"/>
                <a:gd name="connsiteY2" fmla="*/ 0 h 1074007"/>
                <a:gd name="connsiteX3" fmla="*/ 2864020 w 2864020"/>
                <a:gd name="connsiteY3" fmla="*/ 179001 h 1074007"/>
                <a:gd name="connsiteX4" fmla="*/ 2864020 w 2864020"/>
                <a:gd name="connsiteY4" fmla="*/ 895006 h 1074007"/>
                <a:gd name="connsiteX5" fmla="*/ 2685019 w 2864020"/>
                <a:gd name="connsiteY5" fmla="*/ 1074007 h 1074007"/>
                <a:gd name="connsiteX6" fmla="*/ 179001 w 2864020"/>
                <a:gd name="connsiteY6" fmla="*/ 1074007 h 1074007"/>
                <a:gd name="connsiteX7" fmla="*/ 0 w 2864020"/>
                <a:gd name="connsiteY7" fmla="*/ 895006 h 1074007"/>
                <a:gd name="connsiteX8" fmla="*/ 0 w 286402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020" h="1074007">
                  <a:moveTo>
                    <a:pt x="0" y="179001"/>
                  </a:moveTo>
                  <a:cubicBezTo>
                    <a:pt x="0" y="80141"/>
                    <a:pt x="80141" y="0"/>
                    <a:pt x="179001" y="0"/>
                  </a:cubicBezTo>
                  <a:lnTo>
                    <a:pt x="2685019" y="0"/>
                  </a:lnTo>
                  <a:cubicBezTo>
                    <a:pt x="2783879" y="0"/>
                    <a:pt x="2864020" y="80141"/>
                    <a:pt x="2864020" y="179001"/>
                  </a:cubicBezTo>
                  <a:lnTo>
                    <a:pt x="2864020" y="895006"/>
                  </a:lnTo>
                  <a:cubicBezTo>
                    <a:pt x="2864020" y="993866"/>
                    <a:pt x="2783879" y="1074007"/>
                    <a:pt x="268501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Kulturdepartementet</a:t>
              </a:r>
            </a:p>
          </p:txBody>
        </p:sp>
        <p:sp>
          <p:nvSpPr>
            <p:cNvPr id="45" name="Frihåndsform: figur 44">
              <a:extLst>
                <a:ext uri="{FF2B5EF4-FFF2-40B4-BE49-F238E27FC236}">
                  <a16:creationId xmlns:a16="http://schemas.microsoft.com/office/drawing/2014/main" id="{CFAE5460-3824-411C-986E-F9DAA50A68D7}"/>
                </a:ext>
              </a:extLst>
            </p:cNvPr>
            <p:cNvSpPr/>
            <p:nvPr/>
          </p:nvSpPr>
          <p:spPr>
            <a:xfrm>
              <a:off x="690217" y="1753450"/>
              <a:ext cx="3148937" cy="1074007"/>
            </a:xfrm>
            <a:custGeom>
              <a:avLst/>
              <a:gdLst>
                <a:gd name="connsiteX0" fmla="*/ 0 w 2864020"/>
                <a:gd name="connsiteY0" fmla="*/ 179001 h 1074007"/>
                <a:gd name="connsiteX1" fmla="*/ 179001 w 2864020"/>
                <a:gd name="connsiteY1" fmla="*/ 0 h 1074007"/>
                <a:gd name="connsiteX2" fmla="*/ 2685019 w 2864020"/>
                <a:gd name="connsiteY2" fmla="*/ 0 h 1074007"/>
                <a:gd name="connsiteX3" fmla="*/ 2864020 w 2864020"/>
                <a:gd name="connsiteY3" fmla="*/ 179001 h 1074007"/>
                <a:gd name="connsiteX4" fmla="*/ 2864020 w 2864020"/>
                <a:gd name="connsiteY4" fmla="*/ 895006 h 1074007"/>
                <a:gd name="connsiteX5" fmla="*/ 2685019 w 2864020"/>
                <a:gd name="connsiteY5" fmla="*/ 1074007 h 1074007"/>
                <a:gd name="connsiteX6" fmla="*/ 179001 w 2864020"/>
                <a:gd name="connsiteY6" fmla="*/ 1074007 h 1074007"/>
                <a:gd name="connsiteX7" fmla="*/ 0 w 2864020"/>
                <a:gd name="connsiteY7" fmla="*/ 895006 h 1074007"/>
                <a:gd name="connsiteX8" fmla="*/ 0 w 2864020"/>
                <a:gd name="connsiteY8" fmla="*/ 179001 h 107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4020" h="1074007">
                  <a:moveTo>
                    <a:pt x="0" y="179001"/>
                  </a:moveTo>
                  <a:cubicBezTo>
                    <a:pt x="0" y="80141"/>
                    <a:pt x="80141" y="0"/>
                    <a:pt x="179001" y="0"/>
                  </a:cubicBezTo>
                  <a:lnTo>
                    <a:pt x="2685019" y="0"/>
                  </a:lnTo>
                  <a:cubicBezTo>
                    <a:pt x="2783879" y="0"/>
                    <a:pt x="2864020" y="80141"/>
                    <a:pt x="2864020" y="179001"/>
                  </a:cubicBezTo>
                  <a:lnTo>
                    <a:pt x="2864020" y="895006"/>
                  </a:lnTo>
                  <a:cubicBezTo>
                    <a:pt x="2864020" y="993866"/>
                    <a:pt x="2783879" y="1074007"/>
                    <a:pt x="2685019" y="1074007"/>
                  </a:cubicBezTo>
                  <a:lnTo>
                    <a:pt x="179001" y="1074007"/>
                  </a:lnTo>
                  <a:cubicBezTo>
                    <a:pt x="80141" y="1074007"/>
                    <a:pt x="0" y="993866"/>
                    <a:pt x="0" y="895006"/>
                  </a:cubicBezTo>
                  <a:lnTo>
                    <a:pt x="0" y="179001"/>
                  </a:lnTo>
                  <a:close/>
                </a:path>
              </a:pathLst>
            </a:custGeom>
            <a:solidFill>
              <a:srgbClr val="F39200">
                <a:alpha val="66667"/>
              </a:srgbClr>
            </a:solidFill>
            <a:ln w="19050">
              <a:solidFill>
                <a:schemeClr val="bg2">
                  <a:lumMod val="1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1008000" tIns="52428" rIns="88428" bIns="60048" numCol="1" spcCol="1270" anchor="ctr" anchorCtr="0">
              <a:noAutofit/>
            </a:bodyPr>
            <a:lstStyle/>
            <a:p>
              <a:pPr marL="0" lvl="0" indent="0" algn="l" defTabSz="511175">
                <a:lnSpc>
                  <a:spcPct val="90000"/>
                </a:lnSpc>
                <a:spcBef>
                  <a:spcPct val="0"/>
                </a:spcBef>
                <a:spcAft>
                  <a:spcPct val="35000"/>
                </a:spcAft>
                <a:buFont typeface="Arial" panose="020B0604020202020204" pitchFamily="34" charset="0"/>
                <a:buNone/>
              </a:pPr>
              <a:r>
                <a:rPr lang="nb-NO" sz="1150" b="1" kern="1200" dirty="0">
                  <a:solidFill>
                    <a:schemeClr val="bg1"/>
                  </a:solidFill>
                </a:rPr>
                <a:t>Arbeids- og inkluderingsdepartementet</a:t>
              </a:r>
            </a:p>
            <a:p>
              <a:pPr marL="57150" lvl="1" indent="-57150" algn="l" defTabSz="511175">
                <a:lnSpc>
                  <a:spcPct val="90000"/>
                </a:lnSpc>
                <a:spcBef>
                  <a:spcPct val="0"/>
                </a:spcBef>
                <a:spcAft>
                  <a:spcPct val="15000"/>
                </a:spcAft>
                <a:buFont typeface="Wingdings" panose="05000000000000000000" pitchFamily="2" charset="2"/>
                <a:buChar char="v"/>
              </a:pPr>
              <a:r>
                <a:rPr lang="nb-NO" sz="1150" kern="1200" dirty="0">
                  <a:solidFill>
                    <a:schemeClr val="bg2">
                      <a:lumMod val="10000"/>
                    </a:schemeClr>
                  </a:solidFill>
                </a:rPr>
                <a:t>Integreringsavdelingen</a:t>
              </a:r>
            </a:p>
            <a:p>
              <a:pPr marL="57150" lvl="1" indent="-57150" algn="l" defTabSz="511175">
                <a:lnSpc>
                  <a:spcPct val="90000"/>
                </a:lnSpc>
                <a:spcBef>
                  <a:spcPct val="0"/>
                </a:spcBef>
                <a:spcAft>
                  <a:spcPct val="15000"/>
                </a:spcAft>
                <a:buFont typeface="Wingdings" panose="05000000000000000000" pitchFamily="2" charset="2"/>
                <a:buChar char="v"/>
              </a:pPr>
              <a:r>
                <a:rPr lang="nb-NO" sz="1150" kern="1200" dirty="0">
                  <a:solidFill>
                    <a:schemeClr val="bg2">
                      <a:lumMod val="10000"/>
                    </a:schemeClr>
                  </a:solidFill>
                </a:rPr>
                <a:t>Integrerings- og </a:t>
              </a:r>
              <a:r>
                <a:rPr lang="nb-NO" sz="1150" kern="1200" dirty="0" err="1">
                  <a:solidFill>
                    <a:schemeClr val="bg2">
                      <a:lumMod val="10000"/>
                    </a:schemeClr>
                  </a:solidFill>
                </a:rPr>
                <a:t>mangfoldsdirektoratet</a:t>
              </a:r>
              <a:r>
                <a:rPr lang="nb-NO" sz="1150" kern="1200" dirty="0">
                  <a:solidFill>
                    <a:schemeClr val="bg2">
                      <a:lumMod val="10000"/>
                    </a:schemeClr>
                  </a:solidFill>
                </a:rPr>
                <a:t> IMDI</a:t>
              </a:r>
            </a:p>
          </p:txBody>
        </p:sp>
      </p:grpSp>
      <p:pic>
        <p:nvPicPr>
          <p:cNvPr id="6" name="Grafikk 5" descr="Omsorg med heldekkende fyll">
            <a:extLst>
              <a:ext uri="{FF2B5EF4-FFF2-40B4-BE49-F238E27FC236}">
                <a16:creationId xmlns:a16="http://schemas.microsoft.com/office/drawing/2014/main" id="{49C3FEB5-D0C8-41E0-9383-E52AE9505CF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10379" y="585663"/>
            <a:ext cx="720000" cy="720000"/>
          </a:xfrm>
          <a:prstGeom prst="rect">
            <a:avLst/>
          </a:prstGeom>
        </p:spPr>
      </p:pic>
      <p:pic>
        <p:nvPicPr>
          <p:cNvPr id="8" name="Grafikk 7" descr="Ku med heldekkende fyll">
            <a:extLst>
              <a:ext uri="{FF2B5EF4-FFF2-40B4-BE49-F238E27FC236}">
                <a16:creationId xmlns:a16="http://schemas.microsoft.com/office/drawing/2014/main" id="{888C650B-76B3-42C7-8455-ACDFF83D83D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09207" y="5768552"/>
            <a:ext cx="720000" cy="720000"/>
          </a:xfrm>
          <a:prstGeom prst="rect">
            <a:avLst/>
          </a:prstGeom>
        </p:spPr>
      </p:pic>
      <p:pic>
        <p:nvPicPr>
          <p:cNvPr id="3" name="Grafikk 2" descr="Historiefortelling med heldekkende fyll">
            <a:extLst>
              <a:ext uri="{FF2B5EF4-FFF2-40B4-BE49-F238E27FC236}">
                <a16:creationId xmlns:a16="http://schemas.microsoft.com/office/drawing/2014/main" id="{1B3D1253-96E5-400A-B824-4D75233F6FD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52382" y="3102286"/>
            <a:ext cx="720000" cy="716310"/>
          </a:xfrm>
          <a:prstGeom prst="rect">
            <a:avLst/>
          </a:prstGeom>
        </p:spPr>
      </p:pic>
      <p:pic>
        <p:nvPicPr>
          <p:cNvPr id="26" name="Grafikk 25" descr="Verktøy med heldekkende fyll">
            <a:extLst>
              <a:ext uri="{FF2B5EF4-FFF2-40B4-BE49-F238E27FC236}">
                <a16:creationId xmlns:a16="http://schemas.microsoft.com/office/drawing/2014/main" id="{DDB70D1A-89D4-4197-932E-83A5B729D9A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67985" y="1871061"/>
            <a:ext cx="720000" cy="720000"/>
          </a:xfrm>
          <a:prstGeom prst="rect">
            <a:avLst/>
          </a:prstGeom>
        </p:spPr>
      </p:pic>
      <p:pic>
        <p:nvPicPr>
          <p:cNvPr id="28" name="Grafikk 27" descr="Hjemme1 med heldekkende fyll">
            <a:extLst>
              <a:ext uri="{FF2B5EF4-FFF2-40B4-BE49-F238E27FC236}">
                <a16:creationId xmlns:a16="http://schemas.microsoft.com/office/drawing/2014/main" id="{E3AFA098-F7F8-483A-99C4-37006FCB990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693262" y="1817589"/>
            <a:ext cx="720000" cy="720000"/>
          </a:xfrm>
          <a:prstGeom prst="rect">
            <a:avLst/>
          </a:prstGeom>
        </p:spPr>
      </p:pic>
      <p:pic>
        <p:nvPicPr>
          <p:cNvPr id="30" name="Grafikk 29" descr="Justitias vekt med heldekkende fyll">
            <a:extLst>
              <a:ext uri="{FF2B5EF4-FFF2-40B4-BE49-F238E27FC236}">
                <a16:creationId xmlns:a16="http://schemas.microsoft.com/office/drawing/2014/main" id="{987EC279-117E-4AAB-BF1D-AC1E10E7514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716335" y="3069623"/>
            <a:ext cx="720000" cy="720000"/>
          </a:xfrm>
          <a:prstGeom prst="rect">
            <a:avLst/>
          </a:prstGeom>
        </p:spPr>
      </p:pic>
      <p:pic>
        <p:nvPicPr>
          <p:cNvPr id="36" name="Grafikk 35" descr="Resirkuler med heldekkende fyll">
            <a:extLst>
              <a:ext uri="{FF2B5EF4-FFF2-40B4-BE49-F238E27FC236}">
                <a16:creationId xmlns:a16="http://schemas.microsoft.com/office/drawing/2014/main" id="{52059EF2-98BA-4DF7-8D62-A4E98F155CEF}"/>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472557" y="4299436"/>
            <a:ext cx="720000" cy="720000"/>
          </a:xfrm>
          <a:prstGeom prst="rect">
            <a:avLst/>
          </a:prstGeom>
        </p:spPr>
      </p:pic>
      <p:pic>
        <p:nvPicPr>
          <p:cNvPr id="38" name="Grafikk 37" descr="Bærbar datamaskin med heldekkende fyll">
            <a:extLst>
              <a:ext uri="{FF2B5EF4-FFF2-40B4-BE49-F238E27FC236}">
                <a16:creationId xmlns:a16="http://schemas.microsoft.com/office/drawing/2014/main" id="{3ADF429C-1621-4442-AEFD-B884B0F1FDB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975404" y="708177"/>
            <a:ext cx="720000" cy="720000"/>
          </a:xfrm>
          <a:prstGeom prst="rect">
            <a:avLst/>
          </a:prstGeom>
        </p:spPr>
      </p:pic>
      <p:pic>
        <p:nvPicPr>
          <p:cNvPr id="4" name="Bilde 3">
            <a:extLst>
              <a:ext uri="{FF2B5EF4-FFF2-40B4-BE49-F238E27FC236}">
                <a16:creationId xmlns:a16="http://schemas.microsoft.com/office/drawing/2014/main" id="{F558429D-5D54-4A67-96EB-896A9E81A579}"/>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685340" y="128609"/>
            <a:ext cx="809902" cy="1444104"/>
          </a:xfrm>
          <a:prstGeom prst="rect">
            <a:avLst/>
          </a:prstGeom>
          <a:solidFill>
            <a:schemeClr val="bg1"/>
          </a:solidFill>
        </p:spPr>
      </p:pic>
      <p:grpSp>
        <p:nvGrpSpPr>
          <p:cNvPr id="2" name="Gruppe 1">
            <a:extLst>
              <a:ext uri="{FF2B5EF4-FFF2-40B4-BE49-F238E27FC236}">
                <a16:creationId xmlns:a16="http://schemas.microsoft.com/office/drawing/2014/main" id="{DF61EC1A-0992-4F14-A22C-3A91327B04A8}"/>
              </a:ext>
            </a:extLst>
          </p:cNvPr>
          <p:cNvGrpSpPr/>
          <p:nvPr/>
        </p:nvGrpSpPr>
        <p:grpSpPr>
          <a:xfrm>
            <a:off x="4268190" y="2122352"/>
            <a:ext cx="3642547" cy="2413259"/>
            <a:chOff x="4862368" y="2515504"/>
            <a:chExt cx="2454915" cy="1626429"/>
          </a:xfrm>
        </p:grpSpPr>
        <p:sp>
          <p:nvSpPr>
            <p:cNvPr id="49" name="Frihåndsform: figur 48">
              <a:extLst>
                <a:ext uri="{FF2B5EF4-FFF2-40B4-BE49-F238E27FC236}">
                  <a16:creationId xmlns:a16="http://schemas.microsoft.com/office/drawing/2014/main" id="{BC4F70E5-DC97-42B6-BBDC-544E905E4AE5}"/>
                </a:ext>
              </a:extLst>
            </p:cNvPr>
            <p:cNvSpPr/>
            <p:nvPr/>
          </p:nvSpPr>
          <p:spPr>
            <a:xfrm>
              <a:off x="5104985" y="2717524"/>
              <a:ext cx="1994353" cy="1424409"/>
            </a:xfrm>
            <a:custGeom>
              <a:avLst/>
              <a:gdLst>
                <a:gd name="connsiteX0" fmla="*/ 0 w 1655992"/>
                <a:gd name="connsiteY0" fmla="*/ 268365 h 1610189"/>
                <a:gd name="connsiteX1" fmla="*/ 268365 w 1655992"/>
                <a:gd name="connsiteY1" fmla="*/ 0 h 1610189"/>
                <a:gd name="connsiteX2" fmla="*/ 1387627 w 1655992"/>
                <a:gd name="connsiteY2" fmla="*/ 0 h 1610189"/>
                <a:gd name="connsiteX3" fmla="*/ 1655992 w 1655992"/>
                <a:gd name="connsiteY3" fmla="*/ 268365 h 1610189"/>
                <a:gd name="connsiteX4" fmla="*/ 1655992 w 1655992"/>
                <a:gd name="connsiteY4" fmla="*/ 1341824 h 1610189"/>
                <a:gd name="connsiteX5" fmla="*/ 1387627 w 1655992"/>
                <a:gd name="connsiteY5" fmla="*/ 1610189 h 1610189"/>
                <a:gd name="connsiteX6" fmla="*/ 268365 w 1655992"/>
                <a:gd name="connsiteY6" fmla="*/ 1610189 h 1610189"/>
                <a:gd name="connsiteX7" fmla="*/ 0 w 1655992"/>
                <a:gd name="connsiteY7" fmla="*/ 1341824 h 1610189"/>
                <a:gd name="connsiteX8" fmla="*/ 0 w 1655992"/>
                <a:gd name="connsiteY8" fmla="*/ 268365 h 161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5992" h="1610189">
                  <a:moveTo>
                    <a:pt x="0" y="268365"/>
                  </a:moveTo>
                  <a:cubicBezTo>
                    <a:pt x="0" y="120151"/>
                    <a:pt x="120151" y="0"/>
                    <a:pt x="268365" y="0"/>
                  </a:cubicBezTo>
                  <a:lnTo>
                    <a:pt x="1387627" y="0"/>
                  </a:lnTo>
                  <a:cubicBezTo>
                    <a:pt x="1535841" y="0"/>
                    <a:pt x="1655992" y="120151"/>
                    <a:pt x="1655992" y="268365"/>
                  </a:cubicBezTo>
                  <a:lnTo>
                    <a:pt x="1655992" y="1341824"/>
                  </a:lnTo>
                  <a:cubicBezTo>
                    <a:pt x="1655992" y="1490038"/>
                    <a:pt x="1535841" y="1610189"/>
                    <a:pt x="1387627" y="1610189"/>
                  </a:cubicBezTo>
                  <a:lnTo>
                    <a:pt x="268365" y="1610189"/>
                  </a:lnTo>
                  <a:cubicBezTo>
                    <a:pt x="120151" y="1610189"/>
                    <a:pt x="0" y="1490038"/>
                    <a:pt x="0" y="1341824"/>
                  </a:cubicBezTo>
                  <a:lnTo>
                    <a:pt x="0" y="268365"/>
                  </a:lnTo>
                  <a:close/>
                </a:path>
              </a:pathLst>
            </a:custGeom>
            <a:solidFill>
              <a:schemeClr val="bg2">
                <a:lumMod val="10000"/>
              </a:schemeClr>
            </a:solidFill>
            <a:ln w="317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4951" tIns="84951" rIns="84951" bIns="84951" numCol="1" spcCol="1270" anchor="ctr" anchorCtr="0">
              <a:noAutofit/>
            </a:bodyPr>
            <a:lstStyle/>
            <a:p>
              <a:pPr marL="0" lvl="0" indent="0" algn="ctr" defTabSz="444500">
                <a:lnSpc>
                  <a:spcPct val="90000"/>
                </a:lnSpc>
                <a:spcBef>
                  <a:spcPct val="0"/>
                </a:spcBef>
                <a:spcAft>
                  <a:spcPct val="35000"/>
                </a:spcAft>
                <a:buNone/>
              </a:pPr>
              <a:endParaRPr lang="nb-NO" sz="1000" kern="1200" dirty="0"/>
            </a:p>
          </p:txBody>
        </p:sp>
        <p:pic>
          <p:nvPicPr>
            <p:cNvPr id="50" name="Bilde 49" descr="Et bilde som inneholder tekst&#10;&#10;Automatisk generert beskrivelse">
              <a:extLst>
                <a:ext uri="{FF2B5EF4-FFF2-40B4-BE49-F238E27FC236}">
                  <a16:creationId xmlns:a16="http://schemas.microsoft.com/office/drawing/2014/main" id="{0A0DABC9-F351-4272-83A9-4C7E31481A04}"/>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862368" y="2515504"/>
              <a:ext cx="2454915" cy="1566850"/>
            </a:xfrm>
            <a:prstGeom prst="rect">
              <a:avLst/>
            </a:prstGeom>
          </p:spPr>
        </p:pic>
      </p:grpSp>
      <p:sp>
        <p:nvSpPr>
          <p:cNvPr id="46" name="TekstSylinder 45">
            <a:extLst>
              <a:ext uri="{FF2B5EF4-FFF2-40B4-BE49-F238E27FC236}">
                <a16:creationId xmlns:a16="http://schemas.microsoft.com/office/drawing/2014/main" id="{1E8A9BE3-BB29-467A-9E4F-B92C6B149AA4}"/>
              </a:ext>
            </a:extLst>
          </p:cNvPr>
          <p:cNvSpPr txBox="1"/>
          <p:nvPr/>
        </p:nvSpPr>
        <p:spPr>
          <a:xfrm>
            <a:off x="10293351" y="6557374"/>
            <a:ext cx="1898649" cy="200055"/>
          </a:xfrm>
          <a:prstGeom prst="rect">
            <a:avLst/>
          </a:prstGeom>
          <a:noFill/>
        </p:spPr>
        <p:txBody>
          <a:bodyPr wrap="square" rtlCol="0">
            <a:spAutoFit/>
          </a:bodyPr>
          <a:lstStyle/>
          <a:p>
            <a:pPr algn="r">
              <a:defRPr/>
            </a:pPr>
            <a:r>
              <a:rPr lang="nb-NO" altLang="nb-NO" sz="700" dirty="0">
                <a:solidFill>
                  <a:srgbClr val="BFC2C0"/>
                </a:solidFill>
                <a:latin typeface="Open Sans"/>
                <a:cs typeface="Arial" panose="020B0604020202020204" pitchFamily="34" charset="0"/>
              </a:rPr>
              <a:t>© </a:t>
            </a:r>
            <a:r>
              <a:rPr lang="nb-NO" altLang="nb-NO" sz="700" dirty="0">
                <a:solidFill>
                  <a:srgbClr val="BFC2C0"/>
                </a:solidFill>
                <a:latin typeface="Open Sans Light"/>
                <a:cs typeface="Arial" panose="020B0604020202020204" pitchFamily="34" charset="0"/>
              </a:rPr>
              <a:t>Statsforvalteren i Trøndelag</a:t>
            </a:r>
          </a:p>
        </p:txBody>
      </p:sp>
      <p:pic>
        <p:nvPicPr>
          <p:cNvPr id="19" name="Bilde 18">
            <a:extLst>
              <a:ext uri="{FF2B5EF4-FFF2-40B4-BE49-F238E27FC236}">
                <a16:creationId xmlns:a16="http://schemas.microsoft.com/office/drawing/2014/main" id="{0BFF8D24-2949-46C3-BCB3-CA0DA5B044D1}"/>
              </a:ext>
            </a:extLst>
          </p:cNvPr>
          <p:cNvPicPr>
            <a:picLocks noChangeAspect="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18070" t="24631" r="9284" b="21805"/>
          <a:stretch/>
        </p:blipFill>
        <p:spPr>
          <a:xfrm>
            <a:off x="7879110" y="5715135"/>
            <a:ext cx="720000" cy="459963"/>
          </a:xfrm>
          <a:prstGeom prst="rect">
            <a:avLst/>
          </a:prstGeom>
          <a:solidFill>
            <a:srgbClr val="F7B655"/>
          </a:solidFill>
        </p:spPr>
      </p:pic>
      <p:pic>
        <p:nvPicPr>
          <p:cNvPr id="48" name="Grafikk 47" descr="Person i rullestol med heldekkende fyll">
            <a:extLst>
              <a:ext uri="{FF2B5EF4-FFF2-40B4-BE49-F238E27FC236}">
                <a16:creationId xmlns:a16="http://schemas.microsoft.com/office/drawing/2014/main" id="{71C310C6-8608-4140-A1B2-C0F3837CB8B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10379" y="5540709"/>
            <a:ext cx="720000" cy="720000"/>
          </a:xfrm>
          <a:prstGeom prst="rect">
            <a:avLst/>
          </a:prstGeom>
        </p:spPr>
      </p:pic>
      <p:pic>
        <p:nvPicPr>
          <p:cNvPr id="11" name="Grafikk 10" descr="Globus: Afrika og Europa med heldekkende fyll">
            <a:extLst>
              <a:ext uri="{FF2B5EF4-FFF2-40B4-BE49-F238E27FC236}">
                <a16:creationId xmlns:a16="http://schemas.microsoft.com/office/drawing/2014/main" id="{D7B85E79-C4D2-40C6-A91E-3A9A4585056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69169" y="4366935"/>
            <a:ext cx="720000" cy="720000"/>
          </a:xfrm>
          <a:prstGeom prst="rect">
            <a:avLst/>
          </a:prstGeom>
        </p:spPr>
      </p:pic>
    </p:spTree>
    <p:extLst>
      <p:ext uri="{BB962C8B-B14F-4D97-AF65-F5344CB8AC3E}">
        <p14:creationId xmlns:p14="http://schemas.microsoft.com/office/powerpoint/2010/main" val="3446707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a:extLst>
              <a:ext uri="{FF2B5EF4-FFF2-40B4-BE49-F238E27FC236}">
                <a16:creationId xmlns:a16="http://schemas.microsoft.com/office/drawing/2014/main" id="{F208515C-B94E-410B-8A1F-4EE12E872ADD}"/>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instruks for Statsforvaltere </a:t>
            </a:r>
          </a:p>
          <a:p>
            <a:pPr marL="342900" indent="-342900">
              <a:buFont typeface="Arial" panose="020B0604020202020204" pitchFamily="34" charset="0"/>
              <a:buChar char="•"/>
            </a:pPr>
            <a:r>
              <a:rPr lang="nb-NO" dirty="0"/>
              <a:t>St. prp. nr. 1 – Statsbudsjettet</a:t>
            </a:r>
          </a:p>
          <a:p>
            <a:pPr marL="342900" indent="-342900">
              <a:buFont typeface="Arial" panose="020B0604020202020204" pitchFamily="34" charset="0"/>
              <a:buChar char="•"/>
            </a:pPr>
            <a:r>
              <a:rPr lang="nb-NO" dirty="0"/>
              <a:t>tildelingsbrev fra kommunal- og </a:t>
            </a:r>
            <a:r>
              <a:rPr lang="nb-NO" dirty="0" err="1"/>
              <a:t>distriktsdepartementet</a:t>
            </a:r>
            <a:r>
              <a:rPr lang="nb-NO" dirty="0"/>
              <a:t> (KDD)</a:t>
            </a:r>
          </a:p>
          <a:p>
            <a:pPr marL="342900" indent="-342900">
              <a:buFont typeface="Arial" panose="020B0604020202020204" pitchFamily="34" charset="0"/>
              <a:buChar char="•"/>
            </a:pPr>
            <a:r>
              <a:rPr lang="nb-NO" dirty="0"/>
              <a:t>virksomhets- og økonomiinstruks (VØI)</a:t>
            </a:r>
          </a:p>
          <a:p>
            <a:pPr marL="342900" indent="-342900">
              <a:buFont typeface="Arial" panose="020B0604020202020204" pitchFamily="34" charset="0"/>
              <a:buChar char="•"/>
            </a:pPr>
            <a:r>
              <a:rPr lang="nb-NO" dirty="0"/>
              <a:t>embetsoppdrag fra en rekke fagdepartementer og direktorater</a:t>
            </a:r>
          </a:p>
          <a:p>
            <a:pPr marL="342900" indent="-342900">
              <a:buFont typeface="Arial" panose="020B0604020202020204" pitchFamily="34" charset="0"/>
              <a:buChar char="•"/>
            </a:pPr>
            <a:r>
              <a:rPr lang="nb-NO" dirty="0"/>
              <a:t>lover og forskrifter (inkl. rundskriv og rettledere)</a:t>
            </a:r>
          </a:p>
        </p:txBody>
      </p:sp>
      <p:sp>
        <p:nvSpPr>
          <p:cNvPr id="5" name="Tittel 4">
            <a:extLst>
              <a:ext uri="{FF2B5EF4-FFF2-40B4-BE49-F238E27FC236}">
                <a16:creationId xmlns:a16="http://schemas.microsoft.com/office/drawing/2014/main" id="{89C8F4D2-9D21-4A3D-B928-67217662DBCD}"/>
              </a:ext>
            </a:extLst>
          </p:cNvPr>
          <p:cNvSpPr>
            <a:spLocks noGrp="1"/>
          </p:cNvSpPr>
          <p:nvPr>
            <p:ph type="title"/>
          </p:nvPr>
        </p:nvSpPr>
        <p:spPr/>
        <p:txBody>
          <a:bodyPr/>
          <a:lstStyle/>
          <a:p>
            <a:r>
              <a:rPr lang="nb-NO" dirty="0"/>
              <a:t>Hvor kommer oppdragene fra?</a:t>
            </a:r>
          </a:p>
        </p:txBody>
      </p:sp>
      <p:sp>
        <p:nvSpPr>
          <p:cNvPr id="8" name="Plassholder for tekst 7">
            <a:extLst>
              <a:ext uri="{FF2B5EF4-FFF2-40B4-BE49-F238E27FC236}">
                <a16:creationId xmlns:a16="http://schemas.microsoft.com/office/drawing/2014/main" id="{3BB05435-085B-4AB3-A3A7-C6CC925AB9F4}"/>
              </a:ext>
            </a:extLst>
          </p:cNvPr>
          <p:cNvSpPr>
            <a:spLocks noGrp="1"/>
          </p:cNvSpPr>
          <p:nvPr>
            <p:ph type="body" sz="quarter" idx="24"/>
          </p:nvPr>
        </p:nvSpPr>
        <p:spPr/>
        <p:txBody>
          <a:bodyPr/>
          <a:lstStyle/>
          <a:p>
            <a:r>
              <a:rPr lang="nb-NO" dirty="0"/>
              <a:t>Trond A. Isaksen, Kommunal- og </a:t>
            </a:r>
            <a:r>
              <a:rPr lang="nb-NO" dirty="0" err="1"/>
              <a:t>distriktsdepartementet</a:t>
            </a:r>
            <a:endParaRPr lang="nb-NO" dirty="0"/>
          </a:p>
        </p:txBody>
      </p:sp>
      <p:pic>
        <p:nvPicPr>
          <p:cNvPr id="7" name="Plassholder for bilde 6">
            <a:extLst>
              <a:ext uri="{FF2B5EF4-FFF2-40B4-BE49-F238E27FC236}">
                <a16:creationId xmlns:a16="http://schemas.microsoft.com/office/drawing/2014/main" id="{74A99913-6639-42D3-AEA1-CA8D5827E9E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2462" b="15846"/>
          <a:stretch/>
        </p:blipFill>
        <p:spPr>
          <a:xfrm>
            <a:off x="0" y="-1"/>
            <a:ext cx="5552141" cy="6800127"/>
          </a:xfrm>
        </p:spPr>
      </p:pic>
    </p:spTree>
    <p:extLst>
      <p:ext uri="{BB962C8B-B14F-4D97-AF65-F5344CB8AC3E}">
        <p14:creationId xmlns:p14="http://schemas.microsoft.com/office/powerpoint/2010/main" val="4020576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478E831C-13C8-4762-BCA4-DF99A14668CD}"/>
              </a:ext>
            </a:extLst>
          </p:cNvPr>
          <p:cNvSpPr>
            <a:spLocks noGrp="1"/>
          </p:cNvSpPr>
          <p:nvPr>
            <p:ph type="body" sz="quarter" idx="12"/>
          </p:nvPr>
        </p:nvSpPr>
        <p:spPr/>
        <p:txBody>
          <a:bodyPr/>
          <a:lstStyle/>
          <a:p>
            <a:pPr marL="342900" indent="-342900">
              <a:buFont typeface="Arial" panose="020B0604020202020204" pitchFamily="34" charset="0"/>
              <a:buChar char="•"/>
            </a:pPr>
            <a:r>
              <a:rPr lang="nb-NO" dirty="0"/>
              <a:t>iverksette nasjonal politikk i fylket</a:t>
            </a:r>
          </a:p>
          <a:p>
            <a:pPr marL="342900" indent="-342900">
              <a:buFont typeface="Arial" panose="020B0604020202020204" pitchFamily="34" charset="0"/>
              <a:buChar char="•"/>
            </a:pPr>
            <a:r>
              <a:rPr lang="nb-NO" dirty="0"/>
              <a:t>samordningsmyndighet</a:t>
            </a:r>
          </a:p>
          <a:p>
            <a:pPr marL="342900" indent="-342900">
              <a:buFont typeface="Arial" panose="020B0604020202020204" pitchFamily="34" charset="0"/>
              <a:buChar char="•"/>
            </a:pPr>
            <a:r>
              <a:rPr lang="nb-NO" dirty="0"/>
              <a:t>rettssikkerhetsmyndighet</a:t>
            </a:r>
          </a:p>
          <a:p>
            <a:pPr marL="342900" indent="-342900">
              <a:buFont typeface="Arial" panose="020B0604020202020204" pitchFamily="34" charset="0"/>
              <a:buChar char="•"/>
            </a:pPr>
            <a:r>
              <a:rPr lang="nb-NO" dirty="0"/>
              <a:t>informasjonsutveksler</a:t>
            </a:r>
          </a:p>
        </p:txBody>
      </p:sp>
      <p:sp>
        <p:nvSpPr>
          <p:cNvPr id="4" name="Tittel 3">
            <a:extLst>
              <a:ext uri="{FF2B5EF4-FFF2-40B4-BE49-F238E27FC236}">
                <a16:creationId xmlns:a16="http://schemas.microsoft.com/office/drawing/2014/main" id="{CC4AD2A8-9C2D-4847-B01A-6676E94916CA}"/>
              </a:ext>
            </a:extLst>
          </p:cNvPr>
          <p:cNvSpPr>
            <a:spLocks noGrp="1"/>
          </p:cNvSpPr>
          <p:nvPr>
            <p:ph type="title"/>
          </p:nvPr>
        </p:nvSpPr>
        <p:spPr/>
        <p:txBody>
          <a:bodyPr/>
          <a:lstStyle/>
          <a:p>
            <a:r>
              <a:rPr lang="nb-NO" dirty="0"/>
              <a:t>Statsforvalterens hovedoppgaver</a:t>
            </a:r>
          </a:p>
        </p:txBody>
      </p:sp>
      <p:sp>
        <p:nvSpPr>
          <p:cNvPr id="5" name="Plassholder for tekst 4">
            <a:extLst>
              <a:ext uri="{FF2B5EF4-FFF2-40B4-BE49-F238E27FC236}">
                <a16:creationId xmlns:a16="http://schemas.microsoft.com/office/drawing/2014/main" id="{FDEF212C-9429-4B1E-BE3D-7D7B2B1DA70D}"/>
              </a:ext>
            </a:extLst>
          </p:cNvPr>
          <p:cNvSpPr>
            <a:spLocks noGrp="1"/>
          </p:cNvSpPr>
          <p:nvPr>
            <p:ph type="body" sz="quarter" idx="24"/>
          </p:nvPr>
        </p:nvSpPr>
        <p:spPr/>
        <p:txBody>
          <a:bodyPr/>
          <a:lstStyle/>
          <a:p>
            <a:r>
              <a:rPr lang="nb-NO" dirty="0"/>
              <a:t>Ave Pexels: </a:t>
            </a:r>
            <a:r>
              <a:rPr lang="nb-NO" dirty="0" err="1"/>
              <a:t>Calvar</a:t>
            </a:r>
            <a:r>
              <a:rPr lang="nb-NO" dirty="0"/>
              <a:t> Martinez</a:t>
            </a:r>
          </a:p>
        </p:txBody>
      </p:sp>
      <p:pic>
        <p:nvPicPr>
          <p:cNvPr id="15" name="Plassholder for bilde 14" descr="Et bilde som inneholder himmel, utendørs&#10;&#10;Automatisk generert beskrivelse">
            <a:extLst>
              <a:ext uri="{FF2B5EF4-FFF2-40B4-BE49-F238E27FC236}">
                <a16:creationId xmlns:a16="http://schemas.microsoft.com/office/drawing/2014/main" id="{B57907A9-39C6-496B-BA6C-47BC49E67EB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52120714"/>
      </p:ext>
    </p:extLst>
  </p:cSld>
  <p:clrMapOvr>
    <a:masterClrMapping/>
  </p:clrMapOvr>
</p:sld>
</file>

<file path=ppt/theme/theme1.xml><?xml version="1.0" encoding="utf-8"?>
<a:theme xmlns:a="http://schemas.openxmlformats.org/drawingml/2006/main" name="Office-tema">
  <a:themeElements>
    <a:clrScheme name="FM_designprofil_2018">
      <a:dk1>
        <a:srgbClr val="00244E"/>
      </a:dk1>
      <a:lt1>
        <a:sysClr val="window" lastClr="FFFFFF"/>
      </a:lt1>
      <a:dk2>
        <a:srgbClr val="00244E"/>
      </a:dk2>
      <a:lt2>
        <a:srgbClr val="E7E6E6"/>
      </a:lt2>
      <a:accent1>
        <a:srgbClr val="00ADBA"/>
      </a:accent1>
      <a:accent2>
        <a:srgbClr val="4C76BA"/>
      </a:accent2>
      <a:accent3>
        <a:srgbClr val="BFC2C0"/>
      </a:accent3>
      <a:accent4>
        <a:srgbClr val="F39200"/>
      </a:accent4>
      <a:accent5>
        <a:srgbClr val="C90B1C"/>
      </a:accent5>
      <a:accent6>
        <a:srgbClr val="87C0C4"/>
      </a:accent6>
      <a:hlink>
        <a:srgbClr val="00ADBA"/>
      </a:hlink>
      <a:folHlink>
        <a:srgbClr val="C90B1C"/>
      </a:folHlink>
    </a:clrScheme>
    <a:fontScheme name="FM_OpenSans">
      <a:majorFont>
        <a:latin typeface="Open Sans Light"/>
        <a:ea typeface=""/>
        <a:cs typeface=""/>
      </a:majorFont>
      <a:minorFont>
        <a:latin typeface="Open Sans"/>
        <a:ea typeface=""/>
        <a:cs typeface=""/>
      </a:minorFont>
    </a:fontScheme>
    <a:fmtScheme name="Røykfarget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3" id="{7C763CE8-E006-43C2-A2C1-5F1BAECC4962}" vid="{5DA2B73F-6B63-4A3D-BB44-2E7DA807043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SFTL PowerPoint-mal</Template>
  <TotalTime>57</TotalTime>
  <Words>4050</Words>
  <Application>Microsoft Office PowerPoint</Application>
  <PresentationFormat>Widescreen</PresentationFormat>
  <Paragraphs>403</Paragraphs>
  <Slides>24</Slides>
  <Notes>22</Notes>
  <HiddenSlides>0</HiddenSlides>
  <MMClips>1</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24</vt:i4>
      </vt:variant>
    </vt:vector>
  </HeadingPairs>
  <TitlesOfParts>
    <vt:vector size="35" baseType="lpstr">
      <vt:lpstr>Arial</vt:lpstr>
      <vt:lpstr>CalibreWeb-Semibold</vt:lpstr>
      <vt:lpstr>Calibri</vt:lpstr>
      <vt:lpstr>Helvetica Neue</vt:lpstr>
      <vt:lpstr>muli</vt:lpstr>
      <vt:lpstr>Open Sans</vt:lpstr>
      <vt:lpstr>Open Sans Light</vt:lpstr>
      <vt:lpstr>Open Sans SemiBold</vt:lpstr>
      <vt:lpstr>Source Sans Pro</vt:lpstr>
      <vt:lpstr>Wingdings</vt:lpstr>
      <vt:lpstr>Office-tema</vt:lpstr>
      <vt:lpstr>PowerPoint-presentasjon</vt:lpstr>
      <vt:lpstr>Trøndelag Trööndelage</vt:lpstr>
      <vt:lpstr>PowerPoint-presentasjon</vt:lpstr>
      <vt:lpstr>PowerPoint-presentasjon</vt:lpstr>
      <vt:lpstr>Oppdraget vårt</vt:lpstr>
      <vt:lpstr>Lange historiske røtter</vt:lpstr>
      <vt:lpstr>PowerPoint-presentasjon</vt:lpstr>
      <vt:lpstr>Hvor kommer oppdragene fra?</vt:lpstr>
      <vt:lpstr>Statsforvalterens hovedoppgaver</vt:lpstr>
      <vt:lpstr>Ti Statsforvaltere </vt:lpstr>
      <vt:lpstr>Vår organisering</vt:lpstr>
      <vt:lpstr>PowerPoint-presentasjon</vt:lpstr>
      <vt:lpstr>PowerPoint-presentasjon</vt:lpstr>
      <vt:lpstr>Våre strategiske mål</vt:lpstr>
      <vt:lpstr>Fagavdelingene våre</vt:lpstr>
      <vt:lpstr>Organisasjon og utvikling</vt:lpstr>
      <vt:lpstr>Reindrift</vt:lpstr>
      <vt:lpstr>Landbruk</vt:lpstr>
      <vt:lpstr>Klima og miljø</vt:lpstr>
      <vt:lpstr>Oppvekst og velferd</vt:lpstr>
      <vt:lpstr>Helse og omsorg</vt:lpstr>
      <vt:lpstr>Kommunal og justis</vt:lpstr>
      <vt:lpstr>Statsforvalteren oppsummert</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tor.iversen@statsforvalteren.no</dc:creator>
  <cp:lastModifiedBy>Øvrelid, Bjørn Erik</cp:lastModifiedBy>
  <cp:revision>10</cp:revision>
  <dcterms:created xsi:type="dcterms:W3CDTF">2021-11-08T11:58:57Z</dcterms:created>
  <dcterms:modified xsi:type="dcterms:W3CDTF">2023-09-14T11:12:08Z</dcterms:modified>
</cp:coreProperties>
</file>