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8" r:id="rId7"/>
    <p:sldId id="275" r:id="rId8"/>
    <p:sldId id="277" r:id="rId9"/>
    <p:sldId id="273" r:id="rId10"/>
    <p:sldId id="270" r:id="rId11"/>
    <p:sldId id="281" r:id="rId12"/>
    <p:sldId id="274" r:id="rId13"/>
    <p:sldId id="278" r:id="rId14"/>
    <p:sldId id="282" r:id="rId15"/>
    <p:sldId id="284" r:id="rId16"/>
    <p:sldId id="286" r:id="rId17"/>
    <p:sldId id="285" r:id="rId18"/>
    <p:sldId id="287" r:id="rId19"/>
    <p:sldId id="288" r:id="rId20"/>
    <p:sldId id="266" r:id="rId21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6DBB8AF5-B921-4CBA-8915-4A12F519E49B}">
          <p14:sldIdLst>
            <p14:sldId id="256"/>
            <p14:sldId id="257"/>
            <p14:sldId id="268"/>
            <p14:sldId id="275"/>
            <p14:sldId id="277"/>
            <p14:sldId id="273"/>
            <p14:sldId id="270"/>
            <p14:sldId id="281"/>
            <p14:sldId id="274"/>
            <p14:sldId id="278"/>
            <p14:sldId id="282"/>
            <p14:sldId id="284"/>
            <p14:sldId id="286"/>
            <p14:sldId id="285"/>
            <p14:sldId id="287"/>
            <p14:sldId id="28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94" autoAdjust="0"/>
  </p:normalViewPr>
  <p:slideViewPr>
    <p:cSldViewPr snapToGrid="0">
      <p:cViewPr varScale="1">
        <p:scale>
          <a:sx n="86" d="100"/>
          <a:sy n="86" d="100"/>
        </p:scale>
        <p:origin x="114" y="13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Helse-, sosial- og barnevernsavdelinga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Landbruksavdelinga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Miljøvernavdelinga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Kommunikasjonssjef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Samfunns-, beredskaps- og kommunalavdelinga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Utdanningsavdelinga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7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7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570085"/>
          <a:ext cx="188588" cy="771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436"/>
              </a:lnTo>
              <a:lnTo>
                <a:pt x="188588" y="77143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7923" y="1570085"/>
          <a:ext cx="181169" cy="764016"/>
        </a:xfrm>
        <a:custGeom>
          <a:avLst/>
          <a:gdLst/>
          <a:ahLst/>
          <a:cxnLst/>
          <a:rect l="0" t="0" r="0" b="0"/>
          <a:pathLst>
            <a:path>
              <a:moveTo>
                <a:pt x="181169" y="0"/>
              </a:moveTo>
              <a:lnTo>
                <a:pt x="181169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4175520" y="1406218"/>
              </a:lnTo>
              <a:lnTo>
                <a:pt x="41755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2087760" y="1406218"/>
              </a:lnTo>
              <a:lnTo>
                <a:pt x="208776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1570085"/>
          <a:ext cx="9144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998695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3665933" y="998695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Helse-, sosial- og barnevernsavdelinga</a:t>
          </a:r>
        </a:p>
      </dsp:txBody>
      <dsp:txXfrm>
        <a:off x="861" y="3157473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Landbruksavdelinga</a:t>
          </a:r>
        </a:p>
      </dsp:txBody>
      <dsp:txXfrm>
        <a:off x="2088621" y="3157473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Miljøvernavdelinga</a:t>
          </a:r>
        </a:p>
      </dsp:txBody>
      <dsp:txXfrm>
        <a:off x="4176382" y="3157473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Samfunns-, beredskaps- og kommunalavdelinga</a:t>
          </a:r>
        </a:p>
      </dsp:txBody>
      <dsp:txXfrm>
        <a:off x="6264142" y="3157473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Utdanningsavdelinga</a:t>
          </a:r>
        </a:p>
      </dsp:txBody>
      <dsp:txXfrm>
        <a:off x="8351902" y="3157473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2496097" y="195317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stab</a:t>
          </a:r>
        </a:p>
      </dsp:txBody>
      <dsp:txXfrm>
        <a:off x="2496097" y="1953176"/>
        <a:ext cx="2361826" cy="761851"/>
      </dsp:txXfrm>
    </dsp:sp>
    <dsp:sp modelId="{C32C0C48-A0F3-41D4-8BB6-B6566DFE356D}">
      <dsp:nvSpPr>
        <dsp:cNvPr id="0" name=""/>
        <dsp:cNvSpPr/>
      </dsp:nvSpPr>
      <dsp:spPr>
        <a:xfrm>
          <a:off x="5227681" y="196059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Kommunikasjonssjef</a:t>
          </a:r>
        </a:p>
      </dsp:txBody>
      <dsp:txXfrm>
        <a:off x="5227681" y="1960596"/>
        <a:ext cx="2361826" cy="76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835" y="5570510"/>
            <a:ext cx="4153165" cy="69219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35" y="5570510"/>
            <a:ext cx="4153165" cy="6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3480261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33451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513" y="5091850"/>
            <a:ext cx="3334519" cy="5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28795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513" y="5091850"/>
            <a:ext cx="3334519" cy="5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8025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513" y="5091850"/>
            <a:ext cx="3334519" cy="5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982"/>
            <a:ext cx="329560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513" y="5722672"/>
            <a:ext cx="3334519" cy="55575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35" y="5570510"/>
            <a:ext cx="4153165" cy="6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35" y="5570510"/>
            <a:ext cx="4153165" cy="6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35" y="5570510"/>
            <a:ext cx="4153165" cy="6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35" y="5570510"/>
            <a:ext cx="4153165" cy="6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759" r:id="rId24"/>
    <p:sldLayoutId id="2147483758" r:id="rId25"/>
    <p:sldLayoutId id="2147483757" r:id="rId26"/>
    <p:sldLayoutId id="2147483746" r:id="rId27"/>
    <p:sldLayoutId id="2147483718" r:id="rId28"/>
    <p:sldLayoutId id="2147483719" r:id="rId2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gemal.no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gemal.no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98F04B-3204-4C90-9ECE-95BE9419C3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01.12.2020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CD5679-40D8-49A1-8E48-454435735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n-NO" dirty="0"/>
              <a:t>Ny </a:t>
            </a:r>
            <a:r>
              <a:rPr lang="nn-NO" dirty="0" err="1"/>
              <a:t>verge</a:t>
            </a:r>
            <a:r>
              <a:rPr lang="nn-NO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D12331-2C78-471C-838D-6AB8C0C75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/>
              <a:t>Praktisk innføring</a:t>
            </a:r>
          </a:p>
        </p:txBody>
      </p:sp>
    </p:spTree>
    <p:extLst>
      <p:ext uri="{BB962C8B-B14F-4D97-AF65-F5344CB8AC3E}">
        <p14:creationId xmlns:p14="http://schemas.microsoft.com/office/powerpoint/2010/main" val="98949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F2D1C-E7BD-4404-8683-38D66636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Som verge skal du 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2D3F5F-4260-4401-BCE3-9DA3FFADA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238375"/>
            <a:ext cx="9543784" cy="407087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lytte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vise respekt og forståelse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være tålmodig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være vennlig og hensynsfull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kommunisere enkelt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være tydelig og få fram konsekvenser av valg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vise at du tar taushetsplikten på alvor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følge opp og gjøre det du skal til rett tid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opparbeide deg ny kunnskap når du trenger det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sz="1800" dirty="0"/>
              <a:t>ta kontakt med Fylkesmannen når du er i tvil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42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4B45C6-9F7A-44CA-91EC-85AB9C66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trenger vergens Fylkesmannens samtykke?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12F04F-EFE1-43BF-93FB-772487FC3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1800" dirty="0"/>
              <a:t>Kjøp/salg av fast eiendom. Verdivurdering som ikke er eldre enn 3 måneder må vedlegges søknaden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1800" dirty="0"/>
              <a:t>Pantsette fast eiendom, påhefte servitutt (veirett e.l.)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1800" dirty="0"/>
              <a:t>Forpakte eller leie bort fast eiendom, herunder bolig og si opp slik avtale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1800" dirty="0"/>
              <a:t>Kreve deling eller nye grenser mv.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4ED7F2-BACC-4F9D-89B7-728B41A25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Grafikk 5" descr="Hus">
            <a:extLst>
              <a:ext uri="{FF2B5EF4-FFF2-40B4-BE49-F238E27FC236}">
                <a16:creationId xmlns:a16="http://schemas.microsoft.com/office/drawing/2014/main" id="{52032D66-FA87-4E6A-9326-D474D416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645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FBCE00-6141-461A-BD4A-15681E68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disposisjoner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64456A-25C1-41CE-9570-4DB476979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Drift av fast eiendom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Salg av løsøre av større verdi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Utlån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Stifte gjeld eller pantsette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FE8CD53-D293-46DB-B4BD-BAE4CD1A81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Grafikk 5" descr="Hus">
            <a:extLst>
              <a:ext uri="{FF2B5EF4-FFF2-40B4-BE49-F238E27FC236}">
                <a16:creationId xmlns:a16="http://schemas.microsoft.com/office/drawing/2014/main" id="{B0AABB0A-600E-472F-A931-D26504D0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5428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B2166F-113F-494B-A469-806AFF99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0EC045-6124-4991-BEBD-6538A7082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Gaver av større verdi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Arveforskudd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Avkall på arv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Bruk av kapital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4535D9-9344-47EE-AAFF-8AE14928E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Grafikk 5" descr="Gave">
            <a:extLst>
              <a:ext uri="{FF2B5EF4-FFF2-40B4-BE49-F238E27FC236}">
                <a16:creationId xmlns:a16="http://schemas.microsoft.com/office/drawing/2014/main" id="{F93391F9-38D0-41FB-9B73-DB73B9E88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1143" y="2572871"/>
            <a:ext cx="914400" cy="914400"/>
          </a:xfrm>
          <a:prstGeom prst="rect">
            <a:avLst/>
          </a:prstGeom>
        </p:spPr>
      </p:pic>
      <p:pic>
        <p:nvPicPr>
          <p:cNvPr id="8" name="Grafikk 7" descr="Penger">
            <a:extLst>
              <a:ext uri="{FF2B5EF4-FFF2-40B4-BE49-F238E27FC236}">
                <a16:creationId xmlns:a16="http://schemas.microsoft.com/office/drawing/2014/main" id="{01499C17-9DB4-4BF1-AC34-2E3963A59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1143" y="42398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CF8C15-8A39-4973-8D1E-B447949E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F80DFB-A13A-4976-8119-A068A597BC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Bruk skjema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Underskrifter fra:</a:t>
            </a:r>
          </a:p>
          <a:p>
            <a:r>
              <a:rPr lang="nb-NO" dirty="0"/>
              <a:t>Vergehaver? (samtykkekompetent)</a:t>
            </a:r>
          </a:p>
          <a:p>
            <a:r>
              <a:rPr lang="nb-NO" dirty="0"/>
              <a:t>Verge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Krav til begrunnelse og dokumentasjon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6E6BD0-2AAF-4C52-8F12-32894A149D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Grafikk 5" descr="Sjekkliste for RTL">
            <a:extLst>
              <a:ext uri="{FF2B5EF4-FFF2-40B4-BE49-F238E27FC236}">
                <a16:creationId xmlns:a16="http://schemas.microsoft.com/office/drawing/2014/main" id="{D4380A71-F04E-4532-89A8-F39435D5E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1496" y="3047999"/>
            <a:ext cx="2008094" cy="20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E9327-CF32-4B14-A56C-97EC1456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finner du hjelp?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01F0E7-1730-4444-A703-2511114F7E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Nyttig informasjon og skjema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www.vergemal.no</a:t>
            </a:r>
            <a:endParaRPr lang="nb-NO" dirty="0"/>
          </a:p>
          <a:p>
            <a:endParaRPr lang="nb-NO" dirty="0"/>
          </a:p>
          <a:p>
            <a:r>
              <a:rPr lang="nb-NO" dirty="0"/>
              <a:t>Ofte stilte spørsmål</a:t>
            </a:r>
          </a:p>
          <a:p>
            <a:endParaRPr lang="nb-NO" dirty="0"/>
          </a:p>
          <a:p>
            <a:r>
              <a:rPr lang="nb-NO" dirty="0"/>
              <a:t>https://www.fylkesmannen.no/nn/Rogaland/Verjemal/Ofte-stilte-sporsmal/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292CE5-29DA-4D14-A26B-457061FEDA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41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5710E-CE4E-4C82-B160-67F0E30B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Godtgjøring til vergen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9D8258-113F-473E-A34F-D0A94D181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Normalt krav på godtgjøring, må søkes 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Hovedregel etter faste årlige satser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Avhenger av ditt mandat og om du er fast verge eller alminnelig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2455F0-A1F7-486C-AF94-9B708CB293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4768" y="2158799"/>
            <a:ext cx="5610159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Unntaksvik timegodtgjøring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Dokumenteres med detaljerte timelister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Kr 400 kroner for faste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Kr 200 for alminnelige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Må </a:t>
            </a:r>
            <a:r>
              <a:rPr lang="nb-NO" dirty="0" err="1"/>
              <a:t>forhåndsgodkjennes</a:t>
            </a:r>
            <a:r>
              <a:rPr lang="nb-NO" dirty="0"/>
              <a:t> av Fylkesmannen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43978D5-A62F-4E1F-9CFC-BB273E804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63237"/>
              </p:ext>
            </p:extLst>
          </p:nvPr>
        </p:nvGraphicFramePr>
        <p:xfrm>
          <a:off x="1151068" y="4851699"/>
          <a:ext cx="9681883" cy="1051747"/>
        </p:xfrm>
        <a:graphic>
          <a:graphicData uri="http://schemas.openxmlformats.org/drawingml/2006/table">
            <a:tbl>
              <a:tblPr/>
              <a:tblGrid>
                <a:gridCol w="1714988">
                  <a:extLst>
                    <a:ext uri="{9D8B030D-6E8A-4147-A177-3AD203B41FA5}">
                      <a16:colId xmlns:a16="http://schemas.microsoft.com/office/drawing/2014/main" val="4266934325"/>
                    </a:ext>
                  </a:extLst>
                </a:gridCol>
                <a:gridCol w="1824123">
                  <a:extLst>
                    <a:ext uri="{9D8B030D-6E8A-4147-A177-3AD203B41FA5}">
                      <a16:colId xmlns:a16="http://schemas.microsoft.com/office/drawing/2014/main" val="3264459301"/>
                    </a:ext>
                  </a:extLst>
                </a:gridCol>
                <a:gridCol w="1169308">
                  <a:extLst>
                    <a:ext uri="{9D8B030D-6E8A-4147-A177-3AD203B41FA5}">
                      <a16:colId xmlns:a16="http://schemas.microsoft.com/office/drawing/2014/main" val="148026643"/>
                    </a:ext>
                  </a:extLst>
                </a:gridCol>
                <a:gridCol w="1714988">
                  <a:extLst>
                    <a:ext uri="{9D8B030D-6E8A-4147-A177-3AD203B41FA5}">
                      <a16:colId xmlns:a16="http://schemas.microsoft.com/office/drawing/2014/main" val="1375255627"/>
                    </a:ext>
                  </a:extLst>
                </a:gridCol>
                <a:gridCol w="1824123">
                  <a:extLst>
                    <a:ext uri="{9D8B030D-6E8A-4147-A177-3AD203B41FA5}">
                      <a16:colId xmlns:a16="http://schemas.microsoft.com/office/drawing/2014/main" val="3082923694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2784678707"/>
                    </a:ext>
                  </a:extLst>
                </a:gridCol>
              </a:tblGrid>
              <a:tr h="223421">
                <a:tc gridSpan="3"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effectLst/>
                        </a:rPr>
                        <a:t>Alminnelig verge</a:t>
                      </a:r>
                      <a:endParaRPr lang="nb-NO" sz="16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600" b="1" dirty="0">
                          <a:effectLst/>
                        </a:rPr>
                        <a:t>Fast verge</a:t>
                      </a:r>
                      <a:endParaRPr lang="nb-NO" sz="16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69410"/>
                  </a:ext>
                </a:extLst>
              </a:tr>
              <a:tr h="538605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Personlige interesser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Økonomiske interesser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Begge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Personlige interesser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effectLst/>
                        </a:rPr>
                        <a:t>Økonomiske interesser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effectLst/>
                        </a:rPr>
                        <a:t>Begge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47574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effectLst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effectLst/>
                        </a:rPr>
                        <a:t>3 500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>
                          <a:effectLst/>
                        </a:rPr>
                        <a:t>4 000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4 500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7 500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effectLst/>
                        </a:rPr>
                        <a:t>10 000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5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87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>
            <a:extLst>
              <a:ext uri="{FF2B5EF4-FFF2-40B4-BE49-F238E27FC236}">
                <a16:creationId xmlns:a16="http://schemas.microsoft.com/office/drawing/2014/main" id="{4B20D750-7D1B-4225-B716-713BCBD839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978" b="11978"/>
          <a:stretch>
            <a:fillRect/>
          </a:stretch>
        </p:blipFill>
        <p:spPr>
          <a:xfrm>
            <a:off x="4667180" y="1036322"/>
            <a:ext cx="7486073" cy="3206924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7C4D57-BE25-4498-9E25-E6AB30F876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651" y="1381126"/>
            <a:ext cx="3608529" cy="2724150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Takk for oss! </a:t>
            </a:r>
          </a:p>
          <a:p>
            <a:endParaRPr lang="nb-NO" dirty="0"/>
          </a:p>
          <a:p>
            <a:r>
              <a:rPr lang="nb-NO" dirty="0"/>
              <a:t>For mer info, se vår nettside: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67AF504F-CB37-4C72-BDFC-2C92D9E817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05668D3-430D-41DD-8172-B2C000077E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34993" y="4218212"/>
            <a:ext cx="7934467" cy="928829"/>
          </a:xfrm>
        </p:spPr>
        <p:txBody>
          <a:bodyPr/>
          <a:lstStyle/>
          <a:p>
            <a:r>
              <a:rPr lang="nb-NO" sz="1600" dirty="0">
                <a:solidFill>
                  <a:schemeClr val="tx1"/>
                </a:solidFill>
              </a:rPr>
              <a:t>https://www.fylkesmannen.no/nn/Rogaland/Verjemal/</a:t>
            </a:r>
          </a:p>
        </p:txBody>
      </p:sp>
    </p:spTree>
    <p:extLst>
      <p:ext uri="{BB962C8B-B14F-4D97-AF65-F5344CB8AC3E}">
        <p14:creationId xmlns:p14="http://schemas.microsoft.com/office/powerpoint/2010/main" val="274497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2B137-EF0E-4E63-9A81-7E3FDA2D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F82B24-7BED-4BB8-9153-B57634186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346486"/>
            <a:ext cx="6419584" cy="39565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Hvem gjør hva?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handler ikke om deg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Dette starter du med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Tips ved gjeld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Slik får du tilgang til digitale tjenester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Vergeregnskap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Godtgjøring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gjør du som verge?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5" name="Grafikk 4" descr="Lyspære og tannhjul">
            <a:extLst>
              <a:ext uri="{FF2B5EF4-FFF2-40B4-BE49-F238E27FC236}">
                <a16:creationId xmlns:a16="http://schemas.microsoft.com/office/drawing/2014/main" id="{C6E6E22C-53BC-4BEE-AAAD-B4556042B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489" y="3067235"/>
            <a:ext cx="2379216" cy="24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92284-6249-4AA4-81AD-3061956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gjør hva?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6D6DD9-9EA3-4382-A1BD-A3394223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10368265" cy="4144259"/>
          </a:xfrm>
        </p:spPr>
        <p:txBody>
          <a:bodyPr/>
          <a:lstStyle/>
          <a:p>
            <a:endParaRPr lang="nb-NO" dirty="0"/>
          </a:p>
          <a:p>
            <a:pPr lvl="1" indent="0">
              <a:buNone/>
            </a:pPr>
            <a:r>
              <a:rPr lang="nb-NO" b="1" dirty="0"/>
              <a:t>Fylkesmannen – lokal vergemålsmyndighet</a:t>
            </a:r>
          </a:p>
          <a:p>
            <a:pPr lvl="1" indent="0">
              <a:buNone/>
            </a:pPr>
            <a:r>
              <a:rPr lang="nb-NO" dirty="0"/>
              <a:t>Behandler sakene først</a:t>
            </a:r>
          </a:p>
          <a:p>
            <a:pPr lvl="1" indent="0">
              <a:buNone/>
            </a:pPr>
            <a:r>
              <a:rPr lang="nb-NO" dirty="0"/>
              <a:t>Fører tilsyn med vergene</a:t>
            </a:r>
          </a:p>
          <a:p>
            <a:pPr lvl="1" indent="0">
              <a:buNone/>
            </a:pPr>
            <a:endParaRPr lang="nb-NO" dirty="0"/>
          </a:p>
          <a:p>
            <a:pPr lvl="1" indent="0">
              <a:buNone/>
            </a:pPr>
            <a:r>
              <a:rPr lang="nb-NO" b="1" dirty="0"/>
              <a:t>Statens sivilrettsforvaltning – sentral vergemålsmyndighet</a:t>
            </a:r>
          </a:p>
          <a:p>
            <a:pPr lvl="1" indent="0">
              <a:buNone/>
            </a:pPr>
            <a:r>
              <a:rPr lang="nb-NO" b="1" dirty="0"/>
              <a:t>Klagemyndighet vedtak (sendes via Fylkesmannen)</a:t>
            </a:r>
          </a:p>
          <a:p>
            <a:pPr lvl="1" indent="0">
              <a:buNone/>
            </a:pPr>
            <a:r>
              <a:rPr lang="nb-NO" dirty="0"/>
              <a:t>Fører tilsyn med Fylkesmennene sitt arbeid</a:t>
            </a:r>
          </a:p>
          <a:p>
            <a:pPr lvl="1" indent="0">
              <a:buNone/>
            </a:pPr>
            <a:endParaRPr lang="nb-NO" sz="1800" dirty="0"/>
          </a:p>
          <a:p>
            <a:pPr lvl="1" indent="0">
              <a:buNone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2"/>
            <a:endParaRPr lang="nb-NO" dirty="0"/>
          </a:p>
        </p:txBody>
      </p:sp>
      <p:sp>
        <p:nvSpPr>
          <p:cNvPr id="8" name="Hjelp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4D8E15-A69F-4B87-B57A-37F51BBB1517}"/>
              </a:ext>
            </a:extLst>
          </p:cNvPr>
          <p:cNvSpPr/>
          <p:nvPr/>
        </p:nvSpPr>
        <p:spPr>
          <a:xfrm>
            <a:off x="10224281" y="4237117"/>
            <a:ext cx="1353134" cy="1941381"/>
          </a:xfrm>
          <a:prstGeom prst="actionButtonHel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06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96D17-FAEB-49E3-9B07-48FC6F87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handler ikke om deg?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007C8A-2632-4C12-92C6-AFF15AF57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248348"/>
            <a:ext cx="9743137" cy="4060899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Lytt og finn ut hva vergehaver trenger hjelp til?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Respekter vergehavers ønsker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Ta hensyn, selv om vergehaver ikke forstår alt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Gir råd og veiledning, men ikke overstyr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Støtt vergehaver i å ta egne valg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Tilpass måten du kommuniserer på 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Vær høflig og be om lov til å ta opp vanskelige emner </a:t>
            </a:r>
          </a:p>
          <a:p>
            <a:pPr fontAlgn="base"/>
            <a:endParaRPr lang="nb-NO" dirty="0"/>
          </a:p>
          <a:p>
            <a:pPr fontAlgn="base"/>
            <a:r>
              <a:rPr lang="nb-NO" dirty="0"/>
              <a:t>Du finner gode tips til samtaleteknikker i </a:t>
            </a:r>
            <a:r>
              <a:rPr lang="nb-NO" i="1" dirty="0"/>
              <a:t>“Med den andre for øyet”</a:t>
            </a:r>
            <a:r>
              <a:rPr lang="nb-NO" dirty="0"/>
              <a:t> som du finner på </a:t>
            </a:r>
            <a:r>
              <a:rPr lang="nb-NO" dirty="0" err="1"/>
              <a:t>www</a:t>
            </a:r>
            <a:r>
              <a:rPr lang="nb-NO" dirty="0"/>
              <a:t>. vergemal.no </a:t>
            </a:r>
            <a:endParaRPr lang="nb-NO" sz="4000" dirty="0"/>
          </a:p>
          <a:p>
            <a:pPr fontAlgn="base"/>
            <a:r>
              <a:rPr lang="nb-NO" dirty="0"/>
              <a:t> </a:t>
            </a:r>
            <a:endParaRPr lang="nb-NO" sz="4000" dirty="0"/>
          </a:p>
          <a:p>
            <a:pPr lvl="1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Grafikk 4" descr="Kvinne">
            <a:extLst>
              <a:ext uri="{FF2B5EF4-FFF2-40B4-BE49-F238E27FC236}">
                <a16:creationId xmlns:a16="http://schemas.microsoft.com/office/drawing/2014/main" id="{7409EDA8-9335-4695-8B6D-31748460A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600" y="2755302"/>
            <a:ext cx="1421802" cy="1493969"/>
          </a:xfrm>
          <a:prstGeom prst="rect">
            <a:avLst/>
          </a:prstGeom>
        </p:spPr>
      </p:pic>
      <p:pic>
        <p:nvPicPr>
          <p:cNvPr id="9" name="Grafikk 8" descr="Mann">
            <a:extLst>
              <a:ext uri="{FF2B5EF4-FFF2-40B4-BE49-F238E27FC236}">
                <a16:creationId xmlns:a16="http://schemas.microsoft.com/office/drawing/2014/main" id="{FB972435-D884-42B9-98B8-5C326E888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516" y="3012141"/>
            <a:ext cx="914400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6B86C1-5B92-46E8-BEAF-E90A7C1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836716"/>
            <a:ext cx="10080625" cy="1077209"/>
          </a:xfrm>
        </p:spPr>
        <p:txBody>
          <a:bodyPr/>
          <a:lstStyle/>
          <a:p>
            <a:r>
              <a:rPr lang="nb-NO" dirty="0"/>
              <a:t>Dette starter du med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1D84E5-68CB-40F9-BDEA-BB731F02D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Les vedtaket –  mandatet?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Kontakt primærkontakt, pårørende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Møt den du er verge for. Hva ønsker han/hun?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Lag system og etabler rutiner for oppfølgning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Hvem skal motta post – meld endring til folkeregisteret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Fyll ut vergeerklæring og send til Fylkesmannen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Grafikk 4" descr="Puslespillbiter">
            <a:extLst>
              <a:ext uri="{FF2B5EF4-FFF2-40B4-BE49-F238E27FC236}">
                <a16:creationId xmlns:a16="http://schemas.microsoft.com/office/drawing/2014/main" id="{EFC6CD4E-824A-464C-97B8-37A64D593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618" y="2979176"/>
            <a:ext cx="2405849" cy="2503503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2C1E087-188D-40D6-BBB4-4C4BDCFB4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71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B7B67-1176-4E98-BEDB-3C92F52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starter du med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12F709-6445-4997-80D9-92C756525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281806"/>
            <a:ext cx="10183707" cy="4027441"/>
          </a:xfrm>
        </p:spPr>
        <p:txBody>
          <a:bodyPr/>
          <a:lstStyle/>
          <a:p>
            <a:endParaRPr lang="nb-NO" dirty="0"/>
          </a:p>
          <a:p>
            <a:pPr marL="1028700" lvl="1" indent="-342900"/>
            <a:r>
              <a:rPr lang="nb-NO" dirty="0"/>
              <a:t>Innhent skattemelding for siste inntektsår</a:t>
            </a:r>
          </a:p>
          <a:p>
            <a:pPr marL="1028700" lvl="1" indent="-342900"/>
            <a:r>
              <a:rPr lang="nb-NO" dirty="0"/>
              <a:t>Ta kontakt med banken, lag et godt økonomisk system, oppdater fullmakter  </a:t>
            </a:r>
          </a:p>
          <a:p>
            <a:pPr marL="1028700" lvl="1" indent="-342900"/>
            <a:r>
              <a:rPr lang="nb-NO" dirty="0"/>
              <a:t>Registrer inntekt, eiendeler og gjeld i skjema for økonomisk status</a:t>
            </a:r>
          </a:p>
          <a:p>
            <a:pPr marL="1028700" lvl="1" indent="-342900"/>
            <a:r>
              <a:rPr lang="nb-NO" dirty="0"/>
              <a:t>Bruk «Mine vergemål» på </a:t>
            </a:r>
            <a:r>
              <a:rPr lang="nb-NO" dirty="0">
                <a:hlinkClick r:id="rId2"/>
              </a:rPr>
              <a:t>www.vergemal.no</a:t>
            </a:r>
            <a:r>
              <a:rPr lang="nb-NO" dirty="0"/>
              <a:t> for informasjon</a:t>
            </a:r>
          </a:p>
          <a:p>
            <a:pPr marL="1028700" lvl="1" indent="-342900"/>
            <a:endParaRPr lang="nb-NO" dirty="0"/>
          </a:p>
          <a:p>
            <a:pPr marL="1028700" lvl="1" indent="-342900"/>
            <a:r>
              <a:rPr lang="nb-NO" dirty="0"/>
              <a:t>Melding som inneholder sensitiv informasjon, kan du sende til Fylkesmannen på </a:t>
            </a:r>
            <a:r>
              <a:rPr lang="nb-NO" dirty="0">
                <a:hlinkClick r:id="rId2"/>
              </a:rPr>
              <a:t>www.vergemal.no</a:t>
            </a:r>
            <a:r>
              <a:rPr lang="nb-NO" dirty="0"/>
              <a:t>  under skjema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8418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BF6556-2CEA-46A0-8A39-B703C6EE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ved gjeld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FF3531-116C-455B-9E4F-686235792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206305"/>
            <a:ext cx="10078772" cy="4102942"/>
          </a:xfrm>
        </p:spPr>
        <p:txBody>
          <a:bodyPr/>
          <a:lstStyle/>
          <a:p>
            <a:endParaRPr lang="nb-NO" dirty="0"/>
          </a:p>
          <a:p>
            <a:pPr marL="1028700" lvl="1" indent="-342900"/>
            <a:r>
              <a:rPr lang="nb-NO" sz="2400" dirty="0"/>
              <a:t>Send felles mail til alle kjente inkassoselskaper </a:t>
            </a:r>
          </a:p>
          <a:p>
            <a:pPr marL="1028700" lvl="1" indent="-342900"/>
            <a:r>
              <a:rPr lang="nb-NO" sz="2400" dirty="0"/>
              <a:t>Kan vergehaver logge seg inn på gjeldsregisteret? (krever </a:t>
            </a:r>
            <a:r>
              <a:rPr lang="nb-NO" sz="2400" dirty="0" err="1"/>
              <a:t>bankid</a:t>
            </a:r>
            <a:r>
              <a:rPr lang="nb-NO" sz="2400" dirty="0"/>
              <a:t>)                                       </a:t>
            </a:r>
          </a:p>
          <a:p>
            <a:pPr marL="1028700" lvl="1" indent="-342900"/>
            <a:r>
              <a:rPr lang="nb-NO" sz="2400" dirty="0"/>
              <a:t>Nav har plikt til å yte økonomiske rådgivning. Ring 800Gjeld</a:t>
            </a:r>
          </a:p>
          <a:p>
            <a:pPr marL="1028700" lvl="1" indent="-342900"/>
            <a:r>
              <a:rPr lang="nb-NO" sz="2400" dirty="0"/>
              <a:t>Namsmannen skal gi råd om offentlig gjeldsordning</a:t>
            </a:r>
          </a:p>
          <a:p>
            <a:pPr marL="1028700" lvl="1" indent="-342900"/>
            <a:r>
              <a:rPr lang="nb-NO" sz="2400" dirty="0"/>
              <a:t>Aktuelt å legge inn «frivillig kredittsperre» ? </a:t>
            </a:r>
          </a:p>
          <a:p>
            <a:pPr lvl="1" indent="0">
              <a:buNone/>
            </a:pPr>
            <a:r>
              <a:rPr lang="nb-NO" sz="1800" dirty="0"/>
              <a:t>Frivillig kredittsperre innebærer at du sperrer deg selv mot kredittvurdering</a:t>
            </a:r>
          </a:p>
          <a:p>
            <a:pPr lvl="1" indent="0">
              <a:buNone/>
            </a:pPr>
            <a:r>
              <a:rPr lang="nb-NO" sz="1800" dirty="0"/>
              <a:t>Slik at du blant annet ikke kan søke om forbrukslån og kredittkort.</a:t>
            </a:r>
          </a:p>
          <a:p>
            <a:pPr lvl="1" indent="0">
              <a:buNone/>
            </a:pPr>
            <a:r>
              <a:rPr lang="nb-NO" sz="1600" dirty="0"/>
              <a:t>Kontakt: </a:t>
            </a:r>
            <a:r>
              <a:rPr lang="nb-NO" sz="1600" dirty="0" err="1"/>
              <a:t>Bisnode</a:t>
            </a:r>
            <a:r>
              <a:rPr lang="nb-NO" sz="1600" dirty="0"/>
              <a:t> og </a:t>
            </a:r>
            <a:r>
              <a:rPr lang="nb-NO" sz="1600" dirty="0" err="1"/>
              <a:t>Evry</a:t>
            </a:r>
            <a:r>
              <a:rPr lang="nb-NO" sz="1600" dirty="0"/>
              <a:t>, samt </a:t>
            </a:r>
            <a:r>
              <a:rPr lang="nb-NO" sz="1600" dirty="0" err="1"/>
              <a:t>Creditsafe</a:t>
            </a:r>
            <a:r>
              <a:rPr lang="nb-NO" sz="1600" dirty="0"/>
              <a:t> og </a:t>
            </a:r>
            <a:r>
              <a:rPr lang="nb-NO" sz="1600" dirty="0" err="1"/>
              <a:t>Experian</a:t>
            </a:r>
            <a:endParaRPr lang="nb-NO" sz="1600" dirty="0"/>
          </a:p>
        </p:txBody>
      </p:sp>
      <p:pic>
        <p:nvPicPr>
          <p:cNvPr id="5" name="Grafikk 4" descr="Handlepose">
            <a:extLst>
              <a:ext uri="{FF2B5EF4-FFF2-40B4-BE49-F238E27FC236}">
                <a16:creationId xmlns:a16="http://schemas.microsoft.com/office/drawing/2014/main" id="{DC75C1D3-5548-4C96-8D13-398CBB6F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9460" y="4450195"/>
            <a:ext cx="1907492" cy="15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FDE016-2F6A-48B6-A170-861CB68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Slik får du tilgang til digitale tjenester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95921D-0A9D-464D-980E-4CB626A87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u="sng" dirty="0" err="1"/>
              <a:t>BankID</a:t>
            </a:r>
            <a:r>
              <a:rPr lang="nb-NO" dirty="0"/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 digitale tjenestene har ulike sikkerhetsnivå. </a:t>
            </a:r>
            <a:r>
              <a:rPr lang="nb-NO" dirty="0" err="1"/>
              <a:t>BankID</a:t>
            </a:r>
            <a:r>
              <a:rPr lang="nb-NO" dirty="0"/>
              <a:t> har det høyeste sikkerhetsnivået og med denne får du tilgang til alt (bank, helseopplysninger). Du som verge skal ikke bruke andre sin </a:t>
            </a:r>
            <a:r>
              <a:rPr lang="nb-NO" dirty="0" err="1"/>
              <a:t>BankID</a:t>
            </a:r>
            <a:r>
              <a:rPr lang="nb-NO" dirty="0"/>
              <a:t>. </a:t>
            </a:r>
            <a:r>
              <a:rPr lang="nb-NO" dirty="0" err="1"/>
              <a:t>BankID</a:t>
            </a:r>
            <a:r>
              <a:rPr lang="nb-NO" dirty="0"/>
              <a:t> er personlig og skal ikke brukes av andre enn eier.  Ta kontakt med banken for å finne best mulig løsning. 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187638-20C9-487A-B233-091413AD9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4768" y="2158799"/>
            <a:ext cx="4881551" cy="4413451"/>
          </a:xfrm>
        </p:spPr>
        <p:txBody>
          <a:bodyPr/>
          <a:lstStyle/>
          <a:p>
            <a:endParaRPr lang="nb-NO" dirty="0"/>
          </a:p>
          <a:p>
            <a:pPr fontAlgn="base"/>
            <a:r>
              <a:rPr lang="nb-NO" b="1" dirty="0" err="1"/>
              <a:t>MinID</a:t>
            </a:r>
            <a:r>
              <a:rPr lang="nb-NO" b="1" dirty="0"/>
              <a:t> </a:t>
            </a:r>
            <a:r>
              <a:rPr lang="nb-NO" dirty="0"/>
              <a:t>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brukes for å få tilgang til skattemelding. Denne får du tilgang til ved: Send rett kopi av fullmakten til: </a:t>
            </a:r>
            <a:br>
              <a:rPr lang="nb-NO" dirty="0"/>
            </a:br>
            <a:r>
              <a:rPr lang="nb-NO" dirty="0" err="1"/>
              <a:t>Difi</a:t>
            </a:r>
            <a:r>
              <a:rPr lang="nb-NO" dirty="0"/>
              <a:t> </a:t>
            </a:r>
            <a:br>
              <a:rPr lang="nb-NO" dirty="0"/>
            </a:br>
            <a:r>
              <a:rPr lang="nb-NO" dirty="0"/>
              <a:t>Id-porten brukerstøtte </a:t>
            </a:r>
            <a:br>
              <a:rPr lang="nb-NO" dirty="0"/>
            </a:br>
            <a:r>
              <a:rPr lang="nb-NO" dirty="0"/>
              <a:t>Skrivarvegen 2 </a:t>
            </a:r>
            <a:br>
              <a:rPr lang="nb-NO" dirty="0"/>
            </a:br>
            <a:r>
              <a:rPr lang="nb-NO" dirty="0"/>
              <a:t>6863 Leikanger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dirty="0"/>
              <a:t>Hvis du har spørsmål, ring 800 30 300. 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3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8D3185-CAB6-4A66-BC80-013653F2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Du skal levere vergeregnskap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E1ECD9-8779-43B4-9A39-3A50FE1C89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22416"/>
            <a:ext cx="10078772" cy="41868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Frist 30.04 hvert år</a:t>
            </a:r>
          </a:p>
          <a:p>
            <a:r>
              <a:rPr lang="nb-NO" sz="1800" dirty="0"/>
              <a:t>Du skal via Altinn.no sende inn: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nb-NO" sz="1800" dirty="0"/>
              <a:t>Fullstendighetserklæring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nb-NO" sz="1800" dirty="0"/>
              <a:t>Skattemeldingen for siste inntektsår til den du er verge for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nb-NO" sz="1800" dirty="0"/>
              <a:t>Kontoutskrifter for alle 12 månedene på de kontoene du har disposisjonsrett til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sz="1800" dirty="0"/>
              <a:t>Husk: Skriv på forklaring i kontoutskriftene der beløpene ikke er selvforklarende.              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sz="1800" dirty="0"/>
              <a:t>Alle minibankuttak må forklares.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sz="1800" dirty="0" err="1"/>
              <a:t>Årsoppgaver</a:t>
            </a:r>
            <a:r>
              <a:rPr lang="nb-NO" sz="1800" dirty="0"/>
              <a:t> fra alle banker vergehaver har konto i, og fra spareforsikring, aksjer og andre verdipapir.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71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147DDCE-776F-4609-B8AB-5A762B32F742}" vid="{2D748E47-BD0D-4DD4-8E0D-F527A74AB0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9DFBB3D2EC9A42B45D5E14D3F76896" ma:contentTypeVersion="13" ma:contentTypeDescription="Opprett et nytt dokument." ma:contentTypeScope="" ma:versionID="e3e2e956c9c18e6f4935c2cd82e893f0">
  <xsd:schema xmlns:xsd="http://www.w3.org/2001/XMLSchema" xmlns:xs="http://www.w3.org/2001/XMLSchema" xmlns:p="http://schemas.microsoft.com/office/2006/metadata/properties" xmlns:ns3="72ef30eb-1e7d-4c89-a8b4-e24ce6e19922" xmlns:ns4="2f4d1293-1dd2-43d3-a445-7832a9d273ac" targetNamespace="http://schemas.microsoft.com/office/2006/metadata/properties" ma:root="true" ma:fieldsID="a10d5060f6554cc46364410cd6913a23" ns3:_="" ns4:_="">
    <xsd:import namespace="72ef30eb-1e7d-4c89-a8b4-e24ce6e19922"/>
    <xsd:import namespace="2f4d1293-1dd2-43d3-a445-7832a9d273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f30eb-1e7d-4c89-a8b4-e24ce6e199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d1293-1dd2-43d3-a445-7832a9d27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1851B-3D78-4E60-BE80-3AD8489216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f4d1293-1dd2-43d3-a445-7832a9d273ac"/>
    <ds:schemaRef ds:uri="72ef30eb-1e7d-4c89-a8b4-e24ce6e199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954755-B528-4D41-A7E5-1CA204680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45416-08C5-4FEC-92C8-60D1FC7C8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ef30eb-1e7d-4c89-a8b4-e24ce6e19922"/>
    <ds:schemaRef ds:uri="2f4d1293-1dd2-43d3-a445-7832a9d27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834</Words>
  <Application>Microsoft Office PowerPoint</Application>
  <PresentationFormat>Widescreen</PresentationFormat>
  <Paragraphs>160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Tema</vt:lpstr>
      <vt:lpstr>Hvem gjør hva?</vt:lpstr>
      <vt:lpstr>Det handler ikke om deg?</vt:lpstr>
      <vt:lpstr>Dette starter du med</vt:lpstr>
      <vt:lpstr>Dette starter du med </vt:lpstr>
      <vt:lpstr>Tips ved gjeld</vt:lpstr>
      <vt:lpstr>Slik får du tilgang til digitale tjenester</vt:lpstr>
      <vt:lpstr>Du skal levere vergeregnskap</vt:lpstr>
      <vt:lpstr>Som verge skal du </vt:lpstr>
      <vt:lpstr>Når trenger vergens Fylkesmannens samtykke?</vt:lpstr>
      <vt:lpstr>Andre disposisjoner</vt:lpstr>
      <vt:lpstr>Forts.</vt:lpstr>
      <vt:lpstr>Søknaden</vt:lpstr>
      <vt:lpstr>Hvor finner du hjelp?</vt:lpstr>
      <vt:lpstr>Godtgjøring til vergen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Tornes, Aina Janett</dc:creator>
  <cp:lastModifiedBy>Kalvatn, Eivind</cp:lastModifiedBy>
  <cp:revision>32</cp:revision>
  <cp:lastPrinted>2020-11-05T07:50:09Z</cp:lastPrinted>
  <dcterms:created xsi:type="dcterms:W3CDTF">2020-11-03T08:01:35Z</dcterms:created>
  <dcterms:modified xsi:type="dcterms:W3CDTF">2020-12-01T13:37:13Z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0x010100409DFBB3D2EC9A42B45D5E14D3F76896</vt:lpwstr>
  </property>
</Properties>
</file>