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2" r:id="rId5"/>
  </p:sldMasterIdLst>
  <p:notesMasterIdLst>
    <p:notesMasterId r:id="rId12"/>
  </p:notesMasterIdLst>
  <p:sldIdLst>
    <p:sldId id="263" r:id="rId6"/>
    <p:sldId id="310" r:id="rId7"/>
    <p:sldId id="261" r:id="rId8"/>
    <p:sldId id="311" r:id="rId9"/>
    <p:sldId id="271" r:id="rId10"/>
    <p:sldId id="274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465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07.04.2022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67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54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Eksempler på formuleringer fra rammeplanen. Full versjon av denne presentasjonen får på henvendelse til Statsforvalteren </a:t>
            </a:r>
            <a:r>
              <a:rPr lang="nb-NO"/>
              <a:t>i Trøndelag.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06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07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268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07.04.2022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9FEB085-0190-4AD4-B146-7E11A3CED7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07.04.2022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0DCFF89-A1B9-492B-88E1-30000BFDA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0C3C50-FBE4-46EE-B152-E432740BF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976" y="4884084"/>
            <a:ext cx="4114798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FA735B6-05A2-44CC-BDD4-5866E7A4EED0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20C5837D-520B-4868-BA06-253D8CD075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976" y="4884084"/>
            <a:ext cx="4114798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49FE12C-F871-4C7B-B61B-51B3EAA8293D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F06218A-301C-4474-9121-5449FAE2D8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C2BD745-6029-4CEA-8846-93752FBA680D}"/>
              </a:ext>
            </a:extLst>
          </p:cNvPr>
          <p:cNvSpPr txBox="1"/>
          <p:nvPr userDrawn="1"/>
        </p:nvSpPr>
        <p:spPr>
          <a:xfrm>
            <a:off x="8896396" y="5802926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D75634F-8BFE-4890-B40D-AA62743007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98" y="5288605"/>
            <a:ext cx="4114798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FAE0240-3240-44A0-8DEF-58BFE0A7E5F9}"/>
              </a:ext>
            </a:extLst>
          </p:cNvPr>
          <p:cNvSpPr txBox="1"/>
          <p:nvPr userDrawn="1"/>
        </p:nvSpPr>
        <p:spPr>
          <a:xfrm>
            <a:off x="1055688" y="2375555"/>
            <a:ext cx="10080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</a:t>
            </a:r>
          </a:p>
          <a:p>
            <a:r>
              <a:rPr lang="nb-NO" dirty="0"/>
              <a:t>B</a:t>
            </a:r>
          </a:p>
          <a:p>
            <a:r>
              <a:rPr lang="nb-NO" dirty="0"/>
              <a:t>C</a:t>
            </a:r>
          </a:p>
          <a:p>
            <a:r>
              <a:rPr lang="nb-NO" dirty="0"/>
              <a:t>D</a:t>
            </a:r>
          </a:p>
          <a:p>
            <a:r>
              <a:rPr lang="nb-NO" dirty="0"/>
              <a:t>E</a:t>
            </a:r>
          </a:p>
          <a:p>
            <a:r>
              <a:rPr lang="nb-NO" dirty="0"/>
              <a:t>F</a:t>
            </a:r>
          </a:p>
          <a:p>
            <a:r>
              <a:rPr lang="nb-NO" dirty="0"/>
              <a:t>G</a:t>
            </a:r>
          </a:p>
          <a:p>
            <a:r>
              <a:rPr lang="nb-NO" dirty="0"/>
              <a:t>H</a:t>
            </a:r>
          </a:p>
          <a:p>
            <a:r>
              <a:rPr lang="nb-NO" dirty="0"/>
              <a:t>I</a:t>
            </a:r>
          </a:p>
          <a:p>
            <a:r>
              <a:rPr lang="nb-NO" dirty="0"/>
              <a:t>J</a:t>
            </a:r>
          </a:p>
          <a:p>
            <a:r>
              <a:rPr lang="nb-NO" dirty="0"/>
              <a:t>K</a:t>
            </a:r>
          </a:p>
          <a:p>
            <a:r>
              <a:rPr lang="nb-NO" dirty="0"/>
              <a:t>L</a:t>
            </a:r>
          </a:p>
          <a:p>
            <a:r>
              <a:rPr lang="nb-NO"/>
              <a:t>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4639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07.04.2022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22CA871-1EAC-4243-8898-C04FF7F78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BBA4-3F40-4D26-8B15-C238AFF28625}" type="datetimeFigureOut">
              <a:rPr lang="nb-NO" smtClean="0"/>
              <a:t>07.04.2022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7C7-105C-42E3-97A8-F7C3559090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723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BBA4-3F40-4D26-8B15-C238AFF28625}" type="datetimeFigureOut">
              <a:rPr lang="nb-NO" smtClean="0"/>
              <a:t>07.04.2022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7C7-105C-42E3-97A8-F7C3559090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1951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BBA4-3F40-4D26-8B15-C238AFF28625}" type="datetimeFigureOut">
              <a:rPr lang="nb-NO" smtClean="0"/>
              <a:t>07.04.2022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7C7-105C-42E3-97A8-F7C3559090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31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BBA4-3F40-4D26-8B15-C238AFF28625}" type="datetimeFigureOut">
              <a:rPr lang="nb-NO" smtClean="0"/>
              <a:t>07.04.2022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7C7-105C-42E3-97A8-F7C3559090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0517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BBA4-3F40-4D26-8B15-C238AFF28625}" type="datetimeFigureOut">
              <a:rPr lang="nb-NO" smtClean="0"/>
              <a:t>07.04.2022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7C7-105C-42E3-97A8-F7C3559090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4959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BBA4-3F40-4D26-8B15-C238AFF28625}" type="datetimeFigureOut">
              <a:rPr lang="nb-NO" smtClean="0"/>
              <a:t>07.04.2022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7C7-105C-42E3-97A8-F7C3559090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270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BBA4-3F40-4D26-8B15-C238AFF28625}" type="datetimeFigureOut">
              <a:rPr lang="nb-NO" smtClean="0"/>
              <a:t>07.04.2022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7C7-105C-42E3-97A8-F7C3559090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1564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BBA4-3F40-4D26-8B15-C238AFF28625}" type="datetimeFigureOut">
              <a:rPr lang="nb-NO" smtClean="0"/>
              <a:t>07.04.2022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7C7-105C-42E3-97A8-F7C3559090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2313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BBA4-3F40-4D26-8B15-C238AFF28625}" type="datetimeFigureOut">
              <a:rPr lang="nb-NO" smtClean="0"/>
              <a:t>07.04.2022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7C7-105C-42E3-97A8-F7C3559090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626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07.04.2022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A65D8C2-666F-4DAA-B072-B96964B5C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BBA4-3F40-4D26-8B15-C238AFF28625}" type="datetimeFigureOut">
              <a:rPr lang="nb-NO" smtClean="0"/>
              <a:t>07.04.2022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7C7-105C-42E3-97A8-F7C3559090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0909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BBA4-3F40-4D26-8B15-C238AFF28625}" type="datetimeFigureOut">
              <a:rPr lang="nb-NO" smtClean="0"/>
              <a:t>07.04.2022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7C7-105C-42E3-97A8-F7C3559090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17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07.04.2022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C0169C8-CD00-488C-AADD-B00619D9A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07.04.2022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5B9E482-612A-4627-ABAB-54CA86C30C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664" r:id="rId7"/>
    <p:sldLayoutId id="2147483713" r:id="rId8"/>
    <p:sldLayoutId id="2147483685" r:id="rId9"/>
    <p:sldLayoutId id="2147483714" r:id="rId10"/>
    <p:sldLayoutId id="2147483702" r:id="rId11"/>
    <p:sldLayoutId id="2147483736" r:id="rId12"/>
    <p:sldLayoutId id="2147483733" r:id="rId13"/>
    <p:sldLayoutId id="2147483716" r:id="rId14"/>
    <p:sldLayoutId id="2147483707" r:id="rId15"/>
    <p:sldLayoutId id="2147483675" r:id="rId16"/>
    <p:sldLayoutId id="2147483706" r:id="rId17"/>
    <p:sldLayoutId id="2147483709" r:id="rId18"/>
    <p:sldLayoutId id="2147483711" r:id="rId19"/>
    <p:sldLayoutId id="2147483710" r:id="rId20"/>
    <p:sldLayoutId id="2147483712" r:id="rId21"/>
    <p:sldLayoutId id="2147483655" r:id="rId22"/>
    <p:sldLayoutId id="2147483705" r:id="rId23"/>
    <p:sldLayoutId id="2147483759" r:id="rId24"/>
    <p:sldLayoutId id="2147483758" r:id="rId25"/>
    <p:sldLayoutId id="2147483757" r:id="rId26"/>
    <p:sldLayoutId id="2147483746" r:id="rId27"/>
    <p:sldLayoutId id="2147483718" r:id="rId28"/>
    <p:sldLayoutId id="2147483760" r:id="rId29"/>
    <p:sldLayoutId id="2147483719" r:id="rId3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3BBA4-3F40-4D26-8B15-C238AFF28625}" type="datetimeFigureOut">
              <a:rPr lang="nb-NO" smtClean="0"/>
              <a:t>07.04.2022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57C7-105C-42E3-97A8-F7C3559090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466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forvalteren.no/nb/Trondelag/Barnehage-og-opplaring/Nyheter-barnehage-og-opplaring/2022/03/midler-til-kompetansetiltak-i-barnehage/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aajege.no/sorsamisk-nybegynneropplaering-for-voksne-hosten-202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E652DC-40A7-4A34-ADE0-6B753FD2C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dirty="0"/>
              <a:t>Hva </a:t>
            </a:r>
            <a:r>
              <a:rPr lang="nb-NO" sz="4000" dirty="0" err="1"/>
              <a:t>skjer’a</a:t>
            </a:r>
            <a:r>
              <a:rPr lang="nb-NO" sz="4000" dirty="0"/>
              <a:t>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CF3E977-653E-4C11-BB09-E10F27822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Ex. samarbeidsforum 31.03.2022</a:t>
            </a:r>
          </a:p>
          <a:p>
            <a:endParaRPr lang="nb-NO" dirty="0"/>
          </a:p>
          <a:p>
            <a:r>
              <a:rPr lang="nb-NO" dirty="0"/>
              <a:t>Vedtak av tillegg til langsiktig plan, om samiske perspektiver</a:t>
            </a:r>
          </a:p>
        </p:txBody>
      </p:sp>
      <p:pic>
        <p:nvPicPr>
          <p:cNvPr id="7" name="Plassholder for bilde 6" descr="Et bilde som inneholder scene, person, innendørs, flere&#10;&#10;Automatisk generert beskrivelse">
            <a:extLst>
              <a:ext uri="{FF2B5EF4-FFF2-40B4-BE49-F238E27FC236}">
                <a16:creationId xmlns:a16="http://schemas.microsoft.com/office/drawing/2014/main" id="{D4FED141-F011-46C0-A9BE-53A8DE8A38F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r="9546"/>
          <a:stretch>
            <a:fillRect/>
          </a:stretch>
        </p:blipFill>
        <p:spPr/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6C48C9-B61E-497C-B72B-94B0C71665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07.04.2022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81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8B0857A-AF15-4898-80C1-2B33511EBB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/>
              <a:t>Kompetansemidler samisk: </a:t>
            </a:r>
            <a:r>
              <a:rPr lang="nb-NO" sz="1200" dirty="0">
                <a:hlinkClick r:id="rId3"/>
              </a:rPr>
              <a:t>https://www.statsforvalteren.no/nb/Trondelag/Barnehage-og-opplaring/Nyheter-barnehage-og-opplaring/2022/03/midler-til-kompetansetiltak-i-barnehage/</a:t>
            </a:r>
            <a:endParaRPr lang="nb-NO" sz="1200" dirty="0"/>
          </a:p>
          <a:p>
            <a:endParaRPr lang="nb-NO" sz="1200" dirty="0"/>
          </a:p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68E261-9D24-48DE-924D-054755353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/>
              <a:t>Begynneropplæring sørsamisk:</a:t>
            </a:r>
          </a:p>
          <a:p>
            <a:r>
              <a:rPr lang="nb-NO" sz="1100" dirty="0">
                <a:hlinkClick r:id="rId4"/>
              </a:rPr>
              <a:t>https://aajege.no/sorsamisk-nybegynneropplaering-for-voksne-hosten-2022/</a:t>
            </a:r>
            <a:endParaRPr lang="nb-NO" sz="1100" dirty="0"/>
          </a:p>
          <a:p>
            <a:endParaRPr lang="nb-NO" sz="11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88E4D4F-35BC-4B49-9109-DF8BB9A150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Udirs</a:t>
            </a:r>
            <a:r>
              <a:rPr lang="nb-NO" dirty="0"/>
              <a:t> studiekatalog:</a:t>
            </a:r>
          </a:p>
          <a:p>
            <a:r>
              <a:rPr lang="nb-NO" sz="1100" dirty="0"/>
              <a:t>«Hvis Nord universitet utvikler et videreutdanningsstudium fra -23/24 </a:t>
            </a:r>
            <a:r>
              <a:rPr lang="nb-NO" sz="1100" dirty="0">
                <a:effectLst/>
                <a:ea typeface="Calibri" panose="020F0502020204030204" pitchFamily="34" charset="0"/>
              </a:rPr>
              <a:t>betaler da </a:t>
            </a:r>
            <a:r>
              <a:rPr lang="nb-NO" sz="1100" dirty="0" err="1">
                <a:effectLst/>
                <a:ea typeface="Calibri" panose="020F0502020204030204" pitchFamily="34" charset="0"/>
              </a:rPr>
              <a:t>Udir</a:t>
            </a:r>
            <a:r>
              <a:rPr lang="nb-NO" sz="1100" dirty="0">
                <a:effectLst/>
                <a:ea typeface="Calibri" panose="020F0502020204030204" pitchFamily="34" charset="0"/>
              </a:rPr>
              <a:t> studieavgift inntil 60 000 kroner for 30 studiepoeng (15+15), pluss 80 000kroner i tilretteleggingsmidler.»</a:t>
            </a:r>
            <a:endParaRPr lang="nb-NO" sz="11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A4E60E9-ED61-40CB-974A-DF48D6B0F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Aktuelle ressurser, jf. tiltakslista:</a:t>
            </a:r>
          </a:p>
        </p:txBody>
      </p:sp>
      <p:pic>
        <p:nvPicPr>
          <p:cNvPr id="11" name="Plassholder for bilde 10" descr="Et bilde som inneholder hansker, fargerik, fottøy, lukk&#10;&#10;Automatisk generert beskrivelse">
            <a:extLst>
              <a:ext uri="{FF2B5EF4-FFF2-40B4-BE49-F238E27FC236}">
                <a16:creationId xmlns:a16="http://schemas.microsoft.com/office/drawing/2014/main" id="{1253A5B6-69CD-4A01-AB4E-6DA840C04E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" b="3144"/>
          <a:stretch>
            <a:fillRect/>
          </a:stretch>
        </p:blipFill>
        <p:spPr/>
      </p:pic>
      <p:pic>
        <p:nvPicPr>
          <p:cNvPr id="13" name="Plassholder for bilde 12" descr="Et bilde som inneholder bakke, gammel, stein&#10;&#10;Automatisk generert beskrivelse">
            <a:extLst>
              <a:ext uri="{FF2B5EF4-FFF2-40B4-BE49-F238E27FC236}">
                <a16:creationId xmlns:a16="http://schemas.microsoft.com/office/drawing/2014/main" id="{5419E9AF-5122-4105-8C2B-4DE2DC57EC3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" b="3144"/>
          <a:stretch>
            <a:fillRect/>
          </a:stretch>
        </p:blipFill>
        <p:spPr/>
      </p:pic>
      <p:pic>
        <p:nvPicPr>
          <p:cNvPr id="15" name="Plassholder for bilde 14" descr="Et bilde som inneholder person, vegg, innendørs, baby&#10;&#10;Automatisk generert beskrivelse">
            <a:extLst>
              <a:ext uri="{FF2B5EF4-FFF2-40B4-BE49-F238E27FC236}">
                <a16:creationId xmlns:a16="http://schemas.microsoft.com/office/drawing/2014/main" id="{9981F34E-36FA-4C94-8F90-39BD4A1D6EA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 b="3120"/>
          <a:stretch>
            <a:fillRect/>
          </a:stretch>
        </p:blipFill>
        <p:spPr/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7BB13778-7C6D-4F19-B262-6BB3C4D491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/>
              <a:t>Liv Ingegerd Selfjord</a:t>
            </a:r>
          </a:p>
        </p:txBody>
      </p:sp>
    </p:spTree>
    <p:extLst>
      <p:ext uri="{BB962C8B-B14F-4D97-AF65-F5344CB8AC3E}">
        <p14:creationId xmlns:p14="http://schemas.microsoft.com/office/powerpoint/2010/main" val="167781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rgbClr val="D5E1EC"/>
          </a:solidFill>
        </p:spPr>
        <p:txBody>
          <a:bodyPr/>
          <a:lstStyle/>
          <a:p>
            <a:r>
              <a:rPr lang="nb-NO" dirty="0">
                <a:latin typeface="Franklin Gothic Book" panose="020B0503020102020204" pitchFamily="34" charset="0"/>
              </a:rPr>
              <a:t>Samisk innhold i rammeplanen gjelder for</a:t>
            </a:r>
          </a:p>
        </p:txBody>
      </p:sp>
      <p:pic>
        <p:nvPicPr>
          <p:cNvPr id="4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</p:spTree>
    <p:extLst>
      <p:ext uri="{BB962C8B-B14F-4D97-AF65-F5344CB8AC3E}">
        <p14:creationId xmlns:p14="http://schemas.microsoft.com/office/powerpoint/2010/main" val="319250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rgbClr val="FEE8B2"/>
          </a:solidFill>
        </p:spPr>
        <p:txBody>
          <a:bodyPr/>
          <a:lstStyle/>
          <a:p>
            <a:r>
              <a:rPr lang="nb-NO" dirty="0">
                <a:latin typeface="Franklin Gothic Book" panose="020B0503020102020204" pitchFamily="34" charset="0"/>
              </a:rPr>
              <a:t>Fra barnehagens verdigrunnlag,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nb-NO" sz="2800" u="sng" dirty="0">
                <a:latin typeface="Franklin Gothic Book" panose="020B0503020102020204" pitchFamily="34" charset="0"/>
              </a:rPr>
              <a:t>Mangfold og gjensidig respekt</a:t>
            </a:r>
          </a:p>
          <a:p>
            <a:pPr marL="0" lvl="1" indent="0">
              <a:spcBef>
                <a:spcPts val="1000"/>
              </a:spcBef>
              <a:buNone/>
            </a:pPr>
            <a:endParaRPr lang="nb-NO" sz="2800" u="sng" dirty="0">
              <a:latin typeface="Franklin Gothic Book" panose="020B050302010202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nb-NO" sz="2800" i="1" dirty="0">
                <a:latin typeface="Franklin Gothic Book" panose="020B0503020102020204" pitchFamily="34" charset="0"/>
              </a:rPr>
              <a:t>Barnehagen skal synliggjøre samisk kultur og bidra til at barna kan utvikle respekt og fellesskapsfølelse for det samiske mangfoldet.</a:t>
            </a:r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36" y="2066544"/>
            <a:ext cx="4185837" cy="3680650"/>
          </a:xfrm>
        </p:spPr>
      </p:pic>
    </p:spTree>
    <p:extLst>
      <p:ext uri="{BB962C8B-B14F-4D97-AF65-F5344CB8AC3E}">
        <p14:creationId xmlns:p14="http://schemas.microsoft.com/office/powerpoint/2010/main" val="243744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4000" dirty="0">
                <a:latin typeface="Franklin Gothic Book" panose="020B0503020102020204" pitchFamily="34" charset="0"/>
              </a:rPr>
              <a:t>Andre barnehager med samiske barn (</a:t>
            </a:r>
            <a:r>
              <a:rPr lang="nb-NO" sz="4000" dirty="0" err="1">
                <a:latin typeface="Franklin Gothic Book" panose="020B0503020102020204" pitchFamily="34" charset="0"/>
              </a:rPr>
              <a:t>kap</a:t>
            </a:r>
            <a:r>
              <a:rPr lang="nb-NO" sz="4000" dirty="0">
                <a:latin typeface="Franklin Gothic Book" panose="020B0503020102020204" pitchFamily="34" charset="0"/>
              </a:rPr>
              <a:t>. 3)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321552" cy="4675759"/>
          </a:xfrm>
        </p:spPr>
        <p:txBody>
          <a:bodyPr>
            <a:normAutofit fontScale="92500" lnSpcReduction="20000"/>
          </a:bodyPr>
          <a:lstStyle/>
          <a:p>
            <a:r>
              <a:rPr lang="nb-NO" dirty="0">
                <a:latin typeface="Franklin Gothic Book" panose="020B0503020102020204" pitchFamily="34" charset="0"/>
              </a:rPr>
              <a:t>Samiske barn i barnehage skal få støtte til å bevare og utvikle sitt språk, sin kunnskap og sin kultur uavhengig av hvor i landet de bor. </a:t>
            </a:r>
          </a:p>
          <a:p>
            <a:r>
              <a:rPr lang="nb-NO" dirty="0">
                <a:latin typeface="Franklin Gothic Book" panose="020B0503020102020204" pitchFamily="34" charset="0"/>
              </a:rPr>
              <a:t>Innholdet i barnehagetilbudet til samiske barn utenfor samiske distrikt skal tilpasses barnas samiske bakgrunn. </a:t>
            </a:r>
          </a:p>
          <a:p>
            <a:r>
              <a:rPr lang="nb-NO" dirty="0">
                <a:latin typeface="Franklin Gothic Book" panose="020B0503020102020204" pitchFamily="34" charset="0"/>
              </a:rPr>
              <a:t>Dette innebærer at samiske barn og foreldre har rett til å forvente at personalet har kjennskap til, og legger vekt på, at også den samiske kulturen skal være en del av barnehagens innhold. </a:t>
            </a:r>
          </a:p>
          <a:p>
            <a:r>
              <a:rPr lang="nb-NO" dirty="0">
                <a:latin typeface="Franklin Gothic Book" panose="020B0503020102020204" pitchFamily="34" charset="0"/>
              </a:rPr>
              <a:t>Det skal legges til rette for at barna også kan få møte samisk språk.</a:t>
            </a:r>
            <a:endParaRPr lang="nb-NO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06" y="2121407"/>
            <a:ext cx="4171698" cy="3689795"/>
          </a:xfrm>
        </p:spPr>
      </p:pic>
    </p:spTree>
    <p:extLst>
      <p:ext uri="{BB962C8B-B14F-4D97-AF65-F5344CB8AC3E}">
        <p14:creationId xmlns:p14="http://schemas.microsoft.com/office/powerpoint/2010/main" val="385563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nb-NO" dirty="0">
                <a:latin typeface="Franklin Gothic Book" panose="020B0503020102020204" pitchFamily="34" charset="0"/>
              </a:rPr>
              <a:t>Barnehagens fagområder, forts. (</a:t>
            </a:r>
            <a:r>
              <a:rPr lang="nb-NO" dirty="0" err="1">
                <a:latin typeface="Franklin Gothic Book" panose="020B0503020102020204" pitchFamily="34" charset="0"/>
              </a:rPr>
              <a:t>kap</a:t>
            </a:r>
            <a:r>
              <a:rPr lang="nb-NO" dirty="0">
                <a:latin typeface="Franklin Gothic Book" panose="020B0503020102020204" pitchFamily="34" charset="0"/>
              </a:rPr>
              <a:t>. 9)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938528"/>
            <a:ext cx="6782510" cy="46817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u="sng" dirty="0">
                <a:latin typeface="Franklin Gothic Book" panose="020B0503020102020204" pitchFamily="34" charset="0"/>
              </a:rPr>
              <a:t>Fagområde Nærmiljø og samfunn </a:t>
            </a:r>
          </a:p>
          <a:p>
            <a:r>
              <a:rPr lang="nb-NO" dirty="0">
                <a:latin typeface="Franklin Gothic Book" panose="020B0503020102020204" pitchFamily="34" charset="0"/>
              </a:rPr>
              <a:t>Fagområdet skal omfatte kjennskap til samisk språk, kultur og tradisjon. </a:t>
            </a:r>
          </a:p>
          <a:p>
            <a:r>
              <a:rPr lang="nb-NO" dirty="0">
                <a:latin typeface="Franklin Gothic Book" panose="020B0503020102020204" pitchFamily="34" charset="0"/>
              </a:rPr>
              <a:t>Gjennom arbeidet med nærmiljø og samfunn skal barnehagen bidra til at barna blir kjent med at samene er Norges urfolk, og får kjennskap til samisk kultur. </a:t>
            </a:r>
          </a:p>
          <a:p>
            <a:r>
              <a:rPr lang="nb-NO" dirty="0">
                <a:latin typeface="Franklin Gothic Book" panose="020B0503020102020204" pitchFamily="34" charset="0"/>
              </a:rPr>
              <a:t>Personalet skal gjøre barna kjent med samisk kultur og knytte det samiske perspektivet til merkedager og hverdagsliv, kunst og kultur og mattradisjoner.</a:t>
            </a:r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10" y="2121409"/>
            <a:ext cx="4185837" cy="3680650"/>
          </a:xfrm>
        </p:spPr>
      </p:pic>
    </p:spTree>
    <p:extLst>
      <p:ext uri="{BB962C8B-B14F-4D97-AF65-F5344CB8AC3E}">
        <p14:creationId xmlns:p14="http://schemas.microsoft.com/office/powerpoint/2010/main" val="282778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212BF7AF-28F2-4F03-A128-F622334E8EDC}" vid="{04B98CC6-F01D-4749-9769-C7DA8427528B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D4C29603C1864CAB339BB623A79869" ma:contentTypeVersion="6" ma:contentTypeDescription="Opprett et nytt dokument." ma:contentTypeScope="" ma:versionID="6f3b0a74ff2255bf59479ccc102ae11a">
  <xsd:schema xmlns:xsd="http://www.w3.org/2001/XMLSchema" xmlns:xs="http://www.w3.org/2001/XMLSchema" xmlns:p="http://schemas.microsoft.com/office/2006/metadata/properties" xmlns:ns2="b54137fd-e273-48f9-b462-d44efa2e73e6" targetNamespace="http://schemas.microsoft.com/office/2006/metadata/properties" ma:root="true" ma:fieldsID="479833cf50e816ee602de8272c8a9372" ns2:_="">
    <xsd:import namespace="b54137fd-e273-48f9-b462-d44efa2e73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137fd-e273-48f9-b462-d44efa2e73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4EB05C-0132-412A-AF56-96A30919B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137fd-e273-48f9-b462-d44efa2e73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A32A0F-A6DE-4C86-8CD9-6CEEAD1C4B84}">
  <ds:schemaRefs>
    <ds:schemaRef ds:uri="http://purl.org/dc/terms/"/>
    <ds:schemaRef ds:uri="http://schemas.openxmlformats.org/package/2006/metadata/core-properties"/>
    <ds:schemaRef ds:uri="b54137fd-e273-48f9-b462-d44efa2e73e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BA2B6E-CD45-41F0-A673-6A081FE5B9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337</Words>
  <Application>Microsoft Office PowerPoint</Application>
  <PresentationFormat>Widescreen</PresentationFormat>
  <Paragraphs>33</Paragraphs>
  <Slides>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Open Sans</vt:lpstr>
      <vt:lpstr>Open Sans Light</vt:lpstr>
      <vt:lpstr>Open Sans SemiBold</vt:lpstr>
      <vt:lpstr>Office-tema</vt:lpstr>
      <vt:lpstr>1_Office-tema</vt:lpstr>
      <vt:lpstr>Hva skjer’a?</vt:lpstr>
      <vt:lpstr>PowerPoint-presentasjon</vt:lpstr>
      <vt:lpstr>Samisk innhold i rammeplanen gjelder for</vt:lpstr>
      <vt:lpstr>Fra barnehagens verdigrunnlag, forts.</vt:lpstr>
      <vt:lpstr>Andre barnehager med samiske barn (kap. 3)</vt:lpstr>
      <vt:lpstr>Barnehagens fagområder, forts. (kap. 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Moe, Kristin</dc:creator>
  <cp:lastModifiedBy>Welde, Anne Kirsti</cp:lastModifiedBy>
  <cp:revision>76</cp:revision>
  <dcterms:created xsi:type="dcterms:W3CDTF">2021-02-07T18:55:25Z</dcterms:created>
  <dcterms:modified xsi:type="dcterms:W3CDTF">2022-04-07T10:41:35Z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0x0101005DD4C29603C1864CAB339BB623A79869</vt:lpwstr>
  </property>
</Properties>
</file>