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60" r:id="rId3"/>
    <p:sldMasterId id="2147483775" r:id="rId4"/>
    <p:sldMasterId id="2147483790" r:id="rId5"/>
    <p:sldMasterId id="2147483805" r:id="rId6"/>
  </p:sldMasterIdLst>
  <p:notesMasterIdLst>
    <p:notesMasterId r:id="rId16"/>
  </p:notesMasterIdLst>
  <p:sldIdLst>
    <p:sldId id="304" r:id="rId7"/>
    <p:sldId id="303" r:id="rId8"/>
    <p:sldId id="307" r:id="rId9"/>
    <p:sldId id="308" r:id="rId10"/>
    <p:sldId id="309" r:id="rId11"/>
    <p:sldId id="310" r:id="rId12"/>
    <p:sldId id="311" r:id="rId13"/>
    <p:sldId id="305" r:id="rId14"/>
    <p:sldId id="306" r:id="rId15"/>
  </p:sldIdLst>
  <p:sldSz cx="9144000" cy="6858000" type="screen4x3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0" autoAdjust="0"/>
  </p:normalViewPr>
  <p:slideViewPr>
    <p:cSldViewPr>
      <p:cViewPr varScale="1">
        <p:scale>
          <a:sx n="106" d="100"/>
          <a:sy n="106" d="100"/>
        </p:scale>
        <p:origin x="173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4D25-772D-44FB-BCF8-733CE3EB81EB}" type="datetimeFigureOut">
              <a:rPr lang="nn-NO" smtClean="0"/>
              <a:t>24.08.2016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091CE-C973-4227-AC7F-371056F2968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974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Frå</a:t>
            </a:r>
            <a:r>
              <a:rPr lang="nb-NO" dirty="0" smtClean="0"/>
              <a:t> og</a:t>
            </a:r>
            <a:r>
              <a:rPr lang="nb-NO" baseline="0" dirty="0" smtClean="0"/>
              <a:t> med 2020 får ny kommune </a:t>
            </a:r>
            <a:r>
              <a:rPr lang="nb-NO" baseline="0" dirty="0" err="1" smtClean="0"/>
              <a:t>basistilskot</a:t>
            </a:r>
            <a:r>
              <a:rPr lang="nb-NO" baseline="0" dirty="0" smtClean="0"/>
              <a:t> på </a:t>
            </a:r>
            <a:r>
              <a:rPr lang="nb-NO" baseline="0" dirty="0" err="1" smtClean="0"/>
              <a:t>vanleg</a:t>
            </a:r>
            <a:r>
              <a:rPr lang="nb-NO" baseline="0" dirty="0" smtClean="0"/>
              <a:t> måte etter </a:t>
            </a:r>
            <a:r>
              <a:rPr lang="nb-NO" baseline="0" dirty="0" err="1" smtClean="0"/>
              <a:t>gjeldande</a:t>
            </a:r>
            <a:r>
              <a:rPr lang="nb-NO" baseline="0" dirty="0" smtClean="0"/>
              <a:t> inntektssystem.</a:t>
            </a:r>
            <a:endParaRPr lang="nb-NO" dirty="0" smtClean="0"/>
          </a:p>
          <a:p>
            <a:r>
              <a:rPr lang="nb-NO" dirty="0" err="1" smtClean="0"/>
              <a:t>Utgiftsutjamninga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091CE-C973-4227-AC7F-371056F29687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9027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Basistilskot</a:t>
            </a:r>
            <a:r>
              <a:rPr lang="nb-NO" baseline="0" dirty="0" smtClean="0"/>
              <a:t> etter nytt </a:t>
            </a:r>
            <a:r>
              <a:rPr lang="nb-NO" baseline="0" dirty="0" err="1" smtClean="0"/>
              <a:t>inntektssysem</a:t>
            </a:r>
            <a:r>
              <a:rPr lang="nb-NO" baseline="0" dirty="0" smtClean="0"/>
              <a:t>: </a:t>
            </a:r>
          </a:p>
          <a:p>
            <a:r>
              <a:rPr lang="nb-NO" baseline="0" dirty="0" smtClean="0"/>
              <a:t>Volda 8,8 </a:t>
            </a:r>
            <a:r>
              <a:rPr lang="nb-NO" baseline="0" dirty="0" err="1" smtClean="0"/>
              <a:t>mill</a:t>
            </a:r>
            <a:r>
              <a:rPr lang="nb-NO" baseline="0" dirty="0" smtClean="0"/>
              <a:t> + tilbakeført 2,4 </a:t>
            </a:r>
            <a:r>
              <a:rPr lang="nb-NO" baseline="0" dirty="0" err="1" smtClean="0"/>
              <a:t>mill</a:t>
            </a:r>
            <a:r>
              <a:rPr lang="nb-NO" baseline="0" dirty="0" smtClean="0"/>
              <a:t> = netto reduksjon 3 mill. kroner.</a:t>
            </a:r>
          </a:p>
          <a:p>
            <a:r>
              <a:rPr lang="nb-NO" baseline="0" dirty="0" smtClean="0"/>
              <a:t>Hornindal 12,6 + tilbakeført 0,325 = netto reduksjon 1,245 mill. kroner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091CE-C973-4227-AC7F-371056F29687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9209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1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2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3D817E-0C3B-4B9D-89A3-CE4390CDDC35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0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FF489-FEB8-4435-A57F-E20CB9C4630F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0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881554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84738" y="609600"/>
            <a:ext cx="5503985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50363-32C3-48AB-A985-4C87F399268B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7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D2A2D-AE0C-407A-8EF1-35D8A4365585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9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9FEE-7563-41EB-9E00-8A8D51561278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10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37FC9-3E4F-4716-A613-5E58BF48C1B0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40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4257" y="1981200"/>
            <a:ext cx="3686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22843" y="1981200"/>
            <a:ext cx="36877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730E2-0E53-4C84-ABB2-E613DA7CF5BD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1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10AF-AC0C-4D5C-A527-FDCE614B861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7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1E12B-0F74-415D-9C64-E86B5E1859C9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11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DEEA-FA04-4EF5-BE1C-491BC9CB7ED3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33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1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C838-E428-4100-B27C-0B82B9D89DA2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038764-9ED0-41B8-9469-96BCD1C741A8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3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78819-5EBF-4BD1-8B5F-19A24C2CE266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28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E9ED-3FBD-4276-99B5-E709FCA97FCE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8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1881188" cy="54864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84251" y="609600"/>
            <a:ext cx="5492750" cy="5486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3293C-52BA-4FC2-9554-9521F2D94C8A}" type="slidenum">
              <a:rPr lang="nb-NO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82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306012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9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: Tekst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sidenummer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, dato,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og tittel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EB43F62-448E-438D-BA5B-5367B0A4B48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6E7AFDD-00A8-47A5-84C8-E079ED383EC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nynorsk stavekontroll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nynorsk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under ”språk”</a:t>
            </a:r>
          </a:p>
        </p:txBody>
      </p:sp>
      <p:pic>
        <p:nvPicPr>
          <p:cNvPr id="14" name="Bilde 13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8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5D7297E-2DE3-4482-9C0D-DE360C4CD73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04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36731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3EEC2A-7B0E-4CC3-A664-DB6EF0F16539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98624EF-F7C9-43A3-9EA4-30EF3F17D6A9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2" name="Bilde 11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1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7C39ABB-C317-465F-BDB8-9586282EF09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Bilde 15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788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FEC3-626A-46E4-BDDC-CB0E6F42B181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4652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" name="Bilde 16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435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238B5-B92B-497F-B691-6671025AFCFF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65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41BF5B1-2AE5-4DEB-A61B-6EBA66ADFFE5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AA9BD6-8050-4090-948C-D1B40D632E0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41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B9B327D-BD3B-4922-8CE3-CE4D2943E8F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F494965-D8C5-4DEE-A36A-C39BF9BEA4A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79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TABELL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D496F29-D085-433D-8A3D-911FBCBC4AB3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9AE2501-1319-4C69-A0F8-6822D9B2733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1200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95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DIAGRAM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103CD1C-5298-42E5-AC39-9A2B2982EE70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F84F35-D8CF-40CF-864C-EAFBFBC172A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diagram 8"/>
          <p:cNvSpPr>
            <a:spLocks noGrp="1"/>
          </p:cNvSpPr>
          <p:nvPr>
            <p:ph type="chart" sz="quarter" idx="17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pic>
        <p:nvPicPr>
          <p:cNvPr id="10" name="Bilde 9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81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mal TO INNHOLDSDELER - samme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FAE6640-0CD1-4CBD-9CBC-EF04FB6580B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806B2C8-A7D3-4F1A-8056-06DB1B87D535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86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66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435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3770015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74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: Tekst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sidenummer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, dato,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og tittel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EB43F62-448E-438D-BA5B-5367B0A4B48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6E7AFDD-00A8-47A5-84C8-E079ED383EC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nynorsk stavekontroll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nynorsk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under ”språk”</a:t>
            </a:r>
          </a:p>
        </p:txBody>
      </p:sp>
      <p:pic>
        <p:nvPicPr>
          <p:cNvPr id="14" name="Bilde 13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84740" y="1981200"/>
            <a:ext cx="369276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188" y="1981200"/>
            <a:ext cx="3692769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05881-EDD2-4853-A0B8-D058F2F60492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60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5D7297E-2DE3-4482-9C0D-DE360C4CD73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76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36731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3EEC2A-7B0E-4CC3-A664-DB6EF0F16539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98624EF-F7C9-43A3-9EA4-30EF3F17D6A9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2" name="Bilde 11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67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7C39ABB-C317-465F-BDB8-9586282EF09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Bilde 15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4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FEC3-626A-46E4-BDDC-CB0E6F42B181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4652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" name="Bilde 16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34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41BF5B1-2AE5-4DEB-A61B-6EBA66ADFFE5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AA9BD6-8050-4090-948C-D1B40D632E0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648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B9B327D-BD3B-4922-8CE3-CE4D2943E8F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F494965-D8C5-4DEE-A36A-C39BF9BEA4A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480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TABELL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D496F29-D085-433D-8A3D-911FBCBC4AB3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9AE2501-1319-4C69-A0F8-6822D9B2733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1200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0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DIAGRAM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103CD1C-5298-42E5-AC39-9A2B2982EE70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F84F35-D8CF-40CF-864C-EAFBFBC172A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diagram 8"/>
          <p:cNvSpPr>
            <a:spLocks noGrp="1"/>
          </p:cNvSpPr>
          <p:nvPr>
            <p:ph type="chart" sz="quarter" idx="17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pic>
        <p:nvPicPr>
          <p:cNvPr id="10" name="Bilde 9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414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mal TO INNHOLDSDELER - samme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FAE6640-0CD1-4CBD-9CBC-EF04FB6580B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806B2C8-A7D3-4F1A-8056-06DB1B87D535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520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92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29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29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C4D53-A8B7-4A8F-BF59-B30E99527267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08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548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1924550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06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: Tekst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sidenummer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, dato,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og tittel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EB43F62-448E-438D-BA5B-5367B0A4B48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6E7AFDD-00A8-47A5-84C8-E079ED383EC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nynorsk stavekontroll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nynorsk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under ”språk”</a:t>
            </a:r>
          </a:p>
        </p:txBody>
      </p:sp>
      <p:pic>
        <p:nvPicPr>
          <p:cNvPr id="14" name="Bilde 13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41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5D7297E-2DE3-4482-9C0D-DE360C4CD73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089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36731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3EEC2A-7B0E-4CC3-A664-DB6EF0F16539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98624EF-F7C9-43A3-9EA4-30EF3F17D6A9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2" name="Bilde 11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751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7C39ABB-C317-465F-BDB8-9586282EF09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Bilde 15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61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FEC3-626A-46E4-BDDC-CB0E6F42B181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4652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" name="Bilde 16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209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41BF5B1-2AE5-4DEB-A61B-6EBA66ADFFE5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AA9BD6-8050-4090-948C-D1B40D632E0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9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B9B327D-BD3B-4922-8CE3-CE4D2943E8F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F494965-D8C5-4DEE-A36A-C39BF9BEA4A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6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B59324-F47C-416F-8C9B-32A7FB6BF24B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072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TABELL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D496F29-D085-433D-8A3D-911FBCBC4AB3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9AE2501-1319-4C69-A0F8-6822D9B2733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1200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973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DIAGRAM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103CD1C-5298-42E5-AC39-9A2B2982EE70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F84F35-D8CF-40CF-864C-EAFBFBC172A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diagram 8"/>
          <p:cNvSpPr>
            <a:spLocks noGrp="1"/>
          </p:cNvSpPr>
          <p:nvPr>
            <p:ph type="chart" sz="quarter" idx="17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pic>
        <p:nvPicPr>
          <p:cNvPr id="10" name="Bilde 9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200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mal TO INNHOLDSDELER - samme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FAE6640-0CD1-4CBD-9CBC-EF04FB6580B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806B2C8-A7D3-4F1A-8056-06DB1B87D535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0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182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18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37252508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TARTSIDE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306000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alt.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227583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4290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pic>
        <p:nvPicPr>
          <p:cNvPr id="13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sp>
        <p:nvSpPr>
          <p:cNvPr id="16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082827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3057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7" name="TekstSylinder 16"/>
          <p:cNvSpPr txBox="1"/>
          <p:nvPr userDrawn="1"/>
        </p:nvSpPr>
        <p:spPr>
          <a:xfrm>
            <a:off x="-2124744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For engelsk mal</a:t>
            </a:r>
            <a:endParaRPr lang="nb-NO" sz="1200" b="1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Velg 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KMDmal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– engelsk under ”oppsett”.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21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: Tekst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å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sidenummer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, dato,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og tittel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EB43F62-448E-438D-BA5B-5367B0A4B48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6E7AFDD-00A8-47A5-84C8-E079ED383EC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nynorsk stavekontroll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fane ”se gjennom”, klikk i tekstfeltet og huk av for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nynorsk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under ”språk”</a:t>
            </a:r>
          </a:p>
        </p:txBody>
      </p:sp>
      <p:pic>
        <p:nvPicPr>
          <p:cNvPr id="14" name="Bilde 13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62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6000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5D7297E-2DE3-4482-9C0D-DE360C4CD73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9" name="Bilde 8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07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kulepunkt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36731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3EEC2A-7B0E-4CC3-A664-DB6EF0F16539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98624EF-F7C9-43A3-9EA4-30EF3F17D6A9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2" name="Bilde 11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3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74A75-9B46-4900-B0BE-BCCA14EF4413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19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08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7C39ABB-C317-465F-BDB8-9586282EF09B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Bilde 15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900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FEC3-626A-46E4-BDDC-CB0E6F42B181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2746617-EE46-483E-BD6F-225E0ABBAA7E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4652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7" name="Bilde 16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632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 kulepunkt 1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41BF5B1-2AE5-4DEB-A61B-6EBA66ADFFE5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9AA9BD6-8050-4090-948C-D1B40D632E0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39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B9B327D-BD3B-4922-8CE3-CE4D2943E8F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F494965-D8C5-4DEE-A36A-C39BF9BEA4AA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527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TABELL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138" y="296863"/>
            <a:ext cx="76327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D496F29-D085-433D-8A3D-911FBCBC4AB3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9AE2501-1319-4C69-A0F8-6822D9B27330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1200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56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DIAGRAM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103CD1C-5298-42E5-AC39-9A2B2982EE70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F84F35-D8CF-40CF-864C-EAFBFBC172A4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12" name="Plassholder for diagram 8"/>
          <p:cNvSpPr>
            <a:spLocks noGrp="1"/>
          </p:cNvSpPr>
          <p:nvPr>
            <p:ph type="chart" sz="quarter" idx="17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pic>
        <p:nvPicPr>
          <p:cNvPr id="10" name="Bilde 9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51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mal TO INNHOLDSDELER - samme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farger: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KRDs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FAE6640-0CD1-4CBD-9CBC-EF04FB6580BF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806B2C8-A7D3-4F1A-8056-06DB1B87D535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pic>
        <p:nvPicPr>
          <p:cNvPr id="11" name="Bilde 10" descr="KMD_ENKEL_ill_fullfarge_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99792" cy="49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69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original_illustrasjon_fullfarge_powerpoint.jpg"/>
          <p:cNvPicPr>
            <a:picLocks noChangeAspect="1"/>
          </p:cNvPicPr>
          <p:nvPr userDrawn="1"/>
        </p:nvPicPr>
        <p:blipFill>
          <a:blip r:embed="rId2" cstate="print"/>
          <a:srcRect t="48300" r="1245" b="14300"/>
          <a:stretch>
            <a:fillRect/>
          </a:stretch>
        </p:blipFill>
        <p:spPr>
          <a:xfrm>
            <a:off x="539552" y="4293096"/>
            <a:ext cx="8604448" cy="256490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849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- bildekreditering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bildekreditering alt.2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bildekreditering: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Alle bilder brukt i presentasjonen må krediteres for eksempel slik: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Slide nr. X: Fotograf, Bildebyrå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564904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pic>
        <p:nvPicPr>
          <p:cNvPr id="12" name="Picture 12" descr="KMD2CB8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772" y="618521"/>
            <a:ext cx="2876456" cy="973742"/>
          </a:xfrm>
          <a:prstGeom prst="rect">
            <a:avLst/>
          </a:prstGeom>
        </p:spPr>
      </p:pic>
      <p:pic>
        <p:nvPicPr>
          <p:cNvPr id="13" name="Bilde 12" descr="KMD_ENKEL_ill_fullfarge_H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4797152"/>
            <a:ext cx="9144000" cy="16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4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538" y="27306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DB912-EC11-4430-8070-78B289C64739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9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624E8-1FE1-41EE-B765-B2A7E2D5889F}" type="slidenum">
              <a:rPr lang="nb-NO" altLang="nb-NO">
                <a:solidFill>
                  <a:srgbClr val="000000"/>
                </a:solidFill>
              </a:rPr>
              <a:pPr/>
              <a:t>‹#›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3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55077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05908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26E00E-996C-4390-8728-1E767F69439D}" type="slidenum">
              <a:rPr lang="nb-NO" altLang="nb-NO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altLang="nb-NO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7413" y="719138"/>
            <a:ext cx="174381" cy="5943600"/>
            <a:chOff x="3600" y="3713"/>
            <a:chExt cx="340" cy="10440"/>
          </a:xfrm>
        </p:grpSpPr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3600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3686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3771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3854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940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984741" y="609600"/>
            <a:ext cx="75262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 i malen</a:t>
            </a:r>
          </a:p>
        </p:txBody>
      </p:sp>
      <p:sp>
        <p:nvSpPr>
          <p:cNvPr id="103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741" y="1981200"/>
            <a:ext cx="752621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tekststiler i malen</a:t>
            </a:r>
          </a:p>
          <a:p>
            <a:pPr lvl="1"/>
            <a:r>
              <a:rPr lang="nb-NO" altLang="nb-NO" smtClean="0"/>
              <a:t>Andre nivå</a:t>
            </a:r>
          </a:p>
          <a:p>
            <a:pPr lvl="2"/>
            <a:r>
              <a:rPr lang="nb-NO" altLang="nb-NO" smtClean="0"/>
              <a:t>Tredje nivå</a:t>
            </a:r>
          </a:p>
        </p:txBody>
      </p:sp>
      <p:pic>
        <p:nvPicPr>
          <p:cNvPr id="1032" name="Bilde 17" descr="RiksvEmbetFarg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" y="142875"/>
            <a:ext cx="184638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51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0988" algn="l" defTabSz="957263" rtl="0" eaLnBrk="1" fontAlgn="base" hangingPunct="1">
        <a:lnSpc>
          <a:spcPct val="200000"/>
        </a:lnSpc>
        <a:spcBef>
          <a:spcPct val="20000"/>
        </a:spcBef>
        <a:spcAft>
          <a:spcPct val="0"/>
        </a:spcAft>
        <a:buAutoNum type="arabicPeriod"/>
        <a:defRPr sz="2000">
          <a:solidFill>
            <a:schemeClr val="tx1"/>
          </a:solidFill>
          <a:latin typeface="+mn-lt"/>
        </a:defRPr>
      </a:lvl2pPr>
      <a:lvl3pPr marL="1243013" indent="-2905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2308225" indent="-400050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Times New Roman" pitchFamily="18" charset="0"/>
        </a:defRPr>
      </a:lvl4pPr>
      <a:lvl5pPr marL="28987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5pPr>
      <a:lvl6pPr marL="33559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6pPr>
      <a:lvl7pPr marL="38131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7pPr>
      <a:lvl8pPr marL="42703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8pPr>
      <a:lvl9pPr marL="4727575" indent="-400050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/>
          <p:cNvGrpSpPr>
            <a:grpSpLocks/>
          </p:cNvGrpSpPr>
          <p:nvPr/>
        </p:nvGrpSpPr>
        <p:grpSpPr bwMode="auto">
          <a:xfrm>
            <a:off x="238125" y="719138"/>
            <a:ext cx="173038" cy="5943600"/>
            <a:chOff x="3600" y="3713"/>
            <a:chExt cx="340" cy="10440"/>
          </a:xfrm>
        </p:grpSpPr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3600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3684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3772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3856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3940" y="3713"/>
              <a:ext cx="0" cy="10440"/>
            </a:xfrm>
            <a:prstGeom prst="line">
              <a:avLst/>
            </a:prstGeom>
            <a:noFill/>
            <a:ln w="1270">
              <a:solidFill>
                <a:srgbClr val="30447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nn-NO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075" name="Bilde 18" descr="RiksvEmbetFarg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075" y="144463"/>
            <a:ext cx="16002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984253" y="609600"/>
            <a:ext cx="7526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 i malen</a:t>
            </a:r>
          </a:p>
        </p:txBody>
      </p:sp>
      <p:sp>
        <p:nvSpPr>
          <p:cNvPr id="3077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3" y="1981200"/>
            <a:ext cx="75263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4" name="Plassholder for dato 3"/>
          <p:cNvSpPr>
            <a:spLocks noGrp="1"/>
          </p:cNvSpPr>
          <p:nvPr>
            <p:ph type="dt" sz="half" idx="2"/>
          </p:nvPr>
        </p:nvSpPr>
        <p:spPr bwMode="auto">
          <a:xfrm>
            <a:off x="105568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15" name="Plassholder for bunntekst 4"/>
          <p:cNvSpPr>
            <a:spLocks noGrp="1"/>
          </p:cNvSpPr>
          <p:nvPr>
            <p:ph type="ftr" sz="quarter" idx="3"/>
          </p:nvPr>
        </p:nvSpPr>
        <p:spPr bwMode="auto">
          <a:xfrm>
            <a:off x="3305175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srgbClr val="000000"/>
              </a:solidFill>
            </a:endParaRP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0F1E78-F4D4-43EE-BC6C-64777FFAC809}" type="slidenum">
              <a:rPr 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defTabSz="957263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0988" algn="l" defTabSz="9572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243013" indent="-290513" algn="l" defTabSz="95726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2308225" indent="-4000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Times New Roman" pitchFamily="18" charset="0"/>
        </a:defRPr>
      </a:lvl4pPr>
      <a:lvl5pPr marL="2898775" indent="-400050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5pPr>
      <a:lvl6pPr marL="3355975" indent="-400050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6pPr>
      <a:lvl7pPr marL="3813175" indent="-400050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7pPr>
      <a:lvl8pPr marL="4270375" indent="-400050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8pPr>
      <a:lvl9pPr marL="4727575" indent="-400050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D9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E6E7E8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35896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EAC37AA-BF66-446D-910F-BEA446E6042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 smtClean="0">
                <a:solidFill>
                  <a:srgbClr val="E6E7E8">
                    <a:lumMod val="50000"/>
                  </a:srgbClr>
                </a:solidFill>
                <a:latin typeface="Verdana" pitchFamily="34" charset="0"/>
              </a:rPr>
              <a:t>Kommunal- og moderniseringsdepartementet</a:t>
            </a:r>
            <a:endParaRPr lang="nb-NO" sz="1000" dirty="0">
              <a:solidFill>
                <a:srgbClr val="E6E7E8">
                  <a:lumMod val="5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45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D9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E6E7E8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35896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EAC37AA-BF66-446D-910F-BEA446E6042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 smtClean="0">
                <a:solidFill>
                  <a:srgbClr val="E6E7E8">
                    <a:lumMod val="50000"/>
                  </a:srgbClr>
                </a:solidFill>
                <a:latin typeface="Verdana" pitchFamily="34" charset="0"/>
              </a:rPr>
              <a:t>Kommunal- og moderniseringsdepartementet</a:t>
            </a:r>
            <a:endParaRPr lang="nb-NO" sz="1000" dirty="0">
              <a:solidFill>
                <a:srgbClr val="E6E7E8">
                  <a:lumMod val="5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7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D9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E6E7E8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35896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EAC37AA-BF66-446D-910F-BEA446E6042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 smtClean="0">
                <a:solidFill>
                  <a:srgbClr val="E6E7E8">
                    <a:lumMod val="50000"/>
                  </a:srgbClr>
                </a:solidFill>
                <a:latin typeface="Verdana" pitchFamily="34" charset="0"/>
              </a:rPr>
              <a:t>Kommunal- og moderniseringsdepartementet</a:t>
            </a:r>
            <a:endParaRPr lang="nb-NO" sz="1000" dirty="0">
              <a:solidFill>
                <a:srgbClr val="E6E7E8">
                  <a:lumMod val="5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0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>
            <a:spLocks/>
          </p:cNvSpPr>
          <p:nvPr/>
        </p:nvSpPr>
        <p:spPr>
          <a:xfrm>
            <a:off x="0" y="6318000"/>
            <a:ext cx="9144000" cy="540000"/>
          </a:xfrm>
          <a:prstGeom prst="rect">
            <a:avLst/>
          </a:prstGeom>
          <a:solidFill>
            <a:srgbClr val="D9D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>
              <a:solidFill>
                <a:srgbClr val="E6E7E8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35896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3EAC37AA-BF66-446D-910F-BEA446E6042D}" type="datetime4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24. august 2016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 smtClean="0">
                <a:solidFill>
                  <a:srgbClr val="E6E7E8">
                    <a:lumMod val="50000"/>
                  </a:srgbClr>
                </a:solidFill>
              </a:rPr>
              <a:t>Tittel på presentasjon</a:t>
            </a:r>
            <a:endParaRPr lang="nb-NO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>
                <a:solidFill>
                  <a:srgbClr val="E6E7E8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srgbClr val="E6E7E8">
                  <a:lumMod val="50000"/>
                </a:srgb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99089"/>
            <a:ext cx="3169109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000" dirty="0" smtClean="0">
                <a:solidFill>
                  <a:srgbClr val="E6E7E8">
                    <a:lumMod val="50000"/>
                  </a:srgbClr>
                </a:solidFill>
                <a:latin typeface="Verdana" pitchFamily="34" charset="0"/>
              </a:rPr>
              <a:t>Kommunal- og moderniseringsdepartementet</a:t>
            </a:r>
            <a:endParaRPr lang="nb-NO" sz="1000" dirty="0">
              <a:solidFill>
                <a:srgbClr val="E6E7E8">
                  <a:lumMod val="50000"/>
                </a:srgb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1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/>
          <a:lstStyle/>
          <a:p>
            <a:pPr algn="ctr"/>
            <a:r>
              <a:rPr lang="nb-NO" dirty="0" err="1" smtClean="0"/>
              <a:t>Kommunereforma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1752600"/>
          </a:xfrm>
        </p:spPr>
        <p:txBody>
          <a:bodyPr/>
          <a:lstStyle/>
          <a:p>
            <a:r>
              <a:rPr lang="nb-NO" dirty="0" smtClean="0"/>
              <a:t>Hornindal og Volda</a:t>
            </a:r>
          </a:p>
          <a:p>
            <a:r>
              <a:rPr lang="nb-NO" dirty="0"/>
              <a:t>ø</a:t>
            </a:r>
            <a:r>
              <a:rPr lang="nb-NO" dirty="0" smtClean="0"/>
              <a:t>konomiske </a:t>
            </a:r>
            <a:r>
              <a:rPr lang="nn-NO" dirty="0" smtClean="0"/>
              <a:t>verkemiddel</a:t>
            </a:r>
            <a:r>
              <a:rPr lang="nb-NO" dirty="0" smtClean="0"/>
              <a:t> for ny kommune</a:t>
            </a:r>
          </a:p>
          <a:p>
            <a:endParaRPr lang="nb-NO" dirty="0"/>
          </a:p>
          <a:p>
            <a:endParaRPr lang="nb-NO" dirty="0" smtClean="0"/>
          </a:p>
          <a:p>
            <a:r>
              <a:rPr lang="nb-NO" sz="1600" dirty="0" smtClean="0"/>
              <a:t>Kåre Træen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02354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7734" y="742837"/>
            <a:ext cx="6467579" cy="659160"/>
          </a:xfrm>
        </p:spPr>
        <p:txBody>
          <a:bodyPr/>
          <a:lstStyle/>
          <a:p>
            <a:r>
              <a:rPr lang="nn-NO" sz="3200" dirty="0" smtClean="0"/>
              <a:t>Økonomiske verkemidla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19982" y="1700808"/>
            <a:ext cx="8016514" cy="5040560"/>
          </a:xfrm>
        </p:spPr>
        <p:txBody>
          <a:bodyPr/>
          <a:lstStyle/>
          <a:p>
            <a:pPr marL="466725" indent="-457200">
              <a:buFont typeface="Wingdings" panose="05000000000000000000" pitchFamily="2" charset="2"/>
              <a:buChar char="§"/>
            </a:pPr>
            <a:r>
              <a:rPr lang="nn-NO" sz="2600" dirty="0" smtClean="0"/>
              <a:t>Økonomiske verkemiddel for ny kommune</a:t>
            </a:r>
            <a:endParaRPr lang="nn-NO" sz="2600" dirty="0" smtClean="0"/>
          </a:p>
          <a:p>
            <a:pPr marL="938212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n-NO" sz="2200" dirty="0" smtClean="0"/>
              <a:t>Dekning av eingongsutgifter til samanslåinga, tilskot på </a:t>
            </a:r>
            <a:r>
              <a:rPr lang="nn-NO" sz="2200" dirty="0" smtClean="0"/>
              <a:t>20 mill. kroner  utbetalt i 2017</a:t>
            </a:r>
            <a:endParaRPr lang="nn-NO" sz="2200" dirty="0"/>
          </a:p>
          <a:p>
            <a:pPr marL="938212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n-NO" sz="2200" dirty="0" smtClean="0"/>
              <a:t>Reformstøtte på 5 mill. </a:t>
            </a:r>
            <a:r>
              <a:rPr lang="nn-NO" sz="2200" dirty="0" smtClean="0"/>
              <a:t>kroner utbetaling i 2020 (fri inntekt for kommunen)</a:t>
            </a:r>
          </a:p>
          <a:p>
            <a:pPr marL="481012" lvl="1" indent="0">
              <a:lnSpc>
                <a:spcPct val="100000"/>
              </a:lnSpc>
              <a:buNone/>
            </a:pPr>
            <a:r>
              <a:rPr lang="nn-NO" sz="2200" dirty="0" smtClean="0"/>
              <a:t>Rammetilskot:</a:t>
            </a:r>
          </a:p>
          <a:p>
            <a:pPr marL="938212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n-NO" sz="2200" dirty="0" smtClean="0"/>
              <a:t>Inndelingstilskot </a:t>
            </a:r>
            <a:r>
              <a:rPr lang="nn-NO" sz="2200" dirty="0"/>
              <a:t>	</a:t>
            </a:r>
            <a:endParaRPr lang="nn-NO" sz="2200" dirty="0" smtClean="0"/>
          </a:p>
          <a:p>
            <a:pPr marL="1419225" lvl="2" indent="-457200">
              <a:buFont typeface="Arial" panose="020B0604020202020204" pitchFamily="34" charset="0"/>
              <a:buChar char="•"/>
            </a:pPr>
            <a:r>
              <a:rPr lang="nn-NO" sz="2200" dirty="0"/>
              <a:t>g</a:t>
            </a:r>
            <a:r>
              <a:rPr lang="nn-NO" sz="2200" dirty="0" smtClean="0"/>
              <a:t>ir kommunane kompensasjon for tap av basistilskot 	og netto reduksjon i samla regionalpolitiske tilskot som følgje av samanslåinga</a:t>
            </a:r>
          </a:p>
          <a:p>
            <a:pPr marL="1419225" lvl="2" indent="-457200">
              <a:buFont typeface="Arial" panose="020B0604020202020204" pitchFamily="34" charset="0"/>
              <a:buChar char="•"/>
            </a:pPr>
            <a:r>
              <a:rPr lang="nn-NO" sz="2200" dirty="0"/>
              <a:t>å</a:t>
            </a:r>
            <a:r>
              <a:rPr lang="nn-NO" sz="2200" dirty="0" smtClean="0"/>
              <a:t>rleg frå 2020 </a:t>
            </a:r>
            <a:r>
              <a:rPr lang="nn-NO" sz="2200" dirty="0"/>
              <a:t>og varer i 15 år og deretter nedtrapping over 5 </a:t>
            </a:r>
            <a:r>
              <a:rPr lang="nn-NO" sz="2200" dirty="0" smtClean="0"/>
              <a:t>år</a:t>
            </a:r>
          </a:p>
          <a:p>
            <a:pPr marL="1419225" lvl="2" indent="-457200">
              <a:buFont typeface="Arial" panose="020B0604020202020204" pitchFamily="34" charset="0"/>
              <a:buChar char="•"/>
            </a:pPr>
            <a:r>
              <a:rPr lang="nn-NO" sz="2200" dirty="0" smtClean="0"/>
              <a:t>Berekna ut i frå slik inntektssystemet er i 2016</a:t>
            </a:r>
          </a:p>
          <a:p>
            <a:pPr marL="1419225" lvl="2" indent="-457200">
              <a:buFont typeface="Arial" panose="020B0604020202020204" pitchFamily="34" charset="0"/>
              <a:buChar char="•"/>
            </a:pPr>
            <a:endParaRPr lang="nn-NO" sz="2200" dirty="0"/>
          </a:p>
          <a:p>
            <a:pPr marL="1419225" lvl="2" indent="-457200">
              <a:buFont typeface="Arial" panose="020B0604020202020204" pitchFamily="34" charset="0"/>
              <a:buChar char="•"/>
            </a:pPr>
            <a:endParaRPr lang="nn-NO" sz="2200" dirty="0" smtClean="0"/>
          </a:p>
        </p:txBody>
      </p:sp>
    </p:spTree>
    <p:extLst>
      <p:ext uri="{BB962C8B-B14F-4D97-AF65-F5344CB8AC3E}">
        <p14:creationId xmlns:p14="http://schemas.microsoft.com/office/powerpoint/2010/main" val="16897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200" dirty="0"/>
              <a:t>Økonomiske </a:t>
            </a:r>
            <a:r>
              <a:rPr lang="nn-NO" sz="3200" dirty="0" smtClean="0"/>
              <a:t>verkemiddel </a:t>
            </a:r>
            <a:r>
              <a:rPr lang="nn-NO" sz="2000" dirty="0" smtClean="0"/>
              <a:t>(forts.)</a:t>
            </a:r>
            <a:endParaRPr lang="nb-NO" sz="2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4741" y="1700808"/>
            <a:ext cx="7907739" cy="4608512"/>
          </a:xfrm>
        </p:spPr>
        <p:txBody>
          <a:bodyPr/>
          <a:lstStyle/>
          <a:p>
            <a:pPr marL="481012" lvl="1" indent="0">
              <a:lnSpc>
                <a:spcPct val="100000"/>
              </a:lnSpc>
              <a:buNone/>
            </a:pPr>
            <a:r>
              <a:rPr lang="nn-NO" sz="2400" dirty="0"/>
              <a:t>Ordningar omtalt i </a:t>
            </a:r>
            <a:r>
              <a:rPr lang="nn-NO" sz="2400" dirty="0" err="1" smtClean="0"/>
              <a:t>kommuneprp</a:t>
            </a:r>
            <a:r>
              <a:rPr lang="nn-NO" sz="2400" dirty="0" smtClean="0"/>
              <a:t>. 2017:</a:t>
            </a:r>
            <a:endParaRPr lang="nn-NO" sz="2400" dirty="0"/>
          </a:p>
          <a:p>
            <a:pPr marL="938212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n-NO" sz="2200" dirty="0" smtClean="0"/>
              <a:t>Overgangsordning </a:t>
            </a:r>
            <a:r>
              <a:rPr lang="nn-NO" sz="2200" dirty="0"/>
              <a:t>for kommunar som slår seg </a:t>
            </a:r>
            <a:r>
              <a:rPr lang="nn-NO" sz="2200" dirty="0" smtClean="0"/>
              <a:t>	saman </a:t>
            </a:r>
            <a:r>
              <a:rPr lang="nn-NO" sz="2200" dirty="0"/>
              <a:t>i reformperioden </a:t>
            </a:r>
            <a:r>
              <a:rPr lang="nn-NO" sz="2200" dirty="0" smtClean="0"/>
              <a:t>og som får </a:t>
            </a:r>
            <a:r>
              <a:rPr lang="nn-NO" sz="2200" dirty="0"/>
              <a:t>lågare </a:t>
            </a:r>
            <a:r>
              <a:rPr lang="nn-NO" sz="2200" dirty="0" smtClean="0"/>
              <a:t>	basistilskot </a:t>
            </a:r>
            <a:r>
              <a:rPr lang="nn-NO" sz="2200" dirty="0"/>
              <a:t>fram til </a:t>
            </a:r>
            <a:r>
              <a:rPr lang="nn-NO" sz="2200" dirty="0" smtClean="0"/>
              <a:t>samanslåinga i 2020 – endeleg modell og omfang for kompensasjon blir lagt fram i statsbudsjettet for 2017</a:t>
            </a:r>
            <a:endParaRPr lang="nn-NO" sz="2200" dirty="0"/>
          </a:p>
          <a:p>
            <a:pPr marL="938212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n-NO" sz="2200" dirty="0" smtClean="0"/>
              <a:t>Nytt regionalpolitisk tilskot til </a:t>
            </a:r>
            <a:r>
              <a:rPr lang="nn-NO" sz="2200" dirty="0"/>
              <a:t>mellomstore </a:t>
            </a:r>
            <a:r>
              <a:rPr lang="nn-NO" sz="2200" dirty="0" smtClean="0"/>
              <a:t>kommunar (over 9000 </a:t>
            </a:r>
            <a:r>
              <a:rPr lang="nn-NO" sz="2200" dirty="0" err="1" smtClean="0"/>
              <a:t>innb</a:t>
            </a:r>
            <a:r>
              <a:rPr lang="nn-NO" sz="2200" dirty="0" smtClean="0"/>
              <a:t>.) </a:t>
            </a:r>
            <a:r>
              <a:rPr lang="nn-NO" sz="2200" dirty="0"/>
              <a:t>som slår seg saman og utgjer eit sterkare tyngdepunkt i </a:t>
            </a:r>
            <a:r>
              <a:rPr lang="nn-NO" sz="2200" dirty="0" smtClean="0"/>
              <a:t>regionen – nærmare om kriteria for tildeling og innretning i statsbudsjettet for 2017</a:t>
            </a:r>
          </a:p>
          <a:p>
            <a:pPr marL="938212" lvl="1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n-NO" sz="2200" dirty="0" smtClean="0"/>
              <a:t>Søknad </a:t>
            </a:r>
            <a:r>
              <a:rPr lang="nn-NO" sz="2200" dirty="0"/>
              <a:t>om tilskot til betre infrastruktur (2016: 50 mill., 2017: 100 mill.)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28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7467348" cy="875184"/>
          </a:xfrm>
        </p:spPr>
        <p:txBody>
          <a:bodyPr/>
          <a:lstStyle/>
          <a:p>
            <a:r>
              <a:rPr lang="nn-NO" sz="3200" dirty="0"/>
              <a:t>Økonomiske verkemiddel </a:t>
            </a:r>
            <a:r>
              <a:rPr lang="nn-NO" sz="1800" dirty="0"/>
              <a:t>(forts.)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4741" y="1556792"/>
            <a:ext cx="7619707" cy="4539208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Illustrasjon av </a:t>
            </a:r>
            <a:r>
              <a:rPr lang="nb-NO" sz="2000" dirty="0" err="1" smtClean="0"/>
              <a:t>inndelingstilskotet</a:t>
            </a:r>
            <a:r>
              <a:rPr lang="nb-NO" sz="2000" dirty="0" smtClean="0"/>
              <a:t> </a:t>
            </a:r>
            <a:r>
              <a:rPr lang="nb-NO" sz="2000" dirty="0" err="1" smtClean="0"/>
              <a:t>frå</a:t>
            </a:r>
            <a:r>
              <a:rPr lang="nb-NO" sz="2000" dirty="0" smtClean="0"/>
              <a:t> 2020 (kjelde: KS)</a:t>
            </a:r>
            <a:endParaRPr lang="nb-NO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09" y="2392883"/>
            <a:ext cx="64865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121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7467348" cy="875184"/>
          </a:xfrm>
        </p:spPr>
        <p:txBody>
          <a:bodyPr/>
          <a:lstStyle/>
          <a:p>
            <a:r>
              <a:rPr lang="nn-NO" sz="3200" dirty="0"/>
              <a:t>Økonomiske verkemiddel </a:t>
            </a:r>
            <a:r>
              <a:rPr lang="nn-NO" sz="1800" dirty="0"/>
              <a:t>(forts.)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4741" y="1556792"/>
            <a:ext cx="7835731" cy="5126784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Illustrasjon av </a:t>
            </a:r>
            <a:r>
              <a:rPr lang="nb-NO" sz="2000" dirty="0" err="1" smtClean="0"/>
              <a:t>inndelingstilskotet</a:t>
            </a:r>
            <a:r>
              <a:rPr lang="nb-NO" sz="2000" dirty="0" smtClean="0"/>
              <a:t> </a:t>
            </a:r>
            <a:r>
              <a:rPr lang="nb-NO" sz="2000" dirty="0" err="1" smtClean="0"/>
              <a:t>frå</a:t>
            </a:r>
            <a:r>
              <a:rPr lang="nb-NO" sz="2000" dirty="0" smtClean="0"/>
              <a:t> 2020 (kjelde: KS)</a:t>
            </a:r>
            <a:endParaRPr lang="nb-NO" sz="2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8840"/>
            <a:ext cx="7200799" cy="46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7467348" cy="875184"/>
          </a:xfrm>
        </p:spPr>
        <p:txBody>
          <a:bodyPr/>
          <a:lstStyle/>
          <a:p>
            <a:r>
              <a:rPr lang="nn-NO" sz="3200" dirty="0"/>
              <a:t>Økonomiske verkemiddel </a:t>
            </a:r>
            <a:r>
              <a:rPr lang="nn-NO" sz="1800" dirty="0"/>
              <a:t>(forts.)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4741" y="1340768"/>
            <a:ext cx="7835731" cy="5328592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Illustrasjon av </a:t>
            </a:r>
            <a:r>
              <a:rPr lang="nb-NO" sz="2000" dirty="0" err="1" smtClean="0"/>
              <a:t>inndelingstilskotet</a:t>
            </a:r>
            <a:r>
              <a:rPr lang="nb-NO" sz="2000" dirty="0" smtClean="0"/>
              <a:t> </a:t>
            </a:r>
            <a:r>
              <a:rPr lang="nb-NO" sz="2000" dirty="0" err="1" smtClean="0"/>
              <a:t>frå</a:t>
            </a:r>
            <a:r>
              <a:rPr lang="nb-NO" sz="2000" dirty="0" smtClean="0"/>
              <a:t> 2020 (kjelde: KS)</a:t>
            </a:r>
            <a:endParaRPr lang="nb-NO" sz="20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38" y="2060848"/>
            <a:ext cx="6148362" cy="47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608" y="609600"/>
            <a:ext cx="7467348" cy="875184"/>
          </a:xfrm>
        </p:spPr>
        <p:txBody>
          <a:bodyPr/>
          <a:lstStyle/>
          <a:p>
            <a:r>
              <a:rPr lang="nn-NO" sz="3200" dirty="0"/>
              <a:t>Økonomiske verkemiddel </a:t>
            </a:r>
            <a:r>
              <a:rPr lang="nn-NO" sz="1800" dirty="0"/>
              <a:t>(forts.)</a:t>
            </a:r>
            <a:endParaRPr lang="nb-NO" sz="1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84741" y="1340768"/>
            <a:ext cx="7835731" cy="5328592"/>
          </a:xfrm>
        </p:spPr>
        <p:txBody>
          <a:bodyPr/>
          <a:lstStyle/>
          <a:p>
            <a:pPr marL="0" indent="0">
              <a:buNone/>
            </a:pPr>
            <a:r>
              <a:rPr lang="nb-NO" sz="2000" dirty="0" smtClean="0"/>
              <a:t>Illustrasjon av </a:t>
            </a:r>
            <a:r>
              <a:rPr lang="nb-NO" sz="2000" dirty="0" err="1" smtClean="0"/>
              <a:t>inndelingstilskotet</a:t>
            </a:r>
            <a:r>
              <a:rPr lang="nb-NO" sz="2000" dirty="0" smtClean="0"/>
              <a:t> </a:t>
            </a:r>
            <a:r>
              <a:rPr lang="nb-NO" sz="2000" dirty="0" err="1" smtClean="0"/>
              <a:t>frå</a:t>
            </a:r>
            <a:r>
              <a:rPr lang="nb-NO" sz="2000" dirty="0" smtClean="0"/>
              <a:t> 2020 (kjelde: KS)</a:t>
            </a:r>
            <a:endParaRPr lang="nb-NO" sz="2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2485630"/>
            <a:ext cx="8496945" cy="243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Dekking av </a:t>
            </a:r>
            <a:r>
              <a:rPr lang="nb-NO" dirty="0" err="1" smtClean="0"/>
              <a:t>eingongskostnader</a:t>
            </a:r>
            <a:r>
              <a:rPr lang="nb-NO" dirty="0" smtClean="0"/>
              <a:t>	</a:t>
            </a:r>
          </a:p>
        </p:txBody>
      </p:sp>
      <p:sp>
        <p:nvSpPr>
          <p:cNvPr id="27651" name="Plassholder for innhold 7"/>
          <p:cNvSpPr>
            <a:spLocks noGrp="1"/>
          </p:cNvSpPr>
          <p:nvPr>
            <p:ph idx="1"/>
          </p:nvPr>
        </p:nvSpPr>
        <p:spPr>
          <a:xfrm>
            <a:off x="720003" y="1734044"/>
            <a:ext cx="7631838" cy="1960832"/>
          </a:xfrm>
        </p:spPr>
        <p:txBody>
          <a:bodyPr/>
          <a:lstStyle/>
          <a:p>
            <a:r>
              <a:rPr lang="nb-NO" dirty="0" smtClean="0"/>
              <a:t>Standardisert modell – </a:t>
            </a:r>
            <a:r>
              <a:rPr lang="nb-NO" dirty="0" err="1" smtClean="0"/>
              <a:t>utan</a:t>
            </a:r>
            <a:r>
              <a:rPr lang="nb-NO" dirty="0" smtClean="0"/>
              <a:t> søknad</a:t>
            </a:r>
            <a:br>
              <a:rPr lang="nb-NO" dirty="0" smtClean="0"/>
            </a:br>
            <a:endParaRPr lang="nb-NO" dirty="0" smtClean="0"/>
          </a:p>
          <a:p>
            <a:r>
              <a:rPr lang="nb-NO" dirty="0" smtClean="0"/>
              <a:t>Differensiert på </a:t>
            </a:r>
            <a:r>
              <a:rPr lang="nb-NO" dirty="0" err="1" smtClean="0"/>
              <a:t>kommunar</a:t>
            </a:r>
            <a:r>
              <a:rPr lang="nb-NO" dirty="0" smtClean="0"/>
              <a:t> og </a:t>
            </a:r>
            <a:r>
              <a:rPr lang="nb-NO" dirty="0" err="1" smtClean="0"/>
              <a:t>innbyggjarar</a:t>
            </a:r>
            <a:r>
              <a:rPr lang="nb-NO" dirty="0" smtClean="0"/>
              <a:t>: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212738"/>
            <a:ext cx="539750" cy="3282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827587" y="3827813"/>
          <a:ext cx="7632850" cy="19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4"/>
                <a:gridCol w="1512168"/>
                <a:gridCol w="1152128"/>
                <a:gridCol w="1152128"/>
                <a:gridCol w="1368152"/>
              </a:tblGrid>
              <a:tr h="797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Antall kommuner og innbyggere i </a:t>
                      </a:r>
                      <a:br>
                        <a:rPr lang="nb-NO" sz="15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nb-NO" sz="15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sammenslåingen</a:t>
                      </a:r>
                      <a:endParaRPr lang="nb-NO" sz="22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0-19 </a:t>
                      </a:r>
                      <a:r>
                        <a:rPr lang="nb-NO" sz="1500" b="1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999</a:t>
                      </a:r>
                      <a:br>
                        <a:rPr lang="nb-NO" sz="1500" b="1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nb-NO" sz="1500" b="1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innbyggere</a:t>
                      </a:r>
                      <a:endParaRPr lang="nb-NO" sz="22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20- 49 999 innbyggere</a:t>
                      </a:r>
                      <a:endParaRPr lang="nb-NO" sz="22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50- 99 999 innbyggere</a:t>
                      </a:r>
                      <a:endParaRPr lang="nb-NO" sz="22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Over 100 </a:t>
                      </a:r>
                      <a:r>
                        <a:rPr lang="nb-NO" sz="1500" b="1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000</a:t>
                      </a:r>
                      <a:br>
                        <a:rPr lang="nb-NO" sz="1500" b="1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nb-NO" sz="1500" b="1" dirty="0" smtClean="0">
                          <a:solidFill>
                            <a:sysClr val="windowText" lastClr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innbyggere</a:t>
                      </a:r>
                      <a:endParaRPr lang="nb-NO" sz="2200" b="1" dirty="0">
                        <a:solidFill>
                          <a:sysClr val="windowText" lastClr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latin typeface="Times New Roman"/>
                          <a:ea typeface="Calibri"/>
                          <a:cs typeface="Times New Roman"/>
                        </a:rPr>
                        <a:t>2 kommuner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20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25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30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35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latin typeface="Times New Roman"/>
                          <a:ea typeface="Calibri"/>
                          <a:cs typeface="Times New Roman"/>
                        </a:rPr>
                        <a:t>3 kommuner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30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35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40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45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latin typeface="Times New Roman"/>
                          <a:ea typeface="Calibri"/>
                          <a:cs typeface="Times New Roman"/>
                        </a:rPr>
                        <a:t>4 kommuner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>
                          <a:latin typeface="Times New Roman"/>
                          <a:ea typeface="Calibri"/>
                          <a:cs typeface="Times New Roman"/>
                        </a:rPr>
                        <a:t>40 mill.</a:t>
                      </a:r>
                      <a:endParaRPr lang="nb-NO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45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50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55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b="1" dirty="0">
                          <a:latin typeface="Times New Roman"/>
                          <a:ea typeface="Calibri"/>
                          <a:cs typeface="Times New Roman"/>
                        </a:rPr>
                        <a:t>5 eller flere </a:t>
                      </a:r>
                      <a:r>
                        <a:rPr lang="nb-NO" sz="15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komm</a:t>
                      </a:r>
                      <a:r>
                        <a:rPr lang="nb-NO" sz="15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50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55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60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nb-NO" sz="1500" dirty="0">
                          <a:latin typeface="Times New Roman"/>
                          <a:ea typeface="Calibri"/>
                          <a:cs typeface="Times New Roman"/>
                        </a:rPr>
                        <a:t>65 mill.</a:t>
                      </a:r>
                      <a:endParaRPr lang="nb-NO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537602"/>
            <a:ext cx="7632266" cy="897330"/>
          </a:xfrm>
        </p:spPr>
        <p:txBody>
          <a:bodyPr/>
          <a:lstStyle/>
          <a:p>
            <a:r>
              <a:rPr lang="nb-NO" dirty="0" smtClean="0"/>
              <a:t>Reformstøtte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700808"/>
            <a:ext cx="8064896" cy="2326412"/>
          </a:xfrm>
        </p:spPr>
        <p:txBody>
          <a:bodyPr/>
          <a:lstStyle/>
          <a:p>
            <a:r>
              <a:rPr lang="nb-NO" sz="2215" dirty="0" err="1"/>
              <a:t>Tidlegare</a:t>
            </a:r>
            <a:r>
              <a:rPr lang="nb-NO" sz="2215" dirty="0"/>
              <a:t>: Støtte til infrastrukturtiltak</a:t>
            </a:r>
          </a:p>
          <a:p>
            <a:r>
              <a:rPr lang="nb-NO" sz="2215" dirty="0"/>
              <a:t>No: Reformstøtte, fri inntekt for kommunen</a:t>
            </a:r>
          </a:p>
          <a:p>
            <a:r>
              <a:rPr lang="nb-NO" sz="2215" dirty="0"/>
              <a:t>Standardisert modell, ingen søknad </a:t>
            </a:r>
          </a:p>
          <a:p>
            <a:r>
              <a:rPr lang="nb-NO" sz="2215" dirty="0"/>
              <a:t>Utbetalt når </a:t>
            </a:r>
            <a:r>
              <a:rPr lang="nb-NO" sz="2215" dirty="0" err="1"/>
              <a:t>kommunane</a:t>
            </a:r>
            <a:r>
              <a:rPr lang="nb-NO" sz="2215" dirty="0"/>
              <a:t> er </a:t>
            </a:r>
            <a:r>
              <a:rPr lang="nb-NO" sz="2215" dirty="0" err="1"/>
              <a:t>slegne</a:t>
            </a:r>
            <a:r>
              <a:rPr lang="nb-NO" sz="2215" dirty="0"/>
              <a:t> </a:t>
            </a:r>
            <a:r>
              <a:rPr lang="nb-NO" sz="2215" dirty="0" err="1"/>
              <a:t>saman</a:t>
            </a:r>
            <a:endParaRPr lang="nb-NO" sz="2215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294967295"/>
          </p:nvPr>
        </p:nvSpPr>
        <p:spPr>
          <a:xfrm>
            <a:off x="0" y="6212738"/>
            <a:ext cx="539750" cy="3282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/>
          </p:nvPr>
        </p:nvGraphicFramePr>
        <p:xfrm>
          <a:off x="1115616" y="4160156"/>
          <a:ext cx="5832648" cy="2153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324"/>
                <a:gridCol w="2916324"/>
              </a:tblGrid>
              <a:tr h="478302">
                <a:tc>
                  <a:txBody>
                    <a:bodyPr/>
                    <a:lstStyle/>
                    <a:p>
                      <a:r>
                        <a:rPr lang="nb-NO" sz="1300" dirty="0" smtClean="0">
                          <a:solidFill>
                            <a:schemeClr val="tx1"/>
                          </a:solidFill>
                        </a:rPr>
                        <a:t>Antall innbyggere i sammenslåingen</a:t>
                      </a:r>
                      <a:endParaRPr lang="nb-NO" sz="13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300" dirty="0" smtClean="0">
                          <a:solidFill>
                            <a:schemeClr val="tx1"/>
                          </a:solidFill>
                        </a:rPr>
                        <a:t>Reformstøtte</a:t>
                      </a:r>
                      <a:endParaRPr lang="nb-NO" sz="1300" dirty="0">
                        <a:solidFill>
                          <a:schemeClr val="tx1"/>
                        </a:solidFill>
                      </a:endParaRPr>
                    </a:p>
                  </a:txBody>
                  <a:tcPr marT="42203" marB="42203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0-10 000 innbyggere</a:t>
                      </a:r>
                      <a:endParaRPr lang="nb-NO" sz="1300" dirty="0"/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5 mill.</a:t>
                      </a:r>
                      <a:endParaRPr kumimoji="0" lang="nb-NO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2203" marB="42203"/>
                </a:tc>
              </a:tr>
              <a:tr h="298002">
                <a:tc>
                  <a:txBody>
                    <a:bodyPr/>
                    <a:lstStyle/>
                    <a:p>
                      <a:r>
                        <a:rPr lang="nb-NO" sz="1300" dirty="0" smtClean="0"/>
                        <a:t>10-14 999 innbyggere</a:t>
                      </a:r>
                      <a:endParaRPr lang="nb-NO" sz="1300" dirty="0"/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300" dirty="0" smtClean="0"/>
                        <a:t>5 mill. </a:t>
                      </a:r>
                      <a:endParaRPr lang="nb-NO" sz="1300" dirty="0"/>
                    </a:p>
                  </a:txBody>
                  <a:tcPr marT="42203" marB="42203"/>
                </a:tc>
              </a:tr>
              <a:tr h="298002">
                <a:tc>
                  <a:txBody>
                    <a:bodyPr/>
                    <a:lstStyle/>
                    <a:p>
                      <a:r>
                        <a:rPr lang="nb-NO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15 000- 29 999 innbyggere</a:t>
                      </a:r>
                      <a:endParaRPr lang="nb-NO" sz="1300" dirty="0"/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300" dirty="0" smtClean="0"/>
                        <a:t>20 mill. </a:t>
                      </a:r>
                      <a:endParaRPr lang="nb-NO" sz="1300" dirty="0"/>
                    </a:p>
                  </a:txBody>
                  <a:tcPr marT="42203" marB="42203"/>
                </a:tc>
              </a:tr>
              <a:tr h="298002">
                <a:tc>
                  <a:txBody>
                    <a:bodyPr/>
                    <a:lstStyle/>
                    <a:p>
                      <a:r>
                        <a:rPr lang="nb-NO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30 000- 49 999 innbyggere</a:t>
                      </a:r>
                      <a:endParaRPr lang="nb-NO" sz="1300" dirty="0"/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300" dirty="0" smtClean="0"/>
                        <a:t>25 mill.</a:t>
                      </a:r>
                      <a:endParaRPr lang="nb-NO" sz="1300" dirty="0"/>
                    </a:p>
                  </a:txBody>
                  <a:tcPr marT="42203" marB="42203"/>
                </a:tc>
              </a:tr>
              <a:tr h="298002">
                <a:tc>
                  <a:txBody>
                    <a:bodyPr/>
                    <a:lstStyle/>
                    <a:p>
                      <a:r>
                        <a:rPr lang="nb-NO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 50 000 innbyggere</a:t>
                      </a:r>
                      <a:endParaRPr lang="nb-NO" sz="1300" dirty="0"/>
                    </a:p>
                  </a:txBody>
                  <a:tcPr marT="42203" marB="42203"/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1300" dirty="0" smtClean="0"/>
                        <a:t>30 mill.</a:t>
                      </a:r>
                      <a:endParaRPr lang="nb-NO" sz="1300" dirty="0"/>
                    </a:p>
                  </a:txBody>
                  <a:tcPr marT="42203" marB="422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3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_Liggjande_A4_xa4cE">
  <a:themeElements>
    <a:clrScheme name="Liggjande A4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Liggjande A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gjande A4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jande A4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jande A4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Liggjande A4 med vassmerke">
  <a:themeElements>
    <a:clrScheme name="2_Liggjande A4 med vassmerk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Liggjande A4 med vassmer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Liggjande A4 med vassmerk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iggjande A4 med vassmerk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iggjande A4 med vassmerk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iggjande A4 med vassmerk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iggjande A4 med vassmerk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iggjande A4 med vassmerk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iggjande A4 med vassmerk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iggjande A4 med vassmerk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MD powerpointmal norsk eng sam (4)">
  <a:themeElements>
    <a:clrScheme name="KMD fargepalett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KMD powerpointmal norsk eng sam (4)">
  <a:themeElements>
    <a:clrScheme name="KMD fargepalett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KMD powerpointmal norsk eng sam (4)">
  <a:themeElements>
    <a:clrScheme name="KMD fargepalett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KMD powerpointmal norsk eng sam (4)">
  <a:themeElements>
    <a:clrScheme name="KMD fargepalett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0082BA"/>
      </a:accent1>
      <a:accent2>
        <a:srgbClr val="AB989D"/>
      </a:accent2>
      <a:accent3>
        <a:srgbClr val="C6DAE7"/>
      </a:accent3>
      <a:accent4>
        <a:srgbClr val="003057"/>
      </a:accent4>
      <a:accent5>
        <a:srgbClr val="ED8B00"/>
      </a:accent5>
      <a:accent6>
        <a:srgbClr val="DA291C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287</Words>
  <Application>Microsoft Office PowerPoint</Application>
  <PresentationFormat>Skjermfremvisning (4:3)</PresentationFormat>
  <Paragraphs>88</Paragraphs>
  <Slides>9</Slides>
  <Notes>4</Notes>
  <HiddenSlides>2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9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17_Liggjande_A4_xa4cE</vt:lpstr>
      <vt:lpstr>3_Liggjande A4 med vassmerke</vt:lpstr>
      <vt:lpstr>KMD powerpointmal norsk eng sam (4)</vt:lpstr>
      <vt:lpstr>1_KMD powerpointmal norsk eng sam (4)</vt:lpstr>
      <vt:lpstr>2_KMD powerpointmal norsk eng sam (4)</vt:lpstr>
      <vt:lpstr>3_KMD powerpointmal norsk eng sam (4)</vt:lpstr>
      <vt:lpstr>Kommunereforma</vt:lpstr>
      <vt:lpstr>Økonomiske verkemidla</vt:lpstr>
      <vt:lpstr>Økonomiske verkemiddel (forts.)</vt:lpstr>
      <vt:lpstr>Økonomiske verkemiddel (forts.)</vt:lpstr>
      <vt:lpstr>Økonomiske verkemiddel (forts.)</vt:lpstr>
      <vt:lpstr>Økonomiske verkemiddel (forts.)</vt:lpstr>
      <vt:lpstr>Økonomiske verkemiddel (forts.)</vt:lpstr>
      <vt:lpstr>Dekking av eingongskostnader </vt:lpstr>
      <vt:lpstr>Reformstøtte </vt:lpstr>
    </vt:vector>
  </TitlesOfParts>
  <Company>Fylkesmannen i Sogn og Fjordane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Vidare prosess – kommune, fylke og stat</dc:title>
  <dc:creator>Træen, Kåre</dc:creator>
  <cp:lastModifiedBy>Træen, Kåre</cp:lastModifiedBy>
  <cp:revision>240</cp:revision>
  <cp:lastPrinted>2016-01-31T20:30:45Z</cp:lastPrinted>
  <dcterms:created xsi:type="dcterms:W3CDTF">2015-12-03T08:28:21Z</dcterms:created>
  <dcterms:modified xsi:type="dcterms:W3CDTF">2016-08-24T20:16:57Z</dcterms:modified>
</cp:coreProperties>
</file>