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8" r:id="rId3"/>
    <p:sldId id="270" r:id="rId4"/>
    <p:sldId id="271" r:id="rId5"/>
    <p:sldId id="269" r:id="rId6"/>
    <p:sldId id="263" r:id="rId7"/>
    <p:sldId id="264" r:id="rId8"/>
    <p:sldId id="262" r:id="rId9"/>
    <p:sldId id="265" r:id="rId10"/>
    <p:sldId id="266" r:id="rId11"/>
    <p:sldId id="267" r:id="rId12"/>
    <p:sldId id="261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340"/>
    <a:srgbClr val="00ADBA"/>
    <a:srgbClr val="000000"/>
    <a:srgbClr val="E6007E"/>
    <a:srgbClr val="660066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53A5EE-5A92-483B-8B0B-3460DBAF1B37}" v="30" dt="2022-11-15T07:30:38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6456" autoAdjust="0"/>
  </p:normalViewPr>
  <p:slideViewPr>
    <p:cSldViewPr snapToGrid="0">
      <p:cViewPr varScale="1">
        <p:scale>
          <a:sx n="156" d="100"/>
          <a:sy n="156" d="100"/>
        </p:scale>
        <p:origin x="42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Nyplanting daa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Ark1!$C$4</c:f>
              <c:strCache>
                <c:ptCount val="1"/>
                <c:pt idx="0">
                  <c:v>Nyplanting daa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2"/>
            <c:invertIfNegative val="0"/>
            <c:bubble3D val="0"/>
            <c:spPr>
              <a:solidFill>
                <a:srgbClr val="EF3340"/>
              </a:solidFill>
              <a:ln>
                <a:solidFill>
                  <a:schemeClr val="tx1"/>
                </a:solidFill>
                <a:prstDash val="dash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CC-4020-8DCF-2A8150E6EFA2}"/>
              </c:ext>
            </c:extLst>
          </c:dPt>
          <c:cat>
            <c:numRef>
              <c:f>'Ark1'!$B$5:$B$27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'Ark1'!$C$5:$C$27</c:f>
              <c:numCache>
                <c:formatCode>#,##0</c:formatCode>
                <c:ptCount val="23"/>
                <c:pt idx="0">
                  <c:v>3528</c:v>
                </c:pt>
                <c:pt idx="1">
                  <c:v>3750</c:v>
                </c:pt>
                <c:pt idx="2">
                  <c:v>3102</c:v>
                </c:pt>
                <c:pt idx="3">
                  <c:v>1730</c:v>
                </c:pt>
                <c:pt idx="4">
                  <c:v>1622</c:v>
                </c:pt>
                <c:pt idx="5">
                  <c:v>1014</c:v>
                </c:pt>
                <c:pt idx="6">
                  <c:v>1074</c:v>
                </c:pt>
                <c:pt idx="7">
                  <c:v>1408</c:v>
                </c:pt>
                <c:pt idx="8">
                  <c:v>1703</c:v>
                </c:pt>
                <c:pt idx="9">
                  <c:v>1140</c:v>
                </c:pt>
                <c:pt idx="10">
                  <c:v>1138</c:v>
                </c:pt>
                <c:pt idx="11">
                  <c:v>1328</c:v>
                </c:pt>
                <c:pt idx="12">
                  <c:v>1602</c:v>
                </c:pt>
                <c:pt idx="13">
                  <c:v>1748</c:v>
                </c:pt>
                <c:pt idx="14">
                  <c:v>2640</c:v>
                </c:pt>
                <c:pt idx="15">
                  <c:v>2771</c:v>
                </c:pt>
                <c:pt idx="16">
                  <c:v>3351</c:v>
                </c:pt>
                <c:pt idx="17">
                  <c:v>3113</c:v>
                </c:pt>
                <c:pt idx="18">
                  <c:v>4170</c:v>
                </c:pt>
                <c:pt idx="19">
                  <c:v>3344</c:v>
                </c:pt>
                <c:pt idx="20">
                  <c:v>3834</c:v>
                </c:pt>
                <c:pt idx="21">
                  <c:v>2968</c:v>
                </c:pt>
                <c:pt idx="22" formatCode="General">
                  <c:v>5319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CC-4020-8DCF-2A8150E6E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2519304"/>
        <c:axId val="462520944"/>
      </c:barChart>
      <c:catAx>
        <c:axId val="462519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62520944"/>
        <c:crosses val="autoZero"/>
        <c:auto val="1"/>
        <c:lblAlgn val="ctr"/>
        <c:lblOffset val="100"/>
        <c:noMultiLvlLbl val="0"/>
      </c:catAx>
      <c:valAx>
        <c:axId val="46252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6251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Planta areal daa, kommunevis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Ark2!$G$1</c:f>
              <c:strCache>
                <c:ptCount val="1"/>
                <c:pt idx="0">
                  <c:v>AREAL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'Ark2'!$E$2:$E$16</c:f>
              <c:strCache>
                <c:ptCount val="15"/>
                <c:pt idx="0">
                  <c:v>SURNADAL</c:v>
                </c:pt>
                <c:pt idx="1">
                  <c:v>ØRSTA</c:v>
                </c:pt>
                <c:pt idx="2">
                  <c:v>Ålesund</c:v>
                </c:pt>
                <c:pt idx="3">
                  <c:v>AURE</c:v>
                </c:pt>
                <c:pt idx="4">
                  <c:v>Volda</c:v>
                </c:pt>
                <c:pt idx="5">
                  <c:v>TINGVOLL</c:v>
                </c:pt>
                <c:pt idx="6">
                  <c:v>GJEMNES</c:v>
                </c:pt>
                <c:pt idx="7">
                  <c:v>VESTNES</c:v>
                </c:pt>
                <c:pt idx="8">
                  <c:v>Molde</c:v>
                </c:pt>
                <c:pt idx="9">
                  <c:v>STRANDA</c:v>
                </c:pt>
                <c:pt idx="10">
                  <c:v>SYKKYLVEN</c:v>
                </c:pt>
                <c:pt idx="11">
                  <c:v>SUNNDAL</c:v>
                </c:pt>
                <c:pt idx="12">
                  <c:v>Fjord</c:v>
                </c:pt>
                <c:pt idx="13">
                  <c:v>RAUMA</c:v>
                </c:pt>
                <c:pt idx="14">
                  <c:v>AVERØY</c:v>
                </c:pt>
              </c:strCache>
            </c:strRef>
          </c:cat>
          <c:val>
            <c:numRef>
              <c:f>'Ark2'!$G$2:$G$16</c:f>
              <c:numCache>
                <c:formatCode>General</c:formatCode>
                <c:ptCount val="15"/>
                <c:pt idx="0">
                  <c:v>893</c:v>
                </c:pt>
                <c:pt idx="1">
                  <c:v>835</c:v>
                </c:pt>
                <c:pt idx="2">
                  <c:v>738</c:v>
                </c:pt>
                <c:pt idx="3">
                  <c:v>703</c:v>
                </c:pt>
                <c:pt idx="4">
                  <c:v>406</c:v>
                </c:pt>
                <c:pt idx="5">
                  <c:v>285</c:v>
                </c:pt>
                <c:pt idx="6">
                  <c:v>261</c:v>
                </c:pt>
                <c:pt idx="7">
                  <c:v>280</c:v>
                </c:pt>
                <c:pt idx="8">
                  <c:v>207</c:v>
                </c:pt>
                <c:pt idx="9">
                  <c:v>214</c:v>
                </c:pt>
                <c:pt idx="10">
                  <c:v>171</c:v>
                </c:pt>
                <c:pt idx="11">
                  <c:v>129</c:v>
                </c:pt>
                <c:pt idx="12">
                  <c:v>99</c:v>
                </c:pt>
                <c:pt idx="13">
                  <c:v>94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2D-41EA-96E5-41F36DE46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0248016"/>
        <c:axId val="502941936"/>
      </c:barChart>
      <c:catAx>
        <c:axId val="69024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02941936"/>
        <c:crosses val="autoZero"/>
        <c:auto val="1"/>
        <c:lblAlgn val="ctr"/>
        <c:lblOffset val="100"/>
        <c:noMultiLvlLbl val="0"/>
      </c:catAx>
      <c:valAx>
        <c:axId val="50294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9024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  <a:endParaRPr lang="nb-NO" sz="800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20731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X="-58011" custLinFactNeighborX="-100000" custLinFactNeighborY="-191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79753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40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dirty="0">
              <a:solidFill>
                <a:srgbClr val="000000"/>
              </a:solidFill>
            </a:rPr>
            <a:t>Justis og </a:t>
          </a:r>
          <a:br>
            <a:rPr lang="nb-NO" sz="1400" dirty="0">
              <a:solidFill>
                <a:srgbClr val="000000"/>
              </a:solidFill>
            </a:rPr>
          </a:br>
          <a:r>
            <a:rPr lang="nb-NO" sz="1400" dirty="0">
              <a:solidFill>
                <a:srgbClr val="000000"/>
              </a:solidFill>
            </a:rPr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Helse</a:t>
          </a:r>
          <a:r>
            <a:rPr lang="nb-NO" sz="105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Oppvekst</a:t>
          </a:r>
          <a:r>
            <a:rPr lang="nb-NO" sz="100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utdanning</a:t>
          </a:r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Samfunnstryggleik og </a:t>
          </a:r>
          <a:b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</a:b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beredskap</a:t>
          </a: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680098"/>
          <a:ext cx="184377" cy="1043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3463"/>
              </a:lnTo>
              <a:lnTo>
                <a:pt x="184377" y="10434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4997014" y="680098"/>
          <a:ext cx="164995" cy="407199"/>
        </a:xfrm>
        <a:custGeom>
          <a:avLst/>
          <a:gdLst/>
          <a:ahLst/>
          <a:cxnLst/>
          <a:rect l="0" t="0" r="0" b="0"/>
          <a:pathLst>
            <a:path>
              <a:moveTo>
                <a:pt x="164995" y="0"/>
              </a:moveTo>
              <a:lnTo>
                <a:pt x="164995" y="407199"/>
              </a:lnTo>
              <a:lnTo>
                <a:pt x="0" y="4071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680098"/>
          <a:ext cx="186831" cy="1615744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615744"/>
              </a:lnTo>
              <a:lnTo>
                <a:pt x="0" y="16157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680098"/>
          <a:ext cx="3783700" cy="2385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1639"/>
              </a:lnTo>
              <a:lnTo>
                <a:pt x="3783700" y="2221639"/>
              </a:lnTo>
              <a:lnTo>
                <a:pt x="3783700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680098"/>
          <a:ext cx="1892405" cy="2385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1639"/>
              </a:lnTo>
              <a:lnTo>
                <a:pt x="1892405" y="2221639"/>
              </a:lnTo>
              <a:lnTo>
                <a:pt x="1892405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680098"/>
          <a:ext cx="91440" cy="23857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21639"/>
              </a:lnTo>
              <a:lnTo>
                <a:pt x="46829" y="2221639"/>
              </a:lnTo>
              <a:lnTo>
                <a:pt x="46829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680098"/>
          <a:ext cx="1890185" cy="2385759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2221639"/>
              </a:lnTo>
              <a:lnTo>
                <a:pt x="0" y="2221639"/>
              </a:lnTo>
              <a:lnTo>
                <a:pt x="0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680098"/>
          <a:ext cx="3781481" cy="2385759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2221639"/>
              </a:lnTo>
              <a:lnTo>
                <a:pt x="0" y="2221639"/>
              </a:lnTo>
              <a:lnTo>
                <a:pt x="0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162477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162477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  <a:endParaRPr lang="nb-NO" sz="800" kern="1200" dirty="0"/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2857443" y="817017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2857443" y="817017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1467006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1467006"/>
        <a:ext cx="2139570" cy="5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335364" y="1118313"/>
          <a:ext cx="196718" cy="1331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135"/>
              </a:lnTo>
              <a:lnTo>
                <a:pt x="196718" y="13311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335364" y="1118313"/>
          <a:ext cx="183460" cy="459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168"/>
              </a:lnTo>
              <a:lnTo>
                <a:pt x="183460" y="459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5136028" y="1118313"/>
          <a:ext cx="199336" cy="1331418"/>
        </a:xfrm>
        <a:custGeom>
          <a:avLst/>
          <a:gdLst/>
          <a:ahLst/>
          <a:cxnLst/>
          <a:rect l="0" t="0" r="0" b="0"/>
          <a:pathLst>
            <a:path>
              <a:moveTo>
                <a:pt x="199336" y="0"/>
              </a:moveTo>
              <a:lnTo>
                <a:pt x="199336" y="1331418"/>
              </a:lnTo>
              <a:lnTo>
                <a:pt x="0" y="13314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335364" y="1118313"/>
          <a:ext cx="4036949" cy="215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7866"/>
              </a:lnTo>
              <a:lnTo>
                <a:pt x="4036949" y="1977866"/>
              </a:lnTo>
              <a:lnTo>
                <a:pt x="4036949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335364" y="1118313"/>
          <a:ext cx="2019066" cy="215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7866"/>
              </a:lnTo>
              <a:lnTo>
                <a:pt x="2019066" y="1977866"/>
              </a:lnTo>
              <a:lnTo>
                <a:pt x="2019066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289644" y="1118313"/>
          <a:ext cx="91440" cy="2152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77866"/>
              </a:lnTo>
              <a:lnTo>
                <a:pt x="46904" y="1977866"/>
              </a:lnTo>
              <a:lnTo>
                <a:pt x="46904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318666" y="1118313"/>
          <a:ext cx="2016698" cy="2152972"/>
        </a:xfrm>
        <a:custGeom>
          <a:avLst/>
          <a:gdLst/>
          <a:ahLst/>
          <a:cxnLst/>
          <a:rect l="0" t="0" r="0" b="0"/>
          <a:pathLst>
            <a:path>
              <a:moveTo>
                <a:pt x="2016698" y="0"/>
              </a:moveTo>
              <a:lnTo>
                <a:pt x="2016698" y="1977866"/>
              </a:lnTo>
              <a:lnTo>
                <a:pt x="0" y="1977866"/>
              </a:lnTo>
              <a:lnTo>
                <a:pt x="0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00783" y="1118313"/>
          <a:ext cx="4034581" cy="2152972"/>
        </a:xfrm>
        <a:custGeom>
          <a:avLst/>
          <a:gdLst/>
          <a:ahLst/>
          <a:cxnLst/>
          <a:rect l="0" t="0" r="0" b="0"/>
          <a:pathLst>
            <a:path>
              <a:moveTo>
                <a:pt x="4034581" y="0"/>
              </a:moveTo>
              <a:lnTo>
                <a:pt x="4034581" y="1977866"/>
              </a:lnTo>
              <a:lnTo>
                <a:pt x="0" y="1977866"/>
              </a:lnTo>
              <a:lnTo>
                <a:pt x="0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008165" y="566047"/>
          <a:ext cx="2654399" cy="552266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Embetsleiing</a:t>
          </a:r>
        </a:p>
      </dsp:txBody>
      <dsp:txXfrm>
        <a:off x="4008165" y="566047"/>
        <a:ext cx="2654399" cy="552266"/>
      </dsp:txXfrm>
    </dsp:sp>
    <dsp:sp modelId="{909C95B6-E601-4D07-A8B9-4253AA4B192F}">
      <dsp:nvSpPr>
        <dsp:cNvPr id="0" name=""/>
        <dsp:cNvSpPr/>
      </dsp:nvSpPr>
      <dsp:spPr>
        <a:xfrm>
          <a:off x="466948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</a:rPr>
            <a:t>Justis og </a:t>
          </a:r>
          <a:br>
            <a:rPr lang="nb-NO" sz="1400" kern="1200" dirty="0">
              <a:solidFill>
                <a:srgbClr val="000000"/>
              </a:solidFill>
            </a:rPr>
          </a:br>
          <a:r>
            <a:rPr lang="nb-NO" sz="1400" kern="1200" dirty="0">
              <a:solidFill>
                <a:srgbClr val="000000"/>
              </a:solidFill>
            </a:rPr>
            <a:t>verjemål</a:t>
          </a:r>
        </a:p>
      </dsp:txBody>
      <dsp:txXfrm>
        <a:off x="466948" y="3271285"/>
        <a:ext cx="1667671" cy="833835"/>
      </dsp:txXfrm>
    </dsp:sp>
    <dsp:sp modelId="{CDDA0DEA-00AB-4476-B1F6-F3D5C4F5B05A}">
      <dsp:nvSpPr>
        <dsp:cNvPr id="0" name=""/>
        <dsp:cNvSpPr/>
      </dsp:nvSpPr>
      <dsp:spPr>
        <a:xfrm>
          <a:off x="2484830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Helse</a:t>
          </a:r>
          <a:r>
            <a:rPr lang="nb-NO" sz="105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sosial</a:t>
          </a:r>
        </a:p>
      </dsp:txBody>
      <dsp:txXfrm>
        <a:off x="2484830" y="3271285"/>
        <a:ext cx="1667671" cy="833835"/>
      </dsp:txXfrm>
    </dsp:sp>
    <dsp:sp modelId="{111B72F2-6D3E-4A9C-A953-9ECE5CECD5F6}">
      <dsp:nvSpPr>
        <dsp:cNvPr id="0" name=""/>
        <dsp:cNvSpPr/>
      </dsp:nvSpPr>
      <dsp:spPr>
        <a:xfrm>
          <a:off x="4502713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Oppvekst</a:t>
          </a:r>
          <a:r>
            <a:rPr lang="nb-NO" sz="100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utdanning</a:t>
          </a:r>
        </a:p>
      </dsp:txBody>
      <dsp:txXfrm>
        <a:off x="4502713" y="3271285"/>
        <a:ext cx="1667671" cy="833835"/>
      </dsp:txXfrm>
    </dsp:sp>
    <dsp:sp modelId="{659292F3-2B21-4827-9546-D01800201700}">
      <dsp:nvSpPr>
        <dsp:cNvPr id="0" name=""/>
        <dsp:cNvSpPr/>
      </dsp:nvSpPr>
      <dsp:spPr>
        <a:xfrm>
          <a:off x="6520595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Miljøvern</a:t>
          </a:r>
        </a:p>
      </dsp:txBody>
      <dsp:txXfrm>
        <a:off x="6520595" y="3271285"/>
        <a:ext cx="1667671" cy="833835"/>
      </dsp:txXfrm>
    </dsp:sp>
    <dsp:sp modelId="{EFB304F1-F6B6-401C-BEFD-6DEB5E98C5F2}">
      <dsp:nvSpPr>
        <dsp:cNvPr id="0" name=""/>
        <dsp:cNvSpPr/>
      </dsp:nvSpPr>
      <dsp:spPr>
        <a:xfrm>
          <a:off x="8538478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Landbruk</a:t>
          </a:r>
        </a:p>
      </dsp:txBody>
      <dsp:txXfrm>
        <a:off x="8538478" y="3271285"/>
        <a:ext cx="1667671" cy="833835"/>
      </dsp:txXfrm>
    </dsp:sp>
    <dsp:sp modelId="{7D1CE52B-6125-4CAE-B58D-0204E7AEA1B6}">
      <dsp:nvSpPr>
        <dsp:cNvPr id="0" name=""/>
        <dsp:cNvSpPr/>
      </dsp:nvSpPr>
      <dsp:spPr>
        <a:xfrm>
          <a:off x="2853252" y="2170317"/>
          <a:ext cx="2282775" cy="55882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Administrasjon</a:t>
          </a:r>
        </a:p>
      </dsp:txBody>
      <dsp:txXfrm>
        <a:off x="2853252" y="2170317"/>
        <a:ext cx="2282775" cy="558828"/>
      </dsp:txXfrm>
    </dsp:sp>
    <dsp:sp modelId="{C32C0C48-A0F3-41D4-8BB6-B6566DFE356D}">
      <dsp:nvSpPr>
        <dsp:cNvPr id="0" name=""/>
        <dsp:cNvSpPr/>
      </dsp:nvSpPr>
      <dsp:spPr>
        <a:xfrm>
          <a:off x="5518825" y="1289111"/>
          <a:ext cx="2282775" cy="576739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Samordning</a:t>
          </a:r>
        </a:p>
      </dsp:txBody>
      <dsp:txXfrm>
        <a:off x="5518825" y="1289111"/>
        <a:ext cx="2282775" cy="576739"/>
      </dsp:txXfrm>
    </dsp:sp>
    <dsp:sp modelId="{EE1CE2F4-FA55-4654-99BD-C31700EEC35E}">
      <dsp:nvSpPr>
        <dsp:cNvPr id="0" name=""/>
        <dsp:cNvSpPr/>
      </dsp:nvSpPr>
      <dsp:spPr>
        <a:xfrm>
          <a:off x="5532083" y="2175721"/>
          <a:ext cx="2282775" cy="547454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Samfunnstryggleik og </a:t>
          </a:r>
          <a:b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</a:b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beredskap</a:t>
          </a:r>
        </a:p>
      </dsp:txBody>
      <dsp:txXfrm>
        <a:off x="5532083" y="2175721"/>
        <a:ext cx="2282775" cy="547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Nesten 1200 daa er supplert. 140 000 planter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193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g"/><Relationship Id="rId18" Type="http://schemas.openxmlformats.org/officeDocument/2006/relationships/image" Target="../media/image2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7.png"/><Relationship Id="rId16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4.jpg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Relationship Id="rId14" Type="http://schemas.openxmlformats.org/officeDocument/2006/relationships/image" Target="../media/image23.jp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9954989"/>
              </p:ext>
            </p:extLst>
          </p:nvPr>
        </p:nvGraphicFramePr>
        <p:xfrm>
          <a:off x="808377" y="1492211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371731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371731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371731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400480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2969442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515" y="5371731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 userDrawn="1"/>
        </p:nvSpPr>
        <p:spPr>
          <a:xfrm>
            <a:off x="9239540" y="314716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 userDrawn="1"/>
        </p:nvSpPr>
        <p:spPr>
          <a:xfrm>
            <a:off x="1653251" y="3736443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 userDrawn="1"/>
        </p:nvSpPr>
        <p:spPr>
          <a:xfrm>
            <a:off x="8871134" y="6449146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 userDrawn="1"/>
        </p:nvSpPr>
        <p:spPr>
          <a:xfrm>
            <a:off x="7356820" y="6449146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 userDrawn="1"/>
        </p:nvSpPr>
        <p:spPr>
          <a:xfrm>
            <a:off x="5154996" y="6449146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 userDrawn="1"/>
        </p:nvSpPr>
        <p:spPr>
          <a:xfrm>
            <a:off x="3545886" y="6449146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 userDrawn="1"/>
        </p:nvSpPr>
        <p:spPr>
          <a:xfrm>
            <a:off x="1668896" y="6440689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Tone Monsen Aarø</a:t>
            </a:r>
          </a:p>
          <a:p>
            <a:pPr algn="ctr"/>
            <a:r>
              <a:rPr lang="nb-NO" sz="800" dirty="0"/>
              <a:t>direktør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05195A01-70A0-4015-A38C-12395A11BE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/>
        </p:blipFill>
        <p:spPr>
          <a:xfrm>
            <a:off x="1832598" y="5371731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Bilde 5">
            <a:extLst>
              <a:ext uri="{FF2B5EF4-FFF2-40B4-BE49-F238E27FC236}">
                <a16:creationId xmlns:a16="http://schemas.microsoft.com/office/drawing/2014/main" id="{BC56D5D0-0D0A-44EB-871D-6630E65311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2972" y="1107077"/>
            <a:ext cx="835195" cy="1043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kstSylinder 36">
            <a:extLst>
              <a:ext uri="{FF2B5EF4-FFF2-40B4-BE49-F238E27FC236}">
                <a16:creationId xmlns:a16="http://schemas.microsoft.com/office/drawing/2014/main" id="{B3FFF06A-1653-4DA3-B400-F0031CD73C33}"/>
              </a:ext>
            </a:extLst>
          </p:cNvPr>
          <p:cNvSpPr txBox="1"/>
          <p:nvPr userDrawn="1"/>
        </p:nvSpPr>
        <p:spPr>
          <a:xfrm>
            <a:off x="8234358" y="1873964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Rigmor Brøste</a:t>
            </a:r>
          </a:p>
          <a:p>
            <a:r>
              <a:rPr lang="nb-NO" sz="800" dirty="0"/>
              <a:t>ass. statsforvaltar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 i="0" cap="small" baseline="0" dirty="0">
                <a:solidFill>
                  <a:srgbClr val="000000"/>
                </a:solidFill>
              </a:rPr>
              <a:t>ORGANISASJONSKART 1. KVARTAL 2022</a:t>
            </a:r>
          </a:p>
        </p:txBody>
      </p:sp>
      <p:pic>
        <p:nvPicPr>
          <p:cNvPr id="39" name="Bilde 5">
            <a:extLst>
              <a:ext uri="{FF2B5EF4-FFF2-40B4-BE49-F238E27FC236}">
                <a16:creationId xmlns:a16="http://schemas.microsoft.com/office/drawing/2014/main" id="{116A8F41-E11B-4AF4-90AA-F3659AB6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6191" r="3669" b="15279"/>
          <a:stretch/>
        </p:blipFill>
        <p:spPr>
          <a:xfrm>
            <a:off x="5451458" y="454947"/>
            <a:ext cx="1040080" cy="1181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698EDC55-4668-4FC9-B88B-1AC5C62FD2D2}"/>
              </a:ext>
            </a:extLst>
          </p:cNvPr>
          <p:cNvSpPr txBox="1"/>
          <p:nvPr userDrawn="1"/>
        </p:nvSpPr>
        <p:spPr>
          <a:xfrm>
            <a:off x="4161118" y="1317198"/>
            <a:ext cx="12831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Else-May Norderhus</a:t>
            </a:r>
          </a:p>
          <a:p>
            <a:r>
              <a:rPr lang="nb-NO" sz="800" dirty="0"/>
              <a:t>statsforvaltar</a:t>
            </a:r>
          </a:p>
        </p:txBody>
      </p:sp>
      <p:pic>
        <p:nvPicPr>
          <p:cNvPr id="38" name="Bilde 24">
            <a:extLst>
              <a:ext uri="{FF2B5EF4-FFF2-40B4-BE49-F238E27FC236}">
                <a16:creationId xmlns:a16="http://schemas.microsoft.com/office/drawing/2014/main" id="{AA9D1347-B20E-4240-B630-96EAF836B34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1775955"/>
            <a:ext cx="835376" cy="1043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kstSylinder 39">
            <a:extLst>
              <a:ext uri="{FF2B5EF4-FFF2-40B4-BE49-F238E27FC236}">
                <a16:creationId xmlns:a16="http://schemas.microsoft.com/office/drawing/2014/main" id="{0D7E4FBA-96DF-4569-9084-E532AEF526C4}"/>
              </a:ext>
            </a:extLst>
          </p:cNvPr>
          <p:cNvSpPr txBox="1"/>
          <p:nvPr userDrawn="1"/>
        </p:nvSpPr>
        <p:spPr>
          <a:xfrm>
            <a:off x="1653251" y="2539301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Helge Mogstad</a:t>
            </a:r>
          </a:p>
          <a:p>
            <a:r>
              <a:rPr lang="nb-NO" sz="800" dirty="0"/>
              <a:t>fagdirektør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03368185"/>
              </p:ext>
            </p:extLst>
          </p:nvPr>
        </p:nvGraphicFramePr>
        <p:xfrm>
          <a:off x="463216" y="926432"/>
          <a:ext cx="10673098" cy="4105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E163BB-CFC6-4F8C-B96A-094DE878B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>
          <a:xfrm>
            <a:off x="1" y="8724"/>
            <a:ext cx="12191999" cy="62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etre opp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694A818-C692-4839-96E2-41E6041D68B7}"/>
              </a:ext>
            </a:extLst>
          </p:cNvPr>
          <p:cNvSpPr/>
          <p:nvPr userDrawn="1"/>
        </p:nvSpPr>
        <p:spPr>
          <a:xfrm>
            <a:off x="7511142" y="2585949"/>
            <a:ext cx="4680857" cy="42085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63772F0-7D16-42FD-96EE-A61715A24B1C}"/>
              </a:ext>
            </a:extLst>
          </p:cNvPr>
          <p:cNvSpPr/>
          <p:nvPr userDrawn="1"/>
        </p:nvSpPr>
        <p:spPr>
          <a:xfrm>
            <a:off x="3141024" y="-1"/>
            <a:ext cx="9050976" cy="25859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8C87CE-3D73-4BE4-A297-5EAFB800C413}"/>
              </a:ext>
            </a:extLst>
          </p:cNvPr>
          <p:cNvSpPr/>
          <p:nvPr userDrawn="1"/>
        </p:nvSpPr>
        <p:spPr>
          <a:xfrm>
            <a:off x="0" y="0"/>
            <a:ext cx="3141024" cy="258595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58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765" r:id="rId9"/>
    <p:sldLayoutId id="2147483664" r:id="rId10"/>
    <p:sldLayoutId id="2147483760" r:id="rId11"/>
    <p:sldLayoutId id="2147483713" r:id="rId12"/>
    <p:sldLayoutId id="2147483761" r:id="rId13"/>
    <p:sldLayoutId id="2147483685" r:id="rId14"/>
    <p:sldLayoutId id="2147483714" r:id="rId15"/>
    <p:sldLayoutId id="2147483702" r:id="rId16"/>
    <p:sldLayoutId id="2147483736" r:id="rId17"/>
    <p:sldLayoutId id="2147483733" r:id="rId18"/>
    <p:sldLayoutId id="2147483716" r:id="rId19"/>
    <p:sldLayoutId id="2147483707" r:id="rId20"/>
    <p:sldLayoutId id="2147483675" r:id="rId21"/>
    <p:sldLayoutId id="2147483706" r:id="rId22"/>
    <p:sldLayoutId id="2147483709" r:id="rId23"/>
    <p:sldLayoutId id="2147483711" r:id="rId24"/>
    <p:sldLayoutId id="2147483710" r:id="rId25"/>
    <p:sldLayoutId id="2147483712" r:id="rId26"/>
    <p:sldLayoutId id="2147483655" r:id="rId27"/>
    <p:sldLayoutId id="2147483705" r:id="rId28"/>
    <p:sldLayoutId id="2147483770" r:id="rId29"/>
    <p:sldLayoutId id="2147483766" r:id="rId30"/>
    <p:sldLayoutId id="2147483759" r:id="rId31"/>
    <p:sldLayoutId id="2147483758" r:id="rId32"/>
    <p:sldLayoutId id="2147483757" r:id="rId33"/>
    <p:sldLayoutId id="2147483746" r:id="rId34"/>
    <p:sldLayoutId id="2147483718" r:id="rId35"/>
    <p:sldLayoutId id="2147483719" r:id="rId3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71A1DAF-5B81-4E71-B4FB-33B7C3B3F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15.11.2022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7B6939-CB60-41BE-9F4A-C07245C16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Skogsamling 2022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54DE88-4D31-48B2-B2C1-553386B05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396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6D9D37-BAF6-ACD0-9BC6-E1B34A4BD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1800" b="1" i="0" dirty="0">
                <a:solidFill>
                  <a:srgbClr val="000000"/>
                </a:solidFill>
                <a:effectLst/>
                <a:latin typeface="Arial-BoldMT"/>
              </a:rPr>
              <a:t>§ 5. Miljøomsyn ved skogbrukstiltak</a:t>
            </a:r>
            <a:br>
              <a:rPr lang="nb-NO" sz="1800" b="1" i="0" dirty="0">
                <a:solidFill>
                  <a:srgbClr val="000000"/>
                </a:solidFill>
                <a:effectLst/>
                <a:latin typeface="Arial-BoldMT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I skog der volumet av bartre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utgjer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meir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enn halvparten av det totale volumet i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bestandet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før hogst, kan skifte av treslag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frå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bar til lauv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berre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skje etter godkjenning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frå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kommunen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ArialMT"/>
              </a:rPr>
              <a:t>. 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Skifte av treslag i edellauvskog kan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berre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skje etter godkjenning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frå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kommunen,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med unntak av skifte av treslag i eikeskog på låg og middels bonitet.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Skogeigar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må innhente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slik godkjenning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innan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1 år etter at hogsten har skjedd.</a:t>
            </a:r>
            <a:r>
              <a:rPr lang="nb-NO" dirty="0"/>
              <a:t> </a:t>
            </a:r>
            <a:br>
              <a:rPr lang="nb-NO" dirty="0"/>
            </a:b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459283F-B3CF-C394-2357-10A6CDA4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61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3AA400C3-5F97-0BA0-F164-C4C39D633F27}"/>
              </a:ext>
            </a:extLst>
          </p:cNvPr>
          <p:cNvSpPr txBox="1"/>
          <p:nvPr/>
        </p:nvSpPr>
        <p:spPr>
          <a:xfrm>
            <a:off x="825909" y="271370"/>
            <a:ext cx="9551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800" b="1" i="0" dirty="0">
                <a:solidFill>
                  <a:srgbClr val="000000"/>
                </a:solidFill>
                <a:effectLst/>
                <a:latin typeface="Arial-BoldMT"/>
              </a:rPr>
              <a:t> 7. Krav til </a:t>
            </a:r>
            <a:r>
              <a:rPr lang="nn-NO" sz="1800" b="1" i="1" dirty="0">
                <a:solidFill>
                  <a:srgbClr val="000000"/>
                </a:solidFill>
                <a:effectLst/>
                <a:latin typeface="Arial-BoldItalicMT"/>
              </a:rPr>
              <a:t>tilfredsstillande </a:t>
            </a:r>
            <a:r>
              <a:rPr lang="nn-NO" sz="1800" b="1" i="0" dirty="0">
                <a:solidFill>
                  <a:srgbClr val="000000"/>
                </a:solidFill>
                <a:effectLst/>
                <a:latin typeface="Arial-BoldMT"/>
              </a:rPr>
              <a:t>forynging</a:t>
            </a:r>
            <a:br>
              <a:rPr lang="nn-NO" sz="1800" b="1" i="0" dirty="0">
                <a:solidFill>
                  <a:srgbClr val="000000"/>
                </a:solidFill>
                <a:effectLst/>
                <a:latin typeface="Arial-BoldMT"/>
              </a:rPr>
            </a:br>
            <a:r>
              <a:rPr lang="nn-NO" sz="1800" b="0" i="1" dirty="0" err="1">
                <a:solidFill>
                  <a:srgbClr val="000000"/>
                </a:solidFill>
                <a:effectLst/>
                <a:latin typeface="Arial-ItalicMT"/>
              </a:rPr>
              <a:t>Forynging</a:t>
            </a:r>
            <a: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  <a:t> etter hogst skal leggje til grunn </a:t>
            </a:r>
            <a:r>
              <a:rPr lang="nn-NO" sz="1800" b="0" i="1" dirty="0" err="1">
                <a:solidFill>
                  <a:srgbClr val="000000"/>
                </a:solidFill>
                <a:effectLst/>
                <a:latin typeface="Arial-ItalicMT"/>
              </a:rPr>
              <a:t>plantetala</a:t>
            </a:r>
            <a: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  <a:t> i tabellen nedanfor. Ved</a:t>
            </a:r>
            <a:b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  <a:t>vurdering av </a:t>
            </a:r>
            <a:r>
              <a:rPr lang="nn-NO" sz="1800" b="0" i="1" dirty="0" err="1">
                <a:solidFill>
                  <a:srgbClr val="000000"/>
                </a:solidFill>
                <a:effectLst/>
                <a:latin typeface="Arial-ItalicMT"/>
              </a:rPr>
              <a:t>plantetal</a:t>
            </a:r>
            <a: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  <a:t> reknast berre som teljande treslag dei treslaga som utnyttar</a:t>
            </a:r>
            <a:b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  <a:t>veksttilhøva på veksestaden best, og som kan gi ein tilfredsstillande produksjon av virke,</a:t>
            </a:r>
            <a:b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n-NO" sz="1800" b="0" i="1" dirty="0">
                <a:solidFill>
                  <a:srgbClr val="000000"/>
                </a:solidFill>
                <a:effectLst/>
                <a:latin typeface="Arial-ItalicMT"/>
              </a:rPr>
              <a:t>både når det gjeld volum og kvalitet</a:t>
            </a:r>
            <a:r>
              <a:rPr lang="nn-NO" dirty="0"/>
              <a:t> </a:t>
            </a:r>
            <a:br>
              <a:rPr lang="nn-NO" dirty="0"/>
            </a:b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83B5096-B54F-ACEC-5C2A-9494699C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29" y="1755291"/>
            <a:ext cx="6653847" cy="1673709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450826B-EC64-FA2C-C900-F55D9939A4AB}"/>
              </a:ext>
            </a:extLst>
          </p:cNvPr>
          <p:cNvSpPr txBox="1"/>
          <p:nvPr/>
        </p:nvSpPr>
        <p:spPr>
          <a:xfrm>
            <a:off x="825908" y="3429000"/>
            <a:ext cx="97103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Minste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lovlege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plantetal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gjeld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berre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bartre der bartre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utgjer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meir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enn halvparten av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det totale volumet i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bestandet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før hogst. Lauvtre tel med i andre høve og der det er gitt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godkjenning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frå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kommunen etter § 5 </a:t>
            </a:r>
            <a:r>
              <a:rPr lang="nb-NO" sz="1800" b="0" i="1" dirty="0" err="1">
                <a:solidFill>
                  <a:srgbClr val="000000"/>
                </a:solidFill>
                <a:effectLst/>
                <a:latin typeface="Arial-ItalicMT"/>
              </a:rPr>
              <a:t>åttande</a:t>
            </a:r>
            <a:r>
              <a:rPr lang="nb-NO" sz="1800" b="0" i="1" dirty="0">
                <a:solidFill>
                  <a:srgbClr val="000000"/>
                </a:solidFill>
                <a:effectLst/>
                <a:latin typeface="Arial-ItalicMT"/>
              </a:rPr>
              <a:t> ledd. 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ArialMT"/>
              </a:rPr>
              <a:t>Det skal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ArialMT"/>
              </a:rPr>
              <a:t>takast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ArialMT"/>
              </a:rPr>
              <a:t> omsyn til at det i perioden</a:t>
            </a:r>
            <a:br>
              <a:rPr lang="nb-NO" sz="1800" b="0" i="0" dirty="0">
                <a:solidFill>
                  <a:srgbClr val="000000"/>
                </a:solidFill>
                <a:effectLst/>
                <a:latin typeface="ArialMT"/>
              </a:rPr>
            </a:br>
            <a:r>
              <a:rPr lang="nb-NO" sz="1800" b="0" i="0" dirty="0">
                <a:solidFill>
                  <a:srgbClr val="000000"/>
                </a:solidFill>
                <a:effectLst/>
                <a:latin typeface="ArialMT"/>
              </a:rPr>
              <a:t>fram til forynginga er etablert, kan skje både avgang og oppslag av nye planter. Forynginga</a:t>
            </a:r>
            <a:r>
              <a:rPr lang="nb-NO" dirty="0"/>
              <a:t> er etablert når konkurransen </a:t>
            </a:r>
            <a:r>
              <a:rPr lang="nb-NO" dirty="0" err="1"/>
              <a:t>frå</a:t>
            </a:r>
            <a:r>
              <a:rPr lang="nb-NO" dirty="0"/>
              <a:t> anna vegetasjon </a:t>
            </a:r>
            <a:r>
              <a:rPr lang="nb-NO" dirty="0" err="1"/>
              <a:t>minkar</a:t>
            </a:r>
            <a:r>
              <a:rPr lang="nb-NO" dirty="0"/>
              <a:t> og konkurransen mellom planter av </a:t>
            </a:r>
            <a:r>
              <a:rPr lang="nb-NO" dirty="0" err="1"/>
              <a:t>teljande</a:t>
            </a:r>
            <a:r>
              <a:rPr lang="nb-NO" dirty="0"/>
              <a:t> treslag </a:t>
            </a:r>
            <a:r>
              <a:rPr lang="nb-NO" dirty="0" err="1"/>
              <a:t>gjer</a:t>
            </a:r>
            <a:r>
              <a:rPr lang="nb-NO" dirty="0"/>
              <a:t> seg </a:t>
            </a:r>
            <a:r>
              <a:rPr lang="nb-NO" dirty="0" err="1"/>
              <a:t>gjeldande</a:t>
            </a:r>
            <a:r>
              <a:rPr lang="nb-NO" dirty="0"/>
              <a:t>. 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261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F03DC-A79A-48D4-9391-BE7F2F4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Trefadder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D27A2C-95DF-4D7B-90A8-BAB4128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nb-NO" dirty="0"/>
          </a:p>
          <a:p>
            <a:pPr marL="342900" indent="-342900">
              <a:buFontTx/>
              <a:buChar char="-"/>
            </a:pPr>
            <a:r>
              <a:rPr lang="nb-NO" dirty="0"/>
              <a:t>Bedrifter (</a:t>
            </a:r>
            <a:r>
              <a:rPr lang="nb-NO" dirty="0" err="1"/>
              <a:t>Trefadder</a:t>
            </a:r>
            <a:r>
              <a:rPr lang="nb-NO" dirty="0"/>
              <a:t>) kjøper klimakvote (tonn CO2)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skogeigarar</a:t>
            </a:r>
            <a:r>
              <a:rPr lang="nb-NO" dirty="0"/>
              <a:t> for å kompensere eige utslepp</a:t>
            </a:r>
          </a:p>
          <a:p>
            <a:pPr marL="342900" indent="-342900">
              <a:buFontTx/>
              <a:buChar char="-"/>
            </a:pPr>
            <a:r>
              <a:rPr lang="nb-NO" dirty="0"/>
              <a:t>Betaler </a:t>
            </a:r>
            <a:r>
              <a:rPr lang="nb-NO" dirty="0" err="1"/>
              <a:t>pr.daa</a:t>
            </a:r>
            <a:r>
              <a:rPr lang="nb-NO" dirty="0"/>
              <a:t> planta areal.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Bonitet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Omsyn til </a:t>
            </a:r>
            <a:r>
              <a:rPr lang="nb-NO" dirty="0" err="1"/>
              <a:t>eksisterande</a:t>
            </a:r>
            <a:r>
              <a:rPr lang="nb-NO" dirty="0"/>
              <a:t> bestokning</a:t>
            </a:r>
          </a:p>
          <a:p>
            <a:pPr marL="342900" indent="-342900">
              <a:buFontTx/>
              <a:buChar char="-"/>
            </a:pPr>
            <a:r>
              <a:rPr lang="nb-NO" dirty="0" err="1"/>
              <a:t>Skogeigar</a:t>
            </a:r>
            <a:r>
              <a:rPr lang="nb-NO" dirty="0"/>
              <a:t> står for planting</a:t>
            </a:r>
          </a:p>
          <a:p>
            <a:pPr marL="342900" indent="-342900">
              <a:buFontTx/>
              <a:buChar char="-"/>
            </a:pPr>
            <a:r>
              <a:rPr lang="nb-NO" dirty="0"/>
              <a:t>NMSK-</a:t>
            </a:r>
            <a:r>
              <a:rPr lang="nb-NO" dirty="0" err="1"/>
              <a:t>tilskot</a:t>
            </a:r>
            <a:r>
              <a:rPr lang="nb-NO" dirty="0"/>
              <a:t>, skogfond…??</a:t>
            </a:r>
          </a:p>
          <a:p>
            <a:pPr marL="342900" indent="-342900">
              <a:buFontTx/>
              <a:buChar char="-"/>
            </a:pPr>
            <a:endParaRPr lang="nb-NO" dirty="0"/>
          </a:p>
          <a:p>
            <a:pPr marL="342900" indent="-342900">
              <a:buFontTx/>
              <a:buChar char="-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423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A45E8F-4E30-0B81-39F7-44C33202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Aktivitetstal</a:t>
            </a:r>
            <a:r>
              <a:rPr lang="nb-NO" dirty="0"/>
              <a:t> for skogbruket i Møre og Romsdal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A97186-A9E3-50B7-7B64-D491B2EDB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58800"/>
            <a:ext cx="5501755" cy="4150448"/>
          </a:xfrm>
        </p:spPr>
        <p:txBody>
          <a:bodyPr/>
          <a:lstStyle/>
          <a:p>
            <a:r>
              <a:rPr lang="nb-NO" dirty="0"/>
              <a:t>- Excel fil vil bli lagt ut på heimesida</a:t>
            </a:r>
          </a:p>
        </p:txBody>
      </p:sp>
    </p:spTree>
    <p:extLst>
      <p:ext uri="{BB962C8B-B14F-4D97-AF65-F5344CB8AC3E}">
        <p14:creationId xmlns:p14="http://schemas.microsoft.com/office/powerpoint/2010/main" val="22204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AF5050F-03D7-DD10-5CBD-E8662D113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291179"/>
              </p:ext>
            </p:extLst>
          </p:nvPr>
        </p:nvGraphicFramePr>
        <p:xfrm>
          <a:off x="1715452" y="468630"/>
          <a:ext cx="8761095" cy="5920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387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6CFBDA4-E173-37F6-73C8-C26DE5D4E6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846158"/>
              </p:ext>
            </p:extLst>
          </p:nvPr>
        </p:nvGraphicFramePr>
        <p:xfrm>
          <a:off x="766916" y="471948"/>
          <a:ext cx="10091584" cy="576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588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2B1E15-7BEF-7B87-E363-07D1659C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Resultatkartlegging og foryngelseskontroll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C4AD9DD-D9E9-D41A-BFB3-01E6FEE22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2" y="2743201"/>
            <a:ext cx="11676758" cy="19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3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30DD47-1C74-1586-A1DB-04C547A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Skogbruksplanlegging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490653-0C86-58B6-2152-F1A18E005E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8732635" cy="4144259"/>
          </a:xfrm>
        </p:spPr>
        <p:txBody>
          <a:bodyPr/>
          <a:lstStyle/>
          <a:p>
            <a:r>
              <a:rPr lang="nb-NO" dirty="0"/>
              <a:t>Stor aktivitet og mange prosjekt</a:t>
            </a:r>
          </a:p>
          <a:p>
            <a:r>
              <a:rPr lang="nb-NO" dirty="0"/>
              <a:t>	- Volda, Rauma, Hustadvika(Fræna) og Molde i gang</a:t>
            </a:r>
          </a:p>
          <a:p>
            <a:endParaRPr lang="nb-NO" dirty="0"/>
          </a:p>
          <a:p>
            <a:r>
              <a:rPr lang="nb-NO" dirty="0"/>
              <a:t>Behovsutredning av </a:t>
            </a:r>
            <a:r>
              <a:rPr lang="nb-NO" dirty="0" err="1"/>
              <a:t>MiS-reg</a:t>
            </a:r>
            <a:r>
              <a:rPr lang="nb-NO" dirty="0"/>
              <a:t>. over 15 år</a:t>
            </a:r>
          </a:p>
          <a:p>
            <a:r>
              <a:rPr lang="nb-NO" dirty="0"/>
              <a:t>	- Surnadal og Ørsta </a:t>
            </a:r>
            <a:r>
              <a:rPr lang="nb-NO" dirty="0">
                <a:sym typeface="Wingdings" panose="05000000000000000000" pitchFamily="2" charset="2"/>
              </a:rPr>
              <a:t> Behov for </a:t>
            </a:r>
            <a:r>
              <a:rPr lang="nb-NO" dirty="0" err="1">
                <a:sym typeface="Wingdings" panose="05000000000000000000" pitchFamily="2" charset="2"/>
              </a:rPr>
              <a:t>nykartlegging</a:t>
            </a:r>
            <a:r>
              <a:rPr lang="nb-NO" dirty="0">
                <a:sym typeface="Wingdings" panose="05000000000000000000" pitchFamily="2" charset="2"/>
              </a:rPr>
              <a:t> og supplerende 	kartlegging</a:t>
            </a:r>
          </a:p>
          <a:p>
            <a:r>
              <a:rPr lang="nb-NO" dirty="0">
                <a:sym typeface="Wingdings" panose="05000000000000000000" pitchFamily="2" charset="2"/>
              </a:rPr>
              <a:t>	- «Gamle </a:t>
            </a:r>
            <a:r>
              <a:rPr lang="nb-NO" dirty="0" err="1">
                <a:sym typeface="Wingdings" panose="05000000000000000000" pitchFamily="2" charset="2"/>
              </a:rPr>
              <a:t>MiS</a:t>
            </a:r>
            <a:r>
              <a:rPr lang="nb-NO" dirty="0">
                <a:sym typeface="Wingdings" panose="05000000000000000000" pitchFamily="2" charset="2"/>
              </a:rPr>
              <a:t>-registreringer»: Stordal (Fjord) og Skodje(Ålesund)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>
                <a:sym typeface="Wingdings" panose="05000000000000000000" pitchFamily="2" charset="2"/>
              </a:rPr>
              <a:t>Kommuner uten planer? </a:t>
            </a:r>
          </a:p>
          <a:p>
            <a:r>
              <a:rPr lang="nb-NO" dirty="0">
                <a:sym typeface="Wingdings" panose="05000000000000000000" pitchFamily="2" charset="2"/>
              </a:rPr>
              <a:t>Hovedplan for skogbruksplanlegging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endParaRPr lang="nb-NO" dirty="0">
              <a:sym typeface="Wingdings" panose="05000000000000000000" pitchFamily="2" charset="2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9973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686B4A-9291-9926-FB16-13AB87EA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revidert PEFC-skogstandard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6B89093-8030-8187-E589-9AFD2DF6A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10409035" cy="4144259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nb-NO" dirty="0"/>
          </a:p>
          <a:p>
            <a:pPr marL="342900" indent="-342900">
              <a:buFontTx/>
              <a:buChar char="-"/>
            </a:pPr>
            <a:r>
              <a:rPr lang="nb-NO" dirty="0"/>
              <a:t>Trår i kraft 1/3-2023</a:t>
            </a:r>
          </a:p>
          <a:p>
            <a:r>
              <a:rPr lang="nb-NO" dirty="0"/>
              <a:t>Noen nye moment:</a:t>
            </a:r>
          </a:p>
          <a:p>
            <a:pPr marL="342900" indent="-342900">
              <a:buFontTx/>
              <a:buChar char="-"/>
            </a:pPr>
            <a:r>
              <a:rPr lang="nb-NO" dirty="0"/>
              <a:t>Skogreisingsbegrepet utfaset – også krav om </a:t>
            </a:r>
            <a:r>
              <a:rPr lang="nb-NO" dirty="0" err="1"/>
              <a:t>MiS</a:t>
            </a:r>
            <a:r>
              <a:rPr lang="nb-NO" dirty="0"/>
              <a:t>-registrering ved hogst av granskog i vårt fylke</a:t>
            </a:r>
          </a:p>
          <a:p>
            <a:pPr marL="342900" indent="-342900">
              <a:buFontTx/>
              <a:buChar char="-"/>
            </a:pPr>
            <a:r>
              <a:rPr lang="nb-NO" dirty="0"/>
              <a:t>50 daa produktiv skog krev </a:t>
            </a:r>
            <a:r>
              <a:rPr lang="nb-NO" dirty="0" err="1"/>
              <a:t>miljøregistreringar</a:t>
            </a:r>
            <a:r>
              <a:rPr lang="nb-NO" dirty="0"/>
              <a:t>(kartfesting av nøkkelbiotoper)</a:t>
            </a:r>
          </a:p>
          <a:p>
            <a:pPr marL="342900" indent="-342900">
              <a:buFontTx/>
              <a:buChar char="-"/>
            </a:pPr>
            <a:r>
              <a:rPr lang="nb-NO" dirty="0"/>
              <a:t>5 % avsetting av biologisk viktige område (eiendommer o. 1500 daa)</a:t>
            </a:r>
          </a:p>
          <a:p>
            <a:pPr marL="342900" indent="-342900">
              <a:buFontTx/>
              <a:buChar char="-"/>
            </a:pPr>
            <a:r>
              <a:rPr lang="nb-NO" dirty="0"/>
              <a:t>Minstealder for hogst (tabell for vanlig omløpstid – nedre aldersgrense)</a:t>
            </a:r>
          </a:p>
          <a:p>
            <a:pPr marL="342900" indent="-34290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1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F747F5D-70DB-4DBD-A3E9-6A840E11D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b="1" dirty="0"/>
              <a:t>SKART</a:t>
            </a:r>
          </a:p>
          <a:p>
            <a:endParaRPr lang="nb-NO" b="1" dirty="0"/>
          </a:p>
          <a:p>
            <a:r>
              <a:rPr lang="nb-NO" b="1" dirty="0"/>
              <a:t>Skogoppdatering AR5 – SR16</a:t>
            </a:r>
          </a:p>
          <a:p>
            <a:endParaRPr lang="nb-NO" b="1" dirty="0"/>
          </a:p>
          <a:p>
            <a:r>
              <a:rPr lang="nb-NO" b="1" dirty="0"/>
              <a:t>Barkebilleovervåking</a:t>
            </a:r>
          </a:p>
          <a:p>
            <a:endParaRPr lang="nb-NO" b="1" dirty="0"/>
          </a:p>
          <a:p>
            <a:r>
              <a:rPr lang="nb-NO" b="1" dirty="0"/>
              <a:t>NMSK-rapportering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AF27864-E334-4BAA-BD7E-08DC7A986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7866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F8EA0BF-DC0D-960D-9D01-560331BE3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Formål:</a:t>
            </a:r>
          </a:p>
          <a:p>
            <a:pPr marL="342900" indent="-342900">
              <a:buFontTx/>
              <a:buChar char="-"/>
            </a:pPr>
            <a:r>
              <a:rPr lang="nb-NO" dirty="0"/>
              <a:t>Styrke arbeidet med foryngelse etter hogst, slik  at: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Langsiktig skogproduksjon økes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CO2 opptaket økes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Reglene om foryngelsesplikt tydeliggjøres</a:t>
            </a:r>
          </a:p>
          <a:p>
            <a:r>
              <a:rPr lang="nb-NO" dirty="0"/>
              <a:t>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E7F06A8-86E1-B097-8F08-52DA4AA7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Forslag til endringer i Forskrift om </a:t>
            </a:r>
            <a:r>
              <a:rPr kumimoji="0" lang="nb-NO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berekraftig</a:t>
            </a: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skogbruk (foryngelse etter hogst mv.)</a:t>
            </a:r>
            <a:b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413015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.potm" id="{987EDC0A-D06D-4F71-8FFD-BC8D0094D240}" vid="{5F94D0C3-D1C2-4E36-A445-353AFBE7CCE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SFmr Powerpointmal</Template>
  <TotalTime>1869</TotalTime>
  <Words>482</Words>
  <Application>Microsoft Office PowerPoint</Application>
  <PresentationFormat>Widescreen</PresentationFormat>
  <Paragraphs>54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22" baseType="lpstr">
      <vt:lpstr>Arial</vt:lpstr>
      <vt:lpstr>Arial-BoldItalicMT</vt:lpstr>
      <vt:lpstr>Arial-BoldMT</vt:lpstr>
      <vt:lpstr>Arial-ItalicMT</vt:lpstr>
      <vt:lpstr>ArialMT</vt:lpstr>
      <vt:lpstr>Calibri</vt:lpstr>
      <vt:lpstr>Open Sans</vt:lpstr>
      <vt:lpstr>Open Sans Light</vt:lpstr>
      <vt:lpstr>Open Sans SemiBold</vt:lpstr>
      <vt:lpstr>Office-tema</vt:lpstr>
      <vt:lpstr>PowerPoint-presentasjon</vt:lpstr>
      <vt:lpstr>Aktivitetstal for skogbruket i Møre og Romsdal</vt:lpstr>
      <vt:lpstr>PowerPoint-presentasjon</vt:lpstr>
      <vt:lpstr>PowerPoint-presentasjon</vt:lpstr>
      <vt:lpstr>Resultatkartlegging og foryngelseskontroll</vt:lpstr>
      <vt:lpstr>Skogbruksplanlegging</vt:lpstr>
      <vt:lpstr>Ny revidert PEFC-skogstandard</vt:lpstr>
      <vt:lpstr>PowerPoint-presentasjon</vt:lpstr>
      <vt:lpstr>Forslag til endringer i Forskrift om berekraftig skogbruk (foryngelse etter hogst mv.) </vt:lpstr>
      <vt:lpstr>PowerPoint-presentasjon</vt:lpstr>
      <vt:lpstr>PowerPoint-presentasjon</vt:lpstr>
      <vt:lpstr>Trefadder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Løset, Odd</dc:creator>
  <dc:description>Powerpointmal for Statsforvaltaren i Møre og Romsdal.</dc:description>
  <cp:lastModifiedBy>Løset, Odd</cp:lastModifiedBy>
  <cp:revision>2</cp:revision>
  <dcterms:created xsi:type="dcterms:W3CDTF">2022-11-09T13:35:11Z</dcterms:created>
  <dcterms:modified xsi:type="dcterms:W3CDTF">2022-11-15T07:39:46Z</dcterms:modified>
</cp:coreProperties>
</file>