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44"/>
  </p:notesMasterIdLst>
  <p:sldIdLst>
    <p:sldId id="257" r:id="rId2"/>
    <p:sldId id="263" r:id="rId3"/>
    <p:sldId id="307" r:id="rId4"/>
    <p:sldId id="308" r:id="rId5"/>
    <p:sldId id="339" r:id="rId6"/>
    <p:sldId id="309" r:id="rId7"/>
    <p:sldId id="310" r:id="rId8"/>
    <p:sldId id="342" r:id="rId9"/>
    <p:sldId id="282" r:id="rId10"/>
    <p:sldId id="312" r:id="rId11"/>
    <p:sldId id="313" r:id="rId12"/>
    <p:sldId id="314" r:id="rId13"/>
    <p:sldId id="306" r:id="rId14"/>
    <p:sldId id="344" r:id="rId15"/>
    <p:sldId id="345" r:id="rId16"/>
    <p:sldId id="29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00" r:id="rId25"/>
    <p:sldId id="335" r:id="rId26"/>
    <p:sldId id="336" r:id="rId27"/>
    <p:sldId id="337" r:id="rId28"/>
    <p:sldId id="347" r:id="rId29"/>
    <p:sldId id="338" r:id="rId30"/>
    <p:sldId id="324" r:id="rId31"/>
    <p:sldId id="325" r:id="rId32"/>
    <p:sldId id="326" r:id="rId33"/>
    <p:sldId id="328" r:id="rId34"/>
    <p:sldId id="327" r:id="rId35"/>
    <p:sldId id="332" r:id="rId36"/>
    <p:sldId id="333" r:id="rId37"/>
    <p:sldId id="329" r:id="rId38"/>
    <p:sldId id="330" r:id="rId39"/>
    <p:sldId id="348" r:id="rId40"/>
    <p:sldId id="331" r:id="rId41"/>
    <p:sldId id="334" r:id="rId42"/>
    <p:sldId id="34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340"/>
    <a:srgbClr val="00ADBA"/>
    <a:srgbClr val="00000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D52B21-CB92-4CEE-959F-AD1FF383D3D9}" v="1" dt="2022-11-15T08:35:18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456" autoAdjust="0"/>
  </p:normalViewPr>
  <p:slideViewPr>
    <p:cSldViewPr snapToGrid="0">
      <p:cViewPr varScale="1">
        <p:scale>
          <a:sx n="161" d="100"/>
          <a:sy n="161" d="100"/>
        </p:scale>
        <p:origin x="150" y="4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20731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X="-58011" custLinFactNeighborX="-100000" custLinFactNeighborY="-191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79753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dirty="0">
              <a:solidFill>
                <a:srgbClr val="000000"/>
              </a:solidFill>
            </a:rPr>
            <a:t>Justis og </a:t>
          </a:r>
          <a:br>
            <a:rPr lang="nb-NO" sz="1400" dirty="0">
              <a:solidFill>
                <a:srgbClr val="000000"/>
              </a:solidFill>
            </a:rPr>
          </a:br>
          <a:r>
            <a:rPr lang="nb-NO" sz="1400" dirty="0">
              <a:solidFill>
                <a:srgbClr val="000000"/>
              </a:solidFill>
            </a:rPr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680098"/>
          <a:ext cx="184377" cy="1043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463"/>
              </a:lnTo>
              <a:lnTo>
                <a:pt x="184377" y="10434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4997014" y="680098"/>
          <a:ext cx="164995" cy="407199"/>
        </a:xfrm>
        <a:custGeom>
          <a:avLst/>
          <a:gdLst/>
          <a:ahLst/>
          <a:cxnLst/>
          <a:rect l="0" t="0" r="0" b="0"/>
          <a:pathLst>
            <a:path>
              <a:moveTo>
                <a:pt x="164995" y="0"/>
              </a:moveTo>
              <a:lnTo>
                <a:pt x="164995" y="407199"/>
              </a:lnTo>
              <a:lnTo>
                <a:pt x="0" y="4071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680098"/>
          <a:ext cx="186831" cy="1615744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615744"/>
              </a:lnTo>
              <a:lnTo>
                <a:pt x="0" y="16157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680098"/>
          <a:ext cx="3783700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3783700" y="2221639"/>
              </a:lnTo>
              <a:lnTo>
                <a:pt x="3783700" y="2385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680098"/>
          <a:ext cx="1892405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1892405" y="2221639"/>
              </a:lnTo>
              <a:lnTo>
                <a:pt x="1892405" y="2385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680098"/>
          <a:ext cx="91440" cy="23857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21639"/>
              </a:lnTo>
              <a:lnTo>
                <a:pt x="46829" y="2221639"/>
              </a:lnTo>
              <a:lnTo>
                <a:pt x="46829" y="2385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680098"/>
          <a:ext cx="1890185" cy="2385759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680098"/>
          <a:ext cx="3781481" cy="2385759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162477"/>
          <a:ext cx="2487881" cy="517620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162477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2857443" y="817017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2857443" y="817017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1467006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1467006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335364" y="1118313"/>
          <a:ext cx="196718" cy="1331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135"/>
              </a:lnTo>
              <a:lnTo>
                <a:pt x="196718" y="13311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335364" y="1118313"/>
          <a:ext cx="183460" cy="459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168"/>
              </a:lnTo>
              <a:lnTo>
                <a:pt x="183460" y="4591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5136028" y="1118313"/>
          <a:ext cx="199336" cy="1331418"/>
        </a:xfrm>
        <a:custGeom>
          <a:avLst/>
          <a:gdLst/>
          <a:ahLst/>
          <a:cxnLst/>
          <a:rect l="0" t="0" r="0" b="0"/>
          <a:pathLst>
            <a:path>
              <a:moveTo>
                <a:pt x="199336" y="0"/>
              </a:moveTo>
              <a:lnTo>
                <a:pt x="199336" y="1331418"/>
              </a:lnTo>
              <a:lnTo>
                <a:pt x="0" y="13314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335364" y="1118313"/>
          <a:ext cx="4036949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4036949" y="1977866"/>
              </a:lnTo>
              <a:lnTo>
                <a:pt x="4036949" y="2152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335364" y="1118313"/>
          <a:ext cx="2019066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2019066" y="1977866"/>
              </a:lnTo>
              <a:lnTo>
                <a:pt x="2019066" y="2152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289644" y="1118313"/>
          <a:ext cx="91440" cy="2152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7866"/>
              </a:lnTo>
              <a:lnTo>
                <a:pt x="46904" y="1977866"/>
              </a:lnTo>
              <a:lnTo>
                <a:pt x="46904" y="2152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318666" y="1118313"/>
          <a:ext cx="2016698" cy="2152972"/>
        </a:xfrm>
        <a:custGeom>
          <a:avLst/>
          <a:gdLst/>
          <a:ahLst/>
          <a:cxnLst/>
          <a:rect l="0" t="0" r="0" b="0"/>
          <a:pathLst>
            <a:path>
              <a:moveTo>
                <a:pt x="2016698" y="0"/>
              </a:moveTo>
              <a:lnTo>
                <a:pt x="2016698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00783" y="1118313"/>
          <a:ext cx="4034581" cy="2152972"/>
        </a:xfrm>
        <a:custGeom>
          <a:avLst/>
          <a:gdLst/>
          <a:ahLst/>
          <a:cxnLst/>
          <a:rect l="0" t="0" r="0" b="0"/>
          <a:pathLst>
            <a:path>
              <a:moveTo>
                <a:pt x="4034581" y="0"/>
              </a:moveTo>
              <a:lnTo>
                <a:pt x="4034581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008165" y="566047"/>
          <a:ext cx="2654399" cy="552266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sp:txBody>
      <dsp:txXfrm>
        <a:off x="4008165" y="566047"/>
        <a:ext cx="2654399" cy="552266"/>
      </dsp:txXfrm>
    </dsp:sp>
    <dsp:sp modelId="{909C95B6-E601-4D07-A8B9-4253AA4B192F}">
      <dsp:nvSpPr>
        <dsp:cNvPr id="0" name=""/>
        <dsp:cNvSpPr/>
      </dsp:nvSpPr>
      <dsp:spPr>
        <a:xfrm>
          <a:off x="46694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</a:rPr>
            <a:t>Justis og </a:t>
          </a:r>
          <a:br>
            <a:rPr lang="nb-NO" sz="1400" kern="1200" dirty="0">
              <a:solidFill>
                <a:srgbClr val="000000"/>
              </a:solidFill>
            </a:rPr>
          </a:br>
          <a:r>
            <a:rPr lang="nb-NO" sz="1400" kern="1200" dirty="0">
              <a:solidFill>
                <a:srgbClr val="000000"/>
              </a:solidFill>
            </a:rPr>
            <a:t>verjemål</a:t>
          </a:r>
        </a:p>
      </dsp:txBody>
      <dsp:txXfrm>
        <a:off x="466948" y="3271285"/>
        <a:ext cx="1667671" cy="833835"/>
      </dsp:txXfrm>
    </dsp:sp>
    <dsp:sp modelId="{CDDA0DEA-00AB-4476-B1F6-F3D5C4F5B05A}">
      <dsp:nvSpPr>
        <dsp:cNvPr id="0" name=""/>
        <dsp:cNvSpPr/>
      </dsp:nvSpPr>
      <dsp:spPr>
        <a:xfrm>
          <a:off x="2484830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sp:txBody>
      <dsp:txXfrm>
        <a:off x="2484830" y="3271285"/>
        <a:ext cx="1667671" cy="833835"/>
      </dsp:txXfrm>
    </dsp:sp>
    <dsp:sp modelId="{111B72F2-6D3E-4A9C-A953-9ECE5CECD5F6}">
      <dsp:nvSpPr>
        <dsp:cNvPr id="0" name=""/>
        <dsp:cNvSpPr/>
      </dsp:nvSpPr>
      <dsp:spPr>
        <a:xfrm>
          <a:off x="4502713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sp:txBody>
      <dsp:txXfrm>
        <a:off x="4502713" y="3271285"/>
        <a:ext cx="1667671" cy="833835"/>
      </dsp:txXfrm>
    </dsp:sp>
    <dsp:sp modelId="{659292F3-2B21-4827-9546-D01800201700}">
      <dsp:nvSpPr>
        <dsp:cNvPr id="0" name=""/>
        <dsp:cNvSpPr/>
      </dsp:nvSpPr>
      <dsp:spPr>
        <a:xfrm>
          <a:off x="6520595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sp:txBody>
      <dsp:txXfrm>
        <a:off x="6520595" y="3271285"/>
        <a:ext cx="1667671" cy="833835"/>
      </dsp:txXfrm>
    </dsp:sp>
    <dsp:sp modelId="{EFB304F1-F6B6-401C-BEFD-6DEB5E98C5F2}">
      <dsp:nvSpPr>
        <dsp:cNvPr id="0" name=""/>
        <dsp:cNvSpPr/>
      </dsp:nvSpPr>
      <dsp:spPr>
        <a:xfrm>
          <a:off x="853847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sp:txBody>
      <dsp:txXfrm>
        <a:off x="8538478" y="3271285"/>
        <a:ext cx="1667671" cy="833835"/>
      </dsp:txXfrm>
    </dsp:sp>
    <dsp:sp modelId="{7D1CE52B-6125-4CAE-B58D-0204E7AEA1B6}">
      <dsp:nvSpPr>
        <dsp:cNvPr id="0" name=""/>
        <dsp:cNvSpPr/>
      </dsp:nvSpPr>
      <dsp:spPr>
        <a:xfrm>
          <a:off x="2853252" y="2170317"/>
          <a:ext cx="2282775" cy="55882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Administrasjon</a:t>
          </a:r>
        </a:p>
      </dsp:txBody>
      <dsp:txXfrm>
        <a:off x="2853252" y="2170317"/>
        <a:ext cx="2282775" cy="558828"/>
      </dsp:txXfrm>
    </dsp:sp>
    <dsp:sp modelId="{C32C0C48-A0F3-41D4-8BB6-B6566DFE356D}">
      <dsp:nvSpPr>
        <dsp:cNvPr id="0" name=""/>
        <dsp:cNvSpPr/>
      </dsp:nvSpPr>
      <dsp:spPr>
        <a:xfrm>
          <a:off x="5518825" y="1289111"/>
          <a:ext cx="2282775" cy="576739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sp:txBody>
      <dsp:txXfrm>
        <a:off x="5518825" y="1289111"/>
        <a:ext cx="2282775" cy="576739"/>
      </dsp:txXfrm>
    </dsp:sp>
    <dsp:sp modelId="{EE1CE2F4-FA55-4654-99BD-C31700EEC35E}">
      <dsp:nvSpPr>
        <dsp:cNvPr id="0" name=""/>
        <dsp:cNvSpPr/>
      </dsp:nvSpPr>
      <dsp:spPr>
        <a:xfrm>
          <a:off x="5532083" y="2175721"/>
          <a:ext cx="2282775" cy="547454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sp:txBody>
      <dsp:txXfrm>
        <a:off x="5532083" y="2175721"/>
        <a:ext cx="2282775" cy="547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15.11.2022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8.png"/><Relationship Id="rId16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jpg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Relationship Id="rId14" Type="http://schemas.openxmlformats.org/officeDocument/2006/relationships/image" Target="../media/image24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9551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16078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94726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89551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38879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5206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59154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56235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76550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0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25090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87354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586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69307"/>
      </p:ext>
    </p:extLst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77619"/>
      </p:ext>
    </p:extLst>
  </p:cSld>
  <p:clrMapOvr>
    <a:masterClrMapping/>
  </p:clrMapOvr>
  <p:hf sldNum="0"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9954989"/>
              </p:ext>
            </p:extLst>
          </p:nvPr>
        </p:nvGraphicFramePr>
        <p:xfrm>
          <a:off x="808377" y="1492211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400480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969442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371731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14716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736443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44914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449146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449146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449146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440689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/>
        </p:blipFill>
        <p:spPr>
          <a:xfrm>
            <a:off x="1832598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Bilde 5">
            <a:extLst>
              <a:ext uri="{FF2B5EF4-FFF2-40B4-BE49-F238E27FC236}">
                <a16:creationId xmlns:a16="http://schemas.microsoft.com/office/drawing/2014/main" id="{BC56D5D0-0D0A-44EB-871D-6630E65311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2972" y="1107077"/>
            <a:ext cx="835195" cy="1043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B3FFF06A-1653-4DA3-B400-F0031CD73C33}"/>
              </a:ext>
            </a:extLst>
          </p:cNvPr>
          <p:cNvSpPr txBox="1"/>
          <p:nvPr userDrawn="1"/>
        </p:nvSpPr>
        <p:spPr>
          <a:xfrm>
            <a:off x="8234358" y="187396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i="0" cap="small" baseline="0" dirty="0">
                <a:solidFill>
                  <a:srgbClr val="000000"/>
                </a:solidFill>
              </a:rPr>
              <a:t>ORGANISASJONSKART 1. KVARTAL 2022</a:t>
            </a:r>
          </a:p>
        </p:txBody>
      </p:sp>
      <p:pic>
        <p:nvPicPr>
          <p:cNvPr id="39" name="Bilde 5">
            <a:extLst>
              <a:ext uri="{FF2B5EF4-FFF2-40B4-BE49-F238E27FC236}">
                <a16:creationId xmlns:a16="http://schemas.microsoft.com/office/drawing/2014/main" id="{116A8F41-E11B-4AF4-90AA-F3659AB6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6191" r="3669" b="15279"/>
          <a:stretch/>
        </p:blipFill>
        <p:spPr>
          <a:xfrm>
            <a:off x="5451458" y="454947"/>
            <a:ext cx="1040080" cy="1181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98EDC55-4668-4FC9-B88B-1AC5C62FD2D2}"/>
              </a:ext>
            </a:extLst>
          </p:cNvPr>
          <p:cNvSpPr txBox="1"/>
          <p:nvPr userDrawn="1"/>
        </p:nvSpPr>
        <p:spPr>
          <a:xfrm>
            <a:off x="4161118" y="1317198"/>
            <a:ext cx="12831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Else-May Norderhus</a:t>
            </a:r>
          </a:p>
          <a:p>
            <a:r>
              <a:rPr lang="nb-NO" sz="800" dirty="0"/>
              <a:t>statsforvaltar</a:t>
            </a:r>
          </a:p>
        </p:txBody>
      </p:sp>
      <p:pic>
        <p:nvPicPr>
          <p:cNvPr id="38" name="Bilde 24">
            <a:extLst>
              <a:ext uri="{FF2B5EF4-FFF2-40B4-BE49-F238E27FC236}">
                <a16:creationId xmlns:a16="http://schemas.microsoft.com/office/drawing/2014/main" id="{AA9D1347-B20E-4240-B630-96EAF836B3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1775955"/>
            <a:ext cx="835376" cy="10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kstSylinder 39">
            <a:extLst>
              <a:ext uri="{FF2B5EF4-FFF2-40B4-BE49-F238E27FC236}">
                <a16:creationId xmlns:a16="http://schemas.microsoft.com/office/drawing/2014/main" id="{0D7E4FBA-96DF-4569-9084-E532AEF526C4}"/>
              </a:ext>
            </a:extLst>
          </p:cNvPr>
          <p:cNvSpPr txBox="1"/>
          <p:nvPr userDrawn="1"/>
        </p:nvSpPr>
        <p:spPr>
          <a:xfrm>
            <a:off x="1653251" y="2539301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Helge Mogstad</a:t>
            </a:r>
          </a:p>
          <a:p>
            <a:r>
              <a:rPr lang="nb-NO" sz="800" dirty="0"/>
              <a:t>fagdirektør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03368185"/>
              </p:ext>
            </p:extLst>
          </p:nvPr>
        </p:nvGraphicFramePr>
        <p:xfrm>
          <a:off x="463216" y="926432"/>
          <a:ext cx="10673098" cy="410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17099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030355-43CC-11FD-511D-DA34A639AD1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74EE859-D7C5-AAB8-2147-598227D7C433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9E246F1-ABC3-E9C7-4458-FEAF19C23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87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2AFD7C27-C351-8931-9B44-E5ACD72BF6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31BF6DE-830D-C553-D7C0-9C1BBC93C98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F08F71-0F12-8335-F11A-E6CE7C65D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43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24229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33638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9AF9998-EFD6-5E97-320C-1D08A9AC87B2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4314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2" r:id="rId20"/>
    <p:sldLayoutId id="2147483661" r:id="rId21"/>
    <p:sldLayoutId id="2147483763" r:id="rId22"/>
    <p:sldLayoutId id="2147483669" r:id="rId23"/>
    <p:sldLayoutId id="2147483756" r:id="rId24"/>
    <p:sldLayoutId id="2147483765" r:id="rId25"/>
    <p:sldLayoutId id="2147483664" r:id="rId26"/>
    <p:sldLayoutId id="2147483761" r:id="rId27"/>
    <p:sldLayoutId id="2147483685" r:id="rId28"/>
    <p:sldLayoutId id="2147483714" r:id="rId29"/>
    <p:sldLayoutId id="2147483702" r:id="rId30"/>
    <p:sldLayoutId id="2147483736" r:id="rId31"/>
    <p:sldLayoutId id="2147483733" r:id="rId32"/>
    <p:sldLayoutId id="2147483716" r:id="rId33"/>
    <p:sldLayoutId id="2147483707" r:id="rId34"/>
    <p:sldLayoutId id="2147483675" r:id="rId35"/>
    <p:sldLayoutId id="2147483706" r:id="rId36"/>
    <p:sldLayoutId id="2147483711" r:id="rId37"/>
    <p:sldLayoutId id="2147483710" r:id="rId38"/>
    <p:sldLayoutId id="2147483712" r:id="rId39"/>
    <p:sldLayoutId id="2147483655" r:id="rId40"/>
    <p:sldLayoutId id="2147483705" r:id="rId41"/>
    <p:sldLayoutId id="2147483770" r:id="rId42"/>
    <p:sldLayoutId id="2147483766" r:id="rId43"/>
    <p:sldLayoutId id="2147483759" r:id="rId44"/>
    <p:sldLayoutId id="2147483758" r:id="rId45"/>
    <p:sldLayoutId id="2147483757" r:id="rId46"/>
    <p:sldLayoutId id="2147483746" r:id="rId47"/>
    <p:sldLayoutId id="2147483718" r:id="rId48"/>
    <p:sldLayoutId id="2147483719" r:id="rId4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sforvalteren.no/nn/More-og-Romsdal/Miljo-og-klima/Vatn/kantvegetasjon-langs-vassdrag/" TargetMode="Externa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71A1DAF-5B81-4E71-B4FB-33B7C3B3F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7B6939-CB60-41BE-9F4A-C07245C16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Kantvegetasjon langs vassdrag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54DE88-4D31-48B2-B2C1-553386B05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088" y="4399808"/>
            <a:ext cx="5136285" cy="568162"/>
          </a:xfrm>
        </p:spPr>
        <p:txBody>
          <a:bodyPr/>
          <a:lstStyle/>
          <a:p>
            <a:r>
              <a:rPr lang="nb-NO" dirty="0"/>
              <a:t>Lars Kringstad – miljøvernavdelinga - 17.11.2022</a:t>
            </a:r>
          </a:p>
        </p:txBody>
      </p:sp>
    </p:spTree>
    <p:extLst>
      <p:ext uri="{BB962C8B-B14F-4D97-AF65-F5344CB8AC3E}">
        <p14:creationId xmlns:p14="http://schemas.microsoft.com/office/powerpoint/2010/main" val="4223962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B071344-FB03-16C9-7622-9172F5638737}"/>
              </a:ext>
            </a:extLst>
          </p:cNvPr>
          <p:cNvSpPr txBox="1"/>
          <p:nvPr/>
        </p:nvSpPr>
        <p:spPr>
          <a:xfrm>
            <a:off x="1021080" y="13716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dirty="0">
                <a:solidFill>
                  <a:schemeClr val="bg1"/>
                </a:solidFill>
              </a:rPr>
              <a:t>Kvifor er kantvegetasjonen viktig?</a:t>
            </a:r>
          </a:p>
        </p:txBody>
      </p:sp>
    </p:spTree>
    <p:extLst>
      <p:ext uri="{BB962C8B-B14F-4D97-AF65-F5344CB8AC3E}">
        <p14:creationId xmlns:p14="http://schemas.microsoft.com/office/powerpoint/2010/main" val="430647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FB41F72D-369A-032E-D648-1BA2D2116950}"/>
              </a:ext>
            </a:extLst>
          </p:cNvPr>
          <p:cNvSpPr txBox="1"/>
          <p:nvPr/>
        </p:nvSpPr>
        <p:spPr>
          <a:xfrm>
            <a:off x="480060" y="477423"/>
            <a:ext cx="7139940" cy="590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Kantvegetasjonen er viktig natur – leveområde for mange dyr og planter – ofte rikt biologisk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mangfald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Fungerer som erosjonssikring – røter frå buskar og tre bind jorda saman. Dempar flaum.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 skjul og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skugge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viktig for fisk og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organismar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særleg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mindre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bekkar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Gir mat for fisk og gode skjul- og oppvekstområde for yngel.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AB59067-2710-670F-853A-3682034BA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943" y="164647"/>
            <a:ext cx="2147689" cy="627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5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06905B53-88DB-B963-F6EA-FF10C2604E52}"/>
              </a:ext>
            </a:extLst>
          </p:cNvPr>
          <p:cNvSpPr txBox="1"/>
          <p:nvPr/>
        </p:nvSpPr>
        <p:spPr>
          <a:xfrm>
            <a:off x="434340" y="876179"/>
            <a:ext cx="6096000" cy="499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Reduserer avrenning – bind partiklar og forureining.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Viktige grøne lunger og verdfulle vandringskorridorar.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større elvar kan eit breitt belte med vegetasjon kanalisere isgang og hindre skade på jord, hus og veg.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B8B3AA9-8A3F-9843-87BD-95AF3CE12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112" y="1706881"/>
            <a:ext cx="4110083" cy="322326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9111DF6-53CC-62D2-5704-3FACD6761155}"/>
              </a:ext>
            </a:extLst>
          </p:cNvPr>
          <p:cNvSpPr txBox="1"/>
          <p:nvPr/>
        </p:nvSpPr>
        <p:spPr>
          <a:xfrm>
            <a:off x="8587740" y="4668531"/>
            <a:ext cx="2725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100" dirty="0"/>
              <a:t>Holmer og Sjøgren; Skogbruk og vann 2009</a:t>
            </a:r>
          </a:p>
        </p:txBody>
      </p:sp>
    </p:spTree>
    <p:extLst>
      <p:ext uri="{BB962C8B-B14F-4D97-AF65-F5344CB8AC3E}">
        <p14:creationId xmlns:p14="http://schemas.microsoft.com/office/powerpoint/2010/main" val="2482040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E56B67D4-18C4-4BB8-69FF-238FD832FFD3}"/>
              </a:ext>
            </a:extLst>
          </p:cNvPr>
          <p:cNvSpPr txBox="1"/>
          <p:nvPr/>
        </p:nvSpPr>
        <p:spPr>
          <a:xfrm>
            <a:off x="929640" y="1017645"/>
            <a:ext cx="741426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 brei skal kantsona langs vassdrag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og kva er lov å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gjere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4885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D4FBE0F-894F-8AD8-74C7-FC26307E3C75}"/>
              </a:ext>
            </a:extLst>
          </p:cNvPr>
          <p:cNvSpPr txBox="1"/>
          <p:nvPr/>
        </p:nvSpPr>
        <p:spPr>
          <a:xfrm>
            <a:off x="761999" y="965762"/>
            <a:ext cx="10050483" cy="4351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Vannressurslova (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vrl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§ 11: Ingen konkret omtale av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breidde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Breidda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må </a:t>
            </a:r>
            <a:r>
              <a:rPr lang="nb-NO" sz="28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fastsetjast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kumimoji="0" 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frå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ei konkret vurdering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Vegetasjonsbeltet må vere breitt nok til å hindre avrenning og danne leveområde for plantar og dyr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Breidda vil variere ut frå topografi, storleiken på vassdraget og elvebreiddas utforming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det er den økologiske funksjonen som må  oppretthaldast. </a:t>
            </a:r>
          </a:p>
        </p:txBody>
      </p:sp>
    </p:spTree>
    <p:extLst>
      <p:ext uri="{BB962C8B-B14F-4D97-AF65-F5344CB8AC3E}">
        <p14:creationId xmlns:p14="http://schemas.microsoft.com/office/powerpoint/2010/main" val="3491518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E3648A1-747C-3CCB-499D-7588826F421E}"/>
              </a:ext>
            </a:extLst>
          </p:cNvPr>
          <p:cNvSpPr txBox="1"/>
          <p:nvPr/>
        </p:nvSpPr>
        <p:spPr>
          <a:xfrm>
            <a:off x="731520" y="1131961"/>
            <a:ext cx="8412480" cy="464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Skjøtsel er tillate, men må ikkje skade økologisk funksjon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Beite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 tillate. Hard beiting kan føre til tråkkskadar og redusere reinseeffekten, evt. </a:t>
            </a: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auke erosjonen.</a:t>
            </a: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Hogst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Forsiktig hogst kan gjennomførast. Plukkhogst, skånsam rydding.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Vegetasjonsbeltet må behaldast så breitt at evna til å fange opp partiklar og hindre avrenning ikkje blir svekka.</a:t>
            </a:r>
          </a:p>
        </p:txBody>
      </p:sp>
    </p:spTree>
    <p:extLst>
      <p:ext uri="{BB962C8B-B14F-4D97-AF65-F5344CB8AC3E}">
        <p14:creationId xmlns:p14="http://schemas.microsoft.com/office/powerpoint/2010/main" val="542929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52EF9D1-CB7B-AAFF-799A-692AE5670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267"/>
            <a:ext cx="12192000" cy="555146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6B56F70-AAFF-AC08-71D5-5B6712065A05}"/>
              </a:ext>
            </a:extLst>
          </p:cNvPr>
          <p:cNvSpPr txBox="1"/>
          <p:nvPr/>
        </p:nvSpPr>
        <p:spPr>
          <a:xfrm>
            <a:off x="292231" y="6297105"/>
            <a:ext cx="4628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200" i="1" dirty="0"/>
              <a:t>Fylkesmannen i Nord-Trøndelag - 2015</a:t>
            </a:r>
          </a:p>
        </p:txBody>
      </p:sp>
    </p:spTree>
    <p:extLst>
      <p:ext uri="{BB962C8B-B14F-4D97-AF65-F5344CB8AC3E}">
        <p14:creationId xmlns:p14="http://schemas.microsoft.com/office/powerpoint/2010/main" val="39770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20F21EA-58CC-265D-6D26-68ED13592B6A}"/>
              </a:ext>
            </a:extLst>
          </p:cNvPr>
          <p:cNvSpPr txBox="1"/>
          <p:nvPr/>
        </p:nvSpPr>
        <p:spPr>
          <a:xfrm>
            <a:off x="571500" y="1108497"/>
            <a:ext cx="9326880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Reetablering av kantvegetasjonen langs vassdrag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Få etablert dominerande treslag (stadeige) som bind jord- og elvekant.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Unngå gran – dårleg erosjonshindrande eigenskapar og gir dårleg basis for biologisk mangfald. Gran er også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utsatt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vindfall og påfølgjande erosjon.</a:t>
            </a:r>
          </a:p>
        </p:txBody>
      </p:sp>
    </p:spTree>
    <p:extLst>
      <p:ext uri="{BB962C8B-B14F-4D97-AF65-F5344CB8AC3E}">
        <p14:creationId xmlns:p14="http://schemas.microsoft.com/office/powerpoint/2010/main" val="489707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D351E48-5387-6CCC-3371-AA2A99080734}"/>
              </a:ext>
            </a:extLst>
          </p:cNvPr>
          <p:cNvSpPr txBox="1"/>
          <p:nvPr/>
        </p:nvSpPr>
        <p:spPr>
          <a:xfrm>
            <a:off x="914400" y="1074795"/>
            <a:ext cx="761238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Kven er ansvarleg for kantvegetasjonen?</a:t>
            </a:r>
          </a:p>
        </p:txBody>
      </p:sp>
    </p:spTree>
    <p:extLst>
      <p:ext uri="{BB962C8B-B14F-4D97-AF65-F5344CB8AC3E}">
        <p14:creationId xmlns:p14="http://schemas.microsoft.com/office/powerpoint/2010/main" val="35144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1BB589FB-A97E-F298-5534-2F63B1796183}"/>
              </a:ext>
            </a:extLst>
          </p:cNvPr>
          <p:cNvSpPr txBox="1"/>
          <p:nvPr/>
        </p:nvSpPr>
        <p:spPr>
          <a:xfrm>
            <a:off x="518160" y="1260201"/>
            <a:ext cx="10279380" cy="4971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Grunneigar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 etter vassressurslova plikt til oppretthalde tilstrekkeleg kantvegetasjon langs vassdrag.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Kommunen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skal ivareta kantvegetasjonen i planlegginga etter plan- og bygningslova;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jfr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PBL § 1-8. </a:t>
            </a:r>
            <a:r>
              <a:rPr kumimoji="0" lang="nb-NO" sz="280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nb-NO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nb-NO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or områder langs vassdrag som</a:t>
            </a:r>
            <a:br>
              <a:rPr lang="nb-NO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</a:br>
            <a:r>
              <a:rPr lang="nb-NO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har betydning for natur -, kulturmiljø og friluftsinteresser skal kommunen i kommuneplanens arealdel etter §11-11 nr. 5 fastsette grense på inntil 100 meter der bestemte angitte tiltak mv. ikke skal</a:t>
            </a:r>
            <a:br>
              <a:rPr lang="nb-NO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</a:br>
            <a:r>
              <a:rPr lang="nb-NO" b="0" i="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være tillatt».</a:t>
            </a:r>
            <a:r>
              <a:rPr lang="nb-NO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nb-NO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ivareta kantvegetasjon i behandling av saker etter nydyrkingsforskrifta.</a:t>
            </a:r>
          </a:p>
        </p:txBody>
      </p:sp>
    </p:spTree>
    <p:extLst>
      <p:ext uri="{BB962C8B-B14F-4D97-AF65-F5344CB8AC3E}">
        <p14:creationId xmlns:p14="http://schemas.microsoft.com/office/powerpoint/2010/main" val="95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DC9E9-F0EC-FE97-B9A7-359BE424B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" y="219074"/>
            <a:ext cx="5924550" cy="4219575"/>
          </a:xfrm>
        </p:spPr>
        <p:txBody>
          <a:bodyPr/>
          <a:lstStyle/>
          <a:p>
            <a:br>
              <a:rPr lang="nb-NO" sz="2800" dirty="0"/>
            </a:b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Kantvegetasjonen langs vassdrag har stor verdi og mange viktige </a:t>
            </a:r>
            <a:r>
              <a:rPr lang="nb-NO" sz="2800" dirty="0" err="1"/>
              <a:t>funksjonar</a:t>
            </a:r>
            <a:r>
              <a:rPr lang="nb-NO" sz="2800" dirty="0"/>
              <a:t>.</a:t>
            </a:r>
            <a:br>
              <a:rPr lang="nb-NO" sz="2800" dirty="0"/>
            </a:br>
            <a:br>
              <a:rPr lang="nb-NO" sz="2800" dirty="0"/>
            </a:br>
            <a:r>
              <a:rPr lang="nb-NO" sz="2800" dirty="0"/>
              <a:t>Det er </a:t>
            </a:r>
            <a:r>
              <a:rPr lang="nb-NO" sz="2800" dirty="0" err="1"/>
              <a:t>ikkje</a:t>
            </a:r>
            <a:r>
              <a:rPr lang="nb-NO" sz="2800" dirty="0"/>
              <a:t> lov å fjerne kantvegetasjonen </a:t>
            </a:r>
            <a:r>
              <a:rPr lang="nb-NO" sz="2800" dirty="0" err="1"/>
              <a:t>utan</a:t>
            </a:r>
            <a:r>
              <a:rPr lang="nb-NO" sz="2800" dirty="0"/>
              <a:t> løyve </a:t>
            </a:r>
            <a:r>
              <a:rPr lang="nb-NO" sz="2800" dirty="0" err="1"/>
              <a:t>frå</a:t>
            </a:r>
            <a:r>
              <a:rPr lang="nb-NO" sz="2800" dirty="0"/>
              <a:t> </a:t>
            </a:r>
            <a:r>
              <a:rPr lang="nb-NO" sz="2800" dirty="0" err="1"/>
              <a:t>Statsforvaltaren</a:t>
            </a:r>
            <a:r>
              <a:rPr lang="nb-NO" sz="2800" dirty="0"/>
              <a:t>.</a:t>
            </a:r>
            <a:br>
              <a:rPr lang="nb-NO" sz="2800" dirty="0"/>
            </a:b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F7C2C4-8A1F-2AAD-5B78-3202C104D0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bilde 6" descr="Et bilde som inneholder utendørs, tre, himmel, fjell">
            <a:extLst>
              <a:ext uri="{FF2B5EF4-FFF2-40B4-BE49-F238E27FC236}">
                <a16:creationId xmlns:a16="http://schemas.microsoft.com/office/drawing/2014/main" id="{6958998B-077B-58A4-7490-04378C9FF16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r="14046"/>
          <a:stretch>
            <a:fillRect/>
          </a:stretch>
        </p:blipFill>
        <p:spPr/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72DB6C8-EFE0-1B6F-492C-87E30D6100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15.11.2022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417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7C747145-0D2E-25B9-C121-D649E153BA85}"/>
              </a:ext>
            </a:extLst>
          </p:cNvPr>
          <p:cNvSpPr txBox="1"/>
          <p:nvPr/>
        </p:nvSpPr>
        <p:spPr>
          <a:xfrm>
            <a:off x="533400" y="901921"/>
            <a:ext cx="9296400" cy="4223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Statsforvaltaren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 i særlege tilfelle gje løyve til å fråvike kravet om å oppretthalde kantvegetasjon.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må søkjast om dispensasjon etter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vrl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§ 11.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 regel er det då snakk om løyve til midlertidig fjerning, med vilkår om reetablering av kantvegetasjonen etterpå.</a:t>
            </a:r>
          </a:p>
        </p:txBody>
      </p:sp>
    </p:spTree>
    <p:extLst>
      <p:ext uri="{BB962C8B-B14F-4D97-AF65-F5344CB8AC3E}">
        <p14:creationId xmlns:p14="http://schemas.microsoft.com/office/powerpoint/2010/main" val="422784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FCCFA55-207A-B254-346B-7D95321F486B}"/>
              </a:ext>
            </a:extLst>
          </p:cNvPr>
          <p:cNvSpPr txBox="1"/>
          <p:nvPr/>
        </p:nvSpPr>
        <p:spPr>
          <a:xfrm>
            <a:off x="579120" y="850563"/>
            <a:ext cx="9845040" cy="383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Dispensasjon kan også bli gitt i særlege tilfelle, som t.d.: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Hogst for å oppnå god sikt langs veg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Hogst i samband med erosjonssikring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Hogst som bidrar til betring av kantvegetasjonens tilstand (fjerning av framande treslag eller tette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granbestandar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Avgrensa utsiktsrydding</a:t>
            </a:r>
          </a:p>
        </p:txBody>
      </p:sp>
    </p:spTree>
    <p:extLst>
      <p:ext uri="{BB962C8B-B14F-4D97-AF65-F5344CB8AC3E}">
        <p14:creationId xmlns:p14="http://schemas.microsoft.com/office/powerpoint/2010/main" val="94190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1328EF3E-A3D2-1023-8FEC-B5860EE88670}"/>
              </a:ext>
            </a:extLst>
          </p:cNvPr>
          <p:cNvSpPr txBox="1"/>
          <p:nvPr/>
        </p:nvSpPr>
        <p:spPr>
          <a:xfrm>
            <a:off x="449580" y="1201099"/>
            <a:ext cx="9387840" cy="319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Norges vassdrags- og energidirektorat (NVE</a:t>
            </a: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følgjer opp brot på vassressurslova § 11 om kantvegetasjon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NVE har verkemiddel som pålegg om retting, tvangsmulkt,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overtredelsesgebyr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og stans av ulovleg verksemd</a:t>
            </a:r>
          </a:p>
        </p:txBody>
      </p:sp>
    </p:spTree>
    <p:extLst>
      <p:ext uri="{BB962C8B-B14F-4D97-AF65-F5344CB8AC3E}">
        <p14:creationId xmlns:p14="http://schemas.microsoft.com/office/powerpoint/2010/main" val="3316794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E0516967-0FDD-F894-42B1-8D186AA01470}"/>
              </a:ext>
            </a:extLst>
          </p:cNvPr>
          <p:cNvSpPr txBox="1"/>
          <p:nvPr/>
        </p:nvSpPr>
        <p:spPr>
          <a:xfrm>
            <a:off x="533400" y="1464360"/>
            <a:ext cx="9639300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Område der det ikkje er kantvegetasjon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Vassressurslova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trådte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kraft i 2001. Det er ikkje krav om å reetablere kantvegetasjonen dersom den var fjerna før 2001.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Dersom fjerning skjedde etter 2001 kan dette vere ulovlege inngrep som kan krevjast retta.</a:t>
            </a:r>
          </a:p>
        </p:txBody>
      </p:sp>
    </p:spTree>
    <p:extLst>
      <p:ext uri="{BB962C8B-B14F-4D97-AF65-F5344CB8AC3E}">
        <p14:creationId xmlns:p14="http://schemas.microsoft.com/office/powerpoint/2010/main" val="2409906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A44B901A-43B9-172C-D1B1-F72B5DF5CB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1715"/>
          <a:stretch>
            <a:fillRect/>
          </a:stretch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AA9CF6A-AD51-73AA-F83A-21D315437A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n-NO" dirty="0"/>
              <a:t>Statsforvaltaren/Lars Kringstad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188C7B3-2283-03A9-91A0-9631167F4AF9}"/>
              </a:ext>
            </a:extLst>
          </p:cNvPr>
          <p:cNvSpPr txBox="1"/>
          <p:nvPr/>
        </p:nvSpPr>
        <p:spPr>
          <a:xfrm>
            <a:off x="84018" y="6240176"/>
            <a:ext cx="374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Aurebekk – god kantvegetasjon</a:t>
            </a:r>
          </a:p>
        </p:txBody>
      </p:sp>
    </p:spTree>
    <p:extLst>
      <p:ext uri="{BB962C8B-B14F-4D97-AF65-F5344CB8AC3E}">
        <p14:creationId xmlns:p14="http://schemas.microsoft.com/office/powerpoint/2010/main" val="2446583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ess, utendørs, bilvei, frodig&#10;&#10;Automatisk generert beskrivelse">
            <a:extLst>
              <a:ext uri="{FF2B5EF4-FFF2-40B4-BE49-F238E27FC236}">
                <a16:creationId xmlns:a16="http://schemas.microsoft.com/office/drawing/2014/main" id="{D210197E-492F-8E7B-8431-0C049C1F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04" y="0"/>
            <a:ext cx="8498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&#10;&#10;Automatisk generert beskrivelse">
            <a:extLst>
              <a:ext uri="{FF2B5EF4-FFF2-40B4-BE49-F238E27FC236}">
                <a16:creationId xmlns:a16="http://schemas.microsoft.com/office/drawing/2014/main" id="{A23FD403-BF93-6C1F-23A3-FDB0F01A2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73" y="0"/>
            <a:ext cx="9017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62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ess, utendørs, himmel, elv&#10;&#10;Automatisk generert beskrivelse">
            <a:extLst>
              <a:ext uri="{FF2B5EF4-FFF2-40B4-BE49-F238E27FC236}">
                <a16:creationId xmlns:a16="http://schemas.microsoft.com/office/drawing/2014/main" id="{31639E56-9EBE-0AD5-0063-3B4C8452B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87" y="0"/>
            <a:ext cx="9109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39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AABDE95-1E64-F812-EDD6-BA520062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1388-F563-450C-B73B-235D03281269}" type="datetime1">
              <a:rPr lang="en-US" smtClean="0"/>
              <a:t>11/15/2022</a:t>
            </a:fld>
            <a:endParaRPr lang="en-US" dirty="0"/>
          </a:p>
        </p:txBody>
      </p:sp>
      <p:pic>
        <p:nvPicPr>
          <p:cNvPr id="4" name="Bilde 3" descr="Et bilde som inneholder gress, utendørs, felt, natur&#10;&#10;Automatisk generert beskrivelse">
            <a:extLst>
              <a:ext uri="{FF2B5EF4-FFF2-40B4-BE49-F238E27FC236}">
                <a16:creationId xmlns:a16="http://schemas.microsoft.com/office/drawing/2014/main" id="{D5C0E5E3-98D6-85BA-0DE2-5046F8A11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36" y="0"/>
            <a:ext cx="8635445" cy="64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1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gress, himmel, dag&#10;&#10;Automatisk generert beskrivelse">
            <a:extLst>
              <a:ext uri="{FF2B5EF4-FFF2-40B4-BE49-F238E27FC236}">
                <a16:creationId xmlns:a16="http://schemas.microsoft.com/office/drawing/2014/main" id="{6C5048B5-4BD9-78F4-D9AC-9C75F876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9" y="0"/>
            <a:ext cx="9180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9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08307E93-F7EC-9243-C0D8-FCA88491084D}"/>
              </a:ext>
            </a:extLst>
          </p:cNvPr>
          <p:cNvSpPr txBox="1"/>
          <p:nvPr/>
        </p:nvSpPr>
        <p:spPr>
          <a:xfrm>
            <a:off x="723900" y="1313379"/>
            <a:ext cx="88849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Vassressurslova § 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n-NO" sz="2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n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Langs alle vassdrag med </a:t>
            </a:r>
            <a:r>
              <a:rPr lang="nn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lang="nn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 skal det oppretthaldast eit naturleg belte av kantvegetasjon 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 </a:t>
            </a:r>
            <a:r>
              <a:rPr lang="nb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motverkar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avrenning og gir </a:t>
            </a:r>
            <a:r>
              <a:rPr lang="nb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levestad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planter og dyr.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b-NO" sz="2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Denne regelen gjeld likevel </a:t>
            </a:r>
            <a:r>
              <a:rPr lang="nb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ikkje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byggverk som står i nødvendig </a:t>
            </a:r>
            <a:r>
              <a:rPr lang="nb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samanheng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 vassdraget, eller kor det </a:t>
            </a:r>
            <a:r>
              <a:rPr lang="nb-NO" sz="2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trengst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n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opning</a:t>
            </a:r>
            <a:r>
              <a:rPr lang="nb-NO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å sikre tilgang til vassdraget.</a:t>
            </a:r>
          </a:p>
        </p:txBody>
      </p:sp>
    </p:spTree>
    <p:extLst>
      <p:ext uri="{BB962C8B-B14F-4D97-AF65-F5344CB8AC3E}">
        <p14:creationId xmlns:p14="http://schemas.microsoft.com/office/powerpoint/2010/main" val="1490691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2EA9B9B-D654-1940-6317-062489874EB5}"/>
              </a:ext>
            </a:extLst>
          </p:cNvPr>
          <p:cNvSpPr txBox="1"/>
          <p:nvPr/>
        </p:nvSpPr>
        <p:spPr>
          <a:xfrm>
            <a:off x="731520" y="1101055"/>
            <a:ext cx="821436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 seier lovverket?</a:t>
            </a:r>
          </a:p>
        </p:txBody>
      </p:sp>
    </p:spTree>
    <p:extLst>
      <p:ext uri="{BB962C8B-B14F-4D97-AF65-F5344CB8AC3E}">
        <p14:creationId xmlns:p14="http://schemas.microsoft.com/office/powerpoint/2010/main" val="2755766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794F3955-EF9A-A95F-388B-B9011C6B25B4}"/>
              </a:ext>
            </a:extLst>
          </p:cNvPr>
          <p:cNvSpPr txBox="1"/>
          <p:nvPr/>
        </p:nvSpPr>
        <p:spPr>
          <a:xfrm>
            <a:off x="571500" y="835983"/>
            <a:ext cx="10126980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Vassressurslova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Vassressurslova §11 seier at det skal oppretthaldast eit vegetasjonsbelte langs alle vassdrag med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vassføring. Ved hogst langs vassdrag kan det takast ut enkelttre, men ikkje av eit slikt omfang at det øydelegg den økologiske funksjonen til kantvegetasjonen.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Statsforvaltaren har ansvar for å følgje opp § 11 i vassressurslova, og kan i særlege tilfelle gje dispensasjon frå føresegna med vilkår. </a:t>
            </a:r>
          </a:p>
        </p:txBody>
      </p:sp>
    </p:spTree>
    <p:extLst>
      <p:ext uri="{BB962C8B-B14F-4D97-AF65-F5344CB8AC3E}">
        <p14:creationId xmlns:p14="http://schemas.microsoft.com/office/powerpoint/2010/main" val="2644294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C45310E-16EE-40E8-E93C-620C4DB80D39}"/>
              </a:ext>
            </a:extLst>
          </p:cNvPr>
          <p:cNvSpPr txBox="1"/>
          <p:nvPr/>
        </p:nvSpPr>
        <p:spPr>
          <a:xfrm>
            <a:off x="762000" y="914400"/>
            <a:ext cx="92735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i="1" dirty="0">
                <a:solidFill>
                  <a:schemeClr val="bg1"/>
                </a:solidFill>
              </a:rPr>
              <a:t>Vassforskrifta</a:t>
            </a:r>
          </a:p>
          <a:p>
            <a:endParaRPr lang="nn-NO" sz="2800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Pålegg å sikre best mogleg skydd og berekraftig bruk av elver og vassførekomstar.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Viktig å oppretthalde kantvegetasjonen for å oppnå </a:t>
            </a:r>
            <a:r>
              <a:rPr lang="nn-NO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vannforskriftas</a:t>
            </a: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mål om «god økologisk og kjemisk tilstand» innan 2033.</a:t>
            </a:r>
            <a:r>
              <a:rPr lang="nn-NO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7481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B68862D-99BF-78A6-D8D4-1E6D03D1C105}"/>
              </a:ext>
            </a:extLst>
          </p:cNvPr>
          <p:cNvSpPr txBox="1"/>
          <p:nvPr/>
        </p:nvSpPr>
        <p:spPr>
          <a:xfrm>
            <a:off x="426720" y="344223"/>
            <a:ext cx="10180320" cy="7060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Naturmangfaldlova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Naturmangfaldlova stadfestar at naturen skal takast vare på og har eigenverdi, men den er òg verdifull for oss.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Naturmangfaldlova gjeld for oss alle og for alle offentlege avgjerder som kan påverke naturen (§§ 6 </a:t>
            </a:r>
            <a:r>
              <a:rPr kumimoji="0" lang="nn-NO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 8-12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6. Generell </a:t>
            </a:r>
            <a:r>
              <a:rPr lang="nn-NO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aktsomhetsplikt</a:t>
            </a:r>
            <a:endParaRPr lang="nn-NO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Prinsippa er: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8. </a:t>
            </a:r>
            <a:r>
              <a:rPr lang="nn-NO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Kunnskapsgrunnlagt</a:t>
            </a:r>
            <a:endParaRPr lang="nn-NO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9. Føre-var-prinsippet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10. Økosystemtilnærming og samla belastning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11. </a:t>
            </a:r>
            <a:r>
              <a:rPr kumimoji="0" lang="nn-NO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Kostandene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ved </a:t>
            </a:r>
            <a:r>
              <a:rPr kumimoji="0" lang="nn-NO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miljøforringelse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skal bæres av </a:t>
            </a:r>
            <a:r>
              <a:rPr kumimoji="0" lang="nn-NO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tiltakshaver</a:t>
            </a: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12. </a:t>
            </a:r>
            <a:r>
              <a:rPr lang="nn-NO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Miljøforvarlige</a:t>
            </a: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n-NO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teknikker</a:t>
            </a:r>
            <a:r>
              <a:rPr lang="nn-NO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og driftsmetoder</a:t>
            </a: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06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5E77752-95CF-1350-56A0-14D4A55C7339}"/>
              </a:ext>
            </a:extLst>
          </p:cNvPr>
          <p:cNvSpPr txBox="1"/>
          <p:nvPr/>
        </p:nvSpPr>
        <p:spPr>
          <a:xfrm>
            <a:off x="601980" y="815340"/>
            <a:ext cx="10401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Jordlova</a:t>
            </a:r>
          </a:p>
          <a:p>
            <a:endParaRPr lang="nn-NO" sz="28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11. </a:t>
            </a:r>
            <a:r>
              <a:rPr lang="nn-NO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Drift av jordbruksareal, nydyrking og driftsvegar</a:t>
            </a:r>
            <a:br>
              <a:rPr lang="nn-NO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nn-NO" sz="2800" b="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«For å sikra miljøforsvarleg drift av jordbruksareal, jf. § 1 tredje ledd, kan departementet gi føresegner om drifta»</a:t>
            </a:r>
            <a:r>
              <a:rPr lang="nn-NO" sz="2800" dirty="0">
                <a:solidFill>
                  <a:schemeClr val="bg1"/>
                </a:solidFill>
              </a:rPr>
              <a:t> 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nb-NO" sz="28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heimlar</a:t>
            </a:r>
            <a:r>
              <a:rPr lang="nb-NO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regionale miljøkrav om mellom anna vegetasjonssone langs alle vassdrag</a:t>
            </a:r>
            <a:r>
              <a:rPr lang="nb-NO" sz="2800" dirty="0">
                <a:solidFill>
                  <a:schemeClr val="bg1"/>
                </a:solidFill>
              </a:rPr>
              <a:t> </a:t>
            </a:r>
            <a:br>
              <a:rPr lang="nb-NO" sz="2800" dirty="0">
                <a:solidFill>
                  <a:schemeClr val="bg1"/>
                </a:solidFill>
              </a:rPr>
            </a:br>
            <a:br>
              <a:rPr lang="nn-NO" sz="2800" dirty="0">
                <a:solidFill>
                  <a:schemeClr val="bg1"/>
                </a:solidFill>
              </a:rPr>
            </a:br>
            <a:endParaRPr lang="nn-NO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72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AB37B22-64EA-9157-6D44-0ADBFB6F4A8E}"/>
              </a:ext>
            </a:extLst>
          </p:cNvPr>
          <p:cNvSpPr txBox="1"/>
          <p:nvPr/>
        </p:nvSpPr>
        <p:spPr>
          <a:xfrm>
            <a:off x="609600" y="797984"/>
            <a:ext cx="9845040" cy="487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Produksjonstilskot og avløysartilskot i jordbruket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å få produksjonstilskot er det krav om </a:t>
            </a: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minst to 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meter vegetasjon mot vassdrag med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 (jf. § 4 i forskrift om produksjonstilskot og avløysartilskot).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Denne vegetasjonssona kan ikkje jordarbeidast, og skal vere så brei at den motverkar avrenning til ope vatn når vassføringa er normal. Kommunen avgjer om det skal tildelast produksjonstilskot. </a:t>
            </a:r>
          </a:p>
        </p:txBody>
      </p:sp>
    </p:spTree>
    <p:extLst>
      <p:ext uri="{BB962C8B-B14F-4D97-AF65-F5344CB8AC3E}">
        <p14:creationId xmlns:p14="http://schemas.microsoft.com/office/powerpoint/2010/main" val="1751835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55F43CB2-5740-F628-48B7-78C8FDD910AD}"/>
              </a:ext>
            </a:extLst>
          </p:cNvPr>
          <p:cNvSpPr txBox="1"/>
          <p:nvPr/>
        </p:nvSpPr>
        <p:spPr>
          <a:xfrm>
            <a:off x="762000" y="1121702"/>
            <a:ext cx="9113520" cy="3451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Kravet om 2 m for å få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produksjonsstilskot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fritar likevel ikkje grunneigar frå kravet i vassressurslova om at det skal oppretthaldast eit naturleg vegetasjonsbelte.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er ikkje lov etter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vrl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§ 11 å hogge ei kantsone for å så gras, sjølv om dette kan gi rett til produksjonstilskot.</a:t>
            </a:r>
          </a:p>
        </p:txBody>
      </p:sp>
    </p:spTree>
    <p:extLst>
      <p:ext uri="{BB962C8B-B14F-4D97-AF65-F5344CB8AC3E}">
        <p14:creationId xmlns:p14="http://schemas.microsoft.com/office/powerpoint/2010/main" val="3503176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015704DD-6D76-6E00-483A-2EAF6790CE75}"/>
              </a:ext>
            </a:extLst>
          </p:cNvPr>
          <p:cNvSpPr txBox="1"/>
          <p:nvPr/>
        </p:nvSpPr>
        <p:spPr>
          <a:xfrm>
            <a:off x="739140" y="1767520"/>
            <a:ext cx="10317480" cy="319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Forskrift om nydyrking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Forskrift om nydyrking § 6 seier at det skal setjast att 6 meter vegetasjonssone mot vassdrag med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vassføring.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Langs vassdrag utan </a:t>
            </a:r>
            <a:r>
              <a:rPr kumimoji="0" lang="nn-NO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 er kravet 2 meter vegetasjonssone. </a:t>
            </a:r>
          </a:p>
        </p:txBody>
      </p:sp>
    </p:spTree>
    <p:extLst>
      <p:ext uri="{BB962C8B-B14F-4D97-AF65-F5344CB8AC3E}">
        <p14:creationId xmlns:p14="http://schemas.microsoft.com/office/powerpoint/2010/main" val="2658752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4C88060-E88C-F5DB-DE92-30378D0C602F}"/>
              </a:ext>
            </a:extLst>
          </p:cNvPr>
          <p:cNvSpPr txBox="1"/>
          <p:nvPr/>
        </p:nvSpPr>
        <p:spPr>
          <a:xfrm>
            <a:off x="502920" y="991923"/>
            <a:ext cx="9547860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Forskrift om berekraftig skogbruk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3… </a:t>
            </a:r>
            <a:r>
              <a:rPr kumimoji="0" lang="nn-NO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skogeigaren skal syte for at det blir teke nødvendige omsyn til biologisk mangfald, friluftsliv, landskap og kulturverdiar når dei gjennomfører skogbrukstiltak</a:t>
            </a: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5...</a:t>
            </a:r>
            <a:r>
              <a:rPr lang="nn-NO" sz="2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 hogst i kantssonar mot vatn og vassdrag og mellom skog og anna mark skal kantsona sin økologiske funksjon takast vare på</a:t>
            </a:r>
            <a:r>
              <a:rPr lang="nn-NO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2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C735615-A0B5-D5CB-5523-757B949540D0}"/>
              </a:ext>
            </a:extLst>
          </p:cNvPr>
          <p:cNvSpPr txBox="1"/>
          <p:nvPr/>
        </p:nvSpPr>
        <p:spPr>
          <a:xfrm>
            <a:off x="938151" y="932213"/>
            <a:ext cx="99752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dirty="0">
                <a:solidFill>
                  <a:schemeClr val="bg1"/>
                </a:solidFill>
              </a:rPr>
              <a:t>Norsk PEFC skogstandard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r>
              <a:rPr lang="nn-NO" sz="2800" dirty="0">
                <a:solidFill>
                  <a:schemeClr val="bg1"/>
                </a:solidFill>
              </a:rPr>
              <a:t>Kravpunkt 24. </a:t>
            </a:r>
            <a:r>
              <a:rPr lang="nn-NO" sz="2800" dirty="0" err="1">
                <a:solidFill>
                  <a:schemeClr val="bg1"/>
                </a:solidFill>
              </a:rPr>
              <a:t>Vannbeskyttelse</a:t>
            </a:r>
            <a:r>
              <a:rPr lang="nn-NO" sz="2800" dirty="0">
                <a:solidFill>
                  <a:schemeClr val="bg1"/>
                </a:solidFill>
              </a:rPr>
              <a:t> 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</a:rPr>
              <a:t>Krav: kantsoner langs vann og vassdrag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endParaRPr lang="nn-NO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E1DA040-D721-30C1-A222-273EFCD1B447}"/>
              </a:ext>
            </a:extLst>
          </p:cNvPr>
          <p:cNvSpPr txBox="1"/>
          <p:nvPr/>
        </p:nvSpPr>
        <p:spPr>
          <a:xfrm>
            <a:off x="609600" y="1274139"/>
            <a:ext cx="8435340" cy="2987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Formål: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 vare på eit naturleg vegetasjonsbelte langs alle vassdrag med </a:t>
            </a:r>
            <a:r>
              <a:rPr kumimoji="0" lang="nn-NO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Kantvegetasjonen skal så lang som mogleg utvikle seg naturleg og vere fri for inngrep</a:t>
            </a:r>
          </a:p>
        </p:txBody>
      </p:sp>
    </p:spTree>
    <p:extLst>
      <p:ext uri="{BB962C8B-B14F-4D97-AF65-F5344CB8AC3E}">
        <p14:creationId xmlns:p14="http://schemas.microsoft.com/office/powerpoint/2010/main" val="2574726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2E3E4C43-B807-1055-C472-BAED45EA0330}"/>
              </a:ext>
            </a:extLst>
          </p:cNvPr>
          <p:cNvSpPr txBox="1"/>
          <p:nvPr/>
        </p:nvSpPr>
        <p:spPr>
          <a:xfrm>
            <a:off x="617220" y="1057582"/>
            <a:ext cx="938022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Merk at vassressurslova står over skogsertifiseringa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Dersom ein planlegg snauhogst og reetablering av kantsona må ein ha løyve frå Statsforvaltaren.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59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E8B46D6-3D01-3F85-A1BD-96500B230DB4}"/>
              </a:ext>
            </a:extLst>
          </p:cNvPr>
          <p:cNvSpPr txBox="1"/>
          <p:nvPr/>
        </p:nvSpPr>
        <p:spPr>
          <a:xfrm>
            <a:off x="626522" y="628877"/>
            <a:ext cx="9098280" cy="512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Tilskotsordningar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SMIL-midlar: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 gå til tiltak som er positivt for kulturlandskapet og biologisk mangfald, som igjen påverkar kantsona. T.d. etablere vegetasjon langs innmark som grenser mot vassdrag for å hindre avrenning.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Regionalt miljøtilskot (RMP):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prioriterte område. For eksempel tilskot til å ha kantsone i eng langs kanten mot vassdrag.</a:t>
            </a:r>
          </a:p>
        </p:txBody>
      </p:sp>
    </p:spTree>
    <p:extLst>
      <p:ext uri="{BB962C8B-B14F-4D97-AF65-F5344CB8AC3E}">
        <p14:creationId xmlns:p14="http://schemas.microsoft.com/office/powerpoint/2010/main" val="3100130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F600DA4-C09B-7466-9A04-924370A732CF}"/>
              </a:ext>
            </a:extLst>
          </p:cNvPr>
          <p:cNvSpPr txBox="1"/>
          <p:nvPr/>
        </p:nvSpPr>
        <p:spPr>
          <a:xfrm>
            <a:off x="991590" y="670956"/>
            <a:ext cx="914993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dirty="0">
                <a:solidFill>
                  <a:schemeClr val="bg1"/>
                </a:solidFill>
              </a:rPr>
              <a:t>Informasjon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</a:rPr>
              <a:t>Statsforvaltaren i Møre og Romsdal – heimeside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</a:rPr>
              <a:t>Kantvegetasjon langs vassdrag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</a:rPr>
              <a:t>Søknadsskjema for å fjerne kantvegetasjon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  <a:hlinkClick r:id="rId2"/>
              </a:rPr>
              <a:t>https://www.statsforvalteren.no/nn/More-og-Romsdal/Miljo-og-klima/Vatn/kantvegetasjon-langs-vassdrag/</a:t>
            </a:r>
            <a:r>
              <a:rPr lang="nn-NO" sz="2800" dirty="0">
                <a:solidFill>
                  <a:schemeClr val="bg1"/>
                </a:solidFill>
              </a:rPr>
              <a:t> </a:t>
            </a:r>
          </a:p>
          <a:p>
            <a:endParaRPr lang="nn-NO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n-NO" sz="2800" dirty="0">
                <a:solidFill>
                  <a:schemeClr val="bg1"/>
                </a:solidFill>
              </a:rPr>
              <a:t>NVE – </a:t>
            </a:r>
            <a:r>
              <a:rPr lang="nn-NO" sz="2800" dirty="0" err="1">
                <a:solidFill>
                  <a:schemeClr val="bg1"/>
                </a:solidFill>
              </a:rPr>
              <a:t>veileder</a:t>
            </a:r>
            <a:r>
              <a:rPr lang="nn-NO" sz="2800" dirty="0">
                <a:solidFill>
                  <a:schemeClr val="bg1"/>
                </a:solidFill>
              </a:rPr>
              <a:t> nr. 2/2019 </a:t>
            </a:r>
            <a:r>
              <a:rPr lang="nn-NO" sz="2800" i="1" dirty="0">
                <a:solidFill>
                  <a:schemeClr val="bg1"/>
                </a:solidFill>
              </a:rPr>
              <a:t>Kantvegetasjon langs vassdrag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n-NO" sz="2800" i="1" dirty="0">
              <a:solidFill>
                <a:schemeClr val="bg1"/>
              </a:solidFill>
            </a:endParaRPr>
          </a:p>
          <a:p>
            <a:endParaRPr lang="nn-NO" sz="2800" dirty="0">
              <a:solidFill>
                <a:schemeClr val="bg1"/>
              </a:solidFill>
            </a:endParaRPr>
          </a:p>
          <a:p>
            <a:endParaRPr lang="nn-NO" sz="2800" dirty="0">
              <a:solidFill>
                <a:schemeClr val="bg1"/>
              </a:solidFill>
            </a:endParaRPr>
          </a:p>
          <a:p>
            <a:endParaRPr lang="nn-NO" sz="2800" dirty="0">
              <a:solidFill>
                <a:schemeClr val="bg1"/>
              </a:solidFill>
            </a:endParaRP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94948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64534DC-36E1-2774-7B08-7B173319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A134-747B-439C-B91C-A637D816A13A}" type="datetime1">
              <a:rPr lang="en-US" smtClean="0"/>
              <a:t>11/15/2022</a:t>
            </a:fld>
            <a:endParaRPr lang="en-US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D620617-563B-A9E1-ADF7-BF3D1D91C923}"/>
              </a:ext>
            </a:extLst>
          </p:cNvPr>
          <p:cNvSpPr txBox="1"/>
          <p:nvPr/>
        </p:nvSpPr>
        <p:spPr>
          <a:xfrm>
            <a:off x="733530" y="1004835"/>
            <a:ext cx="93851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Årssikker</a:t>
            </a:r>
            <a:r>
              <a:rPr lang="nn-NO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vassføring</a:t>
            </a:r>
          </a:p>
          <a:p>
            <a:endParaRPr lang="nn-NO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n-NO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Definisjon etter vassressurslova:</a:t>
            </a:r>
          </a:p>
          <a:p>
            <a:endParaRPr lang="nn-NO" sz="2800" dirty="0"/>
          </a:p>
          <a:p>
            <a:r>
              <a:rPr lang="nb-NO" sz="2800" b="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§ 3 c) vannføring som ved middeltemperatur over frysepunktet ikke tørker ut av naturlige årsaker oftere enn hvert tiende år i gjennomsnitt</a:t>
            </a:r>
            <a:endParaRPr lang="nn-NO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n-NO" sz="2800" dirty="0"/>
          </a:p>
        </p:txBody>
      </p:sp>
    </p:spTree>
    <p:extLst>
      <p:ext uri="{BB962C8B-B14F-4D97-AF65-F5344CB8AC3E}">
        <p14:creationId xmlns:p14="http://schemas.microsoft.com/office/powerpoint/2010/main" val="63731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C509C24E-A1AC-A5A5-E557-192282F2EDB8}"/>
              </a:ext>
            </a:extLst>
          </p:cNvPr>
          <p:cNvSpPr txBox="1"/>
          <p:nvPr/>
        </p:nvSpPr>
        <p:spPr>
          <a:xfrm>
            <a:off x="716280" y="1253020"/>
            <a:ext cx="8427720" cy="396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 er kantvegetasjon langs vassdrag?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Kvifor er den viktig?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 brei skal kantsona vere og kva er lov å gjere?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n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 seier lovverket?</a:t>
            </a:r>
          </a:p>
        </p:txBody>
      </p:sp>
    </p:spTree>
    <p:extLst>
      <p:ext uri="{BB962C8B-B14F-4D97-AF65-F5344CB8AC3E}">
        <p14:creationId xmlns:p14="http://schemas.microsoft.com/office/powerpoint/2010/main" val="111859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0546F72-DD8E-9550-6EEC-1A10141A7CDD}"/>
              </a:ext>
            </a:extLst>
          </p:cNvPr>
          <p:cNvSpPr txBox="1"/>
          <p:nvPr/>
        </p:nvSpPr>
        <p:spPr>
          <a:xfrm>
            <a:off x="1173480" y="1474435"/>
            <a:ext cx="609600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 er kantvegetasjonen?</a:t>
            </a:r>
          </a:p>
        </p:txBody>
      </p:sp>
    </p:spTree>
    <p:extLst>
      <p:ext uri="{BB962C8B-B14F-4D97-AF65-F5344CB8AC3E}">
        <p14:creationId xmlns:p14="http://schemas.microsoft.com/office/powerpoint/2010/main" val="268451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8C74266C-29B9-006D-0525-779D8EEB1E1B}"/>
              </a:ext>
            </a:extLst>
          </p:cNvPr>
          <p:cNvSpPr txBox="1"/>
          <p:nvPr/>
        </p:nvSpPr>
        <p:spPr>
          <a:xfrm>
            <a:off x="830580" y="965762"/>
            <a:ext cx="8313420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Kantvegetasjon er det viltveksande og naturlege plantelivet langs vatn og vassdrag.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Kantsona dekker alt frå vasskanten til flaumsikkert land og omfattar alt frå sumpplantar til urter, busker og tre.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Kantvegetasjon er ein del av fleire naturtypar, og karakteriserast ved at naturelement frå både land og vatn møtast.</a:t>
            </a:r>
          </a:p>
        </p:txBody>
      </p:sp>
    </p:spTree>
    <p:extLst>
      <p:ext uri="{BB962C8B-B14F-4D97-AF65-F5344CB8AC3E}">
        <p14:creationId xmlns:p14="http://schemas.microsoft.com/office/powerpoint/2010/main" val="74576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B2B223C4-5659-3422-FEA7-2FC10AC88D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18" b="1518"/>
          <a:stretch/>
        </p:blipFill>
        <p:spPr/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A406218-09E4-055F-73EC-610D4B02CD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nn-NO" dirty="0"/>
              <a:t>Statsforvaltaren/Lars Kringstad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B3B08E0-7A6A-6EA5-B1A3-DCF9179F5F1F}"/>
              </a:ext>
            </a:extLst>
          </p:cNvPr>
          <p:cNvSpPr txBox="1"/>
          <p:nvPr/>
        </p:nvSpPr>
        <p:spPr>
          <a:xfrm>
            <a:off x="75355" y="6190974"/>
            <a:ext cx="501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>
                <a:solidFill>
                  <a:schemeClr val="bg1"/>
                </a:solidFill>
              </a:rPr>
              <a:t>Lita elv med urørt kantsone</a:t>
            </a:r>
          </a:p>
        </p:txBody>
      </p:sp>
    </p:spTree>
    <p:extLst>
      <p:ext uri="{BB962C8B-B14F-4D97-AF65-F5344CB8AC3E}">
        <p14:creationId xmlns:p14="http://schemas.microsoft.com/office/powerpoint/2010/main" val="4285647841"/>
      </p:ext>
    </p:extLst>
  </p:cSld>
  <p:clrMapOvr>
    <a:masterClrMapping/>
  </p:clrMapOvr>
</p:sld>
</file>

<file path=ppt/theme/theme1.xml><?xml version="1.0" encoding="utf-8"?>
<a:theme xmlns:a="http://schemas.openxmlformats.org/drawingml/2006/main" name="Dybde">
  <a:themeElements>
    <a:clrScheme name="Dybde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ybde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yb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TM04033923[[fn=Dybde]]</Template>
  <TotalTime>780</TotalTime>
  <Words>1378</Words>
  <Application>Microsoft Office PowerPoint</Application>
  <PresentationFormat>Widescreen</PresentationFormat>
  <Paragraphs>174</Paragraphs>
  <Slides>42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42</vt:i4>
      </vt:variant>
    </vt:vector>
  </HeadingPairs>
  <TitlesOfParts>
    <vt:vector size="48" baseType="lpstr">
      <vt:lpstr>Arial</vt:lpstr>
      <vt:lpstr>Calibri</vt:lpstr>
      <vt:lpstr>Corbel</vt:lpstr>
      <vt:lpstr>Open Sans</vt:lpstr>
      <vt:lpstr>Open Sans SemiBold</vt:lpstr>
      <vt:lpstr>Dybde</vt:lpstr>
      <vt:lpstr>PowerPoint-presentasjon</vt:lpstr>
      <vt:lpstr>   Kantvegetasjonen langs vassdrag har stor verdi og mange viktige funksjonar.  Det er ikkje lov å fjerne kantvegetasjonen utan løyve frå Statsforvaltaren.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Kringstad, Lars</dc:creator>
  <dc:description>Powerpointmal for Statsforvaltaren i Møre og Romsdal.</dc:description>
  <cp:lastModifiedBy>Kringstad, Lars</cp:lastModifiedBy>
  <cp:revision>3</cp:revision>
  <dcterms:created xsi:type="dcterms:W3CDTF">2022-09-12T11:25:14Z</dcterms:created>
  <dcterms:modified xsi:type="dcterms:W3CDTF">2022-11-15T09:24:17Z</dcterms:modified>
</cp:coreProperties>
</file>