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300" r:id="rId3"/>
    <p:sldId id="288" r:id="rId4"/>
    <p:sldId id="289" r:id="rId5"/>
    <p:sldId id="291" r:id="rId6"/>
    <p:sldId id="292" r:id="rId7"/>
    <p:sldId id="293" r:id="rId8"/>
    <p:sldId id="301" r:id="rId9"/>
    <p:sldId id="302" r:id="rId10"/>
    <p:sldId id="304" r:id="rId11"/>
    <p:sldId id="260" r:id="rId12"/>
    <p:sldId id="261" r:id="rId13"/>
    <p:sldId id="262" r:id="rId14"/>
    <p:sldId id="305" r:id="rId15"/>
    <p:sldId id="270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0FBE29-24E0-4277-9ADD-38E87DB735D7}" v="34" dt="2022-11-10T14:04:23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lend Grande" userId="4adeae09-687a-403c-870d-c0074dda3583" providerId="ADAL" clId="{390FBE29-24E0-4277-9ADD-38E87DB735D7}"/>
    <pc:docChg chg="custSel addSld delSld modSld">
      <pc:chgData name="Erlend Grande" userId="4adeae09-687a-403c-870d-c0074dda3583" providerId="ADAL" clId="{390FBE29-24E0-4277-9ADD-38E87DB735D7}" dt="2022-11-10T14:04:23.146" v="639" actId="208"/>
      <pc:docMkLst>
        <pc:docMk/>
      </pc:docMkLst>
      <pc:sldChg chg="addSp delSp modSp mod">
        <pc:chgData name="Erlend Grande" userId="4adeae09-687a-403c-870d-c0074dda3583" providerId="ADAL" clId="{390FBE29-24E0-4277-9ADD-38E87DB735D7}" dt="2022-11-10T14:04:23.146" v="639" actId="208"/>
        <pc:sldMkLst>
          <pc:docMk/>
          <pc:sldMk cId="1433691736" sldId="260"/>
        </pc:sldMkLst>
        <pc:spChg chg="mod">
          <ac:chgData name="Erlend Grande" userId="4adeae09-687a-403c-870d-c0074dda3583" providerId="ADAL" clId="{390FBE29-24E0-4277-9ADD-38E87DB735D7}" dt="2022-11-10T13:52:59.552" v="96" actId="1076"/>
          <ac:spMkLst>
            <pc:docMk/>
            <pc:sldMk cId="1433691736" sldId="260"/>
            <ac:spMk id="2" creationId="{06CD1C1E-71C6-9151-7C1B-7BA477973C84}"/>
          </ac:spMkLst>
        </pc:spChg>
        <pc:spChg chg="add mod">
          <ac:chgData name="Erlend Grande" userId="4adeae09-687a-403c-870d-c0074dda3583" providerId="ADAL" clId="{390FBE29-24E0-4277-9ADD-38E87DB735D7}" dt="2022-11-10T13:52:49.890" v="95" actId="20577"/>
          <ac:spMkLst>
            <pc:docMk/>
            <pc:sldMk cId="1433691736" sldId="260"/>
            <ac:spMk id="7" creationId="{0AC27187-5445-5EE4-D39D-B91720F94C07}"/>
          </ac:spMkLst>
        </pc:spChg>
        <pc:spChg chg="add mod">
          <ac:chgData name="Erlend Grande" userId="4adeae09-687a-403c-870d-c0074dda3583" providerId="ADAL" clId="{390FBE29-24E0-4277-9ADD-38E87DB735D7}" dt="2022-11-10T13:52:46.871" v="94" actId="20577"/>
          <ac:spMkLst>
            <pc:docMk/>
            <pc:sldMk cId="1433691736" sldId="260"/>
            <ac:spMk id="8" creationId="{36BEC7E0-4EB4-ABA3-0ABD-46790A04926C}"/>
          </ac:spMkLst>
        </pc:spChg>
        <pc:graphicFrameChg chg="add mod">
          <ac:chgData name="Erlend Grande" userId="4adeae09-687a-403c-870d-c0074dda3583" providerId="ADAL" clId="{390FBE29-24E0-4277-9ADD-38E87DB735D7}" dt="2022-11-10T14:04:23.146" v="639" actId="208"/>
          <ac:graphicFrameMkLst>
            <pc:docMk/>
            <pc:sldMk cId="1433691736" sldId="260"/>
            <ac:graphicFrameMk id="3" creationId="{AC4B8916-CDF6-9631-2CEC-615B84BF028B}"/>
          </ac:graphicFrameMkLst>
        </pc:graphicFrameChg>
        <pc:graphicFrameChg chg="del">
          <ac:chgData name="Erlend Grande" userId="4adeae09-687a-403c-870d-c0074dda3583" providerId="ADAL" clId="{390FBE29-24E0-4277-9ADD-38E87DB735D7}" dt="2022-11-10T13:48:39.607" v="15" actId="478"/>
          <ac:graphicFrameMkLst>
            <pc:docMk/>
            <pc:sldMk cId="1433691736" sldId="260"/>
            <ac:graphicFrameMk id="4" creationId="{25FA9F19-8617-9CC7-584C-AF387662272C}"/>
          </ac:graphicFrameMkLst>
        </pc:graphicFrameChg>
        <pc:graphicFrameChg chg="del">
          <ac:chgData name="Erlend Grande" userId="4adeae09-687a-403c-870d-c0074dda3583" providerId="ADAL" clId="{390FBE29-24E0-4277-9ADD-38E87DB735D7}" dt="2022-11-10T13:45:19.363" v="0" actId="478"/>
          <ac:graphicFrameMkLst>
            <pc:docMk/>
            <pc:sldMk cId="1433691736" sldId="260"/>
            <ac:graphicFrameMk id="5" creationId="{AC4B8916-CDF6-9631-2CEC-615B84BF028B}"/>
          </ac:graphicFrameMkLst>
        </pc:graphicFrameChg>
        <pc:graphicFrameChg chg="add mod">
          <ac:chgData name="Erlend Grande" userId="4adeae09-687a-403c-870d-c0074dda3583" providerId="ADAL" clId="{390FBE29-24E0-4277-9ADD-38E87DB735D7}" dt="2022-11-10T14:04:01.910" v="636" actId="208"/>
          <ac:graphicFrameMkLst>
            <pc:docMk/>
            <pc:sldMk cId="1433691736" sldId="260"/>
            <ac:graphicFrameMk id="6" creationId="{25FA9F19-8617-9CC7-584C-AF387662272C}"/>
          </ac:graphicFrameMkLst>
        </pc:graphicFrameChg>
      </pc:sldChg>
      <pc:sldChg chg="add">
        <pc:chgData name="Erlend Grande" userId="4adeae09-687a-403c-870d-c0074dda3583" providerId="ADAL" clId="{390FBE29-24E0-4277-9ADD-38E87DB735D7}" dt="2022-11-10T13:59:12" v="114"/>
        <pc:sldMkLst>
          <pc:docMk/>
          <pc:sldMk cId="1402058622" sldId="261"/>
        </pc:sldMkLst>
      </pc:sldChg>
      <pc:sldChg chg="add">
        <pc:chgData name="Erlend Grande" userId="4adeae09-687a-403c-870d-c0074dda3583" providerId="ADAL" clId="{390FBE29-24E0-4277-9ADD-38E87DB735D7}" dt="2022-11-10T13:59:27.291" v="115"/>
        <pc:sldMkLst>
          <pc:docMk/>
          <pc:sldMk cId="283967304" sldId="262"/>
        </pc:sldMkLst>
      </pc:sldChg>
      <pc:sldChg chg="add">
        <pc:chgData name="Erlend Grande" userId="4adeae09-687a-403c-870d-c0074dda3583" providerId="ADAL" clId="{390FBE29-24E0-4277-9ADD-38E87DB735D7}" dt="2022-11-10T14:02:50.121" v="631"/>
        <pc:sldMkLst>
          <pc:docMk/>
          <pc:sldMk cId="2274918478" sldId="270"/>
        </pc:sldMkLst>
      </pc:sldChg>
      <pc:sldChg chg="modSp mod">
        <pc:chgData name="Erlend Grande" userId="4adeae09-687a-403c-870d-c0074dda3583" providerId="ADAL" clId="{390FBE29-24E0-4277-9ADD-38E87DB735D7}" dt="2022-11-10T14:03:32.005" v="632" actId="20577"/>
        <pc:sldMkLst>
          <pc:docMk/>
          <pc:sldMk cId="3163750868" sldId="304"/>
        </pc:sldMkLst>
        <pc:spChg chg="mod">
          <ac:chgData name="Erlend Grande" userId="4adeae09-687a-403c-870d-c0074dda3583" providerId="ADAL" clId="{390FBE29-24E0-4277-9ADD-38E87DB735D7}" dt="2022-11-10T14:03:32.005" v="632" actId="20577"/>
          <ac:spMkLst>
            <pc:docMk/>
            <pc:sldMk cId="3163750868" sldId="304"/>
            <ac:spMk id="7" creationId="{5B52722A-1629-7471-33A2-958D2751D516}"/>
          </ac:spMkLst>
        </pc:spChg>
      </pc:sldChg>
      <pc:sldChg chg="modSp new mod">
        <pc:chgData name="Erlend Grande" userId="4adeae09-687a-403c-870d-c0074dda3583" providerId="ADAL" clId="{390FBE29-24E0-4277-9ADD-38E87DB735D7}" dt="2022-11-10T14:02:29.992" v="628" actId="20577"/>
        <pc:sldMkLst>
          <pc:docMk/>
          <pc:sldMk cId="1489473380" sldId="305"/>
        </pc:sldMkLst>
        <pc:spChg chg="mod">
          <ac:chgData name="Erlend Grande" userId="4adeae09-687a-403c-870d-c0074dda3583" providerId="ADAL" clId="{390FBE29-24E0-4277-9ADD-38E87DB735D7}" dt="2022-11-10T13:59:49.132" v="141" actId="20577"/>
          <ac:spMkLst>
            <pc:docMk/>
            <pc:sldMk cId="1489473380" sldId="305"/>
            <ac:spMk id="2" creationId="{62CF2C67-3302-6AA8-0FBB-3A738594D152}"/>
          </ac:spMkLst>
        </pc:spChg>
        <pc:spChg chg="mod">
          <ac:chgData name="Erlend Grande" userId="4adeae09-687a-403c-870d-c0074dda3583" providerId="ADAL" clId="{390FBE29-24E0-4277-9ADD-38E87DB735D7}" dt="2022-11-10T14:02:29.992" v="628" actId="20577"/>
          <ac:spMkLst>
            <pc:docMk/>
            <pc:sldMk cId="1489473380" sldId="305"/>
            <ac:spMk id="3" creationId="{90A498BD-5206-E771-94B7-BDCA8156BF72}"/>
          </ac:spMkLst>
        </pc:spChg>
      </pc:sldChg>
      <pc:sldChg chg="add del">
        <pc:chgData name="Erlend Grande" userId="4adeae09-687a-403c-870d-c0074dda3583" providerId="ADAL" clId="{390FBE29-24E0-4277-9ADD-38E87DB735D7}" dt="2022-11-10T14:02:49.357" v="630" actId="47"/>
        <pc:sldMkLst>
          <pc:docMk/>
          <pc:sldMk cId="1276765944" sldId="30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rondelagenskogselskap-my.sharepoint.com/personal/erlend_trondelagenskogselskap_no/Documents/Jobb/SPMN-Prosjekt/Delprosjekt%202%20(Beskyttelse%20mot%20snutebiller)/Fors&#248;k%202022/Revisjon%202/Behandling%20av%20data%20revisjon%202_h&#248;st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trondelagenskogselskap-my.sharepoint.com/personal/erlend_trondelagenskogselskap_no/Documents/Jobb/SPMN-Prosjekt/Delprosjekt%202%20(Beskyttelse%20mot%20snutebiller)/Fors&#248;k%202022/Revisjon%201/Behandling%20av%20data%20revisjon%201_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'Ark3'!$F$4</c:f>
              <c:strCache>
                <c:ptCount val="1"/>
                <c:pt idx="0">
                  <c:v>Ingen skade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('Ark3'!$E$5:$E$9,'Ark3'!$E$11)</c:f>
              <c:strCache>
                <c:ptCount val="6"/>
                <c:pt idx="0">
                  <c:v>Kontroll</c:v>
                </c:pt>
                <c:pt idx="1">
                  <c:v>Kjemisk</c:v>
                </c:pt>
                <c:pt idx="2">
                  <c:v>Woodcoat</c:v>
                </c:pt>
                <c:pt idx="3">
                  <c:v>Rullehylse</c:v>
                </c:pt>
                <c:pt idx="4">
                  <c:v>Firkanthylse</c:v>
                </c:pt>
                <c:pt idx="5">
                  <c:v>Ull</c:v>
                </c:pt>
              </c:strCache>
              <c:extLst/>
            </c:strRef>
          </c:cat>
          <c:val>
            <c:numRef>
              <c:f>('Ark3'!$F$5:$F$9,'Ark3'!$F$11)</c:f>
              <c:numCache>
                <c:formatCode>General</c:formatCode>
                <c:ptCount val="6"/>
                <c:pt idx="0">
                  <c:v>3</c:v>
                </c:pt>
                <c:pt idx="1">
                  <c:v>27</c:v>
                </c:pt>
                <c:pt idx="2">
                  <c:v>45</c:v>
                </c:pt>
                <c:pt idx="3">
                  <c:v>11</c:v>
                </c:pt>
                <c:pt idx="4">
                  <c:v>2</c:v>
                </c:pt>
                <c:pt idx="5">
                  <c:v>12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C391-4A48-951A-24A851153727}"/>
            </c:ext>
          </c:extLst>
        </c:ser>
        <c:ser>
          <c:idx val="1"/>
          <c:order val="1"/>
          <c:tx>
            <c:strRef>
              <c:f>'Ark3'!$G$4</c:f>
              <c:strCache>
                <c:ptCount val="1"/>
                <c:pt idx="0">
                  <c:v>Ubetydelig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('Ark3'!$E$5:$E$9,'Ark3'!$E$11)</c:f>
              <c:strCache>
                <c:ptCount val="6"/>
                <c:pt idx="0">
                  <c:v>Kontroll</c:v>
                </c:pt>
                <c:pt idx="1">
                  <c:v>Kjemisk</c:v>
                </c:pt>
                <c:pt idx="2">
                  <c:v>Woodcoat</c:v>
                </c:pt>
                <c:pt idx="3">
                  <c:v>Rullehylse</c:v>
                </c:pt>
                <c:pt idx="4">
                  <c:v>Firkanthylse</c:v>
                </c:pt>
                <c:pt idx="5">
                  <c:v>Ull</c:v>
                </c:pt>
              </c:strCache>
              <c:extLst/>
            </c:strRef>
          </c:cat>
          <c:val>
            <c:numRef>
              <c:f>('Ark3'!$G$5:$G$9,'Ark3'!$G$11)</c:f>
              <c:numCache>
                <c:formatCode>General</c:formatCode>
                <c:ptCount val="6"/>
                <c:pt idx="0">
                  <c:v>0</c:v>
                </c:pt>
                <c:pt idx="1">
                  <c:v>6</c:v>
                </c:pt>
                <c:pt idx="2">
                  <c:v>0</c:v>
                </c:pt>
                <c:pt idx="3">
                  <c:v>9</c:v>
                </c:pt>
                <c:pt idx="4">
                  <c:v>1</c:v>
                </c:pt>
                <c:pt idx="5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C391-4A48-951A-24A851153727}"/>
            </c:ext>
          </c:extLst>
        </c:ser>
        <c:ser>
          <c:idx val="2"/>
          <c:order val="2"/>
          <c:tx>
            <c:strRef>
              <c:f>'Ark3'!$H$4</c:f>
              <c:strCache>
                <c:ptCount val="1"/>
                <c:pt idx="0">
                  <c:v>Noe skadd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('Ark3'!$E$5:$E$9,'Ark3'!$E$11)</c:f>
              <c:strCache>
                <c:ptCount val="6"/>
                <c:pt idx="0">
                  <c:v>Kontroll</c:v>
                </c:pt>
                <c:pt idx="1">
                  <c:v>Kjemisk</c:v>
                </c:pt>
                <c:pt idx="2">
                  <c:v>Woodcoat</c:v>
                </c:pt>
                <c:pt idx="3">
                  <c:v>Rullehylse</c:v>
                </c:pt>
                <c:pt idx="4">
                  <c:v>Firkanthylse</c:v>
                </c:pt>
                <c:pt idx="5">
                  <c:v>Ull</c:v>
                </c:pt>
              </c:strCache>
              <c:extLst/>
            </c:strRef>
          </c:cat>
          <c:val>
            <c:numRef>
              <c:f>('Ark3'!$H$5:$H$9,'Ark3'!$H$11)</c:f>
              <c:numCache>
                <c:formatCode>General</c:formatCode>
                <c:ptCount val="6"/>
                <c:pt idx="0">
                  <c:v>3</c:v>
                </c:pt>
                <c:pt idx="1">
                  <c:v>15</c:v>
                </c:pt>
                <c:pt idx="2">
                  <c:v>2</c:v>
                </c:pt>
                <c:pt idx="3">
                  <c:v>20</c:v>
                </c:pt>
                <c:pt idx="4">
                  <c:v>7</c:v>
                </c:pt>
                <c:pt idx="5">
                  <c:v>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C391-4A48-951A-24A851153727}"/>
            </c:ext>
          </c:extLst>
        </c:ser>
        <c:ser>
          <c:idx val="3"/>
          <c:order val="3"/>
          <c:tx>
            <c:strRef>
              <c:f>'Ark3'!$I$4</c:f>
              <c:strCache>
                <c:ptCount val="1"/>
                <c:pt idx="0">
                  <c:v>Død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('Ark3'!$E$5:$E$9,'Ark3'!$E$11)</c:f>
              <c:strCache>
                <c:ptCount val="6"/>
                <c:pt idx="0">
                  <c:v>Kontroll</c:v>
                </c:pt>
                <c:pt idx="1">
                  <c:v>Kjemisk</c:v>
                </c:pt>
                <c:pt idx="2">
                  <c:v>Woodcoat</c:v>
                </c:pt>
                <c:pt idx="3">
                  <c:v>Rullehylse</c:v>
                </c:pt>
                <c:pt idx="4">
                  <c:v>Firkanthylse</c:v>
                </c:pt>
                <c:pt idx="5">
                  <c:v>Ull</c:v>
                </c:pt>
              </c:strCache>
              <c:extLst/>
            </c:strRef>
          </c:cat>
          <c:val>
            <c:numRef>
              <c:f>('Ark3'!$I$5:$I$9,'Ark3'!$I$11)</c:f>
              <c:numCache>
                <c:formatCode>General</c:formatCode>
                <c:ptCount val="6"/>
                <c:pt idx="0">
                  <c:v>44</c:v>
                </c:pt>
                <c:pt idx="1">
                  <c:v>2</c:v>
                </c:pt>
                <c:pt idx="2">
                  <c:v>3</c:v>
                </c:pt>
                <c:pt idx="3">
                  <c:v>10</c:v>
                </c:pt>
                <c:pt idx="4">
                  <c:v>15</c:v>
                </c:pt>
                <c:pt idx="5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C391-4A48-951A-24A851153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85676464"/>
        <c:axId val="1785664400"/>
      </c:barChart>
      <c:catAx>
        <c:axId val="178567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785664400"/>
        <c:crosses val="autoZero"/>
        <c:auto val="1"/>
        <c:lblAlgn val="ctr"/>
        <c:lblOffset val="100"/>
        <c:noMultiLvlLbl val="0"/>
      </c:catAx>
      <c:valAx>
        <c:axId val="178566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785676464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785296249191409"/>
          <c:y val="3.5435744240676935E-2"/>
          <c:w val="0.75584473382023298"/>
          <c:h val="0.8903211716269521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'Data Rykkjem'!$F$3</c:f>
              <c:strCache>
                <c:ptCount val="1"/>
                <c:pt idx="0">
                  <c:v>Ingen skade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('Data Rykkjem'!$E$4:$E$8,'Data Rykkjem'!$E$10)</c:f>
              <c:strCache>
                <c:ptCount val="6"/>
                <c:pt idx="0">
                  <c:v>Kontroll</c:v>
                </c:pt>
                <c:pt idx="1">
                  <c:v>Kjemisk</c:v>
                </c:pt>
                <c:pt idx="2">
                  <c:v>Woodcoat</c:v>
                </c:pt>
                <c:pt idx="3">
                  <c:v>Rullehylse</c:v>
                </c:pt>
                <c:pt idx="4">
                  <c:v>Firkanthylse</c:v>
                </c:pt>
                <c:pt idx="5">
                  <c:v>Ull</c:v>
                </c:pt>
              </c:strCache>
              <c:extLst/>
            </c:strRef>
          </c:cat>
          <c:val>
            <c:numRef>
              <c:f>('Data Rykkjem'!$F$4:$F$8,'Data Rykkjem'!$F$10)</c:f>
              <c:numCache>
                <c:formatCode>General</c:formatCode>
                <c:ptCount val="6"/>
                <c:pt idx="0">
                  <c:v>4</c:v>
                </c:pt>
                <c:pt idx="1">
                  <c:v>36</c:v>
                </c:pt>
                <c:pt idx="2">
                  <c:v>47</c:v>
                </c:pt>
                <c:pt idx="3">
                  <c:v>35</c:v>
                </c:pt>
                <c:pt idx="4">
                  <c:v>9</c:v>
                </c:pt>
                <c:pt idx="5">
                  <c:v>17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3CB-4032-BEE4-7852BCDC073E}"/>
            </c:ext>
          </c:extLst>
        </c:ser>
        <c:ser>
          <c:idx val="1"/>
          <c:order val="1"/>
          <c:tx>
            <c:strRef>
              <c:f>'Data Rykkjem'!$G$3</c:f>
              <c:strCache>
                <c:ptCount val="1"/>
                <c:pt idx="0">
                  <c:v>Ubetydelig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('Data Rykkjem'!$E$4:$E$8,'Data Rykkjem'!$E$10)</c:f>
              <c:strCache>
                <c:ptCount val="6"/>
                <c:pt idx="0">
                  <c:v>Kontroll</c:v>
                </c:pt>
                <c:pt idx="1">
                  <c:v>Kjemisk</c:v>
                </c:pt>
                <c:pt idx="2">
                  <c:v>Woodcoat</c:v>
                </c:pt>
                <c:pt idx="3">
                  <c:v>Rullehylse</c:v>
                </c:pt>
                <c:pt idx="4">
                  <c:v>Firkanthylse</c:v>
                </c:pt>
                <c:pt idx="5">
                  <c:v>Ull</c:v>
                </c:pt>
              </c:strCache>
              <c:extLst/>
            </c:strRef>
          </c:cat>
          <c:val>
            <c:numRef>
              <c:f>('Data Rykkjem'!$G$4:$G$8,'Data Rykkjem'!$G$10)</c:f>
              <c:numCache>
                <c:formatCode>General</c:formatCode>
                <c:ptCount val="6"/>
                <c:pt idx="0">
                  <c:v>3</c:v>
                </c:pt>
                <c:pt idx="1">
                  <c:v>11</c:v>
                </c:pt>
                <c:pt idx="2">
                  <c:v>0</c:v>
                </c:pt>
                <c:pt idx="3">
                  <c:v>7</c:v>
                </c:pt>
                <c:pt idx="4">
                  <c:v>5</c:v>
                </c:pt>
                <c:pt idx="5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3CB-4032-BEE4-7852BCDC073E}"/>
            </c:ext>
          </c:extLst>
        </c:ser>
        <c:ser>
          <c:idx val="2"/>
          <c:order val="2"/>
          <c:tx>
            <c:strRef>
              <c:f>'Data Rykkjem'!$H$3</c:f>
              <c:strCache>
                <c:ptCount val="1"/>
                <c:pt idx="0">
                  <c:v>Noe skadd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('Data Rykkjem'!$E$4:$E$8,'Data Rykkjem'!$E$10)</c:f>
              <c:strCache>
                <c:ptCount val="6"/>
                <c:pt idx="0">
                  <c:v>Kontroll</c:v>
                </c:pt>
                <c:pt idx="1">
                  <c:v>Kjemisk</c:v>
                </c:pt>
                <c:pt idx="2">
                  <c:v>Woodcoat</c:v>
                </c:pt>
                <c:pt idx="3">
                  <c:v>Rullehylse</c:v>
                </c:pt>
                <c:pt idx="4">
                  <c:v>Firkanthylse</c:v>
                </c:pt>
                <c:pt idx="5">
                  <c:v>Ull</c:v>
                </c:pt>
              </c:strCache>
              <c:extLst/>
            </c:strRef>
          </c:cat>
          <c:val>
            <c:numRef>
              <c:f>('Data Rykkjem'!$H$4:$H$8,'Data Rykkjem'!$H$10)</c:f>
              <c:numCache>
                <c:formatCode>General</c:formatCode>
                <c:ptCount val="6"/>
                <c:pt idx="0">
                  <c:v>6</c:v>
                </c:pt>
                <c:pt idx="1">
                  <c:v>3</c:v>
                </c:pt>
                <c:pt idx="2">
                  <c:v>1</c:v>
                </c:pt>
                <c:pt idx="3">
                  <c:v>5</c:v>
                </c:pt>
                <c:pt idx="4">
                  <c:v>5</c:v>
                </c:pt>
                <c:pt idx="5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F3CB-4032-BEE4-7852BCDC073E}"/>
            </c:ext>
          </c:extLst>
        </c:ser>
        <c:ser>
          <c:idx val="3"/>
          <c:order val="3"/>
          <c:tx>
            <c:strRef>
              <c:f>'Data Rykkjem'!$I$3</c:f>
              <c:strCache>
                <c:ptCount val="1"/>
                <c:pt idx="0">
                  <c:v>Død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('Data Rykkjem'!$E$4:$E$8,'Data Rykkjem'!$E$10)</c:f>
              <c:strCache>
                <c:ptCount val="6"/>
                <c:pt idx="0">
                  <c:v>Kontroll</c:v>
                </c:pt>
                <c:pt idx="1">
                  <c:v>Kjemisk</c:v>
                </c:pt>
                <c:pt idx="2">
                  <c:v>Woodcoat</c:v>
                </c:pt>
                <c:pt idx="3">
                  <c:v>Rullehylse</c:v>
                </c:pt>
                <c:pt idx="4">
                  <c:v>Firkanthylse</c:v>
                </c:pt>
                <c:pt idx="5">
                  <c:v>Ull</c:v>
                </c:pt>
              </c:strCache>
              <c:extLst/>
            </c:strRef>
          </c:cat>
          <c:val>
            <c:numRef>
              <c:f>('Data Rykkjem'!$I$4:$I$8,'Data Rykkjem'!$I$10)</c:f>
              <c:numCache>
                <c:formatCode>General</c:formatCode>
                <c:ptCount val="6"/>
                <c:pt idx="0">
                  <c:v>37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6</c:v>
                </c:pt>
                <c:pt idx="5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F3CB-4032-BEE4-7852BCDC07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5422144"/>
        <c:axId val="2075418816"/>
      </c:barChart>
      <c:catAx>
        <c:axId val="207542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075418816"/>
        <c:crosses val="autoZero"/>
        <c:auto val="1"/>
        <c:lblAlgn val="ctr"/>
        <c:lblOffset val="100"/>
        <c:noMultiLvlLbl val="0"/>
      </c:catAx>
      <c:valAx>
        <c:axId val="207541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075422144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3.0298425969795893E-2"/>
          <c:y val="0.39296667695664533"/>
          <c:w val="0.15045847259302531"/>
          <c:h val="0.21406639243070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D077-3E47-4261-BAFE-C9007B22C62C}" type="datetimeFigureOut">
              <a:rPr lang="nb-NO" smtClean="0"/>
              <a:t>10.11.2022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6F7F0-0002-45DF-BF9F-14E176344CF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70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D077-3E47-4261-BAFE-C9007B22C62C}" type="datetimeFigureOut">
              <a:rPr lang="nb-NO" smtClean="0"/>
              <a:t>10.11.2022</a:t>
            </a:fld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6F7F0-0002-45DF-BF9F-14E176344CF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0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8D077-3E47-4261-BAFE-C9007B22C62C}" type="datetimeFigureOut">
              <a:rPr lang="nb-NO" smtClean="0"/>
              <a:t>10.11.2022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6F7F0-0002-45DF-BF9F-14E176344CF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482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948D077-3E47-4261-BAFE-C9007B22C62C}" type="datetimeFigureOut">
              <a:rPr lang="nb-NO" smtClean="0"/>
              <a:t>10.11.2022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FF36F7F0-0002-45DF-BF9F-14E176344CF2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6813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F68D04-7CF4-40B2-8FA8-A11F0C990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022" y="1937786"/>
            <a:ext cx="8815396" cy="1366371"/>
          </a:xfrm>
        </p:spPr>
        <p:txBody>
          <a:bodyPr anchor="b">
            <a:normAutofit/>
          </a:bodyPr>
          <a:lstStyle/>
          <a:p>
            <a:pPr algn="ctr"/>
            <a:r>
              <a:rPr lang="nb-NO" dirty="0"/>
              <a:t>Fysisk beskyttelse mot gransnutebillen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8A13665-DC1B-C0BB-4A29-424A5D9D6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1022" y="3944679"/>
            <a:ext cx="8849956" cy="788345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 err="1"/>
              <a:t>Navn</a:t>
            </a:r>
            <a:r>
              <a:rPr lang="en-US" dirty="0"/>
              <a:t>, Dato</a:t>
            </a:r>
          </a:p>
        </p:txBody>
      </p:sp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0F12A55B-DFA1-4C04-B723-0AB844CBC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21" y="4920214"/>
            <a:ext cx="3916979" cy="126280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1AE61F6-5B05-4F1D-9B1B-C9F3D1414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50" y="5087489"/>
            <a:ext cx="1276528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4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gress, utendørs, bakke, natur&#10;&#10;Automatisk generert beskrivelse">
            <a:extLst>
              <a:ext uri="{FF2B5EF4-FFF2-40B4-BE49-F238E27FC236}">
                <a16:creationId xmlns:a16="http://schemas.microsoft.com/office/drawing/2014/main" id="{AA13D38E-8311-4C2A-D8F4-4E6E2D742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3" y="924340"/>
            <a:ext cx="3780000" cy="5040000"/>
          </a:xfrm>
          <a:prstGeom prst="rect">
            <a:avLst/>
          </a:prstGeom>
        </p:spPr>
      </p:pic>
      <p:pic>
        <p:nvPicPr>
          <p:cNvPr id="5" name="Bilde 4" descr="Et bilde som inneholder tre, utendørs&#10;&#10;Automatisk generert beskrivelse">
            <a:extLst>
              <a:ext uri="{FF2B5EF4-FFF2-40B4-BE49-F238E27FC236}">
                <a16:creationId xmlns:a16="http://schemas.microsoft.com/office/drawing/2014/main" id="{113EA760-30D3-998B-0626-0886EFA4C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0654" y="1554340"/>
            <a:ext cx="5040000" cy="3780000"/>
          </a:xfrm>
          <a:prstGeom prst="rect">
            <a:avLst/>
          </a:prstGeom>
        </p:spPr>
      </p:pic>
      <p:pic>
        <p:nvPicPr>
          <p:cNvPr id="6" name="Bilde 5" descr="Et bilde som inneholder utendørs, plante, tre&#10;&#10;Automatisk generert beskrivelse">
            <a:extLst>
              <a:ext uri="{FF2B5EF4-FFF2-40B4-BE49-F238E27FC236}">
                <a16:creationId xmlns:a16="http://schemas.microsoft.com/office/drawing/2014/main" id="{88D0CADE-5835-AA91-E4DD-6984AAED5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00395" y="1544399"/>
            <a:ext cx="5040000" cy="3780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B52722A-1629-7471-33A2-958D2751D516}"/>
              </a:ext>
            </a:extLst>
          </p:cNvPr>
          <p:cNvSpPr txBox="1"/>
          <p:nvPr/>
        </p:nvSpPr>
        <p:spPr>
          <a:xfrm>
            <a:off x="943359" y="6144679"/>
            <a:ext cx="2675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Rullehylse – hvitt papir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434699C-2F20-20A6-9C74-F2932AB26ECB}"/>
              </a:ext>
            </a:extLst>
          </p:cNvPr>
          <p:cNvSpPr txBox="1"/>
          <p:nvPr/>
        </p:nvSpPr>
        <p:spPr>
          <a:xfrm>
            <a:off x="5342076" y="6154618"/>
            <a:ext cx="150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Firkanthylse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61B9CED-2A90-E3FD-28DA-89335647CD13}"/>
              </a:ext>
            </a:extLst>
          </p:cNvPr>
          <p:cNvSpPr txBox="1"/>
          <p:nvPr/>
        </p:nvSpPr>
        <p:spPr>
          <a:xfrm>
            <a:off x="9772804" y="6154617"/>
            <a:ext cx="63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Ull</a:t>
            </a:r>
          </a:p>
        </p:txBody>
      </p:sp>
    </p:spTree>
    <p:extLst>
      <p:ext uri="{BB962C8B-B14F-4D97-AF65-F5344CB8AC3E}">
        <p14:creationId xmlns:p14="http://schemas.microsoft.com/office/powerpoint/2010/main" val="3163750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CD1C1E-71C6-9151-7C1B-7BA47797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39" y="1212490"/>
            <a:ext cx="9366325" cy="694132"/>
          </a:xfrm>
        </p:spPr>
        <p:txBody>
          <a:bodyPr>
            <a:normAutofit fontScale="90000"/>
          </a:bodyPr>
          <a:lstStyle/>
          <a:p>
            <a:r>
              <a:rPr lang="nb-NO" dirty="0"/>
              <a:t>Resultater etter første år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C4B8916-CDF6-9631-2CEC-615B84BF02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936322"/>
              </p:ext>
            </p:extLst>
          </p:nvPr>
        </p:nvGraphicFramePr>
        <p:xfrm>
          <a:off x="6624537" y="2469503"/>
          <a:ext cx="4869362" cy="3942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5FA9F19-8617-9CC7-584C-AF38766227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8475724"/>
              </p:ext>
            </p:extLst>
          </p:nvPr>
        </p:nvGraphicFramePr>
        <p:xfrm>
          <a:off x="780239" y="2469503"/>
          <a:ext cx="5844297" cy="3942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kstSylinder 6">
            <a:extLst>
              <a:ext uri="{FF2B5EF4-FFF2-40B4-BE49-F238E27FC236}">
                <a16:creationId xmlns:a16="http://schemas.microsoft.com/office/drawing/2014/main" id="{0AC27187-5445-5EE4-D39D-B91720F94C07}"/>
              </a:ext>
            </a:extLst>
          </p:cNvPr>
          <p:cNvSpPr txBox="1"/>
          <p:nvPr/>
        </p:nvSpPr>
        <p:spPr>
          <a:xfrm>
            <a:off x="1031132" y="2042809"/>
            <a:ext cx="535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Skadestatus sommer 2022: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6BEC7E0-4EB4-ABA3-0ABD-46790A04926C}"/>
              </a:ext>
            </a:extLst>
          </p:cNvPr>
          <p:cNvSpPr txBox="1"/>
          <p:nvPr/>
        </p:nvSpPr>
        <p:spPr>
          <a:xfrm>
            <a:off x="6624536" y="2042809"/>
            <a:ext cx="535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Skadestatus høst 2022:</a:t>
            </a:r>
          </a:p>
        </p:txBody>
      </p:sp>
    </p:spTree>
    <p:extLst>
      <p:ext uri="{BB962C8B-B14F-4D97-AF65-F5344CB8AC3E}">
        <p14:creationId xmlns:p14="http://schemas.microsoft.com/office/powerpoint/2010/main" val="1433691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55CA2E-33DD-46CE-DFFF-4846035EA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FB1CE1-0D87-E4E6-9C1A-861F6A312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" name="Bilde 6" descr="Et bilde som inneholder utendørs, gress&#10;&#10;Automatisk generert beskrivelse">
            <a:extLst>
              <a:ext uri="{FF2B5EF4-FFF2-40B4-BE49-F238E27FC236}">
                <a16:creationId xmlns:a16="http://schemas.microsoft.com/office/drawing/2014/main" id="{D0A10D62-5D50-1F21-2F69-9ABDB654B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9686" y="1097237"/>
            <a:ext cx="6347348" cy="4760510"/>
          </a:xfrm>
          <a:prstGeom prst="rect">
            <a:avLst/>
          </a:prstGeom>
        </p:spPr>
      </p:pic>
      <p:pic>
        <p:nvPicPr>
          <p:cNvPr id="11" name="Bilde 10" descr="Et bilde som inneholder tre, utendørs, sopp, lav&#10;&#10;Automatisk generert beskrivelse">
            <a:extLst>
              <a:ext uri="{FF2B5EF4-FFF2-40B4-BE49-F238E27FC236}">
                <a16:creationId xmlns:a16="http://schemas.microsoft.com/office/drawing/2014/main" id="{A81460B8-C829-C0AB-0A8C-43A208B04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1950" y="1099629"/>
            <a:ext cx="6366469" cy="47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58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56B829-9B57-9AFE-294D-F82B93629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BC48183-D0D0-D943-F1CE-08FB33CA0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 descr="Et bilde som inneholder utendørs, plante, tre&#10;&#10;Automatisk generert beskrivelse">
            <a:extLst>
              <a:ext uri="{FF2B5EF4-FFF2-40B4-BE49-F238E27FC236}">
                <a16:creationId xmlns:a16="http://schemas.microsoft.com/office/drawing/2014/main" id="{21D7438E-D32B-9EE7-49DA-2E32876C7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7624" y="1079797"/>
            <a:ext cx="6319248" cy="4739436"/>
          </a:xfrm>
          <a:prstGeom prst="rect">
            <a:avLst/>
          </a:prstGeom>
        </p:spPr>
      </p:pic>
      <p:pic>
        <p:nvPicPr>
          <p:cNvPr id="5" name="Bilde 4" descr="Et bilde som inneholder gress, utendørs, tre, plante&#10;&#10;Automatisk generert beskrivelse">
            <a:extLst>
              <a:ext uri="{FF2B5EF4-FFF2-40B4-BE49-F238E27FC236}">
                <a16:creationId xmlns:a16="http://schemas.microsoft.com/office/drawing/2014/main" id="{33536091-CDAD-A415-C3B7-DFA87FDC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4720" y="1079797"/>
            <a:ext cx="6319247" cy="47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7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CF2C67-3302-6AA8-0FBB-3A738594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Konklusjon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A498BD-5206-E771-94B7-BDCA8156B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Papir har i tidligere forsøk vist seg å fungere som beskyttelse av granplanter mot gransnutebillen.</a:t>
            </a:r>
          </a:p>
          <a:p>
            <a:endParaRPr lang="nb-NO" dirty="0"/>
          </a:p>
          <a:p>
            <a:r>
              <a:rPr lang="nb-NO" dirty="0"/>
              <a:t>Ull som materiale har vist seg å fungere som beskyttelse!</a:t>
            </a:r>
          </a:p>
          <a:p>
            <a:pPr lvl="1"/>
            <a:r>
              <a:rPr lang="nb-NO" dirty="0"/>
              <a:t>Forsøk er kun fulgt opp over ett år, så videre testing av materiale og design kreves.</a:t>
            </a:r>
          </a:p>
        </p:txBody>
      </p:sp>
    </p:spTree>
    <p:extLst>
      <p:ext uri="{BB962C8B-B14F-4D97-AF65-F5344CB8AC3E}">
        <p14:creationId xmlns:p14="http://schemas.microsoft.com/office/powerpoint/2010/main" val="1489473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FF1F5C-BD53-40C1-91D4-B3660D3C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279" y="1041401"/>
            <a:ext cx="6528018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Takk</a:t>
            </a:r>
            <a:r>
              <a:rPr lang="en-US" sz="5400" dirty="0"/>
              <a:t> for </a:t>
            </a:r>
            <a:r>
              <a:rPr lang="en-US" sz="5400" dirty="0" err="1"/>
              <a:t>oppmerksomheten</a:t>
            </a:r>
            <a:endParaRPr lang="en-US" sz="5400" dirty="0"/>
          </a:p>
        </p:txBody>
      </p:sp>
      <p:pic>
        <p:nvPicPr>
          <p:cNvPr id="4" name="Plassholder for innhold 8" descr="Et bilde som inneholder utendørs, gress, natur, plante&#10;&#10;Automatisk generert beskrivelse">
            <a:extLst>
              <a:ext uri="{FF2B5EF4-FFF2-40B4-BE49-F238E27FC236}">
                <a16:creationId xmlns:a16="http://schemas.microsoft.com/office/drawing/2014/main" id="{E4ADA742-0030-466D-A799-F5684CA6D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3" b="9121"/>
          <a:stretch/>
        </p:blipFill>
        <p:spPr>
          <a:xfrm>
            <a:off x="1081874" y="1041400"/>
            <a:ext cx="3059206" cy="477520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274918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89FF6D-DF50-42A2-A3D1-B5E58D3F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Bakgrunn for prosjektet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27D37C0-B6D9-4830-9E75-099A5C85DF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89887" y="2313432"/>
            <a:ext cx="9366325" cy="3493008"/>
          </a:xfrm>
        </p:spPr>
        <p:txBody>
          <a:bodyPr/>
          <a:lstStyle/>
          <a:p>
            <a:r>
              <a:rPr lang="nb-NO" dirty="0"/>
              <a:t>Foryngelse etter hogst er lovpålagt</a:t>
            </a:r>
          </a:p>
          <a:p>
            <a:endParaRPr lang="nb-NO" dirty="0"/>
          </a:p>
          <a:p>
            <a:r>
              <a:rPr lang="nb-NO" dirty="0"/>
              <a:t>Ser en økende trussel fra gransnutebillen, også i Midt-Norge</a:t>
            </a:r>
          </a:p>
        </p:txBody>
      </p:sp>
    </p:spTree>
    <p:extLst>
      <p:ext uri="{BB962C8B-B14F-4D97-AF65-F5344CB8AC3E}">
        <p14:creationId xmlns:p14="http://schemas.microsoft.com/office/powerpoint/2010/main" val="227540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758FFE-CB7A-4415-8E71-B5352E781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nb-NO" dirty="0"/>
              <a:t>Gransnutebillens biologi og livssyklus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852473-A636-4323-A397-968FE0C813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89887" y="2313432"/>
            <a:ext cx="5651847" cy="3493008"/>
          </a:xfrm>
        </p:spPr>
        <p:txBody>
          <a:bodyPr>
            <a:normAutofit/>
          </a:bodyPr>
          <a:lstStyle/>
          <a:p>
            <a:r>
              <a:rPr lang="nb-NO" dirty="0"/>
              <a:t>Bestandsskogbruk = Snutebiller</a:t>
            </a:r>
          </a:p>
          <a:p>
            <a:pPr lvl="1"/>
            <a:r>
              <a:rPr lang="nb-NO" sz="2400" dirty="0"/>
              <a:t>Mye tilgjengelig mat</a:t>
            </a:r>
          </a:p>
          <a:p>
            <a:pPr lvl="1"/>
            <a:r>
              <a:rPr lang="nb-NO" sz="2400" dirty="0"/>
              <a:t>Legger egg i stubber og røtter</a:t>
            </a:r>
          </a:p>
          <a:p>
            <a:endParaRPr lang="nb-NO" dirty="0"/>
          </a:p>
          <a:p>
            <a:r>
              <a:rPr lang="nb-NO" dirty="0"/>
              <a:t>Mildere klima gir lengre eggleggingssesong</a:t>
            </a:r>
          </a:p>
        </p:txBody>
      </p:sp>
      <p:pic>
        <p:nvPicPr>
          <p:cNvPr id="4" name="Picture 6" descr="Gransnutebille - FHI">
            <a:extLst>
              <a:ext uri="{FF2B5EF4-FFF2-40B4-BE49-F238E27FC236}">
                <a16:creationId xmlns:a16="http://schemas.microsoft.com/office/drawing/2014/main" id="{7866D626-9A2D-488E-9A12-6D09B9093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4291" y="2537946"/>
            <a:ext cx="4559808" cy="304397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768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7ED92C-05CC-42A8-928D-B14E77D0D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E74CBC9-D4C8-4BEB-B186-2AD001525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395BFD1-C9F8-41B3-81E7-7537C0BE6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835" y="-32877"/>
            <a:ext cx="12302836" cy="696938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C7ECD16-E892-4D5F-8AF5-07EF6B183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26" y="3231205"/>
            <a:ext cx="1816166" cy="1302157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21EC14C-AA49-4315-8A4A-93649BB2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4385711"/>
            <a:ext cx="1670494" cy="96600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C3C4DA3-869B-4699-B1E4-0A4BE0D5B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531" y="4159587"/>
            <a:ext cx="993441" cy="1192129"/>
          </a:xfrm>
          <a:prstGeom prst="rect">
            <a:avLst/>
          </a:prstGeom>
        </p:spPr>
      </p:pic>
      <p:pic>
        <p:nvPicPr>
          <p:cNvPr id="1030" name="Picture 6" descr="Gransnutebille - FHI">
            <a:extLst>
              <a:ext uri="{FF2B5EF4-FFF2-40B4-BE49-F238E27FC236}">
                <a16:creationId xmlns:a16="http://schemas.microsoft.com/office/drawing/2014/main" id="{7BA06485-8F29-4F73-AFDE-16D0FD88A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6" r="29345"/>
          <a:stretch/>
        </p:blipFill>
        <p:spPr bwMode="auto">
          <a:xfrm>
            <a:off x="8733802" y="3780965"/>
            <a:ext cx="615297" cy="102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4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A4FBDD-7E37-4661-AA80-073F453A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Tiltak mot snutebillen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5F9C01-3379-4C78-9EAA-028FA1BE0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Skogbehandling</a:t>
            </a:r>
          </a:p>
          <a:p>
            <a:pPr lvl="1"/>
            <a:r>
              <a:rPr lang="nb-NO" dirty="0"/>
              <a:t>Plantetidspunkt</a:t>
            </a:r>
          </a:p>
          <a:p>
            <a:pPr lvl="1"/>
            <a:r>
              <a:rPr lang="nb-NO" dirty="0"/>
              <a:t>Markberedning</a:t>
            </a:r>
          </a:p>
          <a:p>
            <a:pPr lvl="1"/>
            <a:r>
              <a:rPr lang="nb-NO" dirty="0"/>
              <a:t>Skjermstilling</a:t>
            </a:r>
          </a:p>
          <a:p>
            <a:endParaRPr lang="nb-NO" dirty="0"/>
          </a:p>
          <a:p>
            <a:r>
              <a:rPr lang="nb-NO" dirty="0"/>
              <a:t>Valg av plantemateriale</a:t>
            </a:r>
          </a:p>
          <a:p>
            <a:pPr lvl="1"/>
            <a:r>
              <a:rPr lang="nb-NO" dirty="0"/>
              <a:t>Kraftige planter</a:t>
            </a:r>
          </a:p>
          <a:p>
            <a:pPr lvl="1"/>
            <a:r>
              <a:rPr lang="nb-NO" dirty="0"/>
              <a:t>Små planter</a:t>
            </a:r>
          </a:p>
          <a:p>
            <a:pPr lvl="1"/>
            <a:endParaRPr lang="nb-NO" dirty="0"/>
          </a:p>
          <a:p>
            <a:pPr marL="365760" lvl="1" indent="0">
              <a:buNone/>
            </a:pPr>
            <a:endParaRPr lang="nb-NO" dirty="0"/>
          </a:p>
        </p:txBody>
      </p:sp>
      <p:pic>
        <p:nvPicPr>
          <p:cNvPr id="5" name="Bilde 4" descr="Et bilde som inneholder utendørs, plante&#10;&#10;Automatisk generert beskrivelse">
            <a:extLst>
              <a:ext uri="{FF2B5EF4-FFF2-40B4-BE49-F238E27FC236}">
                <a16:creationId xmlns:a16="http://schemas.microsoft.com/office/drawing/2014/main" id="{2A8310E5-3F99-48AD-819C-DA7AB3F7C6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2" r="4194"/>
          <a:stretch/>
        </p:blipFill>
        <p:spPr>
          <a:xfrm rot="5400000">
            <a:off x="6588235" y="2017776"/>
            <a:ext cx="4016520" cy="432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0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E46720-2C5B-4C00-92B5-E803658D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Tiltak mot snutebillen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5B65AC-B1BE-486C-9A8F-274E0AC61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Beskyttelse av plantene</a:t>
            </a:r>
          </a:p>
          <a:p>
            <a:pPr lvl="1"/>
            <a:r>
              <a:rPr lang="nb-NO" dirty="0"/>
              <a:t>Kjemisk</a:t>
            </a:r>
          </a:p>
          <a:p>
            <a:pPr lvl="1"/>
            <a:r>
              <a:rPr lang="nb-NO" dirty="0"/>
              <a:t>Belegg</a:t>
            </a:r>
          </a:p>
          <a:p>
            <a:pPr lvl="1"/>
            <a:r>
              <a:rPr lang="nb-NO" dirty="0"/>
              <a:t>Fysisk barriere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4D3EAF8-6180-419C-832B-7E19AA68B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97" r="4540"/>
          <a:stretch/>
        </p:blipFill>
        <p:spPr>
          <a:xfrm>
            <a:off x="6754895" y="2323652"/>
            <a:ext cx="1727200" cy="3865418"/>
          </a:xfrm>
          <a:prstGeom prst="rect">
            <a:avLst/>
          </a:prstGeom>
        </p:spPr>
      </p:pic>
      <p:pic>
        <p:nvPicPr>
          <p:cNvPr id="6" name="Bilde 5" descr="Et bilde som inneholder utendørs, gress, natur, plante&#10;&#10;Automatisk generert beskrivelse">
            <a:extLst>
              <a:ext uri="{FF2B5EF4-FFF2-40B4-BE49-F238E27FC236}">
                <a16:creationId xmlns:a16="http://schemas.microsoft.com/office/drawing/2014/main" id="{C9002534-E3FD-4106-9ACE-319DBB182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994" y="2323652"/>
            <a:ext cx="1945651" cy="38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95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27A9C2-5B61-4A2D-A17A-EEDC8879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 med prosjektet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B89399-E33E-44D5-9B05-0FBACB24F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Finne en miljøvennlig og nedbrytbar beskyttelse som kan erstatte dagens bruk av kjemikalier, og være et alternativ til belegg på plantene.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3467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77BCFF-B898-4475-A82B-45D52122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Etablerte forsøk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658B40-465F-45D2-B294-404147C8B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2 felt i 2020</a:t>
            </a:r>
          </a:p>
          <a:p>
            <a:pPr lvl="1"/>
            <a:r>
              <a:rPr lang="nb-NO" dirty="0"/>
              <a:t>Rennebu og Sunndal</a:t>
            </a:r>
          </a:p>
          <a:p>
            <a:pPr lvl="1"/>
            <a:endParaRPr lang="nb-NO" dirty="0"/>
          </a:p>
          <a:p>
            <a:r>
              <a:rPr lang="nb-NO" dirty="0"/>
              <a:t>2 felt i 2021</a:t>
            </a:r>
          </a:p>
          <a:p>
            <a:pPr lvl="1"/>
            <a:r>
              <a:rPr lang="nb-NO" dirty="0"/>
              <a:t>Begge i Sunndal</a:t>
            </a:r>
          </a:p>
          <a:p>
            <a:pPr lvl="1"/>
            <a:endParaRPr lang="nb-NO" dirty="0"/>
          </a:p>
          <a:p>
            <a:r>
              <a:rPr lang="nb-NO" dirty="0"/>
              <a:t>2 felt i 2022</a:t>
            </a:r>
          </a:p>
          <a:p>
            <a:pPr lvl="1"/>
            <a:r>
              <a:rPr lang="nb-NO" dirty="0"/>
              <a:t>Sunndal og Tingvoll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2B1A099-D58B-4F48-A73B-B3BDBB742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88" b="1"/>
          <a:stretch/>
        </p:blipFill>
        <p:spPr>
          <a:xfrm>
            <a:off x="7298617" y="898000"/>
            <a:ext cx="3354278" cy="5318191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594792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70D966-F999-A7F8-52F5-B91AC961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Behandlinger i 2022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1DB3E1-55FD-810A-831A-AD86D8E03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Kontroller</a:t>
            </a:r>
          </a:p>
          <a:p>
            <a:pPr lvl="1"/>
            <a:r>
              <a:rPr lang="nb-NO" dirty="0"/>
              <a:t>Ubehandlet kontroll</a:t>
            </a:r>
          </a:p>
          <a:p>
            <a:pPr lvl="1"/>
            <a:r>
              <a:rPr lang="nb-NO" dirty="0"/>
              <a:t>Kjemisk behandlet med </a:t>
            </a:r>
            <a:r>
              <a:rPr lang="nb-NO" dirty="0" err="1"/>
              <a:t>ImpridSkog</a:t>
            </a:r>
            <a:endParaRPr lang="nb-NO" dirty="0"/>
          </a:p>
          <a:p>
            <a:pPr lvl="1"/>
            <a:r>
              <a:rPr lang="nb-NO" dirty="0" err="1"/>
              <a:t>Woocoat</a:t>
            </a:r>
            <a:r>
              <a:rPr lang="nb-NO" dirty="0"/>
              <a:t> (belegg)</a:t>
            </a:r>
          </a:p>
          <a:p>
            <a:endParaRPr lang="nb-NO" dirty="0"/>
          </a:p>
          <a:p>
            <a:r>
              <a:rPr lang="nb-NO" dirty="0"/>
              <a:t>Fysisk beskyttelse</a:t>
            </a:r>
          </a:p>
          <a:p>
            <a:pPr lvl="1"/>
            <a:r>
              <a:rPr lang="nb-NO" dirty="0"/>
              <a:t>Rullehylse – hvitt papir</a:t>
            </a:r>
          </a:p>
          <a:p>
            <a:pPr lvl="1"/>
            <a:r>
              <a:rPr lang="nb-NO" dirty="0"/>
              <a:t>Firkanthylse</a:t>
            </a:r>
          </a:p>
          <a:p>
            <a:pPr lvl="1"/>
            <a:r>
              <a:rPr lang="nb-NO" dirty="0"/>
              <a:t>Ull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13514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208</Words>
  <Application>Microsoft Office PowerPoint</Application>
  <PresentationFormat>Widescreen</PresentationFormat>
  <Paragraphs>61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2</vt:lpstr>
      <vt:lpstr>Austin</vt:lpstr>
      <vt:lpstr>Fysisk beskyttelse mot gransnutebillen</vt:lpstr>
      <vt:lpstr>Bakgrunn for prosjektet</vt:lpstr>
      <vt:lpstr>Gransnutebillens biologi og livssyklus</vt:lpstr>
      <vt:lpstr>PowerPoint-presentasjon</vt:lpstr>
      <vt:lpstr>Tiltak mot snutebillen</vt:lpstr>
      <vt:lpstr>Tiltak mot snutebillen</vt:lpstr>
      <vt:lpstr>Mål med prosjektet</vt:lpstr>
      <vt:lpstr>Etablerte forsøk</vt:lpstr>
      <vt:lpstr>Behandlinger i 2022</vt:lpstr>
      <vt:lpstr>PowerPoint-presentasjon</vt:lpstr>
      <vt:lpstr>Resultater etter første år</vt:lpstr>
      <vt:lpstr>PowerPoint-presentasjon</vt:lpstr>
      <vt:lpstr>PowerPoint-presentasjon</vt:lpstr>
      <vt:lpstr>Konklusjon</vt:lpstr>
      <vt:lpstr>Takk for oppmerksomheten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Fysisk beskyttelse mot gransnutebillen</dc:title>
  <dc:creator>Erlend Grande</dc:creator>
  <cp:lastModifiedBy>Erlend Grande</cp:lastModifiedBy>
  <cp:revision>1</cp:revision>
  <dcterms:created xsi:type="dcterms:W3CDTF">2022-11-10T13:23:30Z</dcterms:created>
  <dcterms:modified xsi:type="dcterms:W3CDTF">2022-11-10T14:04:26Z</dcterms:modified>
</cp:coreProperties>
</file>