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7" r:id="rId2"/>
    <p:sldId id="697" r:id="rId3"/>
    <p:sldId id="698" r:id="rId4"/>
    <p:sldId id="699" r:id="rId5"/>
    <p:sldId id="700" r:id="rId6"/>
    <p:sldId id="701" r:id="rId7"/>
    <p:sldId id="702" r:id="rId8"/>
    <p:sldId id="703" r:id="rId9"/>
    <p:sldId id="704" r:id="rId10"/>
    <p:sldId id="710" r:id="rId11"/>
    <p:sldId id="705" r:id="rId12"/>
    <p:sldId id="706" r:id="rId13"/>
    <p:sldId id="707" r:id="rId14"/>
    <p:sldId id="708" r:id="rId15"/>
    <p:sldId id="709" r:id="rId16"/>
    <p:sldId id="712" r:id="rId17"/>
    <p:sldId id="713" r:id="rId18"/>
    <p:sldId id="714" r:id="rId19"/>
    <p:sldId id="715" r:id="rId20"/>
    <p:sldId id="716" r:id="rId21"/>
  </p:sldIdLst>
  <p:sldSz cx="12192000" cy="6858000"/>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0A6D752-184B-49AC-B59D-8D48E0759E21}" v="147" dt="2026-01-08T12:19:09.2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74" autoAdjust="0"/>
    <p:restoredTop sz="94660"/>
  </p:normalViewPr>
  <p:slideViewPr>
    <p:cSldViewPr snapToGrid="0">
      <p:cViewPr varScale="1">
        <p:scale>
          <a:sx n="127" d="100"/>
          <a:sy n="127" d="100"/>
        </p:scale>
        <p:origin x="132" y="32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1CB984-50AE-4A97-92CA-AB874D307B68}" type="datetimeFigureOut">
              <a:rPr lang="nb-NO" smtClean="0"/>
              <a:t>08.01.2026</a:t>
            </a:fld>
            <a:endParaRPr lang="nb-NO"/>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D9C8D5-88A2-4935-8204-E1A8D9800F1F}" type="slidenum">
              <a:rPr lang="nb-NO" smtClean="0"/>
              <a:t>‹#›</a:t>
            </a:fld>
            <a:endParaRPr lang="nb-NO"/>
          </a:p>
        </p:txBody>
      </p:sp>
    </p:spTree>
    <p:extLst>
      <p:ext uri="{BB962C8B-B14F-4D97-AF65-F5344CB8AC3E}">
        <p14:creationId xmlns:p14="http://schemas.microsoft.com/office/powerpoint/2010/main" val="11126125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5"/>
          </p:nvPr>
        </p:nvSpPr>
        <p:spPr/>
        <p:txBody>
          <a:bodyPr/>
          <a:lstStyle/>
          <a:p>
            <a:fld id="{A2D9C8D5-88A2-4935-8204-E1A8D9800F1F}" type="slidenum">
              <a:rPr lang="nb-NO" smtClean="0"/>
              <a:t>1</a:t>
            </a:fld>
            <a:endParaRPr lang="nb-NO"/>
          </a:p>
        </p:txBody>
      </p:sp>
    </p:spTree>
    <p:extLst>
      <p:ext uri="{BB962C8B-B14F-4D97-AF65-F5344CB8AC3E}">
        <p14:creationId xmlns:p14="http://schemas.microsoft.com/office/powerpoint/2010/main" val="1134330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F31A045-8A8C-5F47-E438-622068B6E2A7}"/>
              </a:ext>
            </a:extLst>
          </p:cNvPr>
          <p:cNvSpPr>
            <a:spLocks noGrp="1"/>
          </p:cNvSpPr>
          <p:nvPr>
            <p:ph type="ctrTitle"/>
          </p:nvPr>
        </p:nvSpPr>
        <p:spPr>
          <a:xfrm>
            <a:off x="1524000" y="1122363"/>
            <a:ext cx="9144000" cy="2387600"/>
          </a:xfrm>
        </p:spPr>
        <p:txBody>
          <a:bodyPr anchor="b"/>
          <a:lstStyle>
            <a:lvl1pPr algn="ctr">
              <a:defRPr sz="6000"/>
            </a:lvl1pPr>
          </a:lstStyle>
          <a:p>
            <a:r>
              <a:rPr lang="nb-NO"/>
              <a:t>Klikk for å redigere tittelstil</a:t>
            </a:r>
          </a:p>
        </p:txBody>
      </p:sp>
      <p:sp>
        <p:nvSpPr>
          <p:cNvPr id="3" name="Undertittel 2">
            <a:extLst>
              <a:ext uri="{FF2B5EF4-FFF2-40B4-BE49-F238E27FC236}">
                <a16:creationId xmlns:a16="http://schemas.microsoft.com/office/drawing/2014/main" id="{C9E4F2D9-51DD-9347-BCF4-EB077663AA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p>
        </p:txBody>
      </p:sp>
      <p:sp>
        <p:nvSpPr>
          <p:cNvPr id="4" name="Plassholder for dato 3">
            <a:extLst>
              <a:ext uri="{FF2B5EF4-FFF2-40B4-BE49-F238E27FC236}">
                <a16:creationId xmlns:a16="http://schemas.microsoft.com/office/drawing/2014/main" id="{BB50C742-CF5D-CC8A-9372-A8F96C9EEA94}"/>
              </a:ext>
            </a:extLst>
          </p:cNvPr>
          <p:cNvSpPr>
            <a:spLocks noGrp="1"/>
          </p:cNvSpPr>
          <p:nvPr>
            <p:ph type="dt" sz="half" idx="10"/>
          </p:nvPr>
        </p:nvSpPr>
        <p:spPr/>
        <p:txBody>
          <a:bodyPr/>
          <a:lstStyle/>
          <a:p>
            <a:fld id="{FBBC3DF2-8352-4B81-B204-5806883AB44A}" type="datetimeFigureOut">
              <a:rPr lang="nb-NO" smtClean="0"/>
              <a:t>08.01.2026</a:t>
            </a:fld>
            <a:endParaRPr lang="nb-NO"/>
          </a:p>
        </p:txBody>
      </p:sp>
      <p:sp>
        <p:nvSpPr>
          <p:cNvPr id="5" name="Plassholder for bunntekst 4">
            <a:extLst>
              <a:ext uri="{FF2B5EF4-FFF2-40B4-BE49-F238E27FC236}">
                <a16:creationId xmlns:a16="http://schemas.microsoft.com/office/drawing/2014/main" id="{4775665B-A786-63FE-F293-4DC90E9B67BF}"/>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9D8EA2D2-6F73-DD5C-61A3-2F5E671480D0}"/>
              </a:ext>
            </a:extLst>
          </p:cNvPr>
          <p:cNvSpPr>
            <a:spLocks noGrp="1"/>
          </p:cNvSpPr>
          <p:nvPr>
            <p:ph type="sldNum" sz="quarter" idx="12"/>
          </p:nvPr>
        </p:nvSpPr>
        <p:spPr/>
        <p:txBody>
          <a:bodyPr/>
          <a:lstStyle/>
          <a:p>
            <a:fld id="{6B5F2E66-BA97-42C7-A565-CF4419CD48C0}" type="slidenum">
              <a:rPr lang="nb-NO" smtClean="0"/>
              <a:t>‹#›</a:t>
            </a:fld>
            <a:endParaRPr lang="nb-NO"/>
          </a:p>
        </p:txBody>
      </p:sp>
    </p:spTree>
    <p:extLst>
      <p:ext uri="{BB962C8B-B14F-4D97-AF65-F5344CB8AC3E}">
        <p14:creationId xmlns:p14="http://schemas.microsoft.com/office/powerpoint/2010/main" val="33004253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BDEA5A7-F2CE-9B95-F50D-B38A5E84BAF6}"/>
              </a:ext>
            </a:extLst>
          </p:cNvPr>
          <p:cNvSpPr>
            <a:spLocks noGrp="1"/>
          </p:cNvSpPr>
          <p:nvPr>
            <p:ph type="title"/>
          </p:nvPr>
        </p:nvSpPr>
        <p:spPr/>
        <p:txBody>
          <a:bodyPr/>
          <a:lstStyle/>
          <a:p>
            <a:r>
              <a:rPr lang="nb-NO"/>
              <a:t>Klikk for å redigere tittelstil</a:t>
            </a:r>
          </a:p>
        </p:txBody>
      </p:sp>
      <p:sp>
        <p:nvSpPr>
          <p:cNvPr id="3" name="Plassholder for loddrett tekst 2">
            <a:extLst>
              <a:ext uri="{FF2B5EF4-FFF2-40B4-BE49-F238E27FC236}">
                <a16:creationId xmlns:a16="http://schemas.microsoft.com/office/drawing/2014/main" id="{54FFB9D3-DB9F-75C2-0AE2-57EDA00861F7}"/>
              </a:ext>
            </a:extLst>
          </p:cNvPr>
          <p:cNvSpPr>
            <a:spLocks noGrp="1"/>
          </p:cNvSpPr>
          <p:nvPr>
            <p:ph type="body" orient="vert" idx="1"/>
          </p:nvPr>
        </p:nvSpPr>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06FCCB69-E46E-6C80-9271-EA01EA3287A4}"/>
              </a:ext>
            </a:extLst>
          </p:cNvPr>
          <p:cNvSpPr>
            <a:spLocks noGrp="1"/>
          </p:cNvSpPr>
          <p:nvPr>
            <p:ph type="dt" sz="half" idx="10"/>
          </p:nvPr>
        </p:nvSpPr>
        <p:spPr/>
        <p:txBody>
          <a:bodyPr/>
          <a:lstStyle/>
          <a:p>
            <a:fld id="{FBBC3DF2-8352-4B81-B204-5806883AB44A}" type="datetimeFigureOut">
              <a:rPr lang="nb-NO" smtClean="0"/>
              <a:t>08.01.2026</a:t>
            </a:fld>
            <a:endParaRPr lang="nb-NO"/>
          </a:p>
        </p:txBody>
      </p:sp>
      <p:sp>
        <p:nvSpPr>
          <p:cNvPr id="5" name="Plassholder for bunntekst 4">
            <a:extLst>
              <a:ext uri="{FF2B5EF4-FFF2-40B4-BE49-F238E27FC236}">
                <a16:creationId xmlns:a16="http://schemas.microsoft.com/office/drawing/2014/main" id="{65B61DDE-26FF-0622-4134-AD50B04D6B05}"/>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456DFDB4-5B9A-1FDA-488F-B73D80CAEC3F}"/>
              </a:ext>
            </a:extLst>
          </p:cNvPr>
          <p:cNvSpPr>
            <a:spLocks noGrp="1"/>
          </p:cNvSpPr>
          <p:nvPr>
            <p:ph type="sldNum" sz="quarter" idx="12"/>
          </p:nvPr>
        </p:nvSpPr>
        <p:spPr/>
        <p:txBody>
          <a:bodyPr/>
          <a:lstStyle/>
          <a:p>
            <a:fld id="{6B5F2E66-BA97-42C7-A565-CF4419CD48C0}" type="slidenum">
              <a:rPr lang="nb-NO" smtClean="0"/>
              <a:t>‹#›</a:t>
            </a:fld>
            <a:endParaRPr lang="nb-NO"/>
          </a:p>
        </p:txBody>
      </p:sp>
    </p:spTree>
    <p:extLst>
      <p:ext uri="{BB962C8B-B14F-4D97-AF65-F5344CB8AC3E}">
        <p14:creationId xmlns:p14="http://schemas.microsoft.com/office/powerpoint/2010/main" val="3039697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a:extLst>
              <a:ext uri="{FF2B5EF4-FFF2-40B4-BE49-F238E27FC236}">
                <a16:creationId xmlns:a16="http://schemas.microsoft.com/office/drawing/2014/main" id="{22946EC8-4DD7-718F-AD36-04FE7C62CF6D}"/>
              </a:ext>
            </a:extLst>
          </p:cNvPr>
          <p:cNvSpPr>
            <a:spLocks noGrp="1"/>
          </p:cNvSpPr>
          <p:nvPr>
            <p:ph type="title" orient="vert"/>
          </p:nvPr>
        </p:nvSpPr>
        <p:spPr>
          <a:xfrm>
            <a:off x="8724900" y="365125"/>
            <a:ext cx="2628900" cy="5811838"/>
          </a:xfrm>
        </p:spPr>
        <p:txBody>
          <a:bodyPr vert="eaVert"/>
          <a:lstStyle/>
          <a:p>
            <a:r>
              <a:rPr lang="nb-NO"/>
              <a:t>Klikk for å redigere tittelstil</a:t>
            </a:r>
          </a:p>
        </p:txBody>
      </p:sp>
      <p:sp>
        <p:nvSpPr>
          <p:cNvPr id="3" name="Plassholder for loddrett tekst 2">
            <a:extLst>
              <a:ext uri="{FF2B5EF4-FFF2-40B4-BE49-F238E27FC236}">
                <a16:creationId xmlns:a16="http://schemas.microsoft.com/office/drawing/2014/main" id="{81EFF780-40FE-BFCD-5A45-510E9D26C057}"/>
              </a:ext>
            </a:extLst>
          </p:cNvPr>
          <p:cNvSpPr>
            <a:spLocks noGrp="1"/>
          </p:cNvSpPr>
          <p:nvPr>
            <p:ph type="body" orient="vert" idx="1"/>
          </p:nvPr>
        </p:nvSpPr>
        <p:spPr>
          <a:xfrm>
            <a:off x="838200" y="365125"/>
            <a:ext cx="7734300" cy="5811838"/>
          </a:xfrm>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1179872A-C5F3-91AF-838A-13C27DF6FBDD}"/>
              </a:ext>
            </a:extLst>
          </p:cNvPr>
          <p:cNvSpPr>
            <a:spLocks noGrp="1"/>
          </p:cNvSpPr>
          <p:nvPr>
            <p:ph type="dt" sz="half" idx="10"/>
          </p:nvPr>
        </p:nvSpPr>
        <p:spPr/>
        <p:txBody>
          <a:bodyPr/>
          <a:lstStyle/>
          <a:p>
            <a:fld id="{FBBC3DF2-8352-4B81-B204-5806883AB44A}" type="datetimeFigureOut">
              <a:rPr lang="nb-NO" smtClean="0"/>
              <a:t>08.01.2026</a:t>
            </a:fld>
            <a:endParaRPr lang="nb-NO"/>
          </a:p>
        </p:txBody>
      </p:sp>
      <p:sp>
        <p:nvSpPr>
          <p:cNvPr id="5" name="Plassholder for bunntekst 4">
            <a:extLst>
              <a:ext uri="{FF2B5EF4-FFF2-40B4-BE49-F238E27FC236}">
                <a16:creationId xmlns:a16="http://schemas.microsoft.com/office/drawing/2014/main" id="{9F4FC0A9-0012-80D7-F6CB-0631C84C90E7}"/>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4F6CABB7-D9BE-BCBE-961B-7AA3255DE361}"/>
              </a:ext>
            </a:extLst>
          </p:cNvPr>
          <p:cNvSpPr>
            <a:spLocks noGrp="1"/>
          </p:cNvSpPr>
          <p:nvPr>
            <p:ph type="sldNum" sz="quarter" idx="12"/>
          </p:nvPr>
        </p:nvSpPr>
        <p:spPr/>
        <p:txBody>
          <a:bodyPr/>
          <a:lstStyle/>
          <a:p>
            <a:fld id="{6B5F2E66-BA97-42C7-A565-CF4419CD48C0}" type="slidenum">
              <a:rPr lang="nb-NO" smtClean="0"/>
              <a:t>‹#›</a:t>
            </a:fld>
            <a:endParaRPr lang="nb-NO"/>
          </a:p>
        </p:txBody>
      </p:sp>
    </p:spTree>
    <p:extLst>
      <p:ext uri="{BB962C8B-B14F-4D97-AF65-F5344CB8AC3E}">
        <p14:creationId xmlns:p14="http://schemas.microsoft.com/office/powerpoint/2010/main" val="22027675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FORSIDE (mønster 9)">
    <p:bg>
      <p:bgPr>
        <a:solidFill>
          <a:schemeClr val="bg1"/>
        </a:solidFill>
        <a:effectLst/>
      </p:bgPr>
    </p:bg>
    <p:spTree>
      <p:nvGrpSpPr>
        <p:cNvPr id="1" name=""/>
        <p:cNvGrpSpPr/>
        <p:nvPr/>
      </p:nvGrpSpPr>
      <p:grpSpPr>
        <a:xfrm>
          <a:off x="0" y="0"/>
          <a:ext cx="0" cy="0"/>
          <a:chOff x="0" y="0"/>
          <a:chExt cx="0" cy="0"/>
        </a:xfrm>
      </p:grpSpPr>
      <p:sp>
        <p:nvSpPr>
          <p:cNvPr id="9" name="Rektangel 8">
            <a:extLst>
              <a:ext uri="{FF2B5EF4-FFF2-40B4-BE49-F238E27FC236}">
                <a16:creationId xmlns:a16="http://schemas.microsoft.com/office/drawing/2014/main" id="{138C16EE-710F-4022-B0C5-EA9C5CDBBD65}"/>
              </a:ext>
            </a:extLst>
          </p:cNvPr>
          <p:cNvSpPr/>
          <p:nvPr userDrawn="1"/>
        </p:nvSpPr>
        <p:spPr>
          <a:xfrm>
            <a:off x="0" y="0"/>
            <a:ext cx="12192000" cy="52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5" name="Bilde 14">
            <a:extLst>
              <a:ext uri="{FF2B5EF4-FFF2-40B4-BE49-F238E27FC236}">
                <a16:creationId xmlns:a16="http://schemas.microsoft.com/office/drawing/2014/main" id="{8360EE4D-DFF5-4E20-B16B-DE5A691E1F12}"/>
              </a:ext>
            </a:extLst>
          </p:cNvPr>
          <p:cNvPicPr>
            <a:picLocks noChangeAspect="1"/>
          </p:cNvPicPr>
          <p:nvPr userDrawn="1"/>
        </p:nvPicPr>
        <p:blipFill rotWithShape="1">
          <a:blip r:embed="rId2" cstate="screen">
            <a:extLst>
              <a:ext uri="{28A0092B-C50C-407E-A947-70E740481C1C}">
                <a14:useLocalDpi xmlns:a14="http://schemas.microsoft.com/office/drawing/2010/main" val="0"/>
              </a:ext>
            </a:extLst>
          </a:blip>
          <a:srcRect l="-2" t="-865" r="30147"/>
          <a:stretch/>
        </p:blipFill>
        <p:spPr>
          <a:xfrm>
            <a:off x="8815283" y="2114373"/>
            <a:ext cx="3376717" cy="4064272"/>
          </a:xfrm>
          <a:prstGeom prst="rect">
            <a:avLst/>
          </a:prstGeom>
        </p:spPr>
      </p:pic>
      <p:sp>
        <p:nvSpPr>
          <p:cNvPr id="19" name="Plassholder for dato 3">
            <a:extLst>
              <a:ext uri="{FF2B5EF4-FFF2-40B4-BE49-F238E27FC236}">
                <a16:creationId xmlns:a16="http://schemas.microsoft.com/office/drawing/2014/main" id="{801C13F1-45C0-4244-B9C6-4EFBC66F6D0C}"/>
              </a:ext>
            </a:extLst>
          </p:cNvPr>
          <p:cNvSpPr>
            <a:spLocks noGrp="1"/>
          </p:cNvSpPr>
          <p:nvPr>
            <p:ph type="dt" sz="half" idx="2"/>
          </p:nvPr>
        </p:nvSpPr>
        <p:spPr>
          <a:xfrm>
            <a:off x="10171134" y="6261302"/>
            <a:ext cx="1715102" cy="235270"/>
          </a:xfrm>
          <a:prstGeom prst="rect">
            <a:avLst/>
          </a:prstGeom>
        </p:spPr>
        <p:txBody>
          <a:bodyPr vert="horz" lIns="91440" tIns="45720" rIns="91440" bIns="45720" rtlCol="0" anchor="ctr">
            <a:noAutofit/>
          </a:bodyPr>
          <a:lstStyle>
            <a:lvl1pPr algn="r">
              <a:defRPr sz="1200">
                <a:solidFill>
                  <a:schemeClr val="tx1"/>
                </a:solidFill>
                <a:latin typeface="+mn-lt"/>
              </a:defRPr>
            </a:lvl1pPr>
          </a:lstStyle>
          <a:p>
            <a:fld id="{20CAE16B-463B-4D9A-B532-D4D0B4862104}" type="datetime1">
              <a:rPr lang="nb-NO" smtClean="0"/>
              <a:pPr/>
              <a:t>08.01.2026</a:t>
            </a:fld>
            <a:endParaRPr lang="nb-NO"/>
          </a:p>
        </p:txBody>
      </p:sp>
      <p:sp>
        <p:nvSpPr>
          <p:cNvPr id="5" name="Plassholder for tekst 4">
            <a:extLst>
              <a:ext uri="{FF2B5EF4-FFF2-40B4-BE49-F238E27FC236}">
                <a16:creationId xmlns:a16="http://schemas.microsoft.com/office/drawing/2014/main" id="{EA6A4735-2CFC-41E4-A5FE-C807F8501578}"/>
              </a:ext>
            </a:extLst>
          </p:cNvPr>
          <p:cNvSpPr>
            <a:spLocks noGrp="1"/>
          </p:cNvSpPr>
          <p:nvPr>
            <p:ph type="body" sz="quarter" idx="10" hasCustomPrompt="1"/>
          </p:nvPr>
        </p:nvSpPr>
        <p:spPr>
          <a:xfrm>
            <a:off x="937593" y="958645"/>
            <a:ext cx="8258026" cy="2576997"/>
          </a:xfrm>
          <a:prstGeom prst="rect">
            <a:avLst/>
          </a:prstGeom>
          <a:effectLst>
            <a:outerShdw blurRad="50800" dist="38100" dir="2700000" algn="tl" rotWithShape="0">
              <a:prstClr val="black">
                <a:alpha val="39000"/>
              </a:prstClr>
            </a:outerShdw>
          </a:effectLst>
        </p:spPr>
        <p:txBody>
          <a:bodyPr anchor="b"/>
          <a:lstStyle>
            <a:lvl1pPr marL="0" indent="0">
              <a:buNone/>
              <a:defRPr sz="54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nb-NO"/>
              <a:t>Overskrift (pkt. 54) på </a:t>
            </a:r>
            <a:r>
              <a:rPr lang="nb-NO" err="1"/>
              <a:t>forsidemal</a:t>
            </a:r>
            <a:r>
              <a:rPr lang="nb-NO"/>
              <a:t> uten bilde</a:t>
            </a:r>
          </a:p>
        </p:txBody>
      </p:sp>
      <p:sp>
        <p:nvSpPr>
          <p:cNvPr id="7" name="Plassholder for tekst 6">
            <a:extLst>
              <a:ext uri="{FF2B5EF4-FFF2-40B4-BE49-F238E27FC236}">
                <a16:creationId xmlns:a16="http://schemas.microsoft.com/office/drawing/2014/main" id="{A9FF001B-633E-41C9-B008-C3077FC68369}"/>
              </a:ext>
            </a:extLst>
          </p:cNvPr>
          <p:cNvSpPr>
            <a:spLocks noGrp="1"/>
          </p:cNvSpPr>
          <p:nvPr>
            <p:ph type="body" sz="quarter" idx="11" hasCustomPrompt="1"/>
          </p:nvPr>
        </p:nvSpPr>
        <p:spPr>
          <a:xfrm>
            <a:off x="967088" y="3952086"/>
            <a:ext cx="5136285" cy="1036667"/>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solidFill>
                  <a:schemeClr val="accent1"/>
                </a:solidFill>
                <a:latin typeface="+mn-lt"/>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nb-NO"/>
              <a:t>Her kan du skrive navn og avdeling, eller du kan spesifisere hva presentasjonen dreier seg om.</a:t>
            </a:r>
          </a:p>
        </p:txBody>
      </p:sp>
      <p:pic>
        <p:nvPicPr>
          <p:cNvPr id="11" name="Bilde 10" descr="Et bilde som inneholder natthimmel&#10;&#10;Automatisk generert beskrivelse">
            <a:extLst>
              <a:ext uri="{FF2B5EF4-FFF2-40B4-BE49-F238E27FC236}">
                <a16:creationId xmlns:a16="http://schemas.microsoft.com/office/drawing/2014/main" id="{79A54D75-E3E5-449D-A077-7CBB70E42EC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5146090"/>
            <a:ext cx="4457035" cy="1350482"/>
          </a:xfrm>
          <a:prstGeom prst="rect">
            <a:avLst/>
          </a:prstGeom>
        </p:spPr>
      </p:pic>
    </p:spTree>
    <p:extLst>
      <p:ext uri="{BB962C8B-B14F-4D97-AF65-F5344CB8AC3E}">
        <p14:creationId xmlns:p14="http://schemas.microsoft.com/office/powerpoint/2010/main" val="8310940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tel og innhold 2">
    <p:bg>
      <p:bgPr>
        <a:solidFill>
          <a:schemeClr val="bg1"/>
        </a:solidFill>
        <a:effectLst/>
      </p:bgPr>
    </p:bg>
    <p:spTree>
      <p:nvGrpSpPr>
        <p:cNvPr id="1" name=""/>
        <p:cNvGrpSpPr/>
        <p:nvPr/>
      </p:nvGrpSpPr>
      <p:grpSpPr>
        <a:xfrm>
          <a:off x="0" y="0"/>
          <a:ext cx="0" cy="0"/>
          <a:chOff x="0" y="0"/>
          <a:chExt cx="0" cy="0"/>
        </a:xfrm>
      </p:grpSpPr>
      <p:sp>
        <p:nvSpPr>
          <p:cNvPr id="38" name="Plassholder for tekst 37">
            <a:extLst>
              <a:ext uri="{FF2B5EF4-FFF2-40B4-BE49-F238E27FC236}">
                <a16:creationId xmlns:a16="http://schemas.microsoft.com/office/drawing/2014/main" id="{64124C66-4136-4FC7-A6B5-B7D77C6ED11D}"/>
              </a:ext>
            </a:extLst>
          </p:cNvPr>
          <p:cNvSpPr>
            <a:spLocks noGrp="1"/>
          </p:cNvSpPr>
          <p:nvPr>
            <p:ph type="body" sz="quarter" idx="11" hasCustomPrompt="1"/>
          </p:nvPr>
        </p:nvSpPr>
        <p:spPr>
          <a:xfrm>
            <a:off x="1057541" y="2381865"/>
            <a:ext cx="10078772" cy="3927382"/>
          </a:xfrm>
          <a:prstGeom prst="rect">
            <a:avLst/>
          </a:prstGeom>
        </p:spPr>
        <p:txBody>
          <a:bodyPr/>
          <a:lstStyle>
            <a:lvl1pPr marL="228600" marR="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sz="2400">
                <a:solidFill>
                  <a:schemeClr val="tx1"/>
                </a:solidFill>
              </a:defRPr>
            </a:lvl1pPr>
            <a:lvl2pPr>
              <a:lnSpc>
                <a:spcPct val="100000"/>
              </a:lnSpc>
              <a:defRPr>
                <a:solidFill>
                  <a:schemeClr val="tx1"/>
                </a:solidFill>
              </a:defRPr>
            </a:lvl2pPr>
            <a:lvl3pPr>
              <a:lnSpc>
                <a:spcPct val="100000"/>
              </a:lnSpc>
              <a:defRPr>
                <a:solidFill>
                  <a:schemeClr val="tx1"/>
                </a:solidFill>
              </a:defRPr>
            </a:lvl3pPr>
            <a:lvl4pPr>
              <a:lnSpc>
                <a:spcPct val="100000"/>
              </a:lnSpc>
              <a:defRPr>
                <a:solidFill>
                  <a:schemeClr val="tx1"/>
                </a:solidFill>
              </a:defRPr>
            </a:lvl4pPr>
            <a:lvl5pPr>
              <a:lnSpc>
                <a:spcPct val="100000"/>
              </a:lnSpc>
              <a:defRPr>
                <a:solidFill>
                  <a:schemeClr val="tx1"/>
                </a:solidFill>
              </a:defRPr>
            </a:lvl5pPr>
          </a:lstStyle>
          <a:p>
            <a:pPr marL="228600" marR="0" lvl="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lang="nb-NO"/>
              <a:t>Skriv i stikkordsform, ikke i setninger.</a:t>
            </a:r>
            <a:br>
              <a:rPr lang="nb-NO"/>
            </a:br>
            <a:r>
              <a:rPr lang="nb-NO"/>
              <a:t>Publikum bør slippe å lese alt som blir sagt.</a:t>
            </a:r>
          </a:p>
          <a:p>
            <a:pPr marL="228600" marR="0" lvl="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lang="nb-NO"/>
              <a:t>Mye tekst vil gjøre at publikum bruker mer tid på å lese, og mindre til på å lytte.</a:t>
            </a:r>
          </a:p>
          <a:p>
            <a:pPr marL="228600" marR="0" lvl="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endParaRPr lang="nb-NO"/>
          </a:p>
        </p:txBody>
      </p:sp>
      <p:sp>
        <p:nvSpPr>
          <p:cNvPr id="6" name="Plassholder for tittel 1">
            <a:extLst>
              <a:ext uri="{FF2B5EF4-FFF2-40B4-BE49-F238E27FC236}">
                <a16:creationId xmlns:a16="http://schemas.microsoft.com/office/drawing/2014/main" id="{AD94DBB0-AC01-486F-9645-C50E40CF467E}"/>
              </a:ext>
            </a:extLst>
          </p:cNvPr>
          <p:cNvSpPr>
            <a:spLocks noGrp="1"/>
          </p:cNvSpPr>
          <p:nvPr>
            <p:ph type="title" hasCustomPrompt="1"/>
          </p:nvPr>
        </p:nvSpPr>
        <p:spPr>
          <a:xfrm>
            <a:off x="1055688" y="873125"/>
            <a:ext cx="10080625" cy="1287514"/>
          </a:xfrm>
          <a:prstGeom prst="rect">
            <a:avLst/>
          </a:prstGeom>
          <a:effectLst/>
        </p:spPr>
        <p:txBody>
          <a:bodyPr vert="horz" lIns="91440" tIns="45720" rIns="91440" bIns="45720" rtlCol="0" anchor="b">
            <a:noAutofit/>
          </a:bodyPr>
          <a:lstStyle>
            <a:lvl1pPr>
              <a:lnSpc>
                <a:spcPct val="100000"/>
              </a:lnSpc>
              <a:defRPr sz="4400">
                <a:solidFill>
                  <a:schemeClr val="tx1"/>
                </a:solidFill>
              </a:defRPr>
            </a:lvl1pPr>
          </a:lstStyle>
          <a:p>
            <a:r>
              <a:rPr lang="nb-NO"/>
              <a:t>Overskrift (44) på maks en linje</a:t>
            </a:r>
          </a:p>
        </p:txBody>
      </p:sp>
      <p:sp>
        <p:nvSpPr>
          <p:cNvPr id="15" name="Plassholder for lysbildenummer 5">
            <a:extLst>
              <a:ext uri="{FF2B5EF4-FFF2-40B4-BE49-F238E27FC236}">
                <a16:creationId xmlns:a16="http://schemas.microsoft.com/office/drawing/2014/main" id="{8BB81CE8-4FDA-4E87-BF9F-E402616C5556}"/>
              </a:ext>
            </a:extLst>
          </p:cNvPr>
          <p:cNvSpPr txBox="1">
            <a:spLocks/>
          </p:cNvSpPr>
          <p:nvPr userDrawn="1"/>
        </p:nvSpPr>
        <p:spPr>
          <a:xfrm>
            <a:off x="11540562" y="6510425"/>
            <a:ext cx="497451" cy="235270"/>
          </a:xfrm>
          <a:prstGeom prst="rect">
            <a:avLst/>
          </a:prstGeom>
        </p:spPr>
        <p:txBody>
          <a:bodyPr vert="horz" lIns="91440" tIns="45720" rIns="91440" bIns="45720" rtlCol="0" anchor="ctr"/>
          <a:lstStyle>
            <a:defPPr>
              <a:defRPr lang="nb-NO"/>
            </a:defPPr>
            <a:lvl1pPr marL="0" algn="r" defTabSz="914400" rtl="0" eaLnBrk="1" latinLnBrk="0" hangingPunct="1">
              <a:defRPr sz="1200" kern="1200">
                <a:solidFill>
                  <a:srgbClr val="00ADBA"/>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CB9F341-8A61-4DDE-9697-FC23600E837F}" type="slidenum">
              <a:rPr lang="nb-NO" sz="900" smtClean="0">
                <a:solidFill>
                  <a:schemeClr val="tx1"/>
                </a:solidFill>
                <a:latin typeface="+mn-lt"/>
              </a:rPr>
              <a:pPr algn="r"/>
              <a:t>‹#›</a:t>
            </a:fld>
            <a:endParaRPr lang="nb-NO" sz="900">
              <a:solidFill>
                <a:schemeClr val="tx1"/>
              </a:solidFill>
              <a:latin typeface="+mn-lt"/>
            </a:endParaRPr>
          </a:p>
        </p:txBody>
      </p:sp>
      <p:sp>
        <p:nvSpPr>
          <p:cNvPr id="10" name="TekstSylinder 9">
            <a:extLst>
              <a:ext uri="{FF2B5EF4-FFF2-40B4-BE49-F238E27FC236}">
                <a16:creationId xmlns:a16="http://schemas.microsoft.com/office/drawing/2014/main" id="{4F464157-D61E-4BC0-A730-8F2B47E9BE36}"/>
              </a:ext>
            </a:extLst>
          </p:cNvPr>
          <p:cNvSpPr txBox="1"/>
          <p:nvPr userDrawn="1"/>
        </p:nvSpPr>
        <p:spPr>
          <a:xfrm>
            <a:off x="9918700" y="6531150"/>
            <a:ext cx="1898649" cy="200055"/>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nb-NO" altLang="nb-NO" sz="700" b="0" i="0" u="none" strike="noStrike" kern="1200" cap="none" normalizeH="0" baseline="0">
                <a:ln>
                  <a:noFill/>
                </a:ln>
                <a:solidFill>
                  <a:schemeClr val="accent3"/>
                </a:solidFill>
                <a:effectLst/>
                <a:latin typeface="+mn-lt"/>
                <a:ea typeface="+mn-ea"/>
                <a:cs typeface="Arial" panose="020B0604020202020204" pitchFamily="34" charset="0"/>
              </a:rPr>
              <a:t>© </a:t>
            </a:r>
            <a:r>
              <a:rPr kumimoji="0" lang="nb-NO" altLang="nb-NO" sz="700" b="0" i="0" u="none" strike="noStrike" cap="none" normalizeH="0" baseline="0">
                <a:ln>
                  <a:noFill/>
                </a:ln>
                <a:solidFill>
                  <a:schemeClr val="accent3"/>
                </a:solidFill>
                <a:effectLst/>
                <a:latin typeface="+mj-lt"/>
                <a:cs typeface="Arial" panose="020B0604020202020204" pitchFamily="34" charset="0"/>
              </a:rPr>
              <a:t>Statsforvalteren i Troms og Finnmark</a:t>
            </a:r>
          </a:p>
        </p:txBody>
      </p:sp>
      <p:pic>
        <p:nvPicPr>
          <p:cNvPr id="3" name="Bilde 2">
            <a:extLst>
              <a:ext uri="{FF2B5EF4-FFF2-40B4-BE49-F238E27FC236}">
                <a16:creationId xmlns:a16="http://schemas.microsoft.com/office/drawing/2014/main" id="{0C0D72C6-BA62-4A34-B2AA-75A1C6B8624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80884" y="374087"/>
            <a:ext cx="508409" cy="499038"/>
          </a:xfrm>
          <a:prstGeom prst="rect">
            <a:avLst/>
          </a:prstGeom>
        </p:spPr>
      </p:pic>
    </p:spTree>
    <p:extLst>
      <p:ext uri="{BB962C8B-B14F-4D97-AF65-F5344CB8AC3E}">
        <p14:creationId xmlns:p14="http://schemas.microsoft.com/office/powerpoint/2010/main" val="11484082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529">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4CB7B06E-9800-B95E-AAD0-8A0791121FEC}"/>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1C5734B0-4BB7-AB73-4A2F-958E7E52CF5A}"/>
              </a:ext>
            </a:extLst>
          </p:cNvPr>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9D896A27-C476-FEF3-8F24-544CCCE513B9}"/>
              </a:ext>
            </a:extLst>
          </p:cNvPr>
          <p:cNvSpPr>
            <a:spLocks noGrp="1"/>
          </p:cNvSpPr>
          <p:nvPr>
            <p:ph type="dt" sz="half" idx="10"/>
          </p:nvPr>
        </p:nvSpPr>
        <p:spPr/>
        <p:txBody>
          <a:bodyPr/>
          <a:lstStyle/>
          <a:p>
            <a:fld id="{FBBC3DF2-8352-4B81-B204-5806883AB44A}" type="datetimeFigureOut">
              <a:rPr lang="nb-NO" smtClean="0"/>
              <a:t>08.01.2026</a:t>
            </a:fld>
            <a:endParaRPr lang="nb-NO"/>
          </a:p>
        </p:txBody>
      </p:sp>
      <p:sp>
        <p:nvSpPr>
          <p:cNvPr id="5" name="Plassholder for bunntekst 4">
            <a:extLst>
              <a:ext uri="{FF2B5EF4-FFF2-40B4-BE49-F238E27FC236}">
                <a16:creationId xmlns:a16="http://schemas.microsoft.com/office/drawing/2014/main" id="{8218792E-871E-809E-45B2-D6968C20C7A7}"/>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E8D17E73-34D8-650D-9399-ACEABA82CCEA}"/>
              </a:ext>
            </a:extLst>
          </p:cNvPr>
          <p:cNvSpPr>
            <a:spLocks noGrp="1"/>
          </p:cNvSpPr>
          <p:nvPr>
            <p:ph type="sldNum" sz="quarter" idx="12"/>
          </p:nvPr>
        </p:nvSpPr>
        <p:spPr/>
        <p:txBody>
          <a:bodyPr/>
          <a:lstStyle/>
          <a:p>
            <a:fld id="{6B5F2E66-BA97-42C7-A565-CF4419CD48C0}" type="slidenum">
              <a:rPr lang="nb-NO" smtClean="0"/>
              <a:t>‹#›</a:t>
            </a:fld>
            <a:endParaRPr lang="nb-NO"/>
          </a:p>
        </p:txBody>
      </p:sp>
    </p:spTree>
    <p:extLst>
      <p:ext uri="{BB962C8B-B14F-4D97-AF65-F5344CB8AC3E}">
        <p14:creationId xmlns:p14="http://schemas.microsoft.com/office/powerpoint/2010/main" val="2526431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8258E05-C5A1-7686-46BA-7351F2AE398E}"/>
              </a:ext>
            </a:extLst>
          </p:cNvPr>
          <p:cNvSpPr>
            <a:spLocks noGrp="1"/>
          </p:cNvSpPr>
          <p:nvPr>
            <p:ph type="title"/>
          </p:nvPr>
        </p:nvSpPr>
        <p:spPr>
          <a:xfrm>
            <a:off x="831850" y="1709738"/>
            <a:ext cx="10515600" cy="2852737"/>
          </a:xfrm>
        </p:spPr>
        <p:txBody>
          <a:bodyPr anchor="b"/>
          <a:lstStyle>
            <a:lvl1pPr>
              <a:defRPr sz="6000"/>
            </a:lvl1pPr>
          </a:lstStyle>
          <a:p>
            <a:r>
              <a:rPr lang="nb-NO"/>
              <a:t>Klikk for å redigere tittelstil</a:t>
            </a:r>
          </a:p>
        </p:txBody>
      </p:sp>
      <p:sp>
        <p:nvSpPr>
          <p:cNvPr id="3" name="Plassholder for tekst 2">
            <a:extLst>
              <a:ext uri="{FF2B5EF4-FFF2-40B4-BE49-F238E27FC236}">
                <a16:creationId xmlns:a16="http://schemas.microsoft.com/office/drawing/2014/main" id="{CD2DC61A-A515-FFCC-6B52-0F94B372CDD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b-NO"/>
              <a:t>Klikk for å redigere tekststiler i malen</a:t>
            </a:r>
          </a:p>
        </p:txBody>
      </p:sp>
      <p:sp>
        <p:nvSpPr>
          <p:cNvPr id="4" name="Plassholder for dato 3">
            <a:extLst>
              <a:ext uri="{FF2B5EF4-FFF2-40B4-BE49-F238E27FC236}">
                <a16:creationId xmlns:a16="http://schemas.microsoft.com/office/drawing/2014/main" id="{B75580CE-A7F2-5123-8857-EBF46D26DD56}"/>
              </a:ext>
            </a:extLst>
          </p:cNvPr>
          <p:cNvSpPr>
            <a:spLocks noGrp="1"/>
          </p:cNvSpPr>
          <p:nvPr>
            <p:ph type="dt" sz="half" idx="10"/>
          </p:nvPr>
        </p:nvSpPr>
        <p:spPr/>
        <p:txBody>
          <a:bodyPr/>
          <a:lstStyle/>
          <a:p>
            <a:fld id="{FBBC3DF2-8352-4B81-B204-5806883AB44A}" type="datetimeFigureOut">
              <a:rPr lang="nb-NO" smtClean="0"/>
              <a:t>08.01.2026</a:t>
            </a:fld>
            <a:endParaRPr lang="nb-NO"/>
          </a:p>
        </p:txBody>
      </p:sp>
      <p:sp>
        <p:nvSpPr>
          <p:cNvPr id="5" name="Plassholder for bunntekst 4">
            <a:extLst>
              <a:ext uri="{FF2B5EF4-FFF2-40B4-BE49-F238E27FC236}">
                <a16:creationId xmlns:a16="http://schemas.microsoft.com/office/drawing/2014/main" id="{10D0079A-E404-437A-A3B4-12B196076A31}"/>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3120AB46-7B5F-385E-A648-D97E318C2B8E}"/>
              </a:ext>
            </a:extLst>
          </p:cNvPr>
          <p:cNvSpPr>
            <a:spLocks noGrp="1"/>
          </p:cNvSpPr>
          <p:nvPr>
            <p:ph type="sldNum" sz="quarter" idx="12"/>
          </p:nvPr>
        </p:nvSpPr>
        <p:spPr/>
        <p:txBody>
          <a:bodyPr/>
          <a:lstStyle/>
          <a:p>
            <a:fld id="{6B5F2E66-BA97-42C7-A565-CF4419CD48C0}" type="slidenum">
              <a:rPr lang="nb-NO" smtClean="0"/>
              <a:t>‹#›</a:t>
            </a:fld>
            <a:endParaRPr lang="nb-NO"/>
          </a:p>
        </p:txBody>
      </p:sp>
    </p:spTree>
    <p:extLst>
      <p:ext uri="{BB962C8B-B14F-4D97-AF65-F5344CB8AC3E}">
        <p14:creationId xmlns:p14="http://schemas.microsoft.com/office/powerpoint/2010/main" val="3970062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2D1DB44-6240-982B-929F-160AB746781E}"/>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0F8F3405-C3E8-6BAD-442D-BD2157EE3C31}"/>
              </a:ext>
            </a:extLst>
          </p:cNvPr>
          <p:cNvSpPr>
            <a:spLocks noGrp="1"/>
          </p:cNvSpPr>
          <p:nvPr>
            <p:ph sz="half" idx="1"/>
          </p:nvPr>
        </p:nvSpPr>
        <p:spPr>
          <a:xfrm>
            <a:off x="838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a:extLst>
              <a:ext uri="{FF2B5EF4-FFF2-40B4-BE49-F238E27FC236}">
                <a16:creationId xmlns:a16="http://schemas.microsoft.com/office/drawing/2014/main" id="{CD7A3672-7F22-9ADB-D963-9B01AFBCB3EF}"/>
              </a:ext>
            </a:extLst>
          </p:cNvPr>
          <p:cNvSpPr>
            <a:spLocks noGrp="1"/>
          </p:cNvSpPr>
          <p:nvPr>
            <p:ph sz="half" idx="2"/>
          </p:nvPr>
        </p:nvSpPr>
        <p:spPr>
          <a:xfrm>
            <a:off x="6172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dato 4">
            <a:extLst>
              <a:ext uri="{FF2B5EF4-FFF2-40B4-BE49-F238E27FC236}">
                <a16:creationId xmlns:a16="http://schemas.microsoft.com/office/drawing/2014/main" id="{6F433939-EA3A-7ACF-E3EB-3E1AA63C14EB}"/>
              </a:ext>
            </a:extLst>
          </p:cNvPr>
          <p:cNvSpPr>
            <a:spLocks noGrp="1"/>
          </p:cNvSpPr>
          <p:nvPr>
            <p:ph type="dt" sz="half" idx="10"/>
          </p:nvPr>
        </p:nvSpPr>
        <p:spPr/>
        <p:txBody>
          <a:bodyPr/>
          <a:lstStyle/>
          <a:p>
            <a:fld id="{FBBC3DF2-8352-4B81-B204-5806883AB44A}" type="datetimeFigureOut">
              <a:rPr lang="nb-NO" smtClean="0"/>
              <a:t>08.01.2026</a:t>
            </a:fld>
            <a:endParaRPr lang="nb-NO"/>
          </a:p>
        </p:txBody>
      </p:sp>
      <p:sp>
        <p:nvSpPr>
          <p:cNvPr id="6" name="Plassholder for bunntekst 5">
            <a:extLst>
              <a:ext uri="{FF2B5EF4-FFF2-40B4-BE49-F238E27FC236}">
                <a16:creationId xmlns:a16="http://schemas.microsoft.com/office/drawing/2014/main" id="{7F523512-C9FE-F647-5BAE-3AE5A067C425}"/>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E6F796DC-6816-5F40-10BA-C26C3F8CEA2D}"/>
              </a:ext>
            </a:extLst>
          </p:cNvPr>
          <p:cNvSpPr>
            <a:spLocks noGrp="1"/>
          </p:cNvSpPr>
          <p:nvPr>
            <p:ph type="sldNum" sz="quarter" idx="12"/>
          </p:nvPr>
        </p:nvSpPr>
        <p:spPr/>
        <p:txBody>
          <a:bodyPr/>
          <a:lstStyle/>
          <a:p>
            <a:fld id="{6B5F2E66-BA97-42C7-A565-CF4419CD48C0}" type="slidenum">
              <a:rPr lang="nb-NO" smtClean="0"/>
              <a:t>‹#›</a:t>
            </a:fld>
            <a:endParaRPr lang="nb-NO"/>
          </a:p>
        </p:txBody>
      </p:sp>
    </p:spTree>
    <p:extLst>
      <p:ext uri="{BB962C8B-B14F-4D97-AF65-F5344CB8AC3E}">
        <p14:creationId xmlns:p14="http://schemas.microsoft.com/office/powerpoint/2010/main" val="29865978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6C16600-EFAF-3497-1EA4-92814E134E5D}"/>
              </a:ext>
            </a:extLst>
          </p:cNvPr>
          <p:cNvSpPr>
            <a:spLocks noGrp="1"/>
          </p:cNvSpPr>
          <p:nvPr>
            <p:ph type="title"/>
          </p:nvPr>
        </p:nvSpPr>
        <p:spPr>
          <a:xfrm>
            <a:off x="839788" y="365125"/>
            <a:ext cx="10515600" cy="1325563"/>
          </a:xfrm>
        </p:spPr>
        <p:txBody>
          <a:bodyPr/>
          <a:lstStyle/>
          <a:p>
            <a:r>
              <a:rPr lang="nb-NO"/>
              <a:t>Klikk for å redigere tittelstil</a:t>
            </a:r>
          </a:p>
        </p:txBody>
      </p:sp>
      <p:sp>
        <p:nvSpPr>
          <p:cNvPr id="3" name="Plassholder for tekst 2">
            <a:extLst>
              <a:ext uri="{FF2B5EF4-FFF2-40B4-BE49-F238E27FC236}">
                <a16:creationId xmlns:a16="http://schemas.microsoft.com/office/drawing/2014/main" id="{69321A38-0EB2-93C2-7DE3-D46AC0D2C87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4" name="Plassholder for innhold 3">
            <a:extLst>
              <a:ext uri="{FF2B5EF4-FFF2-40B4-BE49-F238E27FC236}">
                <a16:creationId xmlns:a16="http://schemas.microsoft.com/office/drawing/2014/main" id="{154136CE-3385-D4A6-2C29-315E4612B7B7}"/>
              </a:ext>
            </a:extLst>
          </p:cNvPr>
          <p:cNvSpPr>
            <a:spLocks noGrp="1"/>
          </p:cNvSpPr>
          <p:nvPr>
            <p:ph sz="half" idx="2"/>
          </p:nvPr>
        </p:nvSpPr>
        <p:spPr>
          <a:xfrm>
            <a:off x="839788" y="2505075"/>
            <a:ext cx="5157787"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tekst 4">
            <a:extLst>
              <a:ext uri="{FF2B5EF4-FFF2-40B4-BE49-F238E27FC236}">
                <a16:creationId xmlns:a16="http://schemas.microsoft.com/office/drawing/2014/main" id="{97E56705-6EE2-0600-44A0-F1262906545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6" name="Plassholder for innhold 5">
            <a:extLst>
              <a:ext uri="{FF2B5EF4-FFF2-40B4-BE49-F238E27FC236}">
                <a16:creationId xmlns:a16="http://schemas.microsoft.com/office/drawing/2014/main" id="{77378220-552A-9074-4D0B-581A491E8E68}"/>
              </a:ext>
            </a:extLst>
          </p:cNvPr>
          <p:cNvSpPr>
            <a:spLocks noGrp="1"/>
          </p:cNvSpPr>
          <p:nvPr>
            <p:ph sz="quarter" idx="4"/>
          </p:nvPr>
        </p:nvSpPr>
        <p:spPr>
          <a:xfrm>
            <a:off x="6172200" y="2505075"/>
            <a:ext cx="5183188"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7" name="Plassholder for dato 6">
            <a:extLst>
              <a:ext uri="{FF2B5EF4-FFF2-40B4-BE49-F238E27FC236}">
                <a16:creationId xmlns:a16="http://schemas.microsoft.com/office/drawing/2014/main" id="{513A929E-D96A-64C6-73C3-6BBEE21E88DC}"/>
              </a:ext>
            </a:extLst>
          </p:cNvPr>
          <p:cNvSpPr>
            <a:spLocks noGrp="1"/>
          </p:cNvSpPr>
          <p:nvPr>
            <p:ph type="dt" sz="half" idx="10"/>
          </p:nvPr>
        </p:nvSpPr>
        <p:spPr/>
        <p:txBody>
          <a:bodyPr/>
          <a:lstStyle/>
          <a:p>
            <a:fld id="{FBBC3DF2-8352-4B81-B204-5806883AB44A}" type="datetimeFigureOut">
              <a:rPr lang="nb-NO" smtClean="0"/>
              <a:t>08.01.2026</a:t>
            </a:fld>
            <a:endParaRPr lang="nb-NO"/>
          </a:p>
        </p:txBody>
      </p:sp>
      <p:sp>
        <p:nvSpPr>
          <p:cNvPr id="8" name="Plassholder for bunntekst 7">
            <a:extLst>
              <a:ext uri="{FF2B5EF4-FFF2-40B4-BE49-F238E27FC236}">
                <a16:creationId xmlns:a16="http://schemas.microsoft.com/office/drawing/2014/main" id="{414E4A98-E7BA-1182-5BA0-FD6AE0ED5680}"/>
              </a:ext>
            </a:extLst>
          </p:cNvPr>
          <p:cNvSpPr>
            <a:spLocks noGrp="1"/>
          </p:cNvSpPr>
          <p:nvPr>
            <p:ph type="ftr" sz="quarter" idx="11"/>
          </p:nvPr>
        </p:nvSpPr>
        <p:spPr/>
        <p:txBody>
          <a:bodyPr/>
          <a:lstStyle/>
          <a:p>
            <a:endParaRPr lang="nb-NO"/>
          </a:p>
        </p:txBody>
      </p:sp>
      <p:sp>
        <p:nvSpPr>
          <p:cNvPr id="9" name="Plassholder for lysbildenummer 8">
            <a:extLst>
              <a:ext uri="{FF2B5EF4-FFF2-40B4-BE49-F238E27FC236}">
                <a16:creationId xmlns:a16="http://schemas.microsoft.com/office/drawing/2014/main" id="{6C7EE7BA-E6BD-414C-D6E6-6B9B37D03476}"/>
              </a:ext>
            </a:extLst>
          </p:cNvPr>
          <p:cNvSpPr>
            <a:spLocks noGrp="1"/>
          </p:cNvSpPr>
          <p:nvPr>
            <p:ph type="sldNum" sz="quarter" idx="12"/>
          </p:nvPr>
        </p:nvSpPr>
        <p:spPr/>
        <p:txBody>
          <a:bodyPr/>
          <a:lstStyle/>
          <a:p>
            <a:fld id="{6B5F2E66-BA97-42C7-A565-CF4419CD48C0}" type="slidenum">
              <a:rPr lang="nb-NO" smtClean="0"/>
              <a:t>‹#›</a:t>
            </a:fld>
            <a:endParaRPr lang="nb-NO"/>
          </a:p>
        </p:txBody>
      </p:sp>
    </p:spTree>
    <p:extLst>
      <p:ext uri="{BB962C8B-B14F-4D97-AF65-F5344CB8AC3E}">
        <p14:creationId xmlns:p14="http://schemas.microsoft.com/office/powerpoint/2010/main" val="3010165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531B885-670F-E3BA-38D6-F0377FDF11E4}"/>
              </a:ext>
            </a:extLst>
          </p:cNvPr>
          <p:cNvSpPr>
            <a:spLocks noGrp="1"/>
          </p:cNvSpPr>
          <p:nvPr>
            <p:ph type="title"/>
          </p:nvPr>
        </p:nvSpPr>
        <p:spPr/>
        <p:txBody>
          <a:bodyPr/>
          <a:lstStyle/>
          <a:p>
            <a:r>
              <a:rPr lang="nb-NO"/>
              <a:t>Klikk for å redigere tittelstil</a:t>
            </a:r>
          </a:p>
        </p:txBody>
      </p:sp>
      <p:sp>
        <p:nvSpPr>
          <p:cNvPr id="3" name="Plassholder for dato 2">
            <a:extLst>
              <a:ext uri="{FF2B5EF4-FFF2-40B4-BE49-F238E27FC236}">
                <a16:creationId xmlns:a16="http://schemas.microsoft.com/office/drawing/2014/main" id="{A5A914D8-A5AA-1E37-EC5E-E00C65F1EDF6}"/>
              </a:ext>
            </a:extLst>
          </p:cNvPr>
          <p:cNvSpPr>
            <a:spLocks noGrp="1"/>
          </p:cNvSpPr>
          <p:nvPr>
            <p:ph type="dt" sz="half" idx="10"/>
          </p:nvPr>
        </p:nvSpPr>
        <p:spPr/>
        <p:txBody>
          <a:bodyPr/>
          <a:lstStyle/>
          <a:p>
            <a:fld id="{FBBC3DF2-8352-4B81-B204-5806883AB44A}" type="datetimeFigureOut">
              <a:rPr lang="nb-NO" smtClean="0"/>
              <a:t>08.01.2026</a:t>
            </a:fld>
            <a:endParaRPr lang="nb-NO"/>
          </a:p>
        </p:txBody>
      </p:sp>
      <p:sp>
        <p:nvSpPr>
          <p:cNvPr id="4" name="Plassholder for bunntekst 3">
            <a:extLst>
              <a:ext uri="{FF2B5EF4-FFF2-40B4-BE49-F238E27FC236}">
                <a16:creationId xmlns:a16="http://schemas.microsoft.com/office/drawing/2014/main" id="{8A0D7E0D-CC68-CC94-EC7A-6674FF5F29B3}"/>
              </a:ext>
            </a:extLst>
          </p:cNvPr>
          <p:cNvSpPr>
            <a:spLocks noGrp="1"/>
          </p:cNvSpPr>
          <p:nvPr>
            <p:ph type="ftr" sz="quarter" idx="11"/>
          </p:nvPr>
        </p:nvSpPr>
        <p:spPr/>
        <p:txBody>
          <a:bodyPr/>
          <a:lstStyle/>
          <a:p>
            <a:endParaRPr lang="nb-NO"/>
          </a:p>
        </p:txBody>
      </p:sp>
      <p:sp>
        <p:nvSpPr>
          <p:cNvPr id="5" name="Plassholder for lysbildenummer 4">
            <a:extLst>
              <a:ext uri="{FF2B5EF4-FFF2-40B4-BE49-F238E27FC236}">
                <a16:creationId xmlns:a16="http://schemas.microsoft.com/office/drawing/2014/main" id="{345FF58B-037D-398C-AB45-0BA1CA96ECC8}"/>
              </a:ext>
            </a:extLst>
          </p:cNvPr>
          <p:cNvSpPr>
            <a:spLocks noGrp="1"/>
          </p:cNvSpPr>
          <p:nvPr>
            <p:ph type="sldNum" sz="quarter" idx="12"/>
          </p:nvPr>
        </p:nvSpPr>
        <p:spPr/>
        <p:txBody>
          <a:bodyPr/>
          <a:lstStyle/>
          <a:p>
            <a:fld id="{6B5F2E66-BA97-42C7-A565-CF4419CD48C0}" type="slidenum">
              <a:rPr lang="nb-NO" smtClean="0"/>
              <a:t>‹#›</a:t>
            </a:fld>
            <a:endParaRPr lang="nb-NO"/>
          </a:p>
        </p:txBody>
      </p:sp>
    </p:spTree>
    <p:extLst>
      <p:ext uri="{BB962C8B-B14F-4D97-AF65-F5344CB8AC3E}">
        <p14:creationId xmlns:p14="http://schemas.microsoft.com/office/powerpoint/2010/main" val="869851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a:extLst>
              <a:ext uri="{FF2B5EF4-FFF2-40B4-BE49-F238E27FC236}">
                <a16:creationId xmlns:a16="http://schemas.microsoft.com/office/drawing/2014/main" id="{528339EA-1993-F6F6-8D1D-1D4E336DCA1D}"/>
              </a:ext>
            </a:extLst>
          </p:cNvPr>
          <p:cNvSpPr>
            <a:spLocks noGrp="1"/>
          </p:cNvSpPr>
          <p:nvPr>
            <p:ph type="dt" sz="half" idx="10"/>
          </p:nvPr>
        </p:nvSpPr>
        <p:spPr/>
        <p:txBody>
          <a:bodyPr/>
          <a:lstStyle/>
          <a:p>
            <a:fld id="{FBBC3DF2-8352-4B81-B204-5806883AB44A}" type="datetimeFigureOut">
              <a:rPr lang="nb-NO" smtClean="0"/>
              <a:t>08.01.2026</a:t>
            </a:fld>
            <a:endParaRPr lang="nb-NO"/>
          </a:p>
        </p:txBody>
      </p:sp>
      <p:sp>
        <p:nvSpPr>
          <p:cNvPr id="3" name="Plassholder for bunntekst 2">
            <a:extLst>
              <a:ext uri="{FF2B5EF4-FFF2-40B4-BE49-F238E27FC236}">
                <a16:creationId xmlns:a16="http://schemas.microsoft.com/office/drawing/2014/main" id="{32DF574A-6F27-BB21-3B90-33FBCA37A2AC}"/>
              </a:ext>
            </a:extLst>
          </p:cNvPr>
          <p:cNvSpPr>
            <a:spLocks noGrp="1"/>
          </p:cNvSpPr>
          <p:nvPr>
            <p:ph type="ftr" sz="quarter" idx="11"/>
          </p:nvPr>
        </p:nvSpPr>
        <p:spPr/>
        <p:txBody>
          <a:bodyPr/>
          <a:lstStyle/>
          <a:p>
            <a:endParaRPr lang="nb-NO"/>
          </a:p>
        </p:txBody>
      </p:sp>
      <p:sp>
        <p:nvSpPr>
          <p:cNvPr id="4" name="Plassholder for lysbildenummer 3">
            <a:extLst>
              <a:ext uri="{FF2B5EF4-FFF2-40B4-BE49-F238E27FC236}">
                <a16:creationId xmlns:a16="http://schemas.microsoft.com/office/drawing/2014/main" id="{1EA67E0B-979A-7C6D-0C39-F9408B4E4858}"/>
              </a:ext>
            </a:extLst>
          </p:cNvPr>
          <p:cNvSpPr>
            <a:spLocks noGrp="1"/>
          </p:cNvSpPr>
          <p:nvPr>
            <p:ph type="sldNum" sz="quarter" idx="12"/>
          </p:nvPr>
        </p:nvSpPr>
        <p:spPr/>
        <p:txBody>
          <a:bodyPr/>
          <a:lstStyle/>
          <a:p>
            <a:fld id="{6B5F2E66-BA97-42C7-A565-CF4419CD48C0}" type="slidenum">
              <a:rPr lang="nb-NO" smtClean="0"/>
              <a:t>‹#›</a:t>
            </a:fld>
            <a:endParaRPr lang="nb-NO"/>
          </a:p>
        </p:txBody>
      </p:sp>
    </p:spTree>
    <p:extLst>
      <p:ext uri="{BB962C8B-B14F-4D97-AF65-F5344CB8AC3E}">
        <p14:creationId xmlns:p14="http://schemas.microsoft.com/office/powerpoint/2010/main" val="18023416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3BCE1EA-BDDC-4E4A-D3AF-0B4B0C3C6D50}"/>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innhold 2">
            <a:extLst>
              <a:ext uri="{FF2B5EF4-FFF2-40B4-BE49-F238E27FC236}">
                <a16:creationId xmlns:a16="http://schemas.microsoft.com/office/drawing/2014/main" id="{00C05BFD-B272-83F3-DB79-AD95ACD27A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tekst 3">
            <a:extLst>
              <a:ext uri="{FF2B5EF4-FFF2-40B4-BE49-F238E27FC236}">
                <a16:creationId xmlns:a16="http://schemas.microsoft.com/office/drawing/2014/main" id="{AF18FE32-6B05-BDB1-DFA0-C40762B3A4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a:extLst>
              <a:ext uri="{FF2B5EF4-FFF2-40B4-BE49-F238E27FC236}">
                <a16:creationId xmlns:a16="http://schemas.microsoft.com/office/drawing/2014/main" id="{99CB63C7-B458-340F-DBB7-72B02F1EE7BA}"/>
              </a:ext>
            </a:extLst>
          </p:cNvPr>
          <p:cNvSpPr>
            <a:spLocks noGrp="1"/>
          </p:cNvSpPr>
          <p:nvPr>
            <p:ph type="dt" sz="half" idx="10"/>
          </p:nvPr>
        </p:nvSpPr>
        <p:spPr/>
        <p:txBody>
          <a:bodyPr/>
          <a:lstStyle/>
          <a:p>
            <a:fld id="{FBBC3DF2-8352-4B81-B204-5806883AB44A}" type="datetimeFigureOut">
              <a:rPr lang="nb-NO" smtClean="0"/>
              <a:t>08.01.2026</a:t>
            </a:fld>
            <a:endParaRPr lang="nb-NO"/>
          </a:p>
        </p:txBody>
      </p:sp>
      <p:sp>
        <p:nvSpPr>
          <p:cNvPr id="6" name="Plassholder for bunntekst 5">
            <a:extLst>
              <a:ext uri="{FF2B5EF4-FFF2-40B4-BE49-F238E27FC236}">
                <a16:creationId xmlns:a16="http://schemas.microsoft.com/office/drawing/2014/main" id="{2927CD8D-6310-D8C8-D0C0-F0DF5C775C56}"/>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113E15BA-8A13-D0CA-D381-C435EB8A3CDE}"/>
              </a:ext>
            </a:extLst>
          </p:cNvPr>
          <p:cNvSpPr>
            <a:spLocks noGrp="1"/>
          </p:cNvSpPr>
          <p:nvPr>
            <p:ph type="sldNum" sz="quarter" idx="12"/>
          </p:nvPr>
        </p:nvSpPr>
        <p:spPr/>
        <p:txBody>
          <a:bodyPr/>
          <a:lstStyle/>
          <a:p>
            <a:fld id="{6B5F2E66-BA97-42C7-A565-CF4419CD48C0}" type="slidenum">
              <a:rPr lang="nb-NO" smtClean="0"/>
              <a:t>‹#›</a:t>
            </a:fld>
            <a:endParaRPr lang="nb-NO"/>
          </a:p>
        </p:txBody>
      </p:sp>
    </p:spTree>
    <p:extLst>
      <p:ext uri="{BB962C8B-B14F-4D97-AF65-F5344CB8AC3E}">
        <p14:creationId xmlns:p14="http://schemas.microsoft.com/office/powerpoint/2010/main" val="2753356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73DAD0E-C433-F6D7-468A-DF33AD4891CF}"/>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bilde 2">
            <a:extLst>
              <a:ext uri="{FF2B5EF4-FFF2-40B4-BE49-F238E27FC236}">
                <a16:creationId xmlns:a16="http://schemas.microsoft.com/office/drawing/2014/main" id="{CCCDDEF5-774D-636F-BA01-D1F8D98020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4" name="Plassholder for tekst 3">
            <a:extLst>
              <a:ext uri="{FF2B5EF4-FFF2-40B4-BE49-F238E27FC236}">
                <a16:creationId xmlns:a16="http://schemas.microsoft.com/office/drawing/2014/main" id="{724BB5C4-07C3-7977-7A31-0E832A6412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a:extLst>
              <a:ext uri="{FF2B5EF4-FFF2-40B4-BE49-F238E27FC236}">
                <a16:creationId xmlns:a16="http://schemas.microsoft.com/office/drawing/2014/main" id="{F63BEE66-BF26-A963-08E7-E01D572001CF}"/>
              </a:ext>
            </a:extLst>
          </p:cNvPr>
          <p:cNvSpPr>
            <a:spLocks noGrp="1"/>
          </p:cNvSpPr>
          <p:nvPr>
            <p:ph type="dt" sz="half" idx="10"/>
          </p:nvPr>
        </p:nvSpPr>
        <p:spPr/>
        <p:txBody>
          <a:bodyPr/>
          <a:lstStyle/>
          <a:p>
            <a:fld id="{FBBC3DF2-8352-4B81-B204-5806883AB44A}" type="datetimeFigureOut">
              <a:rPr lang="nb-NO" smtClean="0"/>
              <a:t>08.01.2026</a:t>
            </a:fld>
            <a:endParaRPr lang="nb-NO"/>
          </a:p>
        </p:txBody>
      </p:sp>
      <p:sp>
        <p:nvSpPr>
          <p:cNvPr id="6" name="Plassholder for bunntekst 5">
            <a:extLst>
              <a:ext uri="{FF2B5EF4-FFF2-40B4-BE49-F238E27FC236}">
                <a16:creationId xmlns:a16="http://schemas.microsoft.com/office/drawing/2014/main" id="{5019625A-842C-8B33-CF5E-56B702084535}"/>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AB4111B4-DB2C-D604-4B66-9C5950911C24}"/>
              </a:ext>
            </a:extLst>
          </p:cNvPr>
          <p:cNvSpPr>
            <a:spLocks noGrp="1"/>
          </p:cNvSpPr>
          <p:nvPr>
            <p:ph type="sldNum" sz="quarter" idx="12"/>
          </p:nvPr>
        </p:nvSpPr>
        <p:spPr/>
        <p:txBody>
          <a:bodyPr/>
          <a:lstStyle/>
          <a:p>
            <a:fld id="{6B5F2E66-BA97-42C7-A565-CF4419CD48C0}" type="slidenum">
              <a:rPr lang="nb-NO" smtClean="0"/>
              <a:t>‹#›</a:t>
            </a:fld>
            <a:endParaRPr lang="nb-NO"/>
          </a:p>
        </p:txBody>
      </p:sp>
    </p:spTree>
    <p:extLst>
      <p:ext uri="{BB962C8B-B14F-4D97-AF65-F5344CB8AC3E}">
        <p14:creationId xmlns:p14="http://schemas.microsoft.com/office/powerpoint/2010/main" val="2038143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a:extLst>
              <a:ext uri="{FF2B5EF4-FFF2-40B4-BE49-F238E27FC236}">
                <a16:creationId xmlns:a16="http://schemas.microsoft.com/office/drawing/2014/main" id="{3868F908-AF89-F9AC-AEB1-169E9163749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b-NO"/>
              <a:t>Klikk for å redigere tittelstil</a:t>
            </a:r>
          </a:p>
        </p:txBody>
      </p:sp>
      <p:sp>
        <p:nvSpPr>
          <p:cNvPr id="3" name="Plassholder for tekst 2">
            <a:extLst>
              <a:ext uri="{FF2B5EF4-FFF2-40B4-BE49-F238E27FC236}">
                <a16:creationId xmlns:a16="http://schemas.microsoft.com/office/drawing/2014/main" id="{9CC39343-934D-5B95-8842-98C7691E55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C2287628-2989-40A8-46F7-C6D172E34B6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BBC3DF2-8352-4B81-B204-5806883AB44A}" type="datetimeFigureOut">
              <a:rPr lang="nb-NO" smtClean="0"/>
              <a:t>08.01.2026</a:t>
            </a:fld>
            <a:endParaRPr lang="nb-NO"/>
          </a:p>
        </p:txBody>
      </p:sp>
      <p:sp>
        <p:nvSpPr>
          <p:cNvPr id="5" name="Plassholder for bunntekst 4">
            <a:extLst>
              <a:ext uri="{FF2B5EF4-FFF2-40B4-BE49-F238E27FC236}">
                <a16:creationId xmlns:a16="http://schemas.microsoft.com/office/drawing/2014/main" id="{B11E557D-E72B-98F1-C98B-F86297D0438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nb-NO"/>
          </a:p>
        </p:txBody>
      </p:sp>
      <p:sp>
        <p:nvSpPr>
          <p:cNvPr id="6" name="Plassholder for lysbildenummer 5">
            <a:extLst>
              <a:ext uri="{FF2B5EF4-FFF2-40B4-BE49-F238E27FC236}">
                <a16:creationId xmlns:a16="http://schemas.microsoft.com/office/drawing/2014/main" id="{318A5879-DEF4-567F-1A65-111653D65AD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B5F2E66-BA97-42C7-A565-CF4419CD48C0}" type="slidenum">
              <a:rPr lang="nb-NO" smtClean="0"/>
              <a:t>‹#›</a:t>
            </a:fld>
            <a:endParaRPr lang="nb-NO"/>
          </a:p>
        </p:txBody>
      </p:sp>
    </p:spTree>
    <p:extLst>
      <p:ext uri="{BB962C8B-B14F-4D97-AF65-F5344CB8AC3E}">
        <p14:creationId xmlns:p14="http://schemas.microsoft.com/office/powerpoint/2010/main" val="2500173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kjetil.larsen@statsforvalteren.no"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hyperlink" Target="https://napha.no/multimedia/10789/Praktiske-rad-i-en-idefase" TargetMode="External"/><Relationship Id="rId2" Type="http://schemas.openxmlformats.org/officeDocument/2006/relationships/hyperlink" Target="https://napha.no/" TargetMode="External"/><Relationship Id="rId1" Type="http://schemas.openxmlformats.org/officeDocument/2006/relationships/slideLayout" Target="../slideLayouts/slideLayout13.xml"/><Relationship Id="rId6" Type="http://schemas.openxmlformats.org/officeDocument/2006/relationships/hyperlink" Target="https://napha.no/temaside/fact-ung" TargetMode="External"/><Relationship Id="rId5" Type="http://schemas.openxmlformats.org/officeDocument/2006/relationships/hyperlink" Target="https://napha.no/temaside/act--og-fact-team" TargetMode="External"/><Relationship Id="rId4" Type="http://schemas.openxmlformats.org/officeDocument/2006/relationships/hyperlink" Target="https://napha.no/multimedia/10572/Praktiske-rad-gjennom-forprosjektene" TargetMode="External"/></Relationships>
</file>

<file path=ppt/slides/_rels/slide14.xml.rels><?xml version="1.0" encoding="UTF-8" standalone="yes"?>
<Relationships xmlns="http://schemas.openxmlformats.org/package/2006/relationships"><Relationship Id="rId2" Type="http://schemas.openxmlformats.org/officeDocument/2006/relationships/hyperlink" Target="https://www.statsforvalteren.no/nb/troms-finnmark/tilskudd/2026/04/utvikling-etablering-og-tilpasning-av-kunnskapsbaserte-lavterskeltilbud-innen-psykisk-helse--og-rusmiddelfeltet/" TargetMode="Externa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hyperlink" Target="https://www.helsedirektoratet.no/veiledere/psykisk-helse-og-rusarbeid-for-voksne" TargetMode="External"/><Relationship Id="rId2" Type="http://schemas.openxmlformats.org/officeDocument/2006/relationships/hyperlink" Target="Utvikle/etablere/tilpasse%20helhetlige%20tjenester%20og%20forpliktende%20samarbeid" TargetMode="Externa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hyperlink" Target="https://www.helsedirektoratet.no/veiledere/psykisk-helse-og-rusarbeid-for-voksne" TargetMode="External"/><Relationship Id="rId2" Type="http://schemas.openxmlformats.org/officeDocument/2006/relationships/hyperlink" Target="Utvikle/etablere/tilpasse%20helhetlige%20tjenester%20og%20forpliktende%20samarbeid" TargetMode="Externa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hyperlink" Target="https://eur03.safelinks.protection.outlook.com/?url=https%3A%2F%2Fwww.statsforvalteren.no%2Fhjelp&amp;data=05%7C02%7CJannicke.Berg.Leknes%40helsedir.no%7C4397f659328f42b70daa08dcef5cab98%7C6ba1bd5c750f4ad6aba30f95585bc21f%7C0%7C0%7C638648428513727699%7CUnknown%7CTWFpbGZsb3d8eyJWIjoiMC4wLjAwMDAiLCJQIjoiV2luMzIiLCJBTiI6Ik1haWwiLCJXVCI6Mn0%3D%7C0%7C%7C%7C&amp;sdata=YI%2BV8mt3nPyFmpqn%2ByXpT1E7i7hPjvrs5SMBp02IasI%3D&amp;reserved=0" TargetMode="External"/><Relationship Id="rId2" Type="http://schemas.openxmlformats.org/officeDocument/2006/relationships/hyperlink" Target="https://info.altinn.no/skjemaoversikt/statsforvalteren/kommunalt-rusarbeid-tilskudd---kapittel-765-post-62---soknad-og-rapportering/" TargetMode="Externa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hyperlink" Target="https://samarbeid-nord.no/" TargetMode="External"/><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hyperlink" Target="https://www.helsedirektoratet.no/veiledere/psykisk-helsearbeid-barn-og-unge" TargetMode="External"/><Relationship Id="rId2" Type="http://schemas.openxmlformats.org/officeDocument/2006/relationships/hyperlink" Target="https://www.statsforvalteren.no/nb/troms-finnmark/tilskudd/2026/04/utvikling-etablering-og-tilpasning-av-kunnskapsbaserte-lavterskeltilbud-innen-psykisk-helse--og-rusmiddelfeltet/" TargetMode="External"/><Relationship Id="rId1" Type="http://schemas.openxmlformats.org/officeDocument/2006/relationships/slideLayout" Target="../slideLayouts/slideLayout13.xml"/><Relationship Id="rId4" Type="http://schemas.openxmlformats.org/officeDocument/2006/relationships/hyperlink" Target="https://www.helsedirektoratet.no/veiledere/psykisk-helse-og-rusarbeid-for-voksne"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helsedirektoratet.no/tilskudd-og-finansiering/tilskudd/utvikling-etablering-og-tilpasning-av-kunnskapsbaserte-lavterskeltilbud-innen-psykisk-helse-og-rusmiddelfeltet" TargetMode="External"/><Relationship Id="rId2" Type="http://schemas.openxmlformats.org/officeDocument/2006/relationships/hyperlink" Target="https://www.helsedirektoratet.no/tilskudd-og-finansiering/tilskudd/etablering-av-act-fact-og-fact-ung-team" TargetMode="External"/><Relationship Id="rId1" Type="http://schemas.openxmlformats.org/officeDocument/2006/relationships/slideLayout" Target="../slideLayouts/slideLayout13.xml"/><Relationship Id="rId4" Type="http://schemas.openxmlformats.org/officeDocument/2006/relationships/hyperlink" Target="Kommuner%20som%20tidligere%20har%20mottatt%20st&#248;tte%20gjennom%20prioritet%202%20kan%20innvilges%20tilskudd%20over%20ny%20ordningen%20%22Utvikling,%20etablering%20og%20tilpasning%20av%20kunnskapsbaserte%20lavterskeltilbud%20innen%20psykisk%20helse-%20og%20rusmiddelfeltet%22,%20men%20m&#229;%20da%20tilpasse%20tiltaket%20i%20tr&#229;d%20med%20nasjonal%20veileder%20psykisk%20helsearbeid%20barn%20og%20unge."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statsforvalteren.no/contentassets/a1fb89540f67499aa7df78be55ed0116/okonomirapportering-2025---oppfolging-av-barn-og-unge-med-psykiske-helseutfordringer-og-rusmiddelrelaterte-problemer-1.xlsx" TargetMode="External"/><Relationship Id="rId2" Type="http://schemas.openxmlformats.org/officeDocument/2006/relationships/hyperlink" Target="https://www.statsforvalteren.no/contentassets/a1fb89540f67499aa7df78be55ed0116/rapporteringsskjema-2025---oppfolging-av-barn-og-unge-med-psykiske-helseutfordringer-og-rusmiddelrelaterte-problemer-1.docx" TargetMode="External"/><Relationship Id="rId1" Type="http://schemas.openxmlformats.org/officeDocument/2006/relationships/slideLayout" Target="../slideLayouts/slideLayout13.xml"/><Relationship Id="rId5" Type="http://schemas.openxmlformats.org/officeDocument/2006/relationships/hyperlink" Target="https://www.statsforvalteren.no/nb/troms-finnmark/tilskudd/2025/04/oppfolging-av-barn-og-unge-med-psykiske-helseutfordringer-og-rusmiddelrelaterte-problemer2/" TargetMode="External"/><Relationship Id="rId4" Type="http://schemas.openxmlformats.org/officeDocument/2006/relationships/hyperlink" Target="https://www.statsforvalteren.no/contentassets/a1fb89540f67499aa7df78be55ed0116/oppfolging-av-barn-og-unge-med-psykiske-helseutfordringer-og-rusmiddelrelaterte-problemer---regelverk.pdf"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helsedirektoratet.no/tilskudd-og-finansiering/tilskudd/utvikling-etablering-og-tilpasning-av-kunnskapsbaserte-lavterskeltilbud-innen-psykisk-helse-og-rusmiddelfeltet" TargetMode="External"/><Relationship Id="rId2" Type="http://schemas.openxmlformats.org/officeDocument/2006/relationships/hyperlink" Target="https://www.helsedirektoratet.no/tilskudd-og-finansiering/tilskudd/etablering-av-act-fact-og-fact-ung-team" TargetMode="External"/><Relationship Id="rId1" Type="http://schemas.openxmlformats.org/officeDocument/2006/relationships/slideLayout" Target="../slideLayouts/slideLayout13.xml"/><Relationship Id="rId4" Type="http://schemas.openxmlformats.org/officeDocument/2006/relationships/hyperlink" Target="https://www.helsedirektoratet.no/veiledere/psykisk-helse-og-rusarbeid-for-voksne"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statsforvalteren.no/contentassets/83236d9018a7415f817495b1fc7d3dad/okonomirapportering-2025---oppfolging-av-voksne-med-behov-for-langvarig-oppfolging-og-sammensatte-tjenester.xlsx" TargetMode="External"/><Relationship Id="rId2" Type="http://schemas.openxmlformats.org/officeDocument/2006/relationships/hyperlink" Target="https://www.statsforvalteren.no/contentassets/83236d9018a7415f817495b1fc7d3dad/rapporteringsskjema-2025---oppfolging-av-voksne-med-behov-for-langvarig-oppfolging-og-sammensatte-tjenester.docx" TargetMode="External"/><Relationship Id="rId1" Type="http://schemas.openxmlformats.org/officeDocument/2006/relationships/slideLayout" Target="../slideLayouts/slideLayout13.xml"/><Relationship Id="rId5" Type="http://schemas.openxmlformats.org/officeDocument/2006/relationships/hyperlink" Target="https://www.statsforvalteren.no/nb/troms-finnmark/tilskudd/2025/04/oppfolging-av-voksne-med-behov-for-langvarig-oppfolging-og-sammensatte-tjenester2/" TargetMode="External"/><Relationship Id="rId4" Type="http://schemas.openxmlformats.org/officeDocument/2006/relationships/hyperlink" Target="https://www.statsforvalteren.no/contentassets/83236d9018a7415f817495b1fc7d3dad/oppfolging-av-voksne-med-behov-for-langvarig-oppfolging-og-sammensatte-tjenester---regelverk.pdf"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regjeringen.no/no/dokumenter/meld.-st.-5-20242025/id3064959/" TargetMode="External"/><Relationship Id="rId2" Type="http://schemas.openxmlformats.org/officeDocument/2006/relationships/hyperlink" Target="https://www.helsedirektoratet.no/om-oss/forsoksordninger-og-prosjekter/opptrappingsplan-for-psykisk-helse-20232033" TargetMode="External"/><Relationship Id="rId1" Type="http://schemas.openxmlformats.org/officeDocument/2006/relationships/slideLayout" Target="../slideLayouts/slideLayout13.xml"/><Relationship Id="rId6" Type="http://schemas.openxmlformats.org/officeDocument/2006/relationships/hyperlink" Target="https://www.statsforvalteren.no/nb/troms-finnmark/tilskudd/2026/04/etablering-av-act--fact--og-fact-ung-team/" TargetMode="External"/><Relationship Id="rId5" Type="http://schemas.openxmlformats.org/officeDocument/2006/relationships/hyperlink" Target="https://www.helsedirektoratet.no/om-oss/forsoksordninger-og-prosjekter/bo-trygt-hjemme" TargetMode="External"/><Relationship Id="rId4" Type="http://schemas.openxmlformats.org/officeDocument/2006/relationships/hyperlink" Target="https://www.regjeringen.no/no/aktuelt/del-ii-av-regjeringens-forebyggings-og-behandlingsreform-for-rusfeltet/id3097071/"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dato 1">
            <a:extLst>
              <a:ext uri="{FF2B5EF4-FFF2-40B4-BE49-F238E27FC236}">
                <a16:creationId xmlns:a16="http://schemas.microsoft.com/office/drawing/2014/main" id="{8BAA8C27-1B89-4B44-868C-4FFEFD560A50}"/>
              </a:ext>
            </a:extLst>
          </p:cNvPr>
          <p:cNvSpPr>
            <a:spLocks noGrp="1"/>
          </p:cNvSpPr>
          <p:nvPr>
            <p:ph type="dt" sz="half" idx="2"/>
          </p:nvPr>
        </p:nvSpPr>
        <p:spPr>
          <a:xfrm>
            <a:off x="9662159" y="6340588"/>
            <a:ext cx="913281" cy="232932"/>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nb-NO" sz="1200" b="0" i="0" u="none" strike="noStrike" kern="1200" cap="none" spc="0" normalizeH="0" baseline="0" noProof="0" dirty="0">
                <a:ln>
                  <a:noFill/>
                </a:ln>
                <a:solidFill>
                  <a:srgbClr val="00244E"/>
                </a:solidFill>
                <a:effectLst/>
                <a:uLnTx/>
                <a:uFillTx/>
                <a:latin typeface="Open Sans"/>
                <a:ea typeface="+mn-ea"/>
                <a:cs typeface="+mn-cs"/>
              </a:rPr>
              <a:t>08.01.26</a:t>
            </a:r>
          </a:p>
        </p:txBody>
      </p:sp>
      <p:sp>
        <p:nvSpPr>
          <p:cNvPr id="3" name="Plassholder for tekst 2">
            <a:extLst>
              <a:ext uri="{FF2B5EF4-FFF2-40B4-BE49-F238E27FC236}">
                <a16:creationId xmlns:a16="http://schemas.microsoft.com/office/drawing/2014/main" id="{DFB482E7-C0CA-4B57-804C-AF549FC135DB}"/>
              </a:ext>
            </a:extLst>
          </p:cNvPr>
          <p:cNvSpPr>
            <a:spLocks noGrp="1"/>
          </p:cNvSpPr>
          <p:nvPr>
            <p:ph type="body" sz="quarter" idx="10"/>
          </p:nvPr>
        </p:nvSpPr>
        <p:spPr>
          <a:xfrm>
            <a:off x="937593" y="284480"/>
            <a:ext cx="8258026" cy="4683759"/>
          </a:xfrm>
        </p:spPr>
        <p:txBody>
          <a:bodyPr>
            <a:normAutofit lnSpcReduction="10000"/>
          </a:bodyPr>
          <a:lstStyle/>
          <a:p>
            <a:r>
              <a:rPr lang="nb-NO" sz="2400" dirty="0"/>
              <a:t>Tilskuddsordninger avsluttet i 2025</a:t>
            </a:r>
          </a:p>
          <a:p>
            <a:pPr marL="342900" indent="-342900">
              <a:buFont typeface="Arial" panose="020B0604020202020204" pitchFamily="34" charset="0"/>
              <a:buChar char="•"/>
            </a:pPr>
            <a:r>
              <a:rPr lang="nb-NO" sz="2400" dirty="0"/>
              <a:t>Kommunalt rusarbeid</a:t>
            </a:r>
          </a:p>
          <a:p>
            <a:pPr marL="342900" indent="-342900">
              <a:buFont typeface="Arial" panose="020B0604020202020204" pitchFamily="34" charset="0"/>
              <a:buChar char="•"/>
            </a:pPr>
            <a:r>
              <a:rPr lang="nb-NO" sz="2400" dirty="0"/>
              <a:t>Oppfølging av barn og unge med psykiske helseutfordringer og rusmiddelrelaterte problemer</a:t>
            </a:r>
          </a:p>
          <a:p>
            <a:pPr marL="342900" indent="-342900">
              <a:buFont typeface="Arial" panose="020B0604020202020204" pitchFamily="34" charset="0"/>
              <a:buChar char="•"/>
            </a:pPr>
            <a:r>
              <a:rPr lang="nb-NO" sz="2400" dirty="0"/>
              <a:t>Oppfølging av voksne med behov for langvarig oppfølging og sammensatte tjenester</a:t>
            </a:r>
          </a:p>
          <a:p>
            <a:endParaRPr lang="nb-NO" sz="2400" dirty="0"/>
          </a:p>
          <a:p>
            <a:r>
              <a:rPr lang="nb-NO" sz="2400" dirty="0"/>
              <a:t>Nye tilskuddsordninger fra 2026</a:t>
            </a:r>
          </a:p>
          <a:p>
            <a:pPr marL="342900" indent="-342900">
              <a:buFont typeface="Arial" panose="020B0604020202020204" pitchFamily="34" charset="0"/>
              <a:buChar char="•"/>
            </a:pPr>
            <a:r>
              <a:rPr lang="nb-NO" sz="2400" dirty="0"/>
              <a:t>Etablering av ACT-, FACT- og FACT ung-team</a:t>
            </a:r>
          </a:p>
          <a:p>
            <a:pPr marL="342900" indent="-342900">
              <a:buFont typeface="Arial" panose="020B0604020202020204" pitchFamily="34" charset="0"/>
              <a:buChar char="•"/>
            </a:pPr>
            <a:r>
              <a:rPr lang="nb-NO" sz="2400" dirty="0"/>
              <a:t>Utvikling, etablering og tilpasning av kunnskapsbaserte lavterskeltilbud innen psykisk helse- og rusmiddelfeltet</a:t>
            </a:r>
          </a:p>
        </p:txBody>
      </p:sp>
      <p:sp>
        <p:nvSpPr>
          <p:cNvPr id="4" name="Plassholder for tekst 3">
            <a:extLst>
              <a:ext uri="{FF2B5EF4-FFF2-40B4-BE49-F238E27FC236}">
                <a16:creationId xmlns:a16="http://schemas.microsoft.com/office/drawing/2014/main" id="{B005C251-B222-46ED-83F3-3029CA609726}"/>
              </a:ext>
            </a:extLst>
          </p:cNvPr>
          <p:cNvSpPr>
            <a:spLocks noGrp="1"/>
          </p:cNvSpPr>
          <p:nvPr>
            <p:ph type="body" sz="quarter" idx="11"/>
          </p:nvPr>
        </p:nvSpPr>
        <p:spPr>
          <a:xfrm>
            <a:off x="6262271" y="5536853"/>
            <a:ext cx="3247489" cy="1036667"/>
          </a:xfrm>
        </p:spPr>
        <p:txBody>
          <a:bodyPr>
            <a:normAutofit fontScale="85000" lnSpcReduction="20000"/>
          </a:bodyPr>
          <a:lstStyle/>
          <a:p>
            <a:pPr>
              <a:lnSpc>
                <a:spcPct val="100000"/>
              </a:lnSpc>
              <a:spcBef>
                <a:spcPts val="0"/>
              </a:spcBef>
            </a:pPr>
            <a:r>
              <a:rPr lang="nb-NO" dirty="0"/>
              <a:t>Helse- og sosialavdelingen, fagutviklingsseksjonen</a:t>
            </a:r>
          </a:p>
          <a:p>
            <a:pPr>
              <a:lnSpc>
                <a:spcPct val="100000"/>
              </a:lnSpc>
              <a:spcBef>
                <a:spcPts val="0"/>
              </a:spcBef>
            </a:pPr>
            <a:r>
              <a:rPr lang="nb-NO" dirty="0"/>
              <a:t>Kjetil Trygve Larsen</a:t>
            </a:r>
          </a:p>
          <a:p>
            <a:pPr>
              <a:lnSpc>
                <a:spcPct val="100000"/>
              </a:lnSpc>
              <a:spcBef>
                <a:spcPts val="0"/>
              </a:spcBef>
            </a:pPr>
            <a:r>
              <a:rPr lang="nb-NO" dirty="0"/>
              <a:t>Seniorrådgiver</a:t>
            </a:r>
          </a:p>
          <a:p>
            <a:pPr>
              <a:lnSpc>
                <a:spcPct val="100000"/>
              </a:lnSpc>
              <a:spcBef>
                <a:spcPts val="0"/>
              </a:spcBef>
            </a:pPr>
            <a:r>
              <a:rPr lang="nb-NO" dirty="0"/>
              <a:t>Epost: </a:t>
            </a:r>
            <a:r>
              <a:rPr lang="nb-NO" dirty="0">
                <a:hlinkClick r:id="rId3"/>
              </a:rPr>
              <a:t>kjetil.larsen@statsforvalteren.no</a:t>
            </a:r>
            <a:endParaRPr lang="nb-NO" dirty="0"/>
          </a:p>
          <a:p>
            <a:pPr>
              <a:lnSpc>
                <a:spcPct val="100000"/>
              </a:lnSpc>
              <a:spcBef>
                <a:spcPts val="0"/>
              </a:spcBef>
            </a:pPr>
            <a:r>
              <a:rPr lang="nb-NO" dirty="0"/>
              <a:t>Telefon: 77 64 21 43</a:t>
            </a:r>
          </a:p>
        </p:txBody>
      </p:sp>
    </p:spTree>
    <p:extLst>
      <p:ext uri="{BB962C8B-B14F-4D97-AF65-F5344CB8AC3E}">
        <p14:creationId xmlns:p14="http://schemas.microsoft.com/office/powerpoint/2010/main" val="39601273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49AD08-B85C-935A-FC0E-75ED2FE39485}"/>
            </a:ext>
          </a:extLst>
        </p:cNvPr>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25A8C6B0-1343-8544-6BC3-75EF654391F7}"/>
              </a:ext>
            </a:extLst>
          </p:cNvPr>
          <p:cNvSpPr>
            <a:spLocks noGrp="1"/>
          </p:cNvSpPr>
          <p:nvPr>
            <p:ph type="body" sz="quarter" idx="11"/>
          </p:nvPr>
        </p:nvSpPr>
        <p:spPr>
          <a:xfrm>
            <a:off x="832855" y="1562100"/>
            <a:ext cx="9675125" cy="5059680"/>
          </a:xfrm>
        </p:spPr>
        <p:txBody>
          <a:bodyPr>
            <a:normAutofit/>
          </a:bodyPr>
          <a:lstStyle/>
          <a:p>
            <a:pPr marL="0" indent="0">
              <a:buNone/>
            </a:pPr>
            <a:r>
              <a:rPr lang="nb-NO" dirty="0"/>
              <a:t>Kommuner som tidligere har mottatt tilskudd til ACT, FACT- og FACT-ung team over de gamle tilskuddsordningene –</a:t>
            </a:r>
          </a:p>
          <a:p>
            <a:pPr marL="0" indent="0">
              <a:buNone/>
            </a:pPr>
            <a:endParaRPr lang="nb-NO" dirty="0"/>
          </a:p>
          <a:p>
            <a:r>
              <a:rPr lang="nb-NO" dirty="0"/>
              <a:t>Oppfølging av barn og unge med psykiske helseutfordringer og rusmiddelrelaterte problemer</a:t>
            </a:r>
          </a:p>
          <a:p>
            <a:pPr marL="0" indent="0">
              <a:buNone/>
            </a:pPr>
            <a:r>
              <a:rPr lang="nb-NO" dirty="0"/>
              <a:t>og</a:t>
            </a:r>
          </a:p>
          <a:p>
            <a:r>
              <a:rPr lang="nb-NO" dirty="0"/>
              <a:t>Oppfølging av voksne med behov for langvarig oppfølging og sammensatte tjenester</a:t>
            </a:r>
          </a:p>
          <a:p>
            <a:pPr marL="0" indent="0">
              <a:buNone/>
            </a:pPr>
            <a:endParaRPr lang="nb-NO" dirty="0"/>
          </a:p>
          <a:p>
            <a:pPr marL="0" indent="0">
              <a:buNone/>
            </a:pPr>
            <a:r>
              <a:rPr lang="nb-NO" dirty="0"/>
              <a:t>kan søke videreføring av tiltaket over denne ordningen.</a:t>
            </a:r>
          </a:p>
        </p:txBody>
      </p:sp>
      <p:sp>
        <p:nvSpPr>
          <p:cNvPr id="3" name="Tittel 4">
            <a:extLst>
              <a:ext uri="{FF2B5EF4-FFF2-40B4-BE49-F238E27FC236}">
                <a16:creationId xmlns:a16="http://schemas.microsoft.com/office/drawing/2014/main" id="{EAFBF4E4-FF46-FDE6-87C2-A3468C1AA683}"/>
              </a:ext>
            </a:extLst>
          </p:cNvPr>
          <p:cNvSpPr>
            <a:spLocks noGrp="1"/>
          </p:cNvSpPr>
          <p:nvPr>
            <p:ph type="title"/>
          </p:nvPr>
        </p:nvSpPr>
        <p:spPr>
          <a:xfrm>
            <a:off x="832855" y="327661"/>
            <a:ext cx="10080625" cy="982980"/>
          </a:xfrm>
        </p:spPr>
        <p:txBody>
          <a:bodyPr anchor="t"/>
          <a:lstStyle/>
          <a:p>
            <a:r>
              <a:rPr lang="nb-NO" sz="3200" b="1" dirty="0">
                <a:ea typeface="Open Sans Light"/>
                <a:cs typeface="Open Sans Light"/>
              </a:rPr>
              <a:t>Etablering av ACT-, FACT- og FACT ung-team</a:t>
            </a:r>
          </a:p>
        </p:txBody>
      </p:sp>
    </p:spTree>
    <p:extLst>
      <p:ext uri="{BB962C8B-B14F-4D97-AF65-F5344CB8AC3E}">
        <p14:creationId xmlns:p14="http://schemas.microsoft.com/office/powerpoint/2010/main" val="26187718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283079-F467-6ACE-75A0-DA575AF0ED13}"/>
            </a:ext>
          </a:extLst>
        </p:cNvPr>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DAA060E6-FC49-8202-2E55-4CCB2BC68D4D}"/>
              </a:ext>
            </a:extLst>
          </p:cNvPr>
          <p:cNvSpPr>
            <a:spLocks noGrp="1"/>
          </p:cNvSpPr>
          <p:nvPr>
            <p:ph type="body" sz="quarter" idx="11"/>
          </p:nvPr>
        </p:nvSpPr>
        <p:spPr>
          <a:xfrm>
            <a:off x="832855" y="1158240"/>
            <a:ext cx="9812285" cy="5113019"/>
          </a:xfrm>
        </p:spPr>
        <p:txBody>
          <a:bodyPr>
            <a:normAutofit/>
          </a:bodyPr>
          <a:lstStyle/>
          <a:p>
            <a:pPr marL="0" indent="0">
              <a:buNone/>
            </a:pPr>
            <a:r>
              <a:rPr lang="nb-NO" dirty="0"/>
              <a:t>Målet er å styrke det helhetlige, samtidige og tverrfaglige tjenestetilbudet til barn, unge og voksne med psykiske helseutfordringer og rusmiddelbruk gjennom å etablere ACT- </a:t>
            </a:r>
            <a:r>
              <a:rPr lang="nb-NO" sz="1800" dirty="0"/>
              <a:t>(</a:t>
            </a:r>
            <a:r>
              <a:rPr lang="nb-NO" sz="1800" i="1" dirty="0" err="1"/>
              <a:t>Assertive</a:t>
            </a:r>
            <a:r>
              <a:rPr lang="nb-NO" sz="1800" i="1" dirty="0"/>
              <a:t> </a:t>
            </a:r>
            <a:r>
              <a:rPr lang="nb-NO" sz="1800" i="1" dirty="0" err="1"/>
              <a:t>Community</a:t>
            </a:r>
            <a:r>
              <a:rPr lang="nb-NO" sz="1800" i="1" dirty="0"/>
              <a:t> </a:t>
            </a:r>
            <a:r>
              <a:rPr lang="nb-NO" sz="1800" i="1" dirty="0" err="1"/>
              <a:t>Treatment</a:t>
            </a:r>
            <a:r>
              <a:rPr lang="nb-NO" sz="1800" i="1" dirty="0"/>
              <a:t>)</a:t>
            </a:r>
            <a:r>
              <a:rPr lang="nb-NO" dirty="0"/>
              <a:t>, FACT- </a:t>
            </a:r>
            <a:r>
              <a:rPr lang="nb-NO" sz="1800" dirty="0"/>
              <a:t>(</a:t>
            </a:r>
            <a:r>
              <a:rPr lang="nb-NO" sz="1800" i="1" dirty="0" err="1"/>
              <a:t>Flexible</a:t>
            </a:r>
            <a:r>
              <a:rPr lang="nb-NO" sz="1800" i="1" dirty="0"/>
              <a:t> </a:t>
            </a:r>
            <a:r>
              <a:rPr lang="nb-NO" sz="1800" i="1" dirty="0" err="1"/>
              <a:t>Assertive</a:t>
            </a:r>
            <a:r>
              <a:rPr lang="nb-NO" sz="1800" i="1" dirty="0"/>
              <a:t> </a:t>
            </a:r>
            <a:r>
              <a:rPr lang="nb-NO" sz="1800" i="1" dirty="0" err="1"/>
              <a:t>Community</a:t>
            </a:r>
            <a:r>
              <a:rPr lang="nb-NO" sz="1800" i="1" dirty="0"/>
              <a:t> </a:t>
            </a:r>
            <a:r>
              <a:rPr lang="nb-NO" sz="1800" i="1" dirty="0" err="1"/>
              <a:t>Treatment</a:t>
            </a:r>
            <a:r>
              <a:rPr lang="nb-NO" sz="1800" i="1" dirty="0"/>
              <a:t>)</a:t>
            </a:r>
            <a:r>
              <a:rPr lang="nb-NO" i="1" dirty="0"/>
              <a:t> </a:t>
            </a:r>
            <a:r>
              <a:rPr lang="nb-NO" dirty="0"/>
              <a:t>og </a:t>
            </a:r>
            <a:r>
              <a:rPr lang="nb-NO" sz="2000" dirty="0"/>
              <a:t>(FACT ung)-team </a:t>
            </a:r>
            <a:r>
              <a:rPr lang="nb-NO" sz="1800" dirty="0"/>
              <a:t>(</a:t>
            </a:r>
            <a:r>
              <a:rPr lang="nb-NO" sz="1800" i="1" dirty="0" err="1"/>
              <a:t>Flexible</a:t>
            </a:r>
            <a:r>
              <a:rPr lang="nb-NO" sz="1800" i="1" dirty="0"/>
              <a:t> </a:t>
            </a:r>
            <a:r>
              <a:rPr lang="nb-NO" sz="1800" i="1" dirty="0" err="1"/>
              <a:t>Assertive</a:t>
            </a:r>
            <a:r>
              <a:rPr lang="nb-NO" sz="1800" i="1" dirty="0"/>
              <a:t> </a:t>
            </a:r>
            <a:r>
              <a:rPr lang="nb-NO" sz="1800" i="1" dirty="0" err="1"/>
              <a:t>Community</a:t>
            </a:r>
            <a:r>
              <a:rPr lang="nb-NO" sz="1800" i="1" dirty="0"/>
              <a:t> </a:t>
            </a:r>
            <a:r>
              <a:rPr lang="nb-NO" sz="1800" i="1" dirty="0" err="1"/>
              <a:t>Treatment</a:t>
            </a:r>
            <a:r>
              <a:rPr lang="nb-NO" sz="1800" dirty="0"/>
              <a:t> for de mellom 12-25 år)</a:t>
            </a:r>
            <a:r>
              <a:rPr lang="nb-NO" dirty="0"/>
              <a:t>.</a:t>
            </a:r>
          </a:p>
          <a:p>
            <a:pPr marL="0" indent="0">
              <a:buNone/>
            </a:pPr>
            <a:r>
              <a:rPr lang="nb-NO" dirty="0"/>
              <a:t>Målgruppen er:</a:t>
            </a:r>
          </a:p>
          <a:p>
            <a:r>
              <a:rPr lang="nb-NO" dirty="0"/>
              <a:t>FACT ung: </a:t>
            </a:r>
            <a:r>
              <a:rPr lang="nb-NO" sz="2000" dirty="0"/>
              <a:t>Barn og unge i alderen 12-25 år med psykiske helseplager og/eller rusmiddelrelaterte problemer, og med langvarige og sammensatte behov som har behov for utredning, behandling og oppfølging som ikke nås av det ordinære helsetilbudet.</a:t>
            </a:r>
          </a:p>
          <a:p>
            <a:r>
              <a:rPr lang="nb-NO" dirty="0"/>
              <a:t>ACT og FACT: </a:t>
            </a:r>
            <a:r>
              <a:rPr lang="nb-NO" sz="2000" dirty="0"/>
              <a:t>Voksne med alvorlig psykisk helse- og/eller rusmiddelproblematikk og med langvarige og sammensatte behov for behandling, utredning, rehabilitering, oppfølging og støtte, som ikke nås av det ordinære tjenestetilbudet.</a:t>
            </a:r>
            <a:endParaRPr lang="nb-NO" dirty="0"/>
          </a:p>
        </p:txBody>
      </p:sp>
      <p:sp>
        <p:nvSpPr>
          <p:cNvPr id="3" name="Tittel 4">
            <a:extLst>
              <a:ext uri="{FF2B5EF4-FFF2-40B4-BE49-F238E27FC236}">
                <a16:creationId xmlns:a16="http://schemas.microsoft.com/office/drawing/2014/main" id="{BA4C39B7-85FE-ADFC-D2CF-20FF1715D646}"/>
              </a:ext>
            </a:extLst>
          </p:cNvPr>
          <p:cNvSpPr>
            <a:spLocks noGrp="1"/>
          </p:cNvSpPr>
          <p:nvPr>
            <p:ph type="title"/>
          </p:nvPr>
        </p:nvSpPr>
        <p:spPr>
          <a:xfrm>
            <a:off x="832855" y="327661"/>
            <a:ext cx="10080625" cy="982980"/>
          </a:xfrm>
        </p:spPr>
        <p:txBody>
          <a:bodyPr anchor="t"/>
          <a:lstStyle/>
          <a:p>
            <a:r>
              <a:rPr lang="nb-NO" sz="3200" b="1" dirty="0">
                <a:ea typeface="Open Sans Light"/>
                <a:cs typeface="Open Sans Light"/>
              </a:rPr>
              <a:t>Etablering av ACT-, FACT- og FACT ung-team</a:t>
            </a:r>
          </a:p>
        </p:txBody>
      </p:sp>
    </p:spTree>
    <p:extLst>
      <p:ext uri="{BB962C8B-B14F-4D97-AF65-F5344CB8AC3E}">
        <p14:creationId xmlns:p14="http://schemas.microsoft.com/office/powerpoint/2010/main" val="1311617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61D36B-E828-EF3C-25AF-6DE4F3448331}"/>
            </a:ext>
          </a:extLst>
        </p:cNvPr>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80D8E361-991B-5AFB-B353-A149EC7AAAB3}"/>
              </a:ext>
            </a:extLst>
          </p:cNvPr>
          <p:cNvSpPr>
            <a:spLocks noGrp="1"/>
          </p:cNvSpPr>
          <p:nvPr>
            <p:ph type="body" sz="quarter" idx="11"/>
          </p:nvPr>
        </p:nvSpPr>
        <p:spPr>
          <a:xfrm>
            <a:off x="832855" y="1562100"/>
            <a:ext cx="9675125" cy="5059680"/>
          </a:xfrm>
        </p:spPr>
        <p:txBody>
          <a:bodyPr>
            <a:normAutofit/>
          </a:bodyPr>
          <a:lstStyle/>
          <a:p>
            <a:pPr marL="0" indent="0">
              <a:buNone/>
            </a:pPr>
            <a:r>
              <a:rPr lang="nb-NO" dirty="0"/>
              <a:t>Det kan gis tilskudd til </a:t>
            </a:r>
            <a:r>
              <a:rPr lang="nb-NO" b="1" dirty="0"/>
              <a:t>forprosjekt</a:t>
            </a:r>
            <a:r>
              <a:rPr lang="nb-NO" dirty="0"/>
              <a:t> for utredning om det er grunnlag for å etablere FACT- eller FACT-ung team i din kommune, eller som et interkommunalt samarbeid i din region.</a:t>
            </a:r>
          </a:p>
          <a:p>
            <a:r>
              <a:rPr lang="nb-NO" dirty="0"/>
              <a:t>Ut fra en skjønnsmessig vurdering kan det i tillegg innvilges tilskudd til et forprosjekt (år null). En eventuell utvidelse av forprosjektperioden og beløp som innvilges avgjøres av statsforvalter, men kan ikke overstige kr 1 mill. per år. </a:t>
            </a:r>
          </a:p>
          <a:p>
            <a:r>
              <a:rPr lang="nb-NO" dirty="0"/>
              <a:t>I forprosjekt kan søker arbeide eksempelvis med samarbeidsavtale, finansieringsavtale, lokaler, egne ressurser inn i tiltaket/teamet, iverksettelse mm.</a:t>
            </a:r>
            <a:endParaRPr lang="nb-NO" sz="1800" dirty="0"/>
          </a:p>
        </p:txBody>
      </p:sp>
      <p:sp>
        <p:nvSpPr>
          <p:cNvPr id="3" name="Tittel 4">
            <a:extLst>
              <a:ext uri="{FF2B5EF4-FFF2-40B4-BE49-F238E27FC236}">
                <a16:creationId xmlns:a16="http://schemas.microsoft.com/office/drawing/2014/main" id="{1B621AD2-37CD-3A8B-73C9-FCBB3AC5A7D0}"/>
              </a:ext>
            </a:extLst>
          </p:cNvPr>
          <p:cNvSpPr>
            <a:spLocks noGrp="1"/>
          </p:cNvSpPr>
          <p:nvPr>
            <p:ph type="title"/>
          </p:nvPr>
        </p:nvSpPr>
        <p:spPr>
          <a:xfrm>
            <a:off x="832855" y="327661"/>
            <a:ext cx="10080625" cy="982980"/>
          </a:xfrm>
        </p:spPr>
        <p:txBody>
          <a:bodyPr anchor="t"/>
          <a:lstStyle/>
          <a:p>
            <a:r>
              <a:rPr lang="nb-NO" sz="3200" b="1" dirty="0">
                <a:ea typeface="Open Sans Light"/>
                <a:cs typeface="Open Sans Light"/>
              </a:rPr>
              <a:t>Etablering av ACT-, FACT- og FACT ung-team</a:t>
            </a:r>
          </a:p>
        </p:txBody>
      </p:sp>
    </p:spTree>
    <p:extLst>
      <p:ext uri="{BB962C8B-B14F-4D97-AF65-F5344CB8AC3E}">
        <p14:creationId xmlns:p14="http://schemas.microsoft.com/office/powerpoint/2010/main" val="3538305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A5642D-4921-23DB-BA7C-DD559C7F44CB}"/>
            </a:ext>
          </a:extLst>
        </p:cNvPr>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C090838D-A4FC-C689-3B79-AEAB3580B4BC}"/>
              </a:ext>
            </a:extLst>
          </p:cNvPr>
          <p:cNvSpPr>
            <a:spLocks noGrp="1"/>
          </p:cNvSpPr>
          <p:nvPr>
            <p:ph type="body" sz="quarter" idx="11"/>
          </p:nvPr>
        </p:nvSpPr>
        <p:spPr>
          <a:xfrm>
            <a:off x="832855" y="1562100"/>
            <a:ext cx="9675125" cy="5059680"/>
          </a:xfrm>
        </p:spPr>
        <p:txBody>
          <a:bodyPr>
            <a:normAutofit fontScale="92500"/>
          </a:bodyPr>
          <a:lstStyle/>
          <a:p>
            <a:pPr marL="0" indent="0">
              <a:buNone/>
            </a:pPr>
            <a:r>
              <a:rPr lang="nb-NO" b="1" dirty="0">
                <a:hlinkClick r:id="rId2"/>
              </a:rPr>
              <a:t>NAPHA</a:t>
            </a:r>
            <a:r>
              <a:rPr lang="nb-NO" b="1" dirty="0"/>
              <a:t> - </a:t>
            </a:r>
            <a:r>
              <a:rPr lang="nb-NO" dirty="0"/>
              <a:t>Nasjonalt kompetansesenter for psykisk helsearbeid har en sentral rolle i oppfølging og veiledning ved etablering av FACT- og FACT-ung team.</a:t>
            </a:r>
            <a:endParaRPr lang="nb-NO" b="1" dirty="0"/>
          </a:p>
          <a:p>
            <a:pPr marL="0" indent="0">
              <a:buNone/>
            </a:pPr>
            <a:r>
              <a:rPr lang="nb-NO" b="1" dirty="0"/>
              <a:t>Ressurser i forprosjektet og idéfasen:</a:t>
            </a:r>
            <a:endParaRPr lang="nb-NO" dirty="0"/>
          </a:p>
          <a:p>
            <a:r>
              <a:rPr lang="nb-NO" dirty="0"/>
              <a:t>Her finner du heftet </a:t>
            </a:r>
            <a:r>
              <a:rPr lang="nb-NO" b="1" dirty="0">
                <a:hlinkClick r:id="rId3"/>
              </a:rPr>
              <a:t>Praktiske råd i en idéfase</a:t>
            </a:r>
            <a:r>
              <a:rPr lang="nb-NO" dirty="0"/>
              <a:t> og heftet </a:t>
            </a:r>
            <a:r>
              <a:rPr lang="nb-NO" b="1" dirty="0">
                <a:hlinkClick r:id="rId4"/>
              </a:rPr>
              <a:t>praktiske råd for forprosjekt. </a:t>
            </a:r>
            <a:r>
              <a:rPr lang="nb-NO" dirty="0"/>
              <a:t>  </a:t>
            </a:r>
          </a:p>
          <a:p>
            <a:r>
              <a:rPr lang="nb-NO" dirty="0"/>
              <a:t>På </a:t>
            </a:r>
            <a:r>
              <a:rPr lang="nb-NO" b="1" dirty="0">
                <a:hlinkClick r:id="rId5"/>
              </a:rPr>
              <a:t>temasiden ACT/FACT </a:t>
            </a:r>
            <a:r>
              <a:rPr lang="nb-NO" dirty="0"/>
              <a:t>og </a:t>
            </a:r>
            <a:r>
              <a:rPr lang="nb-NO" b="1" dirty="0">
                <a:hlinkClick r:id="rId6"/>
              </a:rPr>
              <a:t>temasiden FACT ung </a:t>
            </a:r>
            <a:r>
              <a:rPr lang="nb-NO" dirty="0"/>
              <a:t>finner du også nyttig informasjon om forprosjektfasen, modellene og implementering, samt gode eksempler fra praksisfeltet. </a:t>
            </a:r>
          </a:p>
          <a:p>
            <a:r>
              <a:rPr lang="nb-NO" dirty="0"/>
              <a:t>På </a:t>
            </a:r>
            <a:r>
              <a:rPr lang="nb-NO" b="1" dirty="0">
                <a:hlinkClick r:id="rId6"/>
              </a:rPr>
              <a:t>temasiden FACT ung</a:t>
            </a:r>
            <a:r>
              <a:rPr lang="nb-NO" dirty="0"/>
              <a:t> finner du under underoverskriften </a:t>
            </a:r>
            <a:r>
              <a:rPr lang="nb-NO" b="1" dirty="0"/>
              <a:t>Forprosjekt og idéfase</a:t>
            </a:r>
            <a:r>
              <a:rPr lang="nb-NO" dirty="0"/>
              <a:t> også et webinar for deg som vurderer å søke forprosjekt. Webinaret er laget av Nasjonalt implementeringsteam for FACT ung i samarbeid med Helsedirektoratet. </a:t>
            </a:r>
          </a:p>
        </p:txBody>
      </p:sp>
      <p:sp>
        <p:nvSpPr>
          <p:cNvPr id="3" name="Tittel 4">
            <a:extLst>
              <a:ext uri="{FF2B5EF4-FFF2-40B4-BE49-F238E27FC236}">
                <a16:creationId xmlns:a16="http://schemas.microsoft.com/office/drawing/2014/main" id="{E1C8FD04-1398-8DC9-21FD-409610ACDA35}"/>
              </a:ext>
            </a:extLst>
          </p:cNvPr>
          <p:cNvSpPr>
            <a:spLocks noGrp="1"/>
          </p:cNvSpPr>
          <p:nvPr>
            <p:ph type="title"/>
          </p:nvPr>
        </p:nvSpPr>
        <p:spPr>
          <a:xfrm>
            <a:off x="832855" y="327661"/>
            <a:ext cx="10080625" cy="982980"/>
          </a:xfrm>
        </p:spPr>
        <p:txBody>
          <a:bodyPr anchor="t"/>
          <a:lstStyle/>
          <a:p>
            <a:r>
              <a:rPr lang="nb-NO" sz="3200" b="1" dirty="0">
                <a:ea typeface="Open Sans Light"/>
                <a:cs typeface="Open Sans Light"/>
              </a:rPr>
              <a:t>Etablering av ACT-, FACT- og FACT ung-team</a:t>
            </a:r>
          </a:p>
        </p:txBody>
      </p:sp>
    </p:spTree>
    <p:extLst>
      <p:ext uri="{BB962C8B-B14F-4D97-AF65-F5344CB8AC3E}">
        <p14:creationId xmlns:p14="http://schemas.microsoft.com/office/powerpoint/2010/main" val="23488361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BEAB23-9C1A-83AE-CD18-3E027390223E}"/>
            </a:ext>
          </a:extLst>
        </p:cNvPr>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231515A5-EE03-EF16-65A0-80290C729273}"/>
              </a:ext>
            </a:extLst>
          </p:cNvPr>
          <p:cNvSpPr>
            <a:spLocks noGrp="1"/>
          </p:cNvSpPr>
          <p:nvPr>
            <p:ph type="body" sz="quarter" idx="11"/>
          </p:nvPr>
        </p:nvSpPr>
        <p:spPr>
          <a:xfrm>
            <a:off x="832855" y="1562100"/>
            <a:ext cx="9957065" cy="5059680"/>
          </a:xfrm>
        </p:spPr>
        <p:txBody>
          <a:bodyPr>
            <a:normAutofit lnSpcReduction="10000"/>
          </a:bodyPr>
          <a:lstStyle/>
          <a:p>
            <a:pPr marL="0" indent="0">
              <a:buNone/>
            </a:pPr>
            <a:r>
              <a:rPr lang="nb-NO" sz="2800" dirty="0">
                <a:ea typeface="Open Sans Light"/>
                <a:cs typeface="Open Sans Light"/>
              </a:rPr>
              <a:t>Ny tilskuddsordning fra 2026</a:t>
            </a:r>
            <a:endParaRPr lang="nb-NO" sz="2800" dirty="0"/>
          </a:p>
          <a:p>
            <a:pPr marL="0" indent="0">
              <a:buNone/>
            </a:pPr>
            <a:r>
              <a:rPr lang="nb-NO" dirty="0"/>
              <a:t>Ordningen skal styrke lavterskeltilbud i kommunene. Lavterskeltilbud er sentrale i både Opptrappingsplan for psykisk helse (2023–2033) og forebyggings- og behandlingsreformen for rusfeltet (Meld. st. 5 (2024–2025).</a:t>
            </a:r>
            <a:r>
              <a:rPr lang="nb-NO" sz="2600" dirty="0"/>
              <a:t> </a:t>
            </a:r>
          </a:p>
          <a:p>
            <a:pPr marL="0" indent="0">
              <a:buNone/>
            </a:pPr>
            <a:endParaRPr lang="nb-NO" dirty="0"/>
          </a:p>
          <a:p>
            <a:pPr lvl="1"/>
            <a:r>
              <a:rPr lang="nb-NO" sz="2200" b="1" dirty="0"/>
              <a:t>Søknadsfrist: </a:t>
            </a:r>
            <a:r>
              <a:rPr lang="nb-NO" sz="2200" dirty="0"/>
              <a:t>1. april 2026</a:t>
            </a:r>
          </a:p>
          <a:p>
            <a:pPr lvl="1"/>
            <a:r>
              <a:rPr lang="nb-NO" sz="2200" b="1" dirty="0"/>
              <a:t>Målgruppe: </a:t>
            </a:r>
            <a:r>
              <a:rPr lang="nb-NO" sz="2200" dirty="0"/>
              <a:t>Barn, unge, voksne og familier med psykiske helseplager eller rusmiddelrelaterte problemer</a:t>
            </a:r>
          </a:p>
          <a:p>
            <a:pPr lvl="1"/>
            <a:r>
              <a:rPr lang="nb-NO" sz="2200" b="1" dirty="0"/>
              <a:t>Ansvarlig etat: </a:t>
            </a:r>
            <a:r>
              <a:rPr lang="nb-NO" sz="2200" dirty="0"/>
              <a:t>Statsforvalteren i Troms og Finnmark</a:t>
            </a:r>
          </a:p>
          <a:p>
            <a:pPr lvl="1"/>
            <a:r>
              <a:rPr lang="nb-NO" sz="2200" b="1" dirty="0"/>
              <a:t>Hvem kan søke: </a:t>
            </a:r>
            <a:r>
              <a:rPr lang="nb-NO" dirty="0"/>
              <a:t>Kommuner, Interkommunale selskaper og UNN for Svalbard</a:t>
            </a:r>
            <a:endParaRPr lang="nb-NO" sz="2200" dirty="0"/>
          </a:p>
          <a:p>
            <a:pPr lvl="1"/>
            <a:r>
              <a:rPr lang="nb-NO" sz="2200" dirty="0"/>
              <a:t>Utlysning med søknadsskjema og regelverk finnes </a:t>
            </a:r>
            <a:r>
              <a:rPr lang="nb-NO" sz="2200" dirty="0">
                <a:hlinkClick r:id="rId2"/>
              </a:rPr>
              <a:t>HER</a:t>
            </a:r>
            <a:endParaRPr lang="nb-NO" sz="2200" dirty="0"/>
          </a:p>
          <a:p>
            <a:pPr marL="0" indent="0">
              <a:buNone/>
            </a:pPr>
            <a:endParaRPr lang="nb-NO" sz="1100" dirty="0"/>
          </a:p>
        </p:txBody>
      </p:sp>
      <p:sp>
        <p:nvSpPr>
          <p:cNvPr id="3" name="Tittel 4">
            <a:extLst>
              <a:ext uri="{FF2B5EF4-FFF2-40B4-BE49-F238E27FC236}">
                <a16:creationId xmlns:a16="http://schemas.microsoft.com/office/drawing/2014/main" id="{13A62C85-36DE-F934-D446-3000C02C92F0}"/>
              </a:ext>
            </a:extLst>
          </p:cNvPr>
          <p:cNvSpPr>
            <a:spLocks noGrp="1"/>
          </p:cNvSpPr>
          <p:nvPr>
            <p:ph type="title"/>
          </p:nvPr>
        </p:nvSpPr>
        <p:spPr>
          <a:xfrm>
            <a:off x="832855" y="327661"/>
            <a:ext cx="10080625" cy="982980"/>
          </a:xfrm>
        </p:spPr>
        <p:txBody>
          <a:bodyPr anchor="t"/>
          <a:lstStyle/>
          <a:p>
            <a:r>
              <a:rPr lang="nb-NO" sz="3200" b="1" dirty="0">
                <a:ea typeface="Open Sans Light"/>
                <a:cs typeface="Open Sans Light"/>
              </a:rPr>
              <a:t>Utvikling, etablering og tilpasning av kunnskapsbaserte lavterskeltilbud innen psykisk helse- og rusmiddelfeltet</a:t>
            </a:r>
          </a:p>
        </p:txBody>
      </p:sp>
    </p:spTree>
    <p:extLst>
      <p:ext uri="{BB962C8B-B14F-4D97-AF65-F5344CB8AC3E}">
        <p14:creationId xmlns:p14="http://schemas.microsoft.com/office/powerpoint/2010/main" val="33778489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3DAAEC-91ED-98CE-07A1-E11A02664E06}"/>
            </a:ext>
          </a:extLst>
        </p:cNvPr>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8E26FED9-930D-8F2B-75F7-AE2A1AF8D09A}"/>
              </a:ext>
            </a:extLst>
          </p:cNvPr>
          <p:cNvSpPr>
            <a:spLocks noGrp="1"/>
          </p:cNvSpPr>
          <p:nvPr>
            <p:ph type="body" sz="quarter" idx="11"/>
          </p:nvPr>
        </p:nvSpPr>
        <p:spPr>
          <a:xfrm>
            <a:off x="832855" y="1562100"/>
            <a:ext cx="9675125" cy="5059680"/>
          </a:xfrm>
        </p:spPr>
        <p:txBody>
          <a:bodyPr>
            <a:normAutofit/>
          </a:bodyPr>
          <a:lstStyle/>
          <a:p>
            <a:pPr marL="0" indent="0">
              <a:buNone/>
            </a:pPr>
            <a:r>
              <a:rPr lang="nb-NO" dirty="0"/>
              <a:t>Kommuner som tidligere har mottatt støtte gjennom prioritet 2 over de gamle tilskuddsordningene –</a:t>
            </a:r>
          </a:p>
          <a:p>
            <a:pPr marL="0" indent="0">
              <a:buNone/>
            </a:pPr>
            <a:endParaRPr lang="nb-NO" dirty="0"/>
          </a:p>
          <a:p>
            <a:r>
              <a:rPr lang="nb-NO" dirty="0"/>
              <a:t>Oppfølging av barn og unge med psykiske helseutfordringer og rusmiddelrelaterte problemer</a:t>
            </a:r>
          </a:p>
          <a:p>
            <a:pPr marL="0" indent="0">
              <a:buNone/>
            </a:pPr>
            <a:r>
              <a:rPr lang="nb-NO" dirty="0"/>
              <a:t>og</a:t>
            </a:r>
          </a:p>
          <a:p>
            <a:r>
              <a:rPr lang="nb-NO" dirty="0"/>
              <a:t>Oppfølging av voksne med behov for langvarig oppfølging og sammensatte tjenester</a:t>
            </a:r>
          </a:p>
          <a:p>
            <a:pPr marL="0" indent="0">
              <a:buNone/>
            </a:pPr>
            <a:endParaRPr lang="nb-NO" dirty="0"/>
          </a:p>
          <a:p>
            <a:pPr marL="0" indent="0">
              <a:buNone/>
            </a:pPr>
            <a:r>
              <a:rPr lang="nb-NO" dirty="0"/>
              <a:t>kan søke videreføring av tiltaket over denne ordningen.</a:t>
            </a:r>
          </a:p>
        </p:txBody>
      </p:sp>
      <p:sp>
        <p:nvSpPr>
          <p:cNvPr id="3" name="Tittel 4">
            <a:extLst>
              <a:ext uri="{FF2B5EF4-FFF2-40B4-BE49-F238E27FC236}">
                <a16:creationId xmlns:a16="http://schemas.microsoft.com/office/drawing/2014/main" id="{7A40CDF5-3FBA-CB47-42E4-DCBD84544E6F}"/>
              </a:ext>
            </a:extLst>
          </p:cNvPr>
          <p:cNvSpPr>
            <a:spLocks noGrp="1"/>
          </p:cNvSpPr>
          <p:nvPr>
            <p:ph type="title"/>
          </p:nvPr>
        </p:nvSpPr>
        <p:spPr>
          <a:xfrm>
            <a:off x="832855" y="327661"/>
            <a:ext cx="10080625" cy="982980"/>
          </a:xfrm>
        </p:spPr>
        <p:txBody>
          <a:bodyPr anchor="t"/>
          <a:lstStyle/>
          <a:p>
            <a:r>
              <a:rPr lang="nb-NO" sz="3200" b="1" dirty="0">
                <a:ea typeface="Open Sans Light"/>
                <a:cs typeface="Open Sans Light"/>
              </a:rPr>
              <a:t>Utvikling, etablering og tilpasning av kunnskapsbaserte lavterskeltilbud innen psykisk helse- og rusmiddelfeltet</a:t>
            </a:r>
          </a:p>
        </p:txBody>
      </p:sp>
    </p:spTree>
    <p:extLst>
      <p:ext uri="{BB962C8B-B14F-4D97-AF65-F5344CB8AC3E}">
        <p14:creationId xmlns:p14="http://schemas.microsoft.com/office/powerpoint/2010/main" val="38350406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A4E14A-7373-4126-E8AF-C45A55115867}"/>
            </a:ext>
          </a:extLst>
        </p:cNvPr>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3E9CEEF7-D7C0-8D79-0DB5-15A97C52ECCF}"/>
              </a:ext>
            </a:extLst>
          </p:cNvPr>
          <p:cNvSpPr>
            <a:spLocks noGrp="1"/>
          </p:cNvSpPr>
          <p:nvPr>
            <p:ph type="body" sz="quarter" idx="11"/>
          </p:nvPr>
        </p:nvSpPr>
        <p:spPr>
          <a:xfrm>
            <a:off x="832855" y="1562100"/>
            <a:ext cx="9675125" cy="5059680"/>
          </a:xfrm>
        </p:spPr>
        <p:txBody>
          <a:bodyPr>
            <a:normAutofit/>
          </a:bodyPr>
          <a:lstStyle/>
          <a:p>
            <a:pPr marL="0" indent="0">
              <a:buNone/>
            </a:pPr>
            <a:endParaRPr lang="nb-NO" dirty="0"/>
          </a:p>
          <a:p>
            <a:r>
              <a:rPr lang="nb-NO" dirty="0"/>
              <a:t>Målet er å styrke det kommunale tjenestetilbudet til målgruppen ved å legge til rette for tidlig hjelp med lav terskel.</a:t>
            </a:r>
          </a:p>
          <a:p>
            <a:pPr marL="0" indent="0">
              <a:buNone/>
            </a:pPr>
            <a:endParaRPr lang="nb-NO" dirty="0"/>
          </a:p>
          <a:p>
            <a:r>
              <a:rPr lang="nb-NO" dirty="0"/>
              <a:t>Målgruppen er barn, unge, voksne og familier med psykiske helseplager eller rusmiddelrelaterte problemer som har behov for forebygging, utredning, behandling og oppfølging. </a:t>
            </a:r>
          </a:p>
          <a:p>
            <a:pPr marL="0" indent="0">
              <a:buNone/>
            </a:pPr>
            <a:endParaRPr lang="nb-NO" dirty="0"/>
          </a:p>
        </p:txBody>
      </p:sp>
      <p:sp>
        <p:nvSpPr>
          <p:cNvPr id="3" name="Tittel 4">
            <a:extLst>
              <a:ext uri="{FF2B5EF4-FFF2-40B4-BE49-F238E27FC236}">
                <a16:creationId xmlns:a16="http://schemas.microsoft.com/office/drawing/2014/main" id="{01A7C26F-4C06-50E3-0D86-87A3AC7E2A0A}"/>
              </a:ext>
            </a:extLst>
          </p:cNvPr>
          <p:cNvSpPr>
            <a:spLocks noGrp="1"/>
          </p:cNvSpPr>
          <p:nvPr>
            <p:ph type="title"/>
          </p:nvPr>
        </p:nvSpPr>
        <p:spPr>
          <a:xfrm>
            <a:off x="832855" y="327661"/>
            <a:ext cx="10080625" cy="982980"/>
          </a:xfrm>
        </p:spPr>
        <p:txBody>
          <a:bodyPr anchor="t"/>
          <a:lstStyle/>
          <a:p>
            <a:r>
              <a:rPr lang="nb-NO" sz="3200" b="1" dirty="0">
                <a:ea typeface="Open Sans Light"/>
                <a:cs typeface="Open Sans Light"/>
              </a:rPr>
              <a:t>Utvikling, etablering og tilpasning av kunnskapsbaserte lavterskeltilbud innen psykisk helse- og rusmiddelfeltet</a:t>
            </a:r>
          </a:p>
        </p:txBody>
      </p:sp>
    </p:spTree>
    <p:extLst>
      <p:ext uri="{BB962C8B-B14F-4D97-AF65-F5344CB8AC3E}">
        <p14:creationId xmlns:p14="http://schemas.microsoft.com/office/powerpoint/2010/main" val="29209485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6F3531-5FBE-F860-FB02-71F4EF0D0364}"/>
            </a:ext>
          </a:extLst>
        </p:cNvPr>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5532F3ED-1612-98E0-B3AB-508234FD943A}"/>
              </a:ext>
            </a:extLst>
          </p:cNvPr>
          <p:cNvSpPr>
            <a:spLocks noGrp="1"/>
          </p:cNvSpPr>
          <p:nvPr>
            <p:ph type="body" sz="quarter" idx="11"/>
          </p:nvPr>
        </p:nvSpPr>
        <p:spPr>
          <a:xfrm>
            <a:off x="832855" y="1706880"/>
            <a:ext cx="9675125" cy="4914900"/>
          </a:xfrm>
        </p:spPr>
        <p:txBody>
          <a:bodyPr>
            <a:normAutofit fontScale="92500" lnSpcReduction="20000"/>
          </a:bodyPr>
          <a:lstStyle/>
          <a:p>
            <a:pPr>
              <a:spcBef>
                <a:spcPts val="0"/>
              </a:spcBef>
            </a:pPr>
            <a:r>
              <a:rPr lang="nb-NO" sz="2200" dirty="0"/>
              <a:t>Utvikle/etablere/tilpasse helhetlige tjenester og </a:t>
            </a:r>
            <a:r>
              <a:rPr lang="nb-NO" sz="2200" u="sng" dirty="0"/>
              <a:t>forpliktende samarbeid </a:t>
            </a:r>
          </a:p>
          <a:p>
            <a:pPr lvl="1">
              <a:spcBef>
                <a:spcPts val="0"/>
              </a:spcBef>
              <a:buFont typeface="Wingdings" panose="05000000000000000000" pitchFamily="2" charset="2"/>
              <a:buChar char="ü"/>
            </a:pPr>
            <a:r>
              <a:rPr lang="nb-NO" sz="2200" dirty="0"/>
              <a:t>mellom kommunale tjenester </a:t>
            </a:r>
          </a:p>
          <a:p>
            <a:pPr lvl="1">
              <a:spcBef>
                <a:spcPts val="0"/>
              </a:spcBef>
              <a:buFont typeface="Wingdings" panose="05000000000000000000" pitchFamily="2" charset="2"/>
              <a:buChar char="ü"/>
            </a:pPr>
            <a:r>
              <a:rPr lang="nb-NO" sz="2200" dirty="0"/>
              <a:t>gjennom interkommunalt samarbeid </a:t>
            </a:r>
          </a:p>
          <a:p>
            <a:pPr lvl="1">
              <a:spcBef>
                <a:spcPts val="0"/>
              </a:spcBef>
              <a:buFont typeface="Wingdings" panose="05000000000000000000" pitchFamily="2" charset="2"/>
              <a:buChar char="ü"/>
            </a:pPr>
            <a:r>
              <a:rPr lang="nb-NO" sz="2200" dirty="0"/>
              <a:t>mellom kommune og spesialisthelsetjenester </a:t>
            </a:r>
          </a:p>
          <a:p>
            <a:pPr lvl="1">
              <a:spcBef>
                <a:spcPts val="0"/>
              </a:spcBef>
              <a:buFont typeface="Wingdings" panose="05000000000000000000" pitchFamily="2" charset="2"/>
              <a:buChar char="ü"/>
            </a:pPr>
            <a:r>
              <a:rPr lang="nb-NO" sz="2200" dirty="0"/>
              <a:t>med frivillige organisasjoner </a:t>
            </a:r>
          </a:p>
          <a:p>
            <a:pPr>
              <a:spcBef>
                <a:spcPts val="0"/>
              </a:spcBef>
            </a:pPr>
            <a:r>
              <a:rPr lang="nb-NO" sz="2200" dirty="0"/>
              <a:t>At flere kommuner etablerer og iverksetter </a:t>
            </a:r>
            <a:r>
              <a:rPr lang="nb-NO" sz="2200" u="sng" dirty="0"/>
              <a:t>kunnskapsbaserte metoder</a:t>
            </a:r>
            <a:r>
              <a:rPr lang="nb-NO" sz="2200" dirty="0"/>
              <a:t>, modeller og tiltak for målgruppen </a:t>
            </a:r>
          </a:p>
          <a:p>
            <a:pPr>
              <a:spcBef>
                <a:spcPts val="0"/>
              </a:spcBef>
            </a:pPr>
            <a:r>
              <a:rPr lang="nb-NO" sz="2200" dirty="0"/>
              <a:t>Økt systematisk </a:t>
            </a:r>
            <a:r>
              <a:rPr lang="nb-NO" sz="2200" u="sng" dirty="0"/>
              <a:t>brukermedvirkning</a:t>
            </a:r>
            <a:r>
              <a:rPr lang="nb-NO" sz="2200" dirty="0"/>
              <a:t> i etablering, drift og utvikling av kunnskapsbaserte lavterskeltilbud </a:t>
            </a:r>
          </a:p>
          <a:p>
            <a:pPr>
              <a:spcBef>
                <a:spcPts val="0"/>
              </a:spcBef>
            </a:pPr>
            <a:r>
              <a:rPr lang="nb-NO" sz="2200" dirty="0"/>
              <a:t>At tjenesteutviklingen skjer på </a:t>
            </a:r>
            <a:r>
              <a:rPr lang="nb-NO" sz="2200" u="sng" dirty="0"/>
              <a:t>målgruppens premisser og arenaer</a:t>
            </a:r>
            <a:r>
              <a:rPr lang="nb-NO" sz="2200" dirty="0"/>
              <a:t>, med vekt på </a:t>
            </a:r>
            <a:r>
              <a:rPr lang="nb-NO" sz="2200" b="1" dirty="0"/>
              <a:t>tidlig innsats, egne ressurser og livsmestring</a:t>
            </a:r>
            <a:r>
              <a:rPr lang="nb-NO" sz="2200" dirty="0"/>
              <a:t> </a:t>
            </a:r>
          </a:p>
          <a:p>
            <a:pPr>
              <a:spcBef>
                <a:spcPts val="0"/>
              </a:spcBef>
            </a:pPr>
            <a:r>
              <a:rPr lang="nb-NO" sz="2200" u="sng" dirty="0"/>
              <a:t>Økt deltagelse </a:t>
            </a:r>
            <a:r>
              <a:rPr lang="nb-NO" sz="2200" dirty="0"/>
              <a:t>i aktiviteter som bedrer livskvalitet, mestring og som bidrar til en aktiv og meningsfull tilværelse </a:t>
            </a:r>
          </a:p>
          <a:p>
            <a:pPr>
              <a:spcBef>
                <a:spcPts val="0"/>
              </a:spcBef>
            </a:pPr>
            <a:r>
              <a:rPr lang="nb-NO" sz="2200" dirty="0"/>
              <a:t>Økt bruk av kvalitetssikrede </a:t>
            </a:r>
            <a:r>
              <a:rPr lang="nb-NO" sz="2200" u="sng" dirty="0"/>
              <a:t>digitale kartlegging- og behandlingsverktøy </a:t>
            </a:r>
          </a:p>
          <a:p>
            <a:pPr>
              <a:spcBef>
                <a:spcPts val="1200"/>
              </a:spcBef>
            </a:pPr>
            <a:r>
              <a:rPr lang="nb-NO" dirty="0"/>
              <a:t>Omlegging av eksisterende psykisk helse- og rustjenester til mer lavterskelbaserte tilbud - i tråd med </a:t>
            </a:r>
            <a:r>
              <a:rPr lang="nb-NO" dirty="0">
                <a:hlinkClick r:id="rId2"/>
              </a:rPr>
              <a:t>nasjonal veileder psykisk helsearbeid barn og unge</a:t>
            </a:r>
            <a:r>
              <a:rPr lang="nb-NO" dirty="0"/>
              <a:t> eller </a:t>
            </a:r>
            <a:r>
              <a:rPr lang="nb-NO" dirty="0">
                <a:hlinkClick r:id="rId3"/>
              </a:rPr>
              <a:t>nasjonal veileder for lokalt psykisk helse- og rusarbeid for voksne</a:t>
            </a:r>
            <a:endParaRPr lang="nb-NO" dirty="0"/>
          </a:p>
        </p:txBody>
      </p:sp>
      <p:sp>
        <p:nvSpPr>
          <p:cNvPr id="3" name="Tittel 4">
            <a:extLst>
              <a:ext uri="{FF2B5EF4-FFF2-40B4-BE49-F238E27FC236}">
                <a16:creationId xmlns:a16="http://schemas.microsoft.com/office/drawing/2014/main" id="{656E191B-E155-3FA0-3782-A6750E7FA0EC}"/>
              </a:ext>
            </a:extLst>
          </p:cNvPr>
          <p:cNvSpPr>
            <a:spLocks noGrp="1"/>
          </p:cNvSpPr>
          <p:nvPr>
            <p:ph type="title"/>
          </p:nvPr>
        </p:nvSpPr>
        <p:spPr>
          <a:xfrm>
            <a:off x="832855" y="327661"/>
            <a:ext cx="10080625" cy="982980"/>
          </a:xfrm>
        </p:spPr>
        <p:txBody>
          <a:bodyPr anchor="t"/>
          <a:lstStyle/>
          <a:p>
            <a:r>
              <a:rPr lang="nb-NO" sz="3200" b="1" dirty="0">
                <a:ea typeface="Open Sans Light"/>
                <a:cs typeface="Open Sans Light"/>
              </a:rPr>
              <a:t>Utvikling, etablering og tilpasning av kunnskapsbaserte lavterskeltilbud innen psykisk helse- og rusmiddelfeltet</a:t>
            </a:r>
          </a:p>
        </p:txBody>
      </p:sp>
    </p:spTree>
    <p:extLst>
      <p:ext uri="{BB962C8B-B14F-4D97-AF65-F5344CB8AC3E}">
        <p14:creationId xmlns:p14="http://schemas.microsoft.com/office/powerpoint/2010/main" val="39403569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B6735B-C268-CA2C-CE80-BCE52E23BBA2}"/>
            </a:ext>
          </a:extLst>
        </p:cNvPr>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3EB50C4D-B63B-3B17-3A25-57080030CD61}"/>
              </a:ext>
            </a:extLst>
          </p:cNvPr>
          <p:cNvSpPr>
            <a:spLocks noGrp="1"/>
          </p:cNvSpPr>
          <p:nvPr>
            <p:ph type="body" sz="quarter" idx="11"/>
          </p:nvPr>
        </p:nvSpPr>
        <p:spPr>
          <a:xfrm>
            <a:off x="832855" y="1706880"/>
            <a:ext cx="9675125" cy="4914900"/>
          </a:xfrm>
        </p:spPr>
        <p:txBody>
          <a:bodyPr>
            <a:normAutofit fontScale="92500" lnSpcReduction="20000"/>
          </a:bodyPr>
          <a:lstStyle/>
          <a:p>
            <a:pPr marL="0" indent="0">
              <a:spcBef>
                <a:spcPts val="600"/>
              </a:spcBef>
              <a:buNone/>
            </a:pPr>
            <a:r>
              <a:rPr lang="nb-NO" dirty="0"/>
              <a:t>Det kan innvilges tilskudd til: </a:t>
            </a:r>
          </a:p>
          <a:p>
            <a:pPr marL="0" indent="0">
              <a:spcBef>
                <a:spcPts val="600"/>
              </a:spcBef>
              <a:buNone/>
            </a:pPr>
            <a:r>
              <a:rPr lang="nb-NO" dirty="0"/>
              <a:t>Midlene skal benyttes for å gjøre et kunnskapsbasert og lavterskel tjenestetilbud (både psykisk helse- og rusarbeid) tilgjengelig for målgruppen. </a:t>
            </a:r>
          </a:p>
          <a:p>
            <a:pPr>
              <a:spcBef>
                <a:spcPts val="600"/>
              </a:spcBef>
            </a:pPr>
            <a:r>
              <a:rPr lang="nb-NO" dirty="0"/>
              <a:t>Med kunnskapsbasert menes at tjenestens innhold og metodikk bygger på et samspill av kunnskap fra forskning, klinisk kunnskap og erfaring fra brukere og pårørende. Kunnskapsbasert innebærer også at det kommunale handlingsrommet hensyntas fra lokale ressurser, rammer, forutsetninger og erfaringer. </a:t>
            </a:r>
          </a:p>
          <a:p>
            <a:pPr>
              <a:spcBef>
                <a:spcPts val="600"/>
              </a:spcBef>
            </a:pPr>
            <a:r>
              <a:rPr lang="nb-NO" dirty="0"/>
              <a:t>Tjenestetilbudet skal være en etablering eller omlegging, for eksempel psykisk helsetjeneste til barn og unge, som kommer i </a:t>
            </a:r>
            <a:r>
              <a:rPr lang="nb-NO" b="1" dirty="0"/>
              <a:t>tillegg til </a:t>
            </a:r>
            <a:r>
              <a:rPr lang="nb-NO" dirty="0"/>
              <a:t>andre helse- og omsorgstjenester som helsestasjon- og skolehelsetjenesten og fastlegeordningen. </a:t>
            </a:r>
          </a:p>
          <a:p>
            <a:pPr>
              <a:spcBef>
                <a:spcPts val="600"/>
              </a:spcBef>
            </a:pPr>
            <a:r>
              <a:rPr lang="nb-NO" dirty="0"/>
              <a:t>Det innebærer tjenestetilbudet kan være organisert ulike steder i kommunen, men som et eget tilbud for psykisk helse og rusfeltet hvor det tydeliggjøres at det gis helsehjelp og behandling utover det som gis i helsestasjon- og skolehelsetjenesten og fastlegeordningen</a:t>
            </a:r>
          </a:p>
        </p:txBody>
      </p:sp>
      <p:sp>
        <p:nvSpPr>
          <p:cNvPr id="3" name="Tittel 4">
            <a:extLst>
              <a:ext uri="{FF2B5EF4-FFF2-40B4-BE49-F238E27FC236}">
                <a16:creationId xmlns:a16="http://schemas.microsoft.com/office/drawing/2014/main" id="{B7829388-79C6-37E1-621F-EFEB52A8A0FA}"/>
              </a:ext>
            </a:extLst>
          </p:cNvPr>
          <p:cNvSpPr>
            <a:spLocks noGrp="1"/>
          </p:cNvSpPr>
          <p:nvPr>
            <p:ph type="title"/>
          </p:nvPr>
        </p:nvSpPr>
        <p:spPr>
          <a:xfrm>
            <a:off x="832855" y="327661"/>
            <a:ext cx="10080625" cy="982980"/>
          </a:xfrm>
        </p:spPr>
        <p:txBody>
          <a:bodyPr anchor="t"/>
          <a:lstStyle/>
          <a:p>
            <a:r>
              <a:rPr lang="nb-NO" sz="3200" b="1" dirty="0">
                <a:ea typeface="Open Sans Light"/>
                <a:cs typeface="Open Sans Light"/>
              </a:rPr>
              <a:t>Utvikling, etablering og tilpasning av kunnskapsbaserte lavterskeltilbud innen psykisk helse- og rusmiddelfeltet</a:t>
            </a:r>
          </a:p>
        </p:txBody>
      </p:sp>
    </p:spTree>
    <p:extLst>
      <p:ext uri="{BB962C8B-B14F-4D97-AF65-F5344CB8AC3E}">
        <p14:creationId xmlns:p14="http://schemas.microsoft.com/office/powerpoint/2010/main" val="11643184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A9F816-18ED-5AA2-767C-CFC7AAE86BBD}"/>
            </a:ext>
          </a:extLst>
        </p:cNvPr>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E189AB2B-A06F-673D-AE32-DCC7008E229F}"/>
              </a:ext>
            </a:extLst>
          </p:cNvPr>
          <p:cNvSpPr>
            <a:spLocks noGrp="1"/>
          </p:cNvSpPr>
          <p:nvPr>
            <p:ph type="body" sz="quarter" idx="11"/>
          </p:nvPr>
        </p:nvSpPr>
        <p:spPr>
          <a:xfrm>
            <a:off x="832855" y="1706880"/>
            <a:ext cx="9675125" cy="4914900"/>
          </a:xfrm>
        </p:spPr>
        <p:txBody>
          <a:bodyPr>
            <a:normAutofit/>
          </a:bodyPr>
          <a:lstStyle/>
          <a:p>
            <a:pPr marL="0" indent="0">
              <a:buNone/>
            </a:pPr>
            <a:r>
              <a:rPr lang="nb-NO" dirty="0"/>
              <a:t>Det kan gis tilskudd til </a:t>
            </a:r>
            <a:r>
              <a:rPr lang="nb-NO" b="1" dirty="0"/>
              <a:t>forprosjekt</a:t>
            </a:r>
            <a:r>
              <a:rPr lang="nb-NO" dirty="0"/>
              <a:t> for kartlegging av kommunenes tjenester, og utredning for utvikling og tilpasning av tjenesten etter </a:t>
            </a:r>
          </a:p>
          <a:p>
            <a:pPr marL="0" indent="0">
              <a:buNone/>
            </a:pPr>
            <a:endParaRPr lang="nb-NO" dirty="0"/>
          </a:p>
          <a:p>
            <a:r>
              <a:rPr lang="nb-NO" dirty="0">
                <a:hlinkClick r:id="rId2"/>
              </a:rPr>
              <a:t>nasjonal veileder psykisk helsearbeid barn og unge</a:t>
            </a:r>
            <a:r>
              <a:rPr lang="nb-NO" dirty="0"/>
              <a:t> eller </a:t>
            </a:r>
          </a:p>
          <a:p>
            <a:r>
              <a:rPr lang="nb-NO" dirty="0">
                <a:hlinkClick r:id="rId3"/>
              </a:rPr>
              <a:t>nasjonal veileder for lokalt psykisk helse- og rusarbeid for voksne</a:t>
            </a:r>
            <a:r>
              <a:rPr lang="nb-NO" dirty="0"/>
              <a:t>.</a:t>
            </a:r>
          </a:p>
          <a:p>
            <a:pPr marL="0" indent="0">
              <a:buNone/>
            </a:pPr>
            <a:endParaRPr lang="nb-NO" dirty="0"/>
          </a:p>
          <a:p>
            <a:pPr marL="0" indent="0">
              <a:buNone/>
            </a:pPr>
            <a:r>
              <a:rPr lang="nb-NO" dirty="0"/>
              <a:t>Ut fra en skjønnsmessig vurdering kan det i tillegg innvilges tilskudd til et forprosjekt (år null). En eventuell utvidelse av forprosjektperioden og beløp som innvilges å forprosjektåret avgjøres av statsforvalter, men kan ikke overstige kr 1 mill. </a:t>
            </a:r>
          </a:p>
        </p:txBody>
      </p:sp>
      <p:sp>
        <p:nvSpPr>
          <p:cNvPr id="3" name="Tittel 4">
            <a:extLst>
              <a:ext uri="{FF2B5EF4-FFF2-40B4-BE49-F238E27FC236}">
                <a16:creationId xmlns:a16="http://schemas.microsoft.com/office/drawing/2014/main" id="{012F1D15-8C3A-1C0E-CCA1-7524A07BB6F8}"/>
              </a:ext>
            </a:extLst>
          </p:cNvPr>
          <p:cNvSpPr>
            <a:spLocks noGrp="1"/>
          </p:cNvSpPr>
          <p:nvPr>
            <p:ph type="title"/>
          </p:nvPr>
        </p:nvSpPr>
        <p:spPr>
          <a:xfrm>
            <a:off x="832855" y="327661"/>
            <a:ext cx="10080625" cy="982980"/>
          </a:xfrm>
        </p:spPr>
        <p:txBody>
          <a:bodyPr anchor="t"/>
          <a:lstStyle/>
          <a:p>
            <a:r>
              <a:rPr lang="nb-NO" sz="3200" b="1" dirty="0">
                <a:ea typeface="Open Sans Light"/>
                <a:cs typeface="Open Sans Light"/>
              </a:rPr>
              <a:t>Utvikling, etablering og tilpasning av kunnskapsbaserte lavterskeltilbud innen psykisk helse- og rusmiddelfeltet</a:t>
            </a:r>
          </a:p>
        </p:txBody>
      </p:sp>
    </p:spTree>
    <p:extLst>
      <p:ext uri="{BB962C8B-B14F-4D97-AF65-F5344CB8AC3E}">
        <p14:creationId xmlns:p14="http://schemas.microsoft.com/office/powerpoint/2010/main" val="12093071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6AC79BA1-F168-0617-68E0-77F8E773D400}"/>
              </a:ext>
            </a:extLst>
          </p:cNvPr>
          <p:cNvSpPr>
            <a:spLocks noGrp="1"/>
          </p:cNvSpPr>
          <p:nvPr>
            <p:ph type="body" sz="quarter" idx="11"/>
          </p:nvPr>
        </p:nvSpPr>
        <p:spPr>
          <a:xfrm>
            <a:off x="832855" y="1465308"/>
            <a:ext cx="10078772" cy="4943111"/>
          </a:xfrm>
        </p:spPr>
        <p:txBody>
          <a:bodyPr>
            <a:normAutofit lnSpcReduction="10000"/>
          </a:bodyPr>
          <a:lstStyle/>
          <a:p>
            <a:pPr marL="0" indent="0">
              <a:buNone/>
            </a:pPr>
            <a:r>
              <a:rPr lang="nb-NO" dirty="0">
                <a:latin typeface="+mn-lt"/>
                <a:ea typeface="Open Sans Light"/>
                <a:cs typeface="Open Sans Light"/>
              </a:rPr>
              <a:t>Det vises til budsjettforliket og Stortingets budsjettvedtak for 2026.</a:t>
            </a:r>
          </a:p>
          <a:p>
            <a:pPr marL="0" indent="0">
              <a:buNone/>
            </a:pPr>
            <a:r>
              <a:rPr lang="nb-NO" dirty="0">
                <a:latin typeface="+mn-lt"/>
                <a:ea typeface="Open Sans Light"/>
                <a:cs typeface="Open Sans Light"/>
              </a:rPr>
              <a:t>Bevilgningen til kommunalt rusarbeid over statsbudsjettets kap. 765, post 62 innlemmes i rammetilskuddet til kommunene for budsjettåret 2026.</a:t>
            </a:r>
          </a:p>
          <a:p>
            <a:pPr marL="0" indent="0">
              <a:buNone/>
            </a:pPr>
            <a:r>
              <a:rPr lang="nb-NO" dirty="0">
                <a:latin typeface="+mn-lt"/>
                <a:ea typeface="Open Sans Light"/>
                <a:cs typeface="Open Sans Light"/>
              </a:rPr>
              <a:t>Det kan ikke lenger søkes tilskudd over ordningen.</a:t>
            </a:r>
          </a:p>
          <a:p>
            <a:pPr marL="0" indent="0">
              <a:buNone/>
            </a:pPr>
            <a:endParaRPr lang="nb-NO" sz="1000" dirty="0">
              <a:latin typeface="+mn-lt"/>
              <a:ea typeface="Open Sans Light"/>
              <a:cs typeface="Open Sans Light"/>
            </a:endParaRPr>
          </a:p>
          <a:p>
            <a:r>
              <a:rPr lang="nb-NO" sz="1900" dirty="0"/>
              <a:t>Kommuner som mottok tilskudd over ordningen i 2025 skal rapportere på midlene. Statsforvalter forvalter tilskuddsordningen på vegne av Helsedirektoratet.</a:t>
            </a:r>
          </a:p>
          <a:p>
            <a:r>
              <a:rPr lang="nb-NO" sz="1900" dirty="0"/>
              <a:t>Kommunen skal benytte </a:t>
            </a:r>
            <a:r>
              <a:rPr lang="nb-NO" sz="1900" dirty="0" err="1">
                <a:hlinkClick r:id="rId2"/>
              </a:rPr>
              <a:t>statsforvalternes</a:t>
            </a:r>
            <a:r>
              <a:rPr lang="nb-NO" sz="1900" dirty="0">
                <a:hlinkClick r:id="rId2"/>
              </a:rPr>
              <a:t> digitale rapporteringsskjema</a:t>
            </a:r>
            <a:r>
              <a:rPr lang="nb-NO" sz="1900" dirty="0"/>
              <a:t>.</a:t>
            </a:r>
          </a:p>
          <a:p>
            <a:r>
              <a:rPr lang="nb-NO" sz="1900" dirty="0"/>
              <a:t>Ved behov for teknisk bistand til rapporteringsskjemaet kontakt brukerstøtte hos </a:t>
            </a:r>
            <a:r>
              <a:rPr lang="nb-NO" sz="1900" dirty="0">
                <a:hlinkClick r:id="rId3"/>
              </a:rPr>
              <a:t>Statsforvalterens fellestjenester</a:t>
            </a:r>
            <a:r>
              <a:rPr lang="nb-NO" sz="1900" dirty="0"/>
              <a:t>.</a:t>
            </a:r>
          </a:p>
          <a:p>
            <a:r>
              <a:rPr lang="nb-NO" sz="1900" b="1" dirty="0"/>
              <a:t>Rapporteringsfrist: 1. februar 2026.</a:t>
            </a:r>
          </a:p>
          <a:p>
            <a:pPr marL="0" indent="0">
              <a:buNone/>
            </a:pPr>
            <a:endParaRPr lang="nb-NO" sz="1000" dirty="0"/>
          </a:p>
          <a:p>
            <a:pPr marL="0" indent="0">
              <a:buNone/>
            </a:pPr>
            <a:r>
              <a:rPr lang="nb-NO" sz="2000" dirty="0">
                <a:ea typeface="Open Sans Light"/>
                <a:cs typeface="Open Sans Light"/>
              </a:rPr>
              <a:t>Rapportering sendes til </a:t>
            </a:r>
            <a:r>
              <a:rPr lang="nb-NO" sz="1900" dirty="0"/>
              <a:t>Statsforvalteren i Troms og Finnmark</a:t>
            </a:r>
          </a:p>
          <a:p>
            <a:pPr marL="0" indent="0">
              <a:buNone/>
            </a:pPr>
            <a:endParaRPr lang="nb-NO" dirty="0">
              <a:latin typeface="+mn-lt"/>
              <a:ea typeface="Open Sans Light"/>
              <a:cs typeface="Open Sans Light"/>
            </a:endParaRPr>
          </a:p>
        </p:txBody>
      </p:sp>
      <p:sp>
        <p:nvSpPr>
          <p:cNvPr id="3" name="Tittel 4">
            <a:extLst>
              <a:ext uri="{FF2B5EF4-FFF2-40B4-BE49-F238E27FC236}">
                <a16:creationId xmlns:a16="http://schemas.microsoft.com/office/drawing/2014/main" id="{B02AF659-9C47-702E-5B97-B40089D96AD5}"/>
              </a:ext>
            </a:extLst>
          </p:cNvPr>
          <p:cNvSpPr>
            <a:spLocks noGrp="1"/>
          </p:cNvSpPr>
          <p:nvPr>
            <p:ph type="title"/>
          </p:nvPr>
        </p:nvSpPr>
        <p:spPr>
          <a:xfrm>
            <a:off x="832855" y="327661"/>
            <a:ext cx="10080625" cy="982980"/>
          </a:xfrm>
        </p:spPr>
        <p:txBody>
          <a:bodyPr anchor="t"/>
          <a:lstStyle/>
          <a:p>
            <a:r>
              <a:rPr lang="nb-NO" sz="3200" b="1" dirty="0">
                <a:ea typeface="Open Sans Light"/>
                <a:cs typeface="Open Sans Light"/>
              </a:rPr>
              <a:t>Kommunalt rusarbeid</a:t>
            </a:r>
          </a:p>
        </p:txBody>
      </p:sp>
    </p:spTree>
    <p:extLst>
      <p:ext uri="{BB962C8B-B14F-4D97-AF65-F5344CB8AC3E}">
        <p14:creationId xmlns:p14="http://schemas.microsoft.com/office/powerpoint/2010/main" val="39251309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D61D55-CE49-A153-1517-BB70EA3A22F3}"/>
            </a:ext>
          </a:extLst>
        </p:cNvPr>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D7FDD82D-1F80-87AF-FDC1-30FE084196F3}"/>
              </a:ext>
            </a:extLst>
          </p:cNvPr>
          <p:cNvSpPr>
            <a:spLocks noGrp="1"/>
          </p:cNvSpPr>
          <p:nvPr>
            <p:ph type="body" sz="quarter" idx="11"/>
          </p:nvPr>
        </p:nvSpPr>
        <p:spPr>
          <a:xfrm>
            <a:off x="832855" y="1706880"/>
            <a:ext cx="3729909" cy="4914900"/>
          </a:xfrm>
        </p:spPr>
        <p:txBody>
          <a:bodyPr>
            <a:normAutofit/>
          </a:bodyPr>
          <a:lstStyle/>
          <a:p>
            <a:pPr marL="0" indent="0">
              <a:buNone/>
            </a:pPr>
            <a:r>
              <a:rPr lang="nb-NO" dirty="0"/>
              <a:t>I Nord-Norge har vi seks kompetansesentre som samarbeider for å støtte kommunene i utviklingen av gode tjenester innen fagfeltene </a:t>
            </a:r>
            <a:r>
              <a:rPr lang="nb-NO" b="1" dirty="0"/>
              <a:t>psykisk helse, rus og vold, traumer, barne- og familievern.</a:t>
            </a:r>
            <a:r>
              <a:rPr lang="nb-NO" dirty="0"/>
              <a:t> </a:t>
            </a:r>
          </a:p>
          <a:p>
            <a:pPr marL="0" indent="0">
              <a:buNone/>
            </a:pPr>
            <a:r>
              <a:rPr lang="nb-NO" dirty="0"/>
              <a:t>Hvert av sentrene har sine egne spesialfelt, men har mange felles satsinger. </a:t>
            </a:r>
          </a:p>
          <a:p>
            <a:pPr marL="0" indent="0">
              <a:buNone/>
            </a:pPr>
            <a:endParaRPr lang="nb-NO" dirty="0"/>
          </a:p>
        </p:txBody>
      </p:sp>
      <p:sp>
        <p:nvSpPr>
          <p:cNvPr id="3" name="Tittel 4">
            <a:extLst>
              <a:ext uri="{FF2B5EF4-FFF2-40B4-BE49-F238E27FC236}">
                <a16:creationId xmlns:a16="http://schemas.microsoft.com/office/drawing/2014/main" id="{1A806EF4-19CA-3FE4-C582-C059B8D33162}"/>
              </a:ext>
            </a:extLst>
          </p:cNvPr>
          <p:cNvSpPr>
            <a:spLocks noGrp="1"/>
          </p:cNvSpPr>
          <p:nvPr>
            <p:ph type="title"/>
          </p:nvPr>
        </p:nvSpPr>
        <p:spPr>
          <a:xfrm>
            <a:off x="832855" y="327661"/>
            <a:ext cx="10080625" cy="982980"/>
          </a:xfrm>
        </p:spPr>
        <p:txBody>
          <a:bodyPr anchor="t"/>
          <a:lstStyle/>
          <a:p>
            <a:r>
              <a:rPr lang="nb-NO" sz="3200" b="1" dirty="0">
                <a:ea typeface="Open Sans Light"/>
                <a:cs typeface="Open Sans Light"/>
              </a:rPr>
              <a:t>Utvikling, etablering og tilpasning av kunnskapsbaserte lavterskeltilbud innen psykisk helse- og rusmiddelfeltet</a:t>
            </a:r>
          </a:p>
        </p:txBody>
      </p:sp>
      <p:pic>
        <p:nvPicPr>
          <p:cNvPr id="5" name="Bilde 4">
            <a:extLst>
              <a:ext uri="{FF2B5EF4-FFF2-40B4-BE49-F238E27FC236}">
                <a16:creationId xmlns:a16="http://schemas.microsoft.com/office/drawing/2014/main" id="{5D0B6E74-A268-F5EC-552F-563C1CD5B875}"/>
              </a:ext>
            </a:extLst>
          </p:cNvPr>
          <p:cNvPicPr>
            <a:picLocks noChangeAspect="1"/>
          </p:cNvPicPr>
          <p:nvPr/>
        </p:nvPicPr>
        <p:blipFill>
          <a:blip r:embed="rId2"/>
          <a:stretch>
            <a:fillRect/>
          </a:stretch>
        </p:blipFill>
        <p:spPr>
          <a:xfrm>
            <a:off x="4922982" y="1771759"/>
            <a:ext cx="5990498" cy="3314481"/>
          </a:xfrm>
          <a:prstGeom prst="rect">
            <a:avLst/>
          </a:prstGeom>
        </p:spPr>
      </p:pic>
      <p:sp>
        <p:nvSpPr>
          <p:cNvPr id="6" name="TekstSylinder 5">
            <a:extLst>
              <a:ext uri="{FF2B5EF4-FFF2-40B4-BE49-F238E27FC236}">
                <a16:creationId xmlns:a16="http://schemas.microsoft.com/office/drawing/2014/main" id="{51B23676-5364-CF0B-DFC8-E9B4391727F5}"/>
              </a:ext>
            </a:extLst>
          </p:cNvPr>
          <p:cNvSpPr txBox="1"/>
          <p:nvPr/>
        </p:nvSpPr>
        <p:spPr>
          <a:xfrm>
            <a:off x="4922982" y="5547358"/>
            <a:ext cx="5990498" cy="400110"/>
          </a:xfrm>
          <a:prstGeom prst="rect">
            <a:avLst/>
          </a:prstGeom>
          <a:noFill/>
        </p:spPr>
        <p:txBody>
          <a:bodyPr wrap="square" rtlCol="0">
            <a:spAutoFit/>
          </a:bodyPr>
          <a:lstStyle/>
          <a:p>
            <a:pPr algn="ctr"/>
            <a:r>
              <a:rPr lang="nb-NO" sz="2000" dirty="0"/>
              <a:t>Du finner informasjon om kompetansesentrene </a:t>
            </a:r>
            <a:r>
              <a:rPr lang="nb-NO" sz="2000" dirty="0">
                <a:hlinkClick r:id="rId3"/>
              </a:rPr>
              <a:t>HER</a:t>
            </a:r>
            <a:endParaRPr lang="nb-NO" sz="2000" dirty="0"/>
          </a:p>
        </p:txBody>
      </p:sp>
    </p:spTree>
    <p:extLst>
      <p:ext uri="{BB962C8B-B14F-4D97-AF65-F5344CB8AC3E}">
        <p14:creationId xmlns:p14="http://schemas.microsoft.com/office/powerpoint/2010/main" val="1109995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11080E-584A-B0CF-0EA7-08E57831BB23}"/>
            </a:ext>
          </a:extLst>
        </p:cNvPr>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AC198D1D-4CC5-2757-E91B-B3233048949D}"/>
              </a:ext>
            </a:extLst>
          </p:cNvPr>
          <p:cNvSpPr>
            <a:spLocks noGrp="1"/>
          </p:cNvSpPr>
          <p:nvPr>
            <p:ph type="body" sz="quarter" idx="11"/>
          </p:nvPr>
        </p:nvSpPr>
        <p:spPr>
          <a:xfrm>
            <a:off x="832855" y="1465309"/>
            <a:ext cx="10078772" cy="4463052"/>
          </a:xfrm>
        </p:spPr>
        <p:txBody>
          <a:bodyPr>
            <a:normAutofit/>
          </a:bodyPr>
          <a:lstStyle/>
          <a:p>
            <a:pPr marL="0" indent="0">
              <a:buNone/>
            </a:pPr>
            <a:r>
              <a:rPr lang="nb-NO" sz="2800" dirty="0">
                <a:latin typeface="+mn-lt"/>
                <a:ea typeface="Open Sans Light"/>
                <a:cs typeface="Open Sans Light"/>
              </a:rPr>
              <a:t>Rapportering for tilskudd mottatt i 2025:</a:t>
            </a:r>
          </a:p>
          <a:p>
            <a:pPr marL="0" indent="0">
              <a:buNone/>
            </a:pPr>
            <a:endParaRPr lang="nb-NO" dirty="0"/>
          </a:p>
          <a:p>
            <a:r>
              <a:rPr lang="nb-NO" dirty="0"/>
              <a:t>I det nye rapporteringsskjemaet, kan kommunen søke om å overføre ubrukte midler til 2026, dersom de skal videreføre tilbudet helt eller delvis.</a:t>
            </a:r>
          </a:p>
          <a:p>
            <a:r>
              <a:rPr lang="nb-NO" dirty="0"/>
              <a:t>Hvis kommunen rapporterer at de avslutter tilbudet fra nyåret, skal restmidler tilbakebetales til Statsforvalteren. </a:t>
            </a:r>
          </a:p>
          <a:p>
            <a:pPr lvl="1">
              <a:buFont typeface="Wingdings" panose="05000000000000000000" pitchFamily="2" charset="2"/>
              <a:buChar char="ü"/>
            </a:pPr>
            <a:r>
              <a:rPr lang="nb-NO" dirty="0"/>
              <a:t>Statsforvalteren vil da sende faktura til kommunen på gjenstående midler som ikke vil bli overført og brukt til formålet i 2026</a:t>
            </a:r>
          </a:p>
          <a:p>
            <a:pPr marL="0" indent="0">
              <a:buNone/>
            </a:pPr>
            <a:endParaRPr lang="nb-NO" dirty="0"/>
          </a:p>
          <a:p>
            <a:pPr marL="0" indent="0">
              <a:buNone/>
            </a:pPr>
            <a:endParaRPr lang="nb-NO" sz="1900" dirty="0"/>
          </a:p>
          <a:p>
            <a:pPr marL="0" indent="0">
              <a:buNone/>
            </a:pPr>
            <a:endParaRPr lang="nb-NO" dirty="0">
              <a:latin typeface="+mn-lt"/>
              <a:ea typeface="Open Sans Light"/>
              <a:cs typeface="Open Sans Light"/>
            </a:endParaRPr>
          </a:p>
        </p:txBody>
      </p:sp>
      <p:sp>
        <p:nvSpPr>
          <p:cNvPr id="3" name="Tittel 4">
            <a:extLst>
              <a:ext uri="{FF2B5EF4-FFF2-40B4-BE49-F238E27FC236}">
                <a16:creationId xmlns:a16="http://schemas.microsoft.com/office/drawing/2014/main" id="{96CFA50F-F73B-0EAE-0668-50A81980C045}"/>
              </a:ext>
            </a:extLst>
          </p:cNvPr>
          <p:cNvSpPr>
            <a:spLocks noGrp="1"/>
          </p:cNvSpPr>
          <p:nvPr>
            <p:ph type="title"/>
          </p:nvPr>
        </p:nvSpPr>
        <p:spPr>
          <a:xfrm>
            <a:off x="832855" y="327661"/>
            <a:ext cx="10080625" cy="982980"/>
          </a:xfrm>
        </p:spPr>
        <p:txBody>
          <a:bodyPr anchor="t"/>
          <a:lstStyle/>
          <a:p>
            <a:r>
              <a:rPr lang="nb-NO" sz="3200" b="1" dirty="0">
                <a:ea typeface="Open Sans Light"/>
                <a:cs typeface="Open Sans Light"/>
              </a:rPr>
              <a:t>Kommunalt rusarbeid</a:t>
            </a:r>
          </a:p>
        </p:txBody>
      </p:sp>
    </p:spTree>
    <p:extLst>
      <p:ext uri="{BB962C8B-B14F-4D97-AF65-F5344CB8AC3E}">
        <p14:creationId xmlns:p14="http://schemas.microsoft.com/office/powerpoint/2010/main" val="41536424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0AF484-98E3-5DC4-8085-BB47933303C1}"/>
            </a:ext>
          </a:extLst>
        </p:cNvPr>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1C3A018B-1750-E4A6-0408-DF414393086D}"/>
              </a:ext>
            </a:extLst>
          </p:cNvPr>
          <p:cNvSpPr>
            <a:spLocks noGrp="1"/>
          </p:cNvSpPr>
          <p:nvPr>
            <p:ph type="body" sz="quarter" idx="11"/>
          </p:nvPr>
        </p:nvSpPr>
        <p:spPr>
          <a:xfrm>
            <a:off x="832855" y="1465308"/>
            <a:ext cx="10078772" cy="4729752"/>
          </a:xfrm>
        </p:spPr>
        <p:txBody>
          <a:bodyPr>
            <a:normAutofit/>
          </a:bodyPr>
          <a:lstStyle/>
          <a:p>
            <a:pPr marL="0" indent="0">
              <a:buNone/>
            </a:pPr>
            <a:r>
              <a:rPr lang="nb-NO" sz="2800" dirty="0">
                <a:latin typeface="+mn-lt"/>
                <a:ea typeface="Open Sans Light"/>
                <a:cs typeface="Open Sans Light"/>
              </a:rPr>
              <a:t>Kan kommunen søke tilskudd til videreføring av tiltaket over andre tilskuddsordninger?</a:t>
            </a:r>
          </a:p>
          <a:p>
            <a:pPr marL="0" indent="0">
              <a:buNone/>
            </a:pPr>
            <a:endParaRPr lang="nb-NO" dirty="0"/>
          </a:p>
          <a:p>
            <a:pPr marL="0" indent="0">
              <a:buNone/>
            </a:pPr>
            <a:r>
              <a:rPr lang="nb-NO" dirty="0"/>
              <a:t>Dersom tiltaket faller inn under regelverket for ny tilskuddsordning    «</a:t>
            </a:r>
            <a:r>
              <a:rPr lang="nb-NO" dirty="0">
                <a:hlinkClick r:id="rId2"/>
              </a:rPr>
              <a:t>Utvikling, etablering og tilpasning av kunnskapsbaserte lavterskeltilbud innen psykisk helse- og rusmiddelfeltet</a:t>
            </a:r>
            <a:r>
              <a:rPr lang="nb-NO" dirty="0"/>
              <a:t>», kan kommunen søke tilskudd over denne ordningen.</a:t>
            </a:r>
          </a:p>
          <a:p>
            <a:pPr marL="0" indent="0">
              <a:buNone/>
            </a:pPr>
            <a:r>
              <a:rPr lang="nb-NO" dirty="0"/>
              <a:t>For denne tilskuddordningen er </a:t>
            </a:r>
            <a:r>
              <a:rPr lang="nb-NO" dirty="0">
                <a:hlinkClick r:id="rId3"/>
              </a:rPr>
              <a:t>nasjonal veileder psykisk helsearbeid barn og unge</a:t>
            </a:r>
            <a:r>
              <a:rPr lang="nb-NO" dirty="0"/>
              <a:t> og </a:t>
            </a:r>
            <a:r>
              <a:rPr lang="nb-NO" dirty="0">
                <a:hlinkClick r:id="rId4"/>
              </a:rPr>
              <a:t>nasjonal veileder for lokalt psykisk helse- og rusarbeid for voksne</a:t>
            </a:r>
            <a:r>
              <a:rPr lang="nb-NO" dirty="0"/>
              <a:t> sentrale.</a:t>
            </a:r>
          </a:p>
          <a:p>
            <a:pPr marL="0" indent="0">
              <a:buNone/>
            </a:pPr>
            <a:endParaRPr lang="nb-NO" dirty="0"/>
          </a:p>
          <a:p>
            <a:pPr marL="0" indent="0">
              <a:buNone/>
            </a:pPr>
            <a:endParaRPr lang="nb-NO" sz="1900" dirty="0"/>
          </a:p>
          <a:p>
            <a:pPr marL="0" indent="0">
              <a:buNone/>
            </a:pPr>
            <a:endParaRPr lang="nb-NO" dirty="0">
              <a:latin typeface="+mn-lt"/>
              <a:ea typeface="Open Sans Light"/>
              <a:cs typeface="Open Sans Light"/>
            </a:endParaRPr>
          </a:p>
        </p:txBody>
      </p:sp>
      <p:sp>
        <p:nvSpPr>
          <p:cNvPr id="3" name="Tittel 4">
            <a:extLst>
              <a:ext uri="{FF2B5EF4-FFF2-40B4-BE49-F238E27FC236}">
                <a16:creationId xmlns:a16="http://schemas.microsoft.com/office/drawing/2014/main" id="{49E54694-3A0F-3F9B-0498-9495E94EA3C1}"/>
              </a:ext>
            </a:extLst>
          </p:cNvPr>
          <p:cNvSpPr>
            <a:spLocks noGrp="1"/>
          </p:cNvSpPr>
          <p:nvPr>
            <p:ph type="title"/>
          </p:nvPr>
        </p:nvSpPr>
        <p:spPr>
          <a:xfrm>
            <a:off x="832855" y="327661"/>
            <a:ext cx="10080625" cy="982980"/>
          </a:xfrm>
        </p:spPr>
        <p:txBody>
          <a:bodyPr anchor="t"/>
          <a:lstStyle/>
          <a:p>
            <a:r>
              <a:rPr lang="nb-NO" sz="3200" b="1" dirty="0">
                <a:ea typeface="Open Sans Light"/>
                <a:cs typeface="Open Sans Light"/>
              </a:rPr>
              <a:t>Kommunalt rusarbeid</a:t>
            </a:r>
          </a:p>
        </p:txBody>
      </p:sp>
    </p:spTree>
    <p:extLst>
      <p:ext uri="{BB962C8B-B14F-4D97-AF65-F5344CB8AC3E}">
        <p14:creationId xmlns:p14="http://schemas.microsoft.com/office/powerpoint/2010/main" val="19544175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C975B5-8B7F-F33C-E6E6-725BDFF15862}"/>
            </a:ext>
          </a:extLst>
        </p:cNvPr>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C504CDE7-7726-C022-F589-732596D7AC60}"/>
              </a:ext>
            </a:extLst>
          </p:cNvPr>
          <p:cNvSpPr>
            <a:spLocks noGrp="1"/>
          </p:cNvSpPr>
          <p:nvPr>
            <p:ph type="body" sz="quarter" idx="11"/>
          </p:nvPr>
        </p:nvSpPr>
        <p:spPr>
          <a:xfrm>
            <a:off x="832855" y="1653540"/>
            <a:ext cx="10399026" cy="5044439"/>
          </a:xfrm>
        </p:spPr>
        <p:txBody>
          <a:bodyPr>
            <a:normAutofit lnSpcReduction="10000"/>
          </a:bodyPr>
          <a:lstStyle/>
          <a:p>
            <a:pPr marL="0" indent="0">
              <a:buNone/>
            </a:pPr>
            <a:r>
              <a:rPr lang="nb-NO" dirty="0"/>
              <a:t>Denne tilskuddsordningen er avviklet og er erstattet av to nye tilskuddsordninger i 2026:</a:t>
            </a:r>
          </a:p>
          <a:p>
            <a:pPr lvl="1"/>
            <a:r>
              <a:rPr lang="nb-NO" sz="2000" dirty="0">
                <a:hlinkClick r:id="rId2"/>
              </a:rPr>
              <a:t>Etablering av ACT-, FACT- og FACT ung-team</a:t>
            </a:r>
            <a:endParaRPr lang="nb-NO" sz="2000" dirty="0"/>
          </a:p>
          <a:p>
            <a:pPr lvl="1"/>
            <a:r>
              <a:rPr lang="nb-NO" sz="2000" dirty="0">
                <a:hlinkClick r:id="rId3"/>
              </a:rPr>
              <a:t>Utvikling, etablering og tilpasning av kunnskapsbaserte lavterskeltilbud innen psykisk helse- og rusmiddelfeltet</a:t>
            </a:r>
            <a:endParaRPr lang="nb-NO" sz="2000" dirty="0"/>
          </a:p>
          <a:p>
            <a:pPr marL="0" indent="0">
              <a:buNone/>
            </a:pPr>
            <a:r>
              <a:rPr lang="nb-NO" dirty="0"/>
              <a:t>Kommuner som har mottatt tilskudd over denne ordningen prioritet 1 til FACT-ung i 2025 , kan søke videre tilskudd over ny tilskuddsordning </a:t>
            </a:r>
            <a:r>
              <a:rPr lang="nb-NO" i="1" dirty="0"/>
              <a:t>"Etablering av ACT-, FACT- og FACT ung-team"</a:t>
            </a:r>
            <a:r>
              <a:rPr lang="nb-NO" dirty="0"/>
              <a:t> etter nytt regelverk.</a:t>
            </a:r>
          </a:p>
          <a:p>
            <a:pPr marL="0" indent="0">
              <a:buNone/>
            </a:pPr>
            <a:r>
              <a:rPr lang="nb-NO" dirty="0"/>
              <a:t>Kommuner som tidligere har mottatt støtte gjennom prioritet 2 kan innvilges tilskudd over ny ordningen «</a:t>
            </a:r>
            <a:r>
              <a:rPr lang="nb-NO" i="1" dirty="0"/>
              <a:t>Utvikling, etablering og tilpasning av kunnskapsbaserte lavterskeltilbud innen psykisk helse- og rusmiddelfeltet»</a:t>
            </a:r>
            <a:r>
              <a:rPr lang="nb-NO" dirty="0"/>
              <a:t> </a:t>
            </a:r>
          </a:p>
          <a:p>
            <a:pPr marL="0" indent="0">
              <a:buNone/>
            </a:pPr>
            <a:r>
              <a:rPr lang="nb-NO" dirty="0"/>
              <a:t>NB: Må da tilpasse tiltaket i tråd med </a:t>
            </a:r>
            <a:r>
              <a:rPr lang="nb-NO" dirty="0">
                <a:hlinkClick r:id="rId4"/>
              </a:rPr>
              <a:t>nasjonal veileder psykisk helsearbeid barn og unge</a:t>
            </a:r>
            <a:r>
              <a:rPr lang="nb-NO" dirty="0"/>
              <a:t>.</a:t>
            </a:r>
            <a:endParaRPr lang="nb-NO" sz="1900" dirty="0"/>
          </a:p>
          <a:p>
            <a:pPr marL="0" indent="0">
              <a:buNone/>
            </a:pPr>
            <a:endParaRPr lang="nb-NO" dirty="0">
              <a:latin typeface="+mn-lt"/>
              <a:ea typeface="Open Sans Light"/>
              <a:cs typeface="Open Sans Light"/>
            </a:endParaRPr>
          </a:p>
        </p:txBody>
      </p:sp>
      <p:sp>
        <p:nvSpPr>
          <p:cNvPr id="3" name="Tittel 4">
            <a:extLst>
              <a:ext uri="{FF2B5EF4-FFF2-40B4-BE49-F238E27FC236}">
                <a16:creationId xmlns:a16="http://schemas.microsoft.com/office/drawing/2014/main" id="{3C43991E-6CB8-82FB-5361-C4B1792A08B3}"/>
              </a:ext>
            </a:extLst>
          </p:cNvPr>
          <p:cNvSpPr>
            <a:spLocks noGrp="1"/>
          </p:cNvSpPr>
          <p:nvPr>
            <p:ph type="title"/>
          </p:nvPr>
        </p:nvSpPr>
        <p:spPr>
          <a:xfrm>
            <a:off x="832855" y="327661"/>
            <a:ext cx="10080625" cy="982980"/>
          </a:xfrm>
        </p:spPr>
        <p:txBody>
          <a:bodyPr anchor="t"/>
          <a:lstStyle/>
          <a:p>
            <a:r>
              <a:rPr lang="nb-NO" sz="3200" b="1" dirty="0">
                <a:ea typeface="Open Sans Light"/>
                <a:cs typeface="Open Sans Light"/>
              </a:rPr>
              <a:t>Oppfølging av barn og unge med psykiske helseutfordringer og rusmiddelrelaterte problemer</a:t>
            </a:r>
          </a:p>
        </p:txBody>
      </p:sp>
    </p:spTree>
    <p:extLst>
      <p:ext uri="{BB962C8B-B14F-4D97-AF65-F5344CB8AC3E}">
        <p14:creationId xmlns:p14="http://schemas.microsoft.com/office/powerpoint/2010/main" val="29212531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D9F604-AD1B-2C4E-9554-EE01721E02D0}"/>
            </a:ext>
          </a:extLst>
        </p:cNvPr>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0F439AF2-665F-0300-0E5A-53A79A8245F1}"/>
              </a:ext>
            </a:extLst>
          </p:cNvPr>
          <p:cNvSpPr>
            <a:spLocks noGrp="1"/>
          </p:cNvSpPr>
          <p:nvPr>
            <p:ph type="body" sz="quarter" idx="11"/>
          </p:nvPr>
        </p:nvSpPr>
        <p:spPr>
          <a:xfrm>
            <a:off x="832855" y="1501140"/>
            <a:ext cx="9812285" cy="5029199"/>
          </a:xfrm>
        </p:spPr>
        <p:txBody>
          <a:bodyPr>
            <a:normAutofit lnSpcReduction="10000"/>
          </a:bodyPr>
          <a:lstStyle/>
          <a:p>
            <a:pPr marL="0" indent="0">
              <a:buNone/>
            </a:pPr>
            <a:r>
              <a:rPr lang="nb-NO" sz="2800" dirty="0">
                <a:ea typeface="Open Sans Light"/>
                <a:cs typeface="Open Sans Light"/>
              </a:rPr>
              <a:t>Rapportering for tilskudd mottatt i 2025</a:t>
            </a:r>
            <a:r>
              <a:rPr lang="nb-NO" sz="2800" dirty="0"/>
              <a:t>:</a:t>
            </a:r>
          </a:p>
          <a:p>
            <a:r>
              <a:rPr lang="nb-NO" dirty="0"/>
              <a:t>Kommunene skal rapportere for tilskudd mottatt i 2025 med rapporteringsskjema og økonomirapporteringsskjema etter gammel ordning. Rapporteringsfrist: 1. april 2026</a:t>
            </a:r>
          </a:p>
          <a:p>
            <a:pPr lvl="1">
              <a:spcBef>
                <a:spcPts val="1200"/>
              </a:spcBef>
              <a:buFont typeface="Wingdings" panose="05000000000000000000" pitchFamily="2" charset="2"/>
              <a:buChar char="ü"/>
            </a:pPr>
            <a:r>
              <a:rPr lang="nb-NO" sz="2000" dirty="0">
                <a:hlinkClick r:id="rId2"/>
              </a:rPr>
              <a:t>Rapporteringsskjema 2025 - Oppfølging av barn og unge med psykiske helseutfordringer og rusmiddelrelaterte problemer</a:t>
            </a:r>
            <a:endParaRPr lang="nb-NO" sz="2000" dirty="0"/>
          </a:p>
          <a:p>
            <a:pPr lvl="1">
              <a:spcBef>
                <a:spcPts val="1200"/>
              </a:spcBef>
              <a:buFont typeface="Wingdings" panose="05000000000000000000" pitchFamily="2" charset="2"/>
              <a:buChar char="ü"/>
            </a:pPr>
            <a:r>
              <a:rPr lang="nb-NO" sz="2000" dirty="0">
                <a:hlinkClick r:id="rId3"/>
              </a:rPr>
              <a:t>Økonomirapportering 2025 - Oppfølging av barn og unge med psykiske helseutfordringer og rusmiddelrelaterte problemer</a:t>
            </a:r>
            <a:endParaRPr lang="nb-NO" sz="2000" dirty="0"/>
          </a:p>
          <a:p>
            <a:pPr marL="457200" lvl="1" indent="0">
              <a:buNone/>
            </a:pPr>
            <a:r>
              <a:rPr lang="nb-NO" sz="2000" dirty="0"/>
              <a:t>NB: Økonomiskjema SKAL være underskrevet av økonomiansvarlig i kommunen</a:t>
            </a:r>
          </a:p>
          <a:p>
            <a:pPr lvl="1">
              <a:spcBef>
                <a:spcPts val="1200"/>
              </a:spcBef>
              <a:buFont typeface="Wingdings" panose="05000000000000000000" pitchFamily="2" charset="2"/>
              <a:buChar char="ü"/>
            </a:pPr>
            <a:r>
              <a:rPr lang="nb-NO" sz="2000" dirty="0">
                <a:hlinkClick r:id="rId4"/>
              </a:rPr>
              <a:t>Regelverk - Oppfølging av barn og unge med psykiske helseutfordringer og rusmiddelrelaterte problemer</a:t>
            </a:r>
            <a:endParaRPr lang="nb-NO" sz="2000" dirty="0"/>
          </a:p>
          <a:p>
            <a:r>
              <a:rPr lang="nb-NO" sz="2000" dirty="0">
                <a:latin typeface="+mn-lt"/>
                <a:ea typeface="Open Sans Light"/>
                <a:cs typeface="Open Sans Light"/>
              </a:rPr>
              <a:t> </a:t>
            </a:r>
            <a:r>
              <a:rPr lang="nb-NO" dirty="0">
                <a:ea typeface="Open Sans Light"/>
                <a:cs typeface="Open Sans Light"/>
              </a:rPr>
              <a:t>Fullstendig informasjon om rapportering finnes </a:t>
            </a:r>
            <a:r>
              <a:rPr lang="nb-NO" dirty="0">
                <a:ea typeface="Open Sans Light"/>
                <a:cs typeface="Open Sans Light"/>
                <a:hlinkClick r:id="rId5"/>
              </a:rPr>
              <a:t>HER</a:t>
            </a:r>
            <a:r>
              <a:rPr lang="nb-NO" dirty="0">
                <a:ea typeface="Open Sans Light"/>
                <a:cs typeface="Open Sans Light"/>
              </a:rPr>
              <a:t>.</a:t>
            </a:r>
          </a:p>
          <a:p>
            <a:pPr marL="0" indent="0">
              <a:buNone/>
            </a:pPr>
            <a:r>
              <a:rPr lang="nb-NO" sz="2000" dirty="0">
                <a:ea typeface="Open Sans Light"/>
                <a:cs typeface="Open Sans Light"/>
              </a:rPr>
              <a:t>Rapportering sendes Statsforvalteren i Troms og Finnmark</a:t>
            </a:r>
          </a:p>
          <a:p>
            <a:pPr marL="0" indent="0">
              <a:buNone/>
            </a:pPr>
            <a:endParaRPr lang="nb-NO" dirty="0">
              <a:ea typeface="Open Sans Light"/>
              <a:cs typeface="Open Sans Light"/>
            </a:endParaRPr>
          </a:p>
          <a:p>
            <a:pPr lvl="1">
              <a:buFont typeface="Wingdings" panose="05000000000000000000" pitchFamily="2" charset="2"/>
              <a:buChar char="ü"/>
            </a:pPr>
            <a:endParaRPr lang="nb-NO" sz="2000" dirty="0">
              <a:latin typeface="+mn-lt"/>
              <a:ea typeface="Open Sans Light"/>
              <a:cs typeface="Open Sans Light"/>
            </a:endParaRPr>
          </a:p>
        </p:txBody>
      </p:sp>
      <p:sp>
        <p:nvSpPr>
          <p:cNvPr id="3" name="Tittel 4">
            <a:extLst>
              <a:ext uri="{FF2B5EF4-FFF2-40B4-BE49-F238E27FC236}">
                <a16:creationId xmlns:a16="http://schemas.microsoft.com/office/drawing/2014/main" id="{FD7ED5FF-F52F-7329-F222-3D9762588B0A}"/>
              </a:ext>
            </a:extLst>
          </p:cNvPr>
          <p:cNvSpPr>
            <a:spLocks noGrp="1"/>
          </p:cNvSpPr>
          <p:nvPr>
            <p:ph type="title"/>
          </p:nvPr>
        </p:nvSpPr>
        <p:spPr>
          <a:xfrm>
            <a:off x="832855" y="327661"/>
            <a:ext cx="10080625" cy="982980"/>
          </a:xfrm>
        </p:spPr>
        <p:txBody>
          <a:bodyPr anchor="t"/>
          <a:lstStyle/>
          <a:p>
            <a:r>
              <a:rPr lang="nb-NO" sz="3200" b="1" dirty="0">
                <a:ea typeface="Open Sans Light"/>
                <a:cs typeface="Open Sans Light"/>
              </a:rPr>
              <a:t>Oppfølging av barn og unge med psykiske helseutfordringer og rusmiddelrelaterte problemer</a:t>
            </a:r>
          </a:p>
        </p:txBody>
      </p:sp>
    </p:spTree>
    <p:extLst>
      <p:ext uri="{BB962C8B-B14F-4D97-AF65-F5344CB8AC3E}">
        <p14:creationId xmlns:p14="http://schemas.microsoft.com/office/powerpoint/2010/main" val="2739447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876938-DAE7-D4CC-24A2-7CF212D3D16C}"/>
            </a:ext>
          </a:extLst>
        </p:cNvPr>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37240C53-5857-3CC8-9E05-CC4422A779D2}"/>
              </a:ext>
            </a:extLst>
          </p:cNvPr>
          <p:cNvSpPr>
            <a:spLocks noGrp="1"/>
          </p:cNvSpPr>
          <p:nvPr>
            <p:ph type="body" sz="quarter" idx="11"/>
          </p:nvPr>
        </p:nvSpPr>
        <p:spPr>
          <a:xfrm>
            <a:off x="832855" y="1653540"/>
            <a:ext cx="10399026" cy="5044439"/>
          </a:xfrm>
        </p:spPr>
        <p:txBody>
          <a:bodyPr>
            <a:normAutofit lnSpcReduction="10000"/>
          </a:bodyPr>
          <a:lstStyle/>
          <a:p>
            <a:pPr marL="0" indent="0">
              <a:buNone/>
            </a:pPr>
            <a:r>
              <a:rPr lang="nb-NO" dirty="0"/>
              <a:t>Denne tilskuddsordningen er avviklet og er erstattet av to nye tilskuddsordninger i 2026:</a:t>
            </a:r>
          </a:p>
          <a:p>
            <a:pPr lvl="1"/>
            <a:r>
              <a:rPr lang="nb-NO" sz="2000" dirty="0">
                <a:hlinkClick r:id="rId2"/>
              </a:rPr>
              <a:t>Etablering av ACT-, FACT- og FACT ung-team</a:t>
            </a:r>
            <a:endParaRPr lang="nb-NO" sz="2000" dirty="0"/>
          </a:p>
          <a:p>
            <a:pPr lvl="1"/>
            <a:r>
              <a:rPr lang="nb-NO" sz="2000" dirty="0">
                <a:hlinkClick r:id="rId3"/>
              </a:rPr>
              <a:t>Utvikling, etablering og tilpasning av kunnskapsbaserte lavterskeltilbud innen psykisk helse- og rusmiddelfeltet</a:t>
            </a:r>
            <a:endParaRPr lang="nb-NO" sz="2000" dirty="0"/>
          </a:p>
          <a:p>
            <a:pPr marL="0" indent="0">
              <a:buNone/>
            </a:pPr>
            <a:r>
              <a:rPr lang="nb-NO" dirty="0"/>
              <a:t>Kommuner som har mottatt tilskudd over denne ordningen prioritet 1 til ACT og FACT i 2025 , kan søke videre tilskudd over ny </a:t>
            </a:r>
            <a:r>
              <a:rPr lang="nb-NO" dirty="0" err="1"/>
              <a:t>tilskuddsordning</a:t>
            </a:r>
            <a:r>
              <a:rPr lang="nb-NO" i="1" dirty="0" err="1"/>
              <a:t>"Etablering</a:t>
            </a:r>
            <a:r>
              <a:rPr lang="nb-NO" i="1" dirty="0"/>
              <a:t> av ACT-, FACT- og FACT ung-team"</a:t>
            </a:r>
            <a:r>
              <a:rPr lang="nb-NO" dirty="0"/>
              <a:t> etter nytt regelverk.</a:t>
            </a:r>
          </a:p>
          <a:p>
            <a:pPr marL="0" indent="0">
              <a:buNone/>
            </a:pPr>
            <a:r>
              <a:rPr lang="nb-NO" dirty="0"/>
              <a:t>Kommuner som tidligere har mottatt støtte gjennom prioritet 2 kan innvilges tilskudd over ny ordningen «</a:t>
            </a:r>
            <a:r>
              <a:rPr lang="nb-NO" i="1" dirty="0"/>
              <a:t>Utvikling, etablering og tilpasning av kunnskapsbaserte lavterskeltilbud innen psykisk helse- og rusmiddelfeltet»</a:t>
            </a:r>
            <a:r>
              <a:rPr lang="nb-NO" dirty="0"/>
              <a:t> </a:t>
            </a:r>
          </a:p>
          <a:p>
            <a:pPr marL="0" indent="0">
              <a:buNone/>
            </a:pPr>
            <a:r>
              <a:rPr lang="nb-NO" dirty="0"/>
              <a:t>NB: Må da tilpasse tiltaket i tråd med nasjonal veileder for </a:t>
            </a:r>
            <a:r>
              <a:rPr lang="nb-NO" dirty="0">
                <a:hlinkClick r:id="rId4"/>
              </a:rPr>
              <a:t>psykisk helse- og rusarbeid for voksne</a:t>
            </a:r>
            <a:endParaRPr lang="nb-NO" sz="1900" dirty="0"/>
          </a:p>
          <a:p>
            <a:pPr marL="0" indent="0">
              <a:buNone/>
            </a:pPr>
            <a:endParaRPr lang="nb-NO" dirty="0">
              <a:latin typeface="+mn-lt"/>
              <a:ea typeface="Open Sans Light"/>
              <a:cs typeface="Open Sans Light"/>
            </a:endParaRPr>
          </a:p>
        </p:txBody>
      </p:sp>
      <p:sp>
        <p:nvSpPr>
          <p:cNvPr id="3" name="Tittel 4">
            <a:extLst>
              <a:ext uri="{FF2B5EF4-FFF2-40B4-BE49-F238E27FC236}">
                <a16:creationId xmlns:a16="http://schemas.microsoft.com/office/drawing/2014/main" id="{EF472FBA-1788-DE54-846C-1D6F5E6F14C4}"/>
              </a:ext>
            </a:extLst>
          </p:cNvPr>
          <p:cNvSpPr>
            <a:spLocks noGrp="1"/>
          </p:cNvSpPr>
          <p:nvPr>
            <p:ph type="title"/>
          </p:nvPr>
        </p:nvSpPr>
        <p:spPr>
          <a:xfrm>
            <a:off x="832855" y="327661"/>
            <a:ext cx="10080625" cy="982980"/>
          </a:xfrm>
        </p:spPr>
        <p:txBody>
          <a:bodyPr anchor="t"/>
          <a:lstStyle/>
          <a:p>
            <a:r>
              <a:rPr lang="nb-NO" sz="3200" b="1" dirty="0">
                <a:ea typeface="Open Sans Light"/>
                <a:cs typeface="Open Sans Light"/>
              </a:rPr>
              <a:t>Oppfølging av voksne med behov for langvarig oppfølging og sammensatte tjenester</a:t>
            </a:r>
          </a:p>
        </p:txBody>
      </p:sp>
    </p:spTree>
    <p:extLst>
      <p:ext uri="{BB962C8B-B14F-4D97-AF65-F5344CB8AC3E}">
        <p14:creationId xmlns:p14="http://schemas.microsoft.com/office/powerpoint/2010/main" val="30247389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3D8719-1EB0-7A52-8719-49A6B480C7F3}"/>
            </a:ext>
          </a:extLst>
        </p:cNvPr>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0B1045A5-5D22-D1CF-6325-7608EAD83CEE}"/>
              </a:ext>
            </a:extLst>
          </p:cNvPr>
          <p:cNvSpPr>
            <a:spLocks noGrp="1"/>
          </p:cNvSpPr>
          <p:nvPr>
            <p:ph type="body" sz="quarter" idx="11"/>
          </p:nvPr>
        </p:nvSpPr>
        <p:spPr>
          <a:xfrm>
            <a:off x="832855" y="1562100"/>
            <a:ext cx="9812285" cy="4709159"/>
          </a:xfrm>
        </p:spPr>
        <p:txBody>
          <a:bodyPr>
            <a:normAutofit fontScale="92500" lnSpcReduction="10000"/>
          </a:bodyPr>
          <a:lstStyle/>
          <a:p>
            <a:pPr marL="0" indent="0">
              <a:buNone/>
            </a:pPr>
            <a:r>
              <a:rPr lang="nb-NO" sz="2800" dirty="0">
                <a:ea typeface="Open Sans Light"/>
                <a:cs typeface="Open Sans Light"/>
              </a:rPr>
              <a:t>Rapportering for tilskudd mottatt i 2025</a:t>
            </a:r>
            <a:r>
              <a:rPr lang="nb-NO" sz="2800" dirty="0"/>
              <a:t>:</a:t>
            </a:r>
          </a:p>
          <a:p>
            <a:r>
              <a:rPr lang="nb-NO" dirty="0"/>
              <a:t>Kommunene skal rapportere for tilskudd mottatt i 2025 med rapporteringsskjema og økonomirapporteringsskjema etter gammel ordning. Rapporteringsfrist: 1. april 2026</a:t>
            </a:r>
          </a:p>
          <a:p>
            <a:pPr lvl="1">
              <a:spcBef>
                <a:spcPts val="1200"/>
              </a:spcBef>
              <a:buFont typeface="Wingdings" panose="05000000000000000000" pitchFamily="2" charset="2"/>
              <a:buChar char="ü"/>
            </a:pPr>
            <a:r>
              <a:rPr lang="nb-NO" sz="2000" dirty="0">
                <a:hlinkClick r:id="rId2"/>
              </a:rPr>
              <a:t>Rapporteringsskjema 2025 - Oppfølging av voksne med behov for langvarig oppfølging og sammensatte tjenester.docx</a:t>
            </a:r>
            <a:endParaRPr lang="nb-NO" sz="2000" dirty="0"/>
          </a:p>
          <a:p>
            <a:pPr lvl="1">
              <a:spcBef>
                <a:spcPts val="1200"/>
              </a:spcBef>
              <a:buFont typeface="Wingdings" panose="05000000000000000000" pitchFamily="2" charset="2"/>
              <a:buChar char="ü"/>
            </a:pPr>
            <a:r>
              <a:rPr lang="nb-NO" sz="2000" dirty="0">
                <a:hlinkClick r:id="rId3"/>
              </a:rPr>
              <a:t>Økonomirapportering 2025 - Oppfølging av voksne med behov for langvarig oppfølging og sammensatte tjenester.xlsx</a:t>
            </a:r>
            <a:endParaRPr lang="nb-NO" sz="2000" dirty="0"/>
          </a:p>
          <a:p>
            <a:pPr marL="457200" lvl="1" indent="0">
              <a:buNone/>
            </a:pPr>
            <a:r>
              <a:rPr lang="nb-NO" sz="2000" dirty="0"/>
              <a:t>NB: Økonomiskjema SKAL være underskrevet av økonomiansvarlig i kommunen</a:t>
            </a:r>
          </a:p>
          <a:p>
            <a:pPr lvl="1">
              <a:spcBef>
                <a:spcPts val="1200"/>
              </a:spcBef>
              <a:buFont typeface="Wingdings" panose="05000000000000000000" pitchFamily="2" charset="2"/>
              <a:buChar char="ü"/>
            </a:pPr>
            <a:r>
              <a:rPr lang="nb-NO" sz="2000" dirty="0">
                <a:hlinkClick r:id="rId4"/>
              </a:rPr>
              <a:t>Regelverk - Oppfølging av voksne med behov for langvarig oppfølging og sammensatte tjenester</a:t>
            </a:r>
            <a:endParaRPr lang="nb-NO" sz="2000" dirty="0"/>
          </a:p>
          <a:p>
            <a:r>
              <a:rPr lang="nb-NO" sz="2000" dirty="0">
                <a:latin typeface="+mn-lt"/>
                <a:ea typeface="Open Sans Light"/>
                <a:cs typeface="Open Sans Light"/>
              </a:rPr>
              <a:t> </a:t>
            </a:r>
            <a:r>
              <a:rPr lang="nb-NO" dirty="0">
                <a:ea typeface="Open Sans Light"/>
                <a:cs typeface="Open Sans Light"/>
              </a:rPr>
              <a:t>Fullstendig informasjon om rapportering finnes </a:t>
            </a:r>
            <a:r>
              <a:rPr lang="nb-NO" dirty="0">
                <a:ea typeface="Open Sans Light"/>
                <a:cs typeface="Open Sans Light"/>
                <a:hlinkClick r:id="rId5"/>
              </a:rPr>
              <a:t>HER</a:t>
            </a:r>
            <a:r>
              <a:rPr lang="nb-NO" dirty="0">
                <a:ea typeface="Open Sans Light"/>
                <a:cs typeface="Open Sans Light"/>
              </a:rPr>
              <a:t>.</a:t>
            </a:r>
          </a:p>
          <a:p>
            <a:pPr marL="0" indent="0">
              <a:buNone/>
            </a:pPr>
            <a:r>
              <a:rPr lang="nb-NO" sz="2000" dirty="0">
                <a:ea typeface="Open Sans Light"/>
                <a:cs typeface="Open Sans Light"/>
              </a:rPr>
              <a:t>Rapportering sendes Statsforvalteren i Troms og Finnmark</a:t>
            </a:r>
          </a:p>
          <a:p>
            <a:pPr lvl="1">
              <a:buFont typeface="Wingdings" panose="05000000000000000000" pitchFamily="2" charset="2"/>
              <a:buChar char="ü"/>
            </a:pPr>
            <a:endParaRPr lang="nb-NO" sz="2000" dirty="0">
              <a:latin typeface="+mn-lt"/>
              <a:ea typeface="Open Sans Light"/>
              <a:cs typeface="Open Sans Light"/>
            </a:endParaRPr>
          </a:p>
        </p:txBody>
      </p:sp>
      <p:sp>
        <p:nvSpPr>
          <p:cNvPr id="3" name="Tittel 4">
            <a:extLst>
              <a:ext uri="{FF2B5EF4-FFF2-40B4-BE49-F238E27FC236}">
                <a16:creationId xmlns:a16="http://schemas.microsoft.com/office/drawing/2014/main" id="{C7FD89B5-CA99-948A-BEC7-538C79FCE38F}"/>
              </a:ext>
            </a:extLst>
          </p:cNvPr>
          <p:cNvSpPr>
            <a:spLocks noGrp="1"/>
          </p:cNvSpPr>
          <p:nvPr>
            <p:ph type="title"/>
          </p:nvPr>
        </p:nvSpPr>
        <p:spPr>
          <a:xfrm>
            <a:off x="832855" y="327661"/>
            <a:ext cx="10080625" cy="982980"/>
          </a:xfrm>
        </p:spPr>
        <p:txBody>
          <a:bodyPr anchor="t"/>
          <a:lstStyle/>
          <a:p>
            <a:r>
              <a:rPr lang="nb-NO" sz="3200" b="1" dirty="0">
                <a:ea typeface="Open Sans Light"/>
                <a:cs typeface="Open Sans Light"/>
              </a:rPr>
              <a:t>Oppfølging av voksne med behov for langvarig oppfølging og sammensatte tjenester</a:t>
            </a:r>
          </a:p>
        </p:txBody>
      </p:sp>
    </p:spTree>
    <p:extLst>
      <p:ext uri="{BB962C8B-B14F-4D97-AF65-F5344CB8AC3E}">
        <p14:creationId xmlns:p14="http://schemas.microsoft.com/office/powerpoint/2010/main" val="8532701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29B84D-6967-031D-9AB0-B1FB7A892838}"/>
            </a:ext>
          </a:extLst>
        </p:cNvPr>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CC351774-FB2A-F800-2792-D86442013570}"/>
              </a:ext>
            </a:extLst>
          </p:cNvPr>
          <p:cNvSpPr>
            <a:spLocks noGrp="1"/>
          </p:cNvSpPr>
          <p:nvPr>
            <p:ph type="body" sz="quarter" idx="11"/>
          </p:nvPr>
        </p:nvSpPr>
        <p:spPr>
          <a:xfrm>
            <a:off x="832855" y="1562100"/>
            <a:ext cx="9675125" cy="5059680"/>
          </a:xfrm>
        </p:spPr>
        <p:txBody>
          <a:bodyPr>
            <a:normAutofit fontScale="92500" lnSpcReduction="20000"/>
          </a:bodyPr>
          <a:lstStyle/>
          <a:p>
            <a:pPr marL="0" indent="0">
              <a:buNone/>
            </a:pPr>
            <a:r>
              <a:rPr lang="nb-NO" sz="2800" dirty="0">
                <a:ea typeface="Open Sans Light"/>
                <a:cs typeface="Open Sans Light"/>
              </a:rPr>
              <a:t>Ny tilskuddsordning fra 2026</a:t>
            </a:r>
            <a:endParaRPr lang="nb-NO" sz="2800" dirty="0"/>
          </a:p>
          <a:p>
            <a:pPr marL="0" indent="0">
              <a:buNone/>
            </a:pPr>
            <a:r>
              <a:rPr lang="nb-NO" dirty="0"/>
              <a:t>Ordningen går til etableringen av flere ACT-, FACT- og FACT ung- team som kan gi helhetlige, samtidige og tverrfaglige tjenestetilbudet til barn, unge og voksne med psykiske helseutfordringer og rusmiddelbruk. </a:t>
            </a:r>
          </a:p>
          <a:p>
            <a:pPr marL="0" indent="0">
              <a:buNone/>
            </a:pPr>
            <a:r>
              <a:rPr lang="nb-NO" dirty="0"/>
              <a:t>ACT, FACT og FACT ung er inngår i </a:t>
            </a:r>
            <a:r>
              <a:rPr lang="nb-NO" i="1" dirty="0"/>
              <a:t> </a:t>
            </a:r>
            <a:r>
              <a:rPr lang="nb-NO" i="1" dirty="0">
                <a:hlinkClick r:id="rId2"/>
              </a:rPr>
              <a:t>Opptrappingsplan for psykisk helse (2023–2033)</a:t>
            </a:r>
            <a:r>
              <a:rPr lang="nb-NO" dirty="0"/>
              <a:t>, og er nevnt i </a:t>
            </a:r>
            <a:r>
              <a:rPr lang="nb-NO" i="1" dirty="0"/>
              <a:t>forebyggings- og behandlingsreformen for rusfeltet </a:t>
            </a:r>
            <a:r>
              <a:rPr lang="nb-NO" dirty="0"/>
              <a:t>(Meld. st. 5 (2024–2025) </a:t>
            </a:r>
            <a:r>
              <a:rPr lang="nb-NO" dirty="0">
                <a:hlinkClick r:id="rId3"/>
              </a:rPr>
              <a:t>del 1 </a:t>
            </a:r>
            <a:r>
              <a:rPr lang="nb-NO" dirty="0"/>
              <a:t>og </a:t>
            </a:r>
            <a:r>
              <a:rPr lang="nb-NO" dirty="0">
                <a:hlinkClick r:id="rId4"/>
              </a:rPr>
              <a:t>del 2</a:t>
            </a:r>
            <a:r>
              <a:rPr lang="nb-NO" dirty="0"/>
              <a:t>, samt fellesskap og </a:t>
            </a:r>
            <a:r>
              <a:rPr lang="nb-NO" dirty="0" err="1"/>
              <a:t>meistring</a:t>
            </a:r>
            <a:r>
              <a:rPr lang="nb-NO" dirty="0"/>
              <a:t> – </a:t>
            </a:r>
            <a:r>
              <a:rPr lang="nb-NO" dirty="0">
                <a:hlinkClick r:id="rId5"/>
              </a:rPr>
              <a:t>Bu trygt heime</a:t>
            </a:r>
            <a:r>
              <a:rPr lang="nb-NO" dirty="0"/>
              <a:t>.</a:t>
            </a:r>
          </a:p>
          <a:p>
            <a:pPr marL="0" indent="0">
              <a:buNone/>
            </a:pPr>
            <a:endParaRPr lang="nb-NO" dirty="0"/>
          </a:p>
          <a:p>
            <a:pPr lvl="1"/>
            <a:r>
              <a:rPr lang="nb-NO" b="1" dirty="0"/>
              <a:t>Søknadsfrist: </a:t>
            </a:r>
            <a:r>
              <a:rPr lang="nb-NO" dirty="0"/>
              <a:t>1. april 2026</a:t>
            </a:r>
          </a:p>
          <a:p>
            <a:pPr lvl="1"/>
            <a:r>
              <a:rPr lang="nb-NO" b="1" dirty="0"/>
              <a:t>Målgruppe: </a:t>
            </a:r>
            <a:r>
              <a:rPr lang="nb-NO" dirty="0"/>
              <a:t>Barn, unge og voksne</a:t>
            </a:r>
          </a:p>
          <a:p>
            <a:pPr lvl="1"/>
            <a:r>
              <a:rPr lang="nb-NO" b="1" dirty="0"/>
              <a:t>Ansvarlig etat: </a:t>
            </a:r>
            <a:r>
              <a:rPr lang="nb-NO" dirty="0"/>
              <a:t>Statsforvalteren i Troms og Finnmark</a:t>
            </a:r>
          </a:p>
          <a:p>
            <a:pPr lvl="1"/>
            <a:r>
              <a:rPr lang="nb-NO" b="1" dirty="0"/>
              <a:t>Hvem kan søke: </a:t>
            </a:r>
            <a:r>
              <a:rPr lang="nb-NO" dirty="0"/>
              <a:t>Kommuner, Interkommunale selskaper og UNN for Svalbard</a:t>
            </a:r>
          </a:p>
          <a:p>
            <a:pPr lvl="1"/>
            <a:r>
              <a:rPr lang="nb-NO" dirty="0"/>
              <a:t>Utlysning med søknadsskjema og regelverk finnes </a:t>
            </a:r>
            <a:r>
              <a:rPr lang="nb-NO" dirty="0">
                <a:hlinkClick r:id="rId6"/>
              </a:rPr>
              <a:t>HER</a:t>
            </a:r>
            <a:endParaRPr lang="nb-NO" dirty="0"/>
          </a:p>
          <a:p>
            <a:pPr marL="0" indent="0">
              <a:buNone/>
            </a:pPr>
            <a:endParaRPr lang="nb-NO" dirty="0"/>
          </a:p>
        </p:txBody>
      </p:sp>
      <p:sp>
        <p:nvSpPr>
          <p:cNvPr id="3" name="Tittel 4">
            <a:extLst>
              <a:ext uri="{FF2B5EF4-FFF2-40B4-BE49-F238E27FC236}">
                <a16:creationId xmlns:a16="http://schemas.microsoft.com/office/drawing/2014/main" id="{B02294C6-CA29-994A-A13E-0463A978453E}"/>
              </a:ext>
            </a:extLst>
          </p:cNvPr>
          <p:cNvSpPr>
            <a:spLocks noGrp="1"/>
          </p:cNvSpPr>
          <p:nvPr>
            <p:ph type="title"/>
          </p:nvPr>
        </p:nvSpPr>
        <p:spPr>
          <a:xfrm>
            <a:off x="832855" y="327661"/>
            <a:ext cx="10080625" cy="982980"/>
          </a:xfrm>
        </p:spPr>
        <p:txBody>
          <a:bodyPr anchor="t"/>
          <a:lstStyle/>
          <a:p>
            <a:r>
              <a:rPr lang="nb-NO" sz="3200" b="1" dirty="0">
                <a:ea typeface="Open Sans Light"/>
                <a:cs typeface="Open Sans Light"/>
              </a:rPr>
              <a:t>Etablering av ACT-, FACT- og FACT ung-team</a:t>
            </a:r>
          </a:p>
        </p:txBody>
      </p:sp>
    </p:spTree>
    <p:extLst>
      <p:ext uri="{BB962C8B-B14F-4D97-AF65-F5344CB8AC3E}">
        <p14:creationId xmlns:p14="http://schemas.microsoft.com/office/powerpoint/2010/main" val="4281116691"/>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376</TotalTime>
  <Words>2032</Words>
  <Application>Microsoft Office PowerPoint</Application>
  <PresentationFormat>Widescreen</PresentationFormat>
  <Paragraphs>155</Paragraphs>
  <Slides>20</Slides>
  <Notes>1</Notes>
  <HiddenSlides>0</HiddenSlides>
  <MMClips>0</MMClips>
  <ScaleCrop>false</ScaleCrop>
  <HeadingPairs>
    <vt:vector size="6" baseType="variant">
      <vt:variant>
        <vt:lpstr>Brukte skrifter</vt:lpstr>
      </vt:variant>
      <vt:variant>
        <vt:i4>6</vt:i4>
      </vt:variant>
      <vt:variant>
        <vt:lpstr>Tema</vt:lpstr>
      </vt:variant>
      <vt:variant>
        <vt:i4>1</vt:i4>
      </vt:variant>
      <vt:variant>
        <vt:lpstr>Lysbildetitler</vt:lpstr>
      </vt:variant>
      <vt:variant>
        <vt:i4>20</vt:i4>
      </vt:variant>
    </vt:vector>
  </HeadingPairs>
  <TitlesOfParts>
    <vt:vector size="27" baseType="lpstr">
      <vt:lpstr>Aptos</vt:lpstr>
      <vt:lpstr>Aptos Display</vt:lpstr>
      <vt:lpstr>Arial</vt:lpstr>
      <vt:lpstr>Open Sans</vt:lpstr>
      <vt:lpstr>Open Sans Light</vt:lpstr>
      <vt:lpstr>Wingdings</vt:lpstr>
      <vt:lpstr>Office-tema</vt:lpstr>
      <vt:lpstr>PowerPoint-presentasjon</vt:lpstr>
      <vt:lpstr>Kommunalt rusarbeid</vt:lpstr>
      <vt:lpstr>Kommunalt rusarbeid</vt:lpstr>
      <vt:lpstr>Kommunalt rusarbeid</vt:lpstr>
      <vt:lpstr>Oppfølging av barn og unge med psykiske helseutfordringer og rusmiddelrelaterte problemer</vt:lpstr>
      <vt:lpstr>Oppfølging av barn og unge med psykiske helseutfordringer og rusmiddelrelaterte problemer</vt:lpstr>
      <vt:lpstr>Oppfølging av voksne med behov for langvarig oppfølging og sammensatte tjenester</vt:lpstr>
      <vt:lpstr>Oppfølging av voksne med behov for langvarig oppfølging og sammensatte tjenester</vt:lpstr>
      <vt:lpstr>Etablering av ACT-, FACT- og FACT ung-team</vt:lpstr>
      <vt:lpstr>Etablering av ACT-, FACT- og FACT ung-team</vt:lpstr>
      <vt:lpstr>Etablering av ACT-, FACT- og FACT ung-team</vt:lpstr>
      <vt:lpstr>Etablering av ACT-, FACT- og FACT ung-team</vt:lpstr>
      <vt:lpstr>Etablering av ACT-, FACT- og FACT ung-team</vt:lpstr>
      <vt:lpstr>Utvikling, etablering og tilpasning av kunnskapsbaserte lavterskeltilbud innen psykisk helse- og rusmiddelfeltet</vt:lpstr>
      <vt:lpstr>Utvikling, etablering og tilpasning av kunnskapsbaserte lavterskeltilbud innen psykisk helse- og rusmiddelfeltet</vt:lpstr>
      <vt:lpstr>Utvikling, etablering og tilpasning av kunnskapsbaserte lavterskeltilbud innen psykisk helse- og rusmiddelfeltet</vt:lpstr>
      <vt:lpstr>Utvikling, etablering og tilpasning av kunnskapsbaserte lavterskeltilbud innen psykisk helse- og rusmiddelfeltet</vt:lpstr>
      <vt:lpstr>Utvikling, etablering og tilpasning av kunnskapsbaserte lavterskeltilbud innen psykisk helse- og rusmiddelfeltet</vt:lpstr>
      <vt:lpstr>Utvikling, etablering og tilpasning av kunnskapsbaserte lavterskeltilbud innen psykisk helse- og rusmiddelfeltet</vt:lpstr>
      <vt:lpstr>Utvikling, etablering og tilpasning av kunnskapsbaserte lavterskeltilbud innen psykisk helse- og rusmiddelfeltet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Larsen, Kjetil Trygve</dc:creator>
  <cp:lastModifiedBy>Larsen, Kjetil Trygve</cp:lastModifiedBy>
  <cp:revision>2</cp:revision>
  <dcterms:created xsi:type="dcterms:W3CDTF">2026-01-08T07:40:17Z</dcterms:created>
  <dcterms:modified xsi:type="dcterms:W3CDTF">2026-01-08T13:56:46Z</dcterms:modified>
</cp:coreProperties>
</file>