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2" r:id="rId2"/>
    <p:sldId id="999" r:id="rId3"/>
    <p:sldId id="1010" r:id="rId4"/>
    <p:sldId id="261" r:id="rId5"/>
    <p:sldId id="1022" r:id="rId6"/>
    <p:sldId id="1019" r:id="rId7"/>
    <p:sldId id="1029" r:id="rId8"/>
    <p:sldId id="836" r:id="rId9"/>
    <p:sldId id="838" r:id="rId10"/>
    <p:sldId id="1016" r:id="rId11"/>
    <p:sldId id="1011" r:id="rId12"/>
    <p:sldId id="1014" r:id="rId13"/>
    <p:sldId id="1015" r:id="rId14"/>
    <p:sldId id="1017" r:id="rId15"/>
    <p:sldId id="1046" r:id="rId16"/>
    <p:sldId id="1047" r:id="rId17"/>
    <p:sldId id="816" r:id="rId18"/>
    <p:sldId id="1048" r:id="rId19"/>
    <p:sldId id="828" r:id="rId20"/>
    <p:sldId id="835" r:id="rId21"/>
    <p:sldId id="829" r:id="rId22"/>
    <p:sldId id="827" r:id="rId23"/>
    <p:sldId id="837" r:id="rId24"/>
    <p:sldId id="830" r:id="rId25"/>
    <p:sldId id="1030" r:id="rId26"/>
    <p:sldId id="822" r:id="rId27"/>
    <p:sldId id="1021" r:id="rId28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 varScale="1">
        <p:scale>
          <a:sx n="89" d="100"/>
          <a:sy n="89" d="100"/>
        </p:scale>
        <p:origin x="120" y="500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2930AB-6D46-4E70-AFF5-E090410EEF2B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8AA8F4E9-7E80-461B-B529-19BCC8CA5413}">
      <dgm:prSet phldrT="[Tekst]"/>
      <dgm:spPr/>
      <dgm:t>
        <a:bodyPr/>
        <a:lstStyle/>
        <a:p>
          <a:r>
            <a:rPr lang="nb-NO" dirty="0"/>
            <a:t>Bo trygt hjemme-reformen</a:t>
          </a:r>
        </a:p>
      </dgm:t>
    </dgm:pt>
    <dgm:pt modelId="{18BEA4F9-6C3B-4DED-ACBB-44796B75355B}" type="parTrans" cxnId="{B735C856-7026-4092-821D-8477E3033A8D}">
      <dgm:prSet/>
      <dgm:spPr/>
      <dgm:t>
        <a:bodyPr/>
        <a:lstStyle/>
        <a:p>
          <a:endParaRPr lang="nb-NO"/>
        </a:p>
      </dgm:t>
    </dgm:pt>
    <dgm:pt modelId="{A0CC9572-7842-4A28-A6F1-3F13B68AE145}" type="sibTrans" cxnId="{B735C856-7026-4092-821D-8477E3033A8D}">
      <dgm:prSet/>
      <dgm:spPr/>
      <dgm:t>
        <a:bodyPr/>
        <a:lstStyle/>
        <a:p>
          <a:endParaRPr lang="nb-NO"/>
        </a:p>
      </dgm:t>
    </dgm:pt>
    <dgm:pt modelId="{C695A455-E8A7-4D21-9BD2-789148A52273}">
      <dgm:prSet phldrT="[Tekst]"/>
      <dgm:spPr/>
      <dgm:t>
        <a:bodyPr/>
        <a:lstStyle/>
        <a:p>
          <a:r>
            <a:rPr lang="nb-NO" dirty="0"/>
            <a:t>Planarbeid etter plan- og bygningsloven</a:t>
          </a:r>
        </a:p>
      </dgm:t>
    </dgm:pt>
    <dgm:pt modelId="{55B2E300-694E-486C-B393-2162F51EC3B4}" type="parTrans" cxnId="{B6EFD285-2224-41F2-8A90-B84A25650E34}">
      <dgm:prSet/>
      <dgm:spPr/>
      <dgm:t>
        <a:bodyPr/>
        <a:lstStyle/>
        <a:p>
          <a:endParaRPr lang="nb-NO"/>
        </a:p>
      </dgm:t>
    </dgm:pt>
    <dgm:pt modelId="{D96DA307-2819-4812-BE15-2F2EDA5614F4}" type="sibTrans" cxnId="{B6EFD285-2224-41F2-8A90-B84A25650E34}">
      <dgm:prSet/>
      <dgm:spPr/>
      <dgm:t>
        <a:bodyPr/>
        <a:lstStyle/>
        <a:p>
          <a:endParaRPr lang="nb-NO"/>
        </a:p>
      </dgm:t>
    </dgm:pt>
    <dgm:pt modelId="{416FC39B-4F99-48E3-8573-7DB385A5DC4E}">
      <dgm:prSet phldrT="[Tekst]"/>
      <dgm:spPr/>
      <dgm:t>
        <a:bodyPr/>
        <a:lstStyle/>
        <a:p>
          <a:r>
            <a:rPr lang="nb-NO" dirty="0"/>
            <a:t>Kommunebilder</a:t>
          </a:r>
        </a:p>
      </dgm:t>
    </dgm:pt>
    <dgm:pt modelId="{8C7F8389-A43D-48E7-9957-90BF5622B972}" type="parTrans" cxnId="{E3C29F7D-F6F8-48E6-B3DB-82021DA2D325}">
      <dgm:prSet/>
      <dgm:spPr/>
      <dgm:t>
        <a:bodyPr/>
        <a:lstStyle/>
        <a:p>
          <a:endParaRPr lang="nb-NO"/>
        </a:p>
      </dgm:t>
    </dgm:pt>
    <dgm:pt modelId="{56272E09-96C1-44E1-B22E-181C61238264}" type="sibTrans" cxnId="{E3C29F7D-F6F8-48E6-B3DB-82021DA2D325}">
      <dgm:prSet/>
      <dgm:spPr/>
      <dgm:t>
        <a:bodyPr/>
        <a:lstStyle/>
        <a:p>
          <a:endParaRPr lang="nb-NO"/>
        </a:p>
      </dgm:t>
    </dgm:pt>
    <dgm:pt modelId="{417F4973-917D-4C7A-90CC-7D809DFA9C09}">
      <dgm:prSet phldrT="[Tekst]"/>
      <dgm:spPr/>
      <dgm:t>
        <a:bodyPr/>
        <a:lstStyle/>
        <a:p>
          <a:r>
            <a:rPr lang="nb-NO" dirty="0"/>
            <a:t>Kompetanseløft 2025</a:t>
          </a:r>
        </a:p>
      </dgm:t>
    </dgm:pt>
    <dgm:pt modelId="{7D56E913-46B0-4832-B684-E4C9DAE135CC}" type="parTrans" cxnId="{6D2779B0-3D5F-4E05-A5A2-B8E48B295307}">
      <dgm:prSet/>
      <dgm:spPr/>
      <dgm:t>
        <a:bodyPr/>
        <a:lstStyle/>
        <a:p>
          <a:endParaRPr lang="nb-NO"/>
        </a:p>
      </dgm:t>
    </dgm:pt>
    <dgm:pt modelId="{D85E7684-8AB7-4A07-8927-34C41503B52B}" type="sibTrans" cxnId="{6D2779B0-3D5F-4E05-A5A2-B8E48B295307}">
      <dgm:prSet/>
      <dgm:spPr/>
      <dgm:t>
        <a:bodyPr/>
        <a:lstStyle/>
        <a:p>
          <a:endParaRPr lang="nb-NO"/>
        </a:p>
      </dgm:t>
    </dgm:pt>
    <dgm:pt modelId="{E2D4E8E3-FF1C-453B-9B93-12F5E28B0536}">
      <dgm:prSet phldrT="[Tekst]"/>
      <dgm:spPr/>
      <dgm:t>
        <a:bodyPr/>
        <a:lstStyle/>
        <a:p>
          <a:r>
            <a:rPr lang="nb-NO" b="1" dirty="0">
              <a:solidFill>
                <a:srgbClr val="FFFF00"/>
              </a:solidFill>
            </a:rPr>
            <a:t>Kompetanse- og tjenesteutviklings-tilskudd</a:t>
          </a:r>
        </a:p>
      </dgm:t>
    </dgm:pt>
    <dgm:pt modelId="{3CF389DA-CA47-4B17-BACA-9E6BE6E280FE}" type="parTrans" cxnId="{0A1101BD-370E-484A-BECB-C9585AED06BB}">
      <dgm:prSet/>
      <dgm:spPr/>
      <dgm:t>
        <a:bodyPr/>
        <a:lstStyle/>
        <a:p>
          <a:endParaRPr lang="nb-NO"/>
        </a:p>
      </dgm:t>
    </dgm:pt>
    <dgm:pt modelId="{1FBAB265-11A9-4AAF-9C4E-085592F284F7}" type="sibTrans" cxnId="{0A1101BD-370E-484A-BECB-C9585AED06BB}">
      <dgm:prSet/>
      <dgm:spPr/>
      <dgm:t>
        <a:bodyPr/>
        <a:lstStyle/>
        <a:p>
          <a:endParaRPr lang="nb-NO"/>
        </a:p>
      </dgm:t>
    </dgm:pt>
    <dgm:pt modelId="{675C15D4-BD22-4AD5-96FB-FA9CEBC3017C}">
      <dgm:prSet/>
      <dgm:spPr/>
      <dgm:t>
        <a:bodyPr/>
        <a:lstStyle/>
        <a:p>
          <a:r>
            <a:rPr lang="nb-NO" dirty="0"/>
            <a:t>Boligsosialt arbeid</a:t>
          </a:r>
        </a:p>
      </dgm:t>
    </dgm:pt>
    <dgm:pt modelId="{F04ABD2E-EF81-4FD9-9A7E-0BF9FADDAB74}" type="parTrans" cxnId="{661B335A-C745-4FDB-B519-9A4FAE00E81D}">
      <dgm:prSet/>
      <dgm:spPr/>
      <dgm:t>
        <a:bodyPr/>
        <a:lstStyle/>
        <a:p>
          <a:endParaRPr lang="nb-NO"/>
        </a:p>
      </dgm:t>
    </dgm:pt>
    <dgm:pt modelId="{D6E55EA6-2448-4B71-A073-C55FEA5F216E}" type="sibTrans" cxnId="{661B335A-C745-4FDB-B519-9A4FAE00E81D}">
      <dgm:prSet/>
      <dgm:spPr/>
      <dgm:t>
        <a:bodyPr/>
        <a:lstStyle/>
        <a:p>
          <a:endParaRPr lang="nb-NO"/>
        </a:p>
      </dgm:t>
    </dgm:pt>
    <dgm:pt modelId="{E961CBBD-284D-4DD0-B5A7-41F3264A5E72}" type="pres">
      <dgm:prSet presAssocID="{D72930AB-6D46-4E70-AFF5-E090410EEF2B}" presName="cycle" presStyleCnt="0">
        <dgm:presLayoutVars>
          <dgm:dir/>
          <dgm:resizeHandles val="exact"/>
        </dgm:presLayoutVars>
      </dgm:prSet>
      <dgm:spPr/>
    </dgm:pt>
    <dgm:pt modelId="{86D16059-0E50-4526-8B6E-B7EF9BE39A2B}" type="pres">
      <dgm:prSet presAssocID="{8AA8F4E9-7E80-461B-B529-19BCC8CA5413}" presName="node" presStyleLbl="node1" presStyleIdx="0" presStyleCnt="6">
        <dgm:presLayoutVars>
          <dgm:bulletEnabled val="1"/>
        </dgm:presLayoutVars>
      </dgm:prSet>
      <dgm:spPr/>
    </dgm:pt>
    <dgm:pt modelId="{ACC4F166-4ABB-475A-9504-9D39E91F7C51}" type="pres">
      <dgm:prSet presAssocID="{8AA8F4E9-7E80-461B-B529-19BCC8CA5413}" presName="spNode" presStyleCnt="0"/>
      <dgm:spPr/>
    </dgm:pt>
    <dgm:pt modelId="{CEA7188D-A939-423B-B162-281D60F710BF}" type="pres">
      <dgm:prSet presAssocID="{A0CC9572-7842-4A28-A6F1-3F13B68AE145}" presName="sibTrans" presStyleLbl="sibTrans1D1" presStyleIdx="0" presStyleCnt="6"/>
      <dgm:spPr/>
    </dgm:pt>
    <dgm:pt modelId="{1C472F4A-B801-4583-A24A-0795B2F23301}" type="pres">
      <dgm:prSet presAssocID="{675C15D4-BD22-4AD5-96FB-FA9CEBC3017C}" presName="node" presStyleLbl="node1" presStyleIdx="1" presStyleCnt="6">
        <dgm:presLayoutVars>
          <dgm:bulletEnabled val="1"/>
        </dgm:presLayoutVars>
      </dgm:prSet>
      <dgm:spPr/>
    </dgm:pt>
    <dgm:pt modelId="{7D642AA5-2984-4420-98EE-89437C9F2953}" type="pres">
      <dgm:prSet presAssocID="{675C15D4-BD22-4AD5-96FB-FA9CEBC3017C}" presName="spNode" presStyleCnt="0"/>
      <dgm:spPr/>
    </dgm:pt>
    <dgm:pt modelId="{CC7AAF56-228B-4068-B7E5-733B243E364E}" type="pres">
      <dgm:prSet presAssocID="{D6E55EA6-2448-4B71-A073-C55FEA5F216E}" presName="sibTrans" presStyleLbl="sibTrans1D1" presStyleIdx="1" presStyleCnt="6"/>
      <dgm:spPr/>
    </dgm:pt>
    <dgm:pt modelId="{B15D7D27-30D3-4313-B3D9-897505BD7388}" type="pres">
      <dgm:prSet presAssocID="{C695A455-E8A7-4D21-9BD2-789148A52273}" presName="node" presStyleLbl="node1" presStyleIdx="2" presStyleCnt="6">
        <dgm:presLayoutVars>
          <dgm:bulletEnabled val="1"/>
        </dgm:presLayoutVars>
      </dgm:prSet>
      <dgm:spPr/>
    </dgm:pt>
    <dgm:pt modelId="{E2158BBA-E92A-4554-9255-708A47BA5FA3}" type="pres">
      <dgm:prSet presAssocID="{C695A455-E8A7-4D21-9BD2-789148A52273}" presName="spNode" presStyleCnt="0"/>
      <dgm:spPr/>
    </dgm:pt>
    <dgm:pt modelId="{16D396AE-6E1C-4031-86A8-0D416AD0DAB5}" type="pres">
      <dgm:prSet presAssocID="{D96DA307-2819-4812-BE15-2F2EDA5614F4}" presName="sibTrans" presStyleLbl="sibTrans1D1" presStyleIdx="2" presStyleCnt="6"/>
      <dgm:spPr/>
    </dgm:pt>
    <dgm:pt modelId="{1E8651A3-8A7C-4220-9CC2-CA8D5561A0FB}" type="pres">
      <dgm:prSet presAssocID="{416FC39B-4F99-48E3-8573-7DB385A5DC4E}" presName="node" presStyleLbl="node1" presStyleIdx="3" presStyleCnt="6">
        <dgm:presLayoutVars>
          <dgm:bulletEnabled val="1"/>
        </dgm:presLayoutVars>
      </dgm:prSet>
      <dgm:spPr/>
    </dgm:pt>
    <dgm:pt modelId="{E276462D-6938-4140-80E7-96C91EF58557}" type="pres">
      <dgm:prSet presAssocID="{416FC39B-4F99-48E3-8573-7DB385A5DC4E}" presName="spNode" presStyleCnt="0"/>
      <dgm:spPr/>
    </dgm:pt>
    <dgm:pt modelId="{862A2BFE-C68E-45C5-A521-6C81434BA85E}" type="pres">
      <dgm:prSet presAssocID="{56272E09-96C1-44E1-B22E-181C61238264}" presName="sibTrans" presStyleLbl="sibTrans1D1" presStyleIdx="3" presStyleCnt="6"/>
      <dgm:spPr/>
    </dgm:pt>
    <dgm:pt modelId="{BB28ACE0-C71B-4B23-88A5-6F426F50C45B}" type="pres">
      <dgm:prSet presAssocID="{417F4973-917D-4C7A-90CC-7D809DFA9C09}" presName="node" presStyleLbl="node1" presStyleIdx="4" presStyleCnt="6">
        <dgm:presLayoutVars>
          <dgm:bulletEnabled val="1"/>
        </dgm:presLayoutVars>
      </dgm:prSet>
      <dgm:spPr/>
    </dgm:pt>
    <dgm:pt modelId="{718A303D-7662-4A83-86F5-2670B6A99010}" type="pres">
      <dgm:prSet presAssocID="{417F4973-917D-4C7A-90CC-7D809DFA9C09}" presName="spNode" presStyleCnt="0"/>
      <dgm:spPr/>
    </dgm:pt>
    <dgm:pt modelId="{CB9F738C-FEF2-4B70-9362-E674DF4509B7}" type="pres">
      <dgm:prSet presAssocID="{D85E7684-8AB7-4A07-8927-34C41503B52B}" presName="sibTrans" presStyleLbl="sibTrans1D1" presStyleIdx="4" presStyleCnt="6"/>
      <dgm:spPr/>
    </dgm:pt>
    <dgm:pt modelId="{0621537F-9D86-4366-87BD-62839677B54F}" type="pres">
      <dgm:prSet presAssocID="{E2D4E8E3-FF1C-453B-9B93-12F5E28B0536}" presName="node" presStyleLbl="node1" presStyleIdx="5" presStyleCnt="6">
        <dgm:presLayoutVars>
          <dgm:bulletEnabled val="1"/>
        </dgm:presLayoutVars>
      </dgm:prSet>
      <dgm:spPr/>
    </dgm:pt>
    <dgm:pt modelId="{5C561699-F7F0-4E26-8F73-791053A5B53A}" type="pres">
      <dgm:prSet presAssocID="{E2D4E8E3-FF1C-453B-9B93-12F5E28B0536}" presName="spNode" presStyleCnt="0"/>
      <dgm:spPr/>
    </dgm:pt>
    <dgm:pt modelId="{A71DF08C-00B8-40BF-B496-214E774538B9}" type="pres">
      <dgm:prSet presAssocID="{1FBAB265-11A9-4AAF-9C4E-085592F284F7}" presName="sibTrans" presStyleLbl="sibTrans1D1" presStyleIdx="5" presStyleCnt="6"/>
      <dgm:spPr/>
    </dgm:pt>
  </dgm:ptLst>
  <dgm:cxnLst>
    <dgm:cxn modelId="{C17BF00A-258D-43DC-93E7-B222A13E267D}" type="presOf" srcId="{D96DA307-2819-4812-BE15-2F2EDA5614F4}" destId="{16D396AE-6E1C-4031-86A8-0D416AD0DAB5}" srcOrd="0" destOrd="0" presId="urn:microsoft.com/office/officeart/2005/8/layout/cycle6"/>
    <dgm:cxn modelId="{F6D9FC0D-B916-4DFE-AFEE-25113DAB8FBA}" type="presOf" srcId="{417F4973-917D-4C7A-90CC-7D809DFA9C09}" destId="{BB28ACE0-C71B-4B23-88A5-6F426F50C45B}" srcOrd="0" destOrd="0" presId="urn:microsoft.com/office/officeart/2005/8/layout/cycle6"/>
    <dgm:cxn modelId="{412E0712-8CAF-422A-9922-4F97837F8095}" type="presOf" srcId="{D72930AB-6D46-4E70-AFF5-E090410EEF2B}" destId="{E961CBBD-284D-4DD0-B5A7-41F3264A5E72}" srcOrd="0" destOrd="0" presId="urn:microsoft.com/office/officeart/2005/8/layout/cycle6"/>
    <dgm:cxn modelId="{DE324315-564A-4252-9AAA-32DF64616D05}" type="presOf" srcId="{D6E55EA6-2448-4B71-A073-C55FEA5F216E}" destId="{CC7AAF56-228B-4068-B7E5-733B243E364E}" srcOrd="0" destOrd="0" presId="urn:microsoft.com/office/officeart/2005/8/layout/cycle6"/>
    <dgm:cxn modelId="{70984F22-4F44-4ECF-945A-D8474297E329}" type="presOf" srcId="{8AA8F4E9-7E80-461B-B529-19BCC8CA5413}" destId="{86D16059-0E50-4526-8B6E-B7EF9BE39A2B}" srcOrd="0" destOrd="0" presId="urn:microsoft.com/office/officeart/2005/8/layout/cycle6"/>
    <dgm:cxn modelId="{A8B28826-C120-417F-8CC5-FFE97FA4B3DC}" type="presOf" srcId="{1FBAB265-11A9-4AAF-9C4E-085592F284F7}" destId="{A71DF08C-00B8-40BF-B496-214E774538B9}" srcOrd="0" destOrd="0" presId="urn:microsoft.com/office/officeart/2005/8/layout/cycle6"/>
    <dgm:cxn modelId="{8729B738-9DAF-4B67-82BB-FEDA040B1EC2}" type="presOf" srcId="{D85E7684-8AB7-4A07-8927-34C41503B52B}" destId="{CB9F738C-FEF2-4B70-9362-E674DF4509B7}" srcOrd="0" destOrd="0" presId="urn:microsoft.com/office/officeart/2005/8/layout/cycle6"/>
    <dgm:cxn modelId="{D4ECE94F-8B8B-4F54-8FF3-49EBB644D270}" type="presOf" srcId="{A0CC9572-7842-4A28-A6F1-3F13B68AE145}" destId="{CEA7188D-A939-423B-B162-281D60F710BF}" srcOrd="0" destOrd="0" presId="urn:microsoft.com/office/officeart/2005/8/layout/cycle6"/>
    <dgm:cxn modelId="{6B5E5D70-1271-41A7-AE58-0DE9A1FAA41B}" type="presOf" srcId="{675C15D4-BD22-4AD5-96FB-FA9CEBC3017C}" destId="{1C472F4A-B801-4583-A24A-0795B2F23301}" srcOrd="0" destOrd="0" presId="urn:microsoft.com/office/officeart/2005/8/layout/cycle6"/>
    <dgm:cxn modelId="{B735C856-7026-4092-821D-8477E3033A8D}" srcId="{D72930AB-6D46-4E70-AFF5-E090410EEF2B}" destId="{8AA8F4E9-7E80-461B-B529-19BCC8CA5413}" srcOrd="0" destOrd="0" parTransId="{18BEA4F9-6C3B-4DED-ACBB-44796B75355B}" sibTransId="{A0CC9572-7842-4A28-A6F1-3F13B68AE145}"/>
    <dgm:cxn modelId="{661B335A-C745-4FDB-B519-9A4FAE00E81D}" srcId="{D72930AB-6D46-4E70-AFF5-E090410EEF2B}" destId="{675C15D4-BD22-4AD5-96FB-FA9CEBC3017C}" srcOrd="1" destOrd="0" parTransId="{F04ABD2E-EF81-4FD9-9A7E-0BF9FADDAB74}" sibTransId="{D6E55EA6-2448-4B71-A073-C55FEA5F216E}"/>
    <dgm:cxn modelId="{E3C29F7D-F6F8-48E6-B3DB-82021DA2D325}" srcId="{D72930AB-6D46-4E70-AFF5-E090410EEF2B}" destId="{416FC39B-4F99-48E3-8573-7DB385A5DC4E}" srcOrd="3" destOrd="0" parTransId="{8C7F8389-A43D-48E7-9957-90BF5622B972}" sibTransId="{56272E09-96C1-44E1-B22E-181C61238264}"/>
    <dgm:cxn modelId="{B6EFD285-2224-41F2-8A90-B84A25650E34}" srcId="{D72930AB-6D46-4E70-AFF5-E090410EEF2B}" destId="{C695A455-E8A7-4D21-9BD2-789148A52273}" srcOrd="2" destOrd="0" parTransId="{55B2E300-694E-486C-B393-2162F51EC3B4}" sibTransId="{D96DA307-2819-4812-BE15-2F2EDA5614F4}"/>
    <dgm:cxn modelId="{D61FC987-2FF8-4EBF-B934-24C721845F6B}" type="presOf" srcId="{E2D4E8E3-FF1C-453B-9B93-12F5E28B0536}" destId="{0621537F-9D86-4366-87BD-62839677B54F}" srcOrd="0" destOrd="0" presId="urn:microsoft.com/office/officeart/2005/8/layout/cycle6"/>
    <dgm:cxn modelId="{6D2779B0-3D5F-4E05-A5A2-B8E48B295307}" srcId="{D72930AB-6D46-4E70-AFF5-E090410EEF2B}" destId="{417F4973-917D-4C7A-90CC-7D809DFA9C09}" srcOrd="4" destOrd="0" parTransId="{7D56E913-46B0-4832-B684-E4C9DAE135CC}" sibTransId="{D85E7684-8AB7-4A07-8927-34C41503B52B}"/>
    <dgm:cxn modelId="{751B24B9-8844-4477-B638-E5A4FA67FC17}" type="presOf" srcId="{C695A455-E8A7-4D21-9BD2-789148A52273}" destId="{B15D7D27-30D3-4313-B3D9-897505BD7388}" srcOrd="0" destOrd="0" presId="urn:microsoft.com/office/officeart/2005/8/layout/cycle6"/>
    <dgm:cxn modelId="{0A1101BD-370E-484A-BECB-C9585AED06BB}" srcId="{D72930AB-6D46-4E70-AFF5-E090410EEF2B}" destId="{E2D4E8E3-FF1C-453B-9B93-12F5E28B0536}" srcOrd="5" destOrd="0" parTransId="{3CF389DA-CA47-4B17-BACA-9E6BE6E280FE}" sibTransId="{1FBAB265-11A9-4AAF-9C4E-085592F284F7}"/>
    <dgm:cxn modelId="{82C060D3-A7EF-4BD5-A7D5-FE8BE67E689F}" type="presOf" srcId="{56272E09-96C1-44E1-B22E-181C61238264}" destId="{862A2BFE-C68E-45C5-A521-6C81434BA85E}" srcOrd="0" destOrd="0" presId="urn:microsoft.com/office/officeart/2005/8/layout/cycle6"/>
    <dgm:cxn modelId="{F78185EB-9441-4110-9211-B9C953511546}" type="presOf" srcId="{416FC39B-4F99-48E3-8573-7DB385A5DC4E}" destId="{1E8651A3-8A7C-4220-9CC2-CA8D5561A0FB}" srcOrd="0" destOrd="0" presId="urn:microsoft.com/office/officeart/2005/8/layout/cycle6"/>
    <dgm:cxn modelId="{9A4A3C2C-C7C3-495E-A7A5-886EDD4F7C2D}" type="presParOf" srcId="{E961CBBD-284D-4DD0-B5A7-41F3264A5E72}" destId="{86D16059-0E50-4526-8B6E-B7EF9BE39A2B}" srcOrd="0" destOrd="0" presId="urn:microsoft.com/office/officeart/2005/8/layout/cycle6"/>
    <dgm:cxn modelId="{7642730A-C52C-401E-A847-27C1CE4A6A59}" type="presParOf" srcId="{E961CBBD-284D-4DD0-B5A7-41F3264A5E72}" destId="{ACC4F166-4ABB-475A-9504-9D39E91F7C51}" srcOrd="1" destOrd="0" presId="urn:microsoft.com/office/officeart/2005/8/layout/cycle6"/>
    <dgm:cxn modelId="{7DC78E01-EED6-4E6C-8A47-110BD18CB77F}" type="presParOf" srcId="{E961CBBD-284D-4DD0-B5A7-41F3264A5E72}" destId="{CEA7188D-A939-423B-B162-281D60F710BF}" srcOrd="2" destOrd="0" presId="urn:microsoft.com/office/officeart/2005/8/layout/cycle6"/>
    <dgm:cxn modelId="{CF693B15-E7D9-4DD4-AB28-A321B74B660F}" type="presParOf" srcId="{E961CBBD-284D-4DD0-B5A7-41F3264A5E72}" destId="{1C472F4A-B801-4583-A24A-0795B2F23301}" srcOrd="3" destOrd="0" presId="urn:microsoft.com/office/officeart/2005/8/layout/cycle6"/>
    <dgm:cxn modelId="{550A1020-F9C0-4877-A8F9-230B866F4C09}" type="presParOf" srcId="{E961CBBD-284D-4DD0-B5A7-41F3264A5E72}" destId="{7D642AA5-2984-4420-98EE-89437C9F2953}" srcOrd="4" destOrd="0" presId="urn:microsoft.com/office/officeart/2005/8/layout/cycle6"/>
    <dgm:cxn modelId="{A29950C7-763B-453E-ACBF-77E6FFCB9421}" type="presParOf" srcId="{E961CBBD-284D-4DD0-B5A7-41F3264A5E72}" destId="{CC7AAF56-228B-4068-B7E5-733B243E364E}" srcOrd="5" destOrd="0" presId="urn:microsoft.com/office/officeart/2005/8/layout/cycle6"/>
    <dgm:cxn modelId="{D292AFA6-1518-47F0-845B-FCDC2B8BC004}" type="presParOf" srcId="{E961CBBD-284D-4DD0-B5A7-41F3264A5E72}" destId="{B15D7D27-30D3-4313-B3D9-897505BD7388}" srcOrd="6" destOrd="0" presId="urn:microsoft.com/office/officeart/2005/8/layout/cycle6"/>
    <dgm:cxn modelId="{3352D491-F1E1-406D-B89E-EDCA28296F76}" type="presParOf" srcId="{E961CBBD-284D-4DD0-B5A7-41F3264A5E72}" destId="{E2158BBA-E92A-4554-9255-708A47BA5FA3}" srcOrd="7" destOrd="0" presId="urn:microsoft.com/office/officeart/2005/8/layout/cycle6"/>
    <dgm:cxn modelId="{77CD82A7-61D0-44E1-902B-43EC6C3C0B52}" type="presParOf" srcId="{E961CBBD-284D-4DD0-B5A7-41F3264A5E72}" destId="{16D396AE-6E1C-4031-86A8-0D416AD0DAB5}" srcOrd="8" destOrd="0" presId="urn:microsoft.com/office/officeart/2005/8/layout/cycle6"/>
    <dgm:cxn modelId="{6DA1AFAE-2947-444B-9278-49BA20481C51}" type="presParOf" srcId="{E961CBBD-284D-4DD0-B5A7-41F3264A5E72}" destId="{1E8651A3-8A7C-4220-9CC2-CA8D5561A0FB}" srcOrd="9" destOrd="0" presId="urn:microsoft.com/office/officeart/2005/8/layout/cycle6"/>
    <dgm:cxn modelId="{DB2F80FC-385D-4396-9291-68C949B19C1E}" type="presParOf" srcId="{E961CBBD-284D-4DD0-B5A7-41F3264A5E72}" destId="{E276462D-6938-4140-80E7-96C91EF58557}" srcOrd="10" destOrd="0" presId="urn:microsoft.com/office/officeart/2005/8/layout/cycle6"/>
    <dgm:cxn modelId="{C48E356D-1945-4CFD-A33A-7ED2581C7B33}" type="presParOf" srcId="{E961CBBD-284D-4DD0-B5A7-41F3264A5E72}" destId="{862A2BFE-C68E-45C5-A521-6C81434BA85E}" srcOrd="11" destOrd="0" presId="urn:microsoft.com/office/officeart/2005/8/layout/cycle6"/>
    <dgm:cxn modelId="{1056F54E-4468-4850-A572-5AF0139F9D8F}" type="presParOf" srcId="{E961CBBD-284D-4DD0-B5A7-41F3264A5E72}" destId="{BB28ACE0-C71B-4B23-88A5-6F426F50C45B}" srcOrd="12" destOrd="0" presId="urn:microsoft.com/office/officeart/2005/8/layout/cycle6"/>
    <dgm:cxn modelId="{E675625B-4BDD-46B0-B0F7-C873868F0813}" type="presParOf" srcId="{E961CBBD-284D-4DD0-B5A7-41F3264A5E72}" destId="{718A303D-7662-4A83-86F5-2670B6A99010}" srcOrd="13" destOrd="0" presId="urn:microsoft.com/office/officeart/2005/8/layout/cycle6"/>
    <dgm:cxn modelId="{12A15DF6-6390-4B9A-AED6-4702A5F4286D}" type="presParOf" srcId="{E961CBBD-284D-4DD0-B5A7-41F3264A5E72}" destId="{CB9F738C-FEF2-4B70-9362-E674DF4509B7}" srcOrd="14" destOrd="0" presId="urn:microsoft.com/office/officeart/2005/8/layout/cycle6"/>
    <dgm:cxn modelId="{E14B274B-3B1B-4D8B-973B-2ACCB9E4A2CA}" type="presParOf" srcId="{E961CBBD-284D-4DD0-B5A7-41F3264A5E72}" destId="{0621537F-9D86-4366-87BD-62839677B54F}" srcOrd="15" destOrd="0" presId="urn:microsoft.com/office/officeart/2005/8/layout/cycle6"/>
    <dgm:cxn modelId="{2BBDE2E1-A3D5-48D5-8835-A807B22E1CAC}" type="presParOf" srcId="{E961CBBD-284D-4DD0-B5A7-41F3264A5E72}" destId="{5C561699-F7F0-4E26-8F73-791053A5B53A}" srcOrd="16" destOrd="0" presId="urn:microsoft.com/office/officeart/2005/8/layout/cycle6"/>
    <dgm:cxn modelId="{CBECB802-310E-4882-9195-0F17DB8D4B1E}" type="presParOf" srcId="{E961CBBD-284D-4DD0-B5A7-41F3264A5E72}" destId="{A71DF08C-00B8-40BF-B496-214E774538B9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9524A97-D187-4268-B5E8-627BFBAB5CC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9D4434F4-8AA8-4D44-9494-2DFE455F59B9}" type="pres">
      <dgm:prSet presAssocID="{49524A97-D187-4268-B5E8-627BFBAB5CC9}" presName="CompostProcess" presStyleCnt="0">
        <dgm:presLayoutVars>
          <dgm:dir/>
          <dgm:resizeHandles val="exact"/>
        </dgm:presLayoutVars>
      </dgm:prSet>
      <dgm:spPr/>
    </dgm:pt>
    <dgm:pt modelId="{EEB5B869-BBBB-44FE-B998-1CD4AADCF8AE}" type="pres">
      <dgm:prSet presAssocID="{49524A97-D187-4268-B5E8-627BFBAB5CC9}" presName="arrow" presStyleLbl="bgShp" presStyleIdx="0" presStyleCnt="1" custScaleX="117647"/>
      <dgm:spPr/>
    </dgm:pt>
    <dgm:pt modelId="{2FBF13D4-AAD2-43DD-94AC-DD57D1077104}" type="pres">
      <dgm:prSet presAssocID="{49524A97-D187-4268-B5E8-627BFBAB5CC9}" presName="linearProcess" presStyleCnt="0"/>
      <dgm:spPr/>
    </dgm:pt>
  </dgm:ptLst>
  <dgm:cxnLst>
    <dgm:cxn modelId="{62DB88E8-75F7-41F8-B669-C14F193E1570}" type="presOf" srcId="{49524A97-D187-4268-B5E8-627BFBAB5CC9}" destId="{9D4434F4-8AA8-4D44-9494-2DFE455F59B9}" srcOrd="0" destOrd="0" presId="urn:microsoft.com/office/officeart/2005/8/layout/hProcess9"/>
    <dgm:cxn modelId="{F526E0F2-92B3-41C1-853D-CB7E52DD3544}" type="presParOf" srcId="{9D4434F4-8AA8-4D44-9494-2DFE455F59B9}" destId="{EEB5B869-BBBB-44FE-B998-1CD4AADCF8AE}" srcOrd="0" destOrd="0" presId="urn:microsoft.com/office/officeart/2005/8/layout/hProcess9"/>
    <dgm:cxn modelId="{0EFCDA23-8EC8-4FD6-B9D6-D81F35504EC7}" type="presParOf" srcId="{9D4434F4-8AA8-4D44-9494-2DFE455F59B9}" destId="{2FBF13D4-AAD2-43DD-94AC-DD57D1077104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9524A97-D187-4268-B5E8-627BFBAB5CC9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9D4434F4-8AA8-4D44-9494-2DFE455F59B9}" type="pres">
      <dgm:prSet presAssocID="{49524A97-D187-4268-B5E8-627BFBAB5CC9}" presName="CompostProcess" presStyleCnt="0">
        <dgm:presLayoutVars>
          <dgm:dir/>
          <dgm:resizeHandles val="exact"/>
        </dgm:presLayoutVars>
      </dgm:prSet>
      <dgm:spPr/>
    </dgm:pt>
    <dgm:pt modelId="{EEB5B869-BBBB-44FE-B998-1CD4AADCF8AE}" type="pres">
      <dgm:prSet presAssocID="{49524A97-D187-4268-B5E8-627BFBAB5CC9}" presName="arrow" presStyleLbl="bgShp" presStyleIdx="0" presStyleCnt="1" custScaleX="117647"/>
      <dgm:spPr/>
    </dgm:pt>
    <dgm:pt modelId="{2FBF13D4-AAD2-43DD-94AC-DD57D1077104}" type="pres">
      <dgm:prSet presAssocID="{49524A97-D187-4268-B5E8-627BFBAB5CC9}" presName="linearProcess" presStyleCnt="0"/>
      <dgm:spPr/>
    </dgm:pt>
  </dgm:ptLst>
  <dgm:cxnLst>
    <dgm:cxn modelId="{62DB88E8-75F7-41F8-B669-C14F193E1570}" type="presOf" srcId="{49524A97-D187-4268-B5E8-627BFBAB5CC9}" destId="{9D4434F4-8AA8-4D44-9494-2DFE455F59B9}" srcOrd="0" destOrd="0" presId="urn:microsoft.com/office/officeart/2005/8/layout/hProcess9"/>
    <dgm:cxn modelId="{F526E0F2-92B3-41C1-853D-CB7E52DD3544}" type="presParOf" srcId="{9D4434F4-8AA8-4D44-9494-2DFE455F59B9}" destId="{EEB5B869-BBBB-44FE-B998-1CD4AADCF8AE}" srcOrd="0" destOrd="0" presId="urn:microsoft.com/office/officeart/2005/8/layout/hProcess9"/>
    <dgm:cxn modelId="{0EFCDA23-8EC8-4FD6-B9D6-D81F35504EC7}" type="presParOf" srcId="{9D4434F4-8AA8-4D44-9494-2DFE455F59B9}" destId="{2FBF13D4-AAD2-43DD-94AC-DD57D1077104}" srcOrd="1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D16059-0E50-4526-8B6E-B7EF9BE39A2B}">
      <dsp:nvSpPr>
        <dsp:cNvPr id="0" name=""/>
        <dsp:cNvSpPr/>
      </dsp:nvSpPr>
      <dsp:spPr>
        <a:xfrm>
          <a:off x="2698917" y="337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Bo trygt hjemme-reformen</a:t>
          </a:r>
        </a:p>
      </dsp:txBody>
      <dsp:txXfrm>
        <a:off x="2739973" y="41393"/>
        <a:ext cx="1211799" cy="758930"/>
      </dsp:txXfrm>
    </dsp:sp>
    <dsp:sp modelId="{CEA7188D-A939-423B-B162-281D60F710BF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2635316" y="111545"/>
              </a:moveTo>
              <a:arcTo wR="1980105" hR="1980105" stAng="17359392" swAng="14997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472F4A-B801-4583-A24A-0795B2F23301}">
      <dsp:nvSpPr>
        <dsp:cNvPr id="0" name=""/>
        <dsp:cNvSpPr/>
      </dsp:nvSpPr>
      <dsp:spPr>
        <a:xfrm>
          <a:off x="4413739" y="990390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Boligsosialt arbeid</a:t>
          </a:r>
        </a:p>
      </dsp:txBody>
      <dsp:txXfrm>
        <a:off x="4454795" y="1031446"/>
        <a:ext cx="1211799" cy="758930"/>
      </dsp:txXfrm>
    </dsp:sp>
    <dsp:sp modelId="{CC7AAF56-228B-4068-B7E5-733B243E364E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3879782" y="1421492"/>
              </a:moveTo>
              <a:arcTo wR="1980105" hR="1980105" stAng="20616820" swAng="19663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15D7D27-30D3-4313-B3D9-897505BD7388}">
      <dsp:nvSpPr>
        <dsp:cNvPr id="0" name=""/>
        <dsp:cNvSpPr/>
      </dsp:nvSpPr>
      <dsp:spPr>
        <a:xfrm>
          <a:off x="4413739" y="2970496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Planarbeid etter plan- og bygningsloven</a:t>
          </a:r>
        </a:p>
      </dsp:txBody>
      <dsp:txXfrm>
        <a:off x="4454795" y="3011552"/>
        <a:ext cx="1211799" cy="758930"/>
      </dsp:txXfrm>
    </dsp:sp>
    <dsp:sp modelId="{16D396AE-6E1C-4031-86A8-0D416AD0DAB5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3363506" y="3396800"/>
              </a:moveTo>
              <a:arcTo wR="1980105" hR="1980105" stAng="2740875" swAng="14997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8651A3-8A7C-4220-9CC2-CA8D5561A0FB}">
      <dsp:nvSpPr>
        <dsp:cNvPr id="0" name=""/>
        <dsp:cNvSpPr/>
      </dsp:nvSpPr>
      <dsp:spPr>
        <a:xfrm>
          <a:off x="2698917" y="3960549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Kommunebilder</a:t>
          </a:r>
        </a:p>
      </dsp:txBody>
      <dsp:txXfrm>
        <a:off x="2739973" y="4001605"/>
        <a:ext cx="1211799" cy="758930"/>
      </dsp:txXfrm>
    </dsp:sp>
    <dsp:sp modelId="{862A2BFE-C68E-45C5-A521-6C81434BA85E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1324895" y="3848666"/>
              </a:moveTo>
              <a:arcTo wR="1980105" hR="1980105" stAng="6559392" swAng="14997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B28ACE0-C71B-4B23-88A5-6F426F50C45B}">
      <dsp:nvSpPr>
        <dsp:cNvPr id="0" name=""/>
        <dsp:cNvSpPr/>
      </dsp:nvSpPr>
      <dsp:spPr>
        <a:xfrm>
          <a:off x="984095" y="2970496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kern="1200" dirty="0"/>
            <a:t>Kompetanseløft 2025</a:t>
          </a:r>
        </a:p>
      </dsp:txBody>
      <dsp:txXfrm>
        <a:off x="1025151" y="3011552"/>
        <a:ext cx="1211799" cy="758930"/>
      </dsp:txXfrm>
    </dsp:sp>
    <dsp:sp modelId="{CB9F738C-FEF2-4B70-9362-E674DF4509B7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80429" y="2538718"/>
              </a:moveTo>
              <a:arcTo wR="1980105" hR="1980105" stAng="9816820" swAng="1966360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21537F-9D86-4366-87BD-62839677B54F}">
      <dsp:nvSpPr>
        <dsp:cNvPr id="0" name=""/>
        <dsp:cNvSpPr/>
      </dsp:nvSpPr>
      <dsp:spPr>
        <a:xfrm>
          <a:off x="984095" y="990390"/>
          <a:ext cx="1293911" cy="84104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1100" b="1" kern="1200" dirty="0">
              <a:solidFill>
                <a:srgbClr val="FFFF00"/>
              </a:solidFill>
            </a:rPr>
            <a:t>Kompetanse- og tjenesteutviklings-tilskudd</a:t>
          </a:r>
        </a:p>
      </dsp:txBody>
      <dsp:txXfrm>
        <a:off x="1025151" y="1031446"/>
        <a:ext cx="1211799" cy="758930"/>
      </dsp:txXfrm>
    </dsp:sp>
    <dsp:sp modelId="{A71DF08C-00B8-40BF-B496-214E774538B9}">
      <dsp:nvSpPr>
        <dsp:cNvPr id="0" name=""/>
        <dsp:cNvSpPr/>
      </dsp:nvSpPr>
      <dsp:spPr>
        <a:xfrm>
          <a:off x="1365767" y="420859"/>
          <a:ext cx="3960211" cy="3960211"/>
        </a:xfrm>
        <a:custGeom>
          <a:avLst/>
          <a:gdLst/>
          <a:ahLst/>
          <a:cxnLst/>
          <a:rect l="0" t="0" r="0" b="0"/>
          <a:pathLst>
            <a:path>
              <a:moveTo>
                <a:pt x="596705" y="563411"/>
              </a:moveTo>
              <a:arcTo wR="1980105" hR="1980105" stAng="13540875" swAng="1499733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5B869-BBBB-44FE-B998-1CD4AADCF8AE}">
      <dsp:nvSpPr>
        <dsp:cNvPr id="0" name=""/>
        <dsp:cNvSpPr/>
      </dsp:nvSpPr>
      <dsp:spPr>
        <a:xfrm>
          <a:off x="2" y="0"/>
          <a:ext cx="11277595" cy="52976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B5B869-BBBB-44FE-B998-1CD4AADCF8AE}">
      <dsp:nvSpPr>
        <dsp:cNvPr id="0" name=""/>
        <dsp:cNvSpPr/>
      </dsp:nvSpPr>
      <dsp:spPr>
        <a:xfrm>
          <a:off x="2" y="0"/>
          <a:ext cx="11277595" cy="5297675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DB67-746E-40E3-AFB4-C1EFF7549820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FB5877-9C78-4E88-A6CB-5D093A4077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5192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nb-NO" dirty="0"/>
              <a:t>Regjeringens plan for rekruttering, kompetanse og fagutvikling i den kommunale helse- og omsorgstjenesten og fylkeskommunale tannhelsetjenesten</a:t>
            </a:r>
          </a:p>
          <a:p>
            <a:pPr marL="171450" indent="-171450">
              <a:buFontTx/>
              <a:buChar char="-"/>
            </a:pPr>
            <a:r>
              <a:rPr lang="nb-NO" dirty="0"/>
              <a:t>3. handlingsplan for kompetanseheving, fagutvikling og rekruttering</a:t>
            </a:r>
          </a:p>
          <a:p>
            <a:pPr marL="171450" indent="-171450">
              <a:buFontTx/>
              <a:buChar char="-"/>
            </a:pPr>
            <a:r>
              <a:rPr lang="nb-NO" dirty="0"/>
              <a:t>Skal bidra til en faglig sterk tjeneste og sikre at den kommunale helse- og omsorgstjenesten og fylkeskommunale tannhelsetjenesten har tilstrekkelig og kompetent bemanning.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804092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399C8-D5A4-E800-38E9-7949322561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908C867E-E522-647C-07E6-11A124977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0AA22A95-B3F6-9FD6-1B2B-967BF2A6C6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7048DDB-4F17-C683-39EC-76064894D0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89235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0CEC0-FDE1-A4E7-80E5-4ACF0B8D35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>
            <a:extLst>
              <a:ext uri="{FF2B5EF4-FFF2-40B4-BE49-F238E27FC236}">
                <a16:creationId xmlns:a16="http://schemas.microsoft.com/office/drawing/2014/main" id="{A3B48CBB-4CA6-05A6-C70F-0191BA1030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>
            <a:extLst>
              <a:ext uri="{FF2B5EF4-FFF2-40B4-BE49-F238E27FC236}">
                <a16:creationId xmlns:a16="http://schemas.microsoft.com/office/drawing/2014/main" id="{66FCAA90-5E45-6819-B7D7-BC2AC224B3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8352C4B-AB7B-B1FA-9FC3-9EE68FD02F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E4FB80-D5CD-4F8B-B310-9170DDB90797}" type="slidenum">
              <a:rPr lang="nb-NO" smtClean="0"/>
              <a:t>6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84165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B4C9798-D2C2-309E-52B7-9137A312C4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F02308A7-1F51-8E7B-8C01-E251E41391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246A6A8-A8DB-76D4-BA81-8C9BC444F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5954C27A-F20A-F908-5A18-23D7D5555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4A00AC9-4C83-F597-5FEC-DA30073B6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2795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2DCD7B6-FB7B-46E6-47DA-2D5D376ED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2EBA624B-267A-96A7-C385-422DA8B727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8AE553-97FF-5D14-DD62-88F000A32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6256F94-A1E7-C67A-662A-7C1E2743D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C676C2C2-8E2A-531F-F897-C719CFD2A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8358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CCA11DFE-E926-98E4-7DFF-215F6DF5F0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059C8D30-91AF-6DFA-FAD4-2104A3133A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8823AE33-3EB9-8BDC-946D-19B14ADF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035098E-C837-6C7B-23FC-B3A0C63AE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13C3CEF-3E86-33FF-87BE-B10875B9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03820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ssholder for tekst 37">
            <a:extLst>
              <a:ext uri="{FF2B5EF4-FFF2-40B4-BE49-F238E27FC236}">
                <a16:creationId xmlns:a16="http://schemas.microsoft.com/office/drawing/2014/main" id="{64124C66-4136-4FC7-A6B5-B7D77C6ED1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57541" y="2381865"/>
            <a:ext cx="10078772" cy="39273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>
                <a:solidFill>
                  <a:schemeClr val="tx1"/>
                </a:solidFill>
              </a:defRPr>
            </a:lvl2pPr>
            <a:lvl3pPr>
              <a:lnSpc>
                <a:spcPct val="100000"/>
              </a:lnSpc>
              <a:defRPr>
                <a:solidFill>
                  <a:schemeClr val="tx1"/>
                </a:solidFill>
              </a:defRPr>
            </a:lvl3pPr>
            <a:lvl4pPr>
              <a:lnSpc>
                <a:spcPct val="100000"/>
              </a:lnSpc>
              <a:defRPr>
                <a:solidFill>
                  <a:schemeClr val="tx1"/>
                </a:solidFill>
              </a:defRPr>
            </a:lvl4pPr>
            <a:lvl5pPr>
              <a:lnSpc>
                <a:spcPct val="100000"/>
              </a:lnSpc>
              <a:defRPr>
                <a:solidFill>
                  <a:schemeClr val="tx1"/>
                </a:solidFill>
              </a:defRPr>
            </a:lvl5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Skriv i stikkordsform, ikke i setninger.</a:t>
            </a:r>
            <a:br>
              <a:rPr lang="nb-NO" dirty="0"/>
            </a:br>
            <a:r>
              <a:rPr lang="nb-NO" dirty="0"/>
              <a:t>Publikum bør slippe å lese alt som blir sagt.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Mye tekst vil gjøre at publikum bruker mer tid på å lese, og mindre til på å lytte.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dirty="0"/>
          </a:p>
        </p:txBody>
      </p:sp>
      <p:sp>
        <p:nvSpPr>
          <p:cNvPr id="6" name="Plassholder for tittel 1">
            <a:extLst>
              <a:ext uri="{FF2B5EF4-FFF2-40B4-BE49-F238E27FC236}">
                <a16:creationId xmlns:a16="http://schemas.microsoft.com/office/drawing/2014/main" id="{AD94DBB0-AC01-486F-9645-C50E40CF46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8" y="873125"/>
            <a:ext cx="10080625" cy="1287514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>
              <a:lnSpc>
                <a:spcPct val="10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Overskrift (44) på maks en linje</a:t>
            </a:r>
          </a:p>
        </p:txBody>
      </p:sp>
      <p:sp>
        <p:nvSpPr>
          <p:cNvPr id="15" name="Plassholder for lysbildenummer 5">
            <a:extLst>
              <a:ext uri="{FF2B5EF4-FFF2-40B4-BE49-F238E27FC236}">
                <a16:creationId xmlns:a16="http://schemas.microsoft.com/office/drawing/2014/main" id="{8BB81CE8-4FDA-4E87-BF9F-E402616C5556}"/>
              </a:ext>
            </a:extLst>
          </p:cNvPr>
          <p:cNvSpPr txBox="1">
            <a:spLocks/>
          </p:cNvSpPr>
          <p:nvPr userDrawn="1"/>
        </p:nvSpPr>
        <p:spPr>
          <a:xfrm>
            <a:off x="11540562" y="6510425"/>
            <a:ext cx="497451" cy="2352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r" defTabSz="914400" rtl="0" eaLnBrk="1" latinLnBrk="0" hangingPunct="1">
              <a:defRPr sz="1200" kern="1200">
                <a:solidFill>
                  <a:srgbClr val="00ADBA"/>
                </a:solidFill>
                <a:latin typeface="+mj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4CB9F341-8A61-4DDE-9697-FC23600E837F}" type="slidenum">
              <a:rPr lang="nb-NO" sz="900" smtClean="0">
                <a:solidFill>
                  <a:schemeClr val="tx1"/>
                </a:solidFill>
                <a:latin typeface="+mn-lt"/>
              </a:rPr>
              <a:pPr algn="r"/>
              <a:t>‹#›</a:t>
            </a:fld>
            <a:endParaRPr lang="nb-NO" sz="9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4F464157-D61E-4BC0-A730-8F2B47E9BE36}"/>
              </a:ext>
            </a:extLst>
          </p:cNvPr>
          <p:cNvSpPr txBox="1"/>
          <p:nvPr userDrawn="1"/>
        </p:nvSpPr>
        <p:spPr>
          <a:xfrm>
            <a:off x="9918700" y="6531150"/>
            <a:ext cx="189864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altLang="nb-NO" sz="700" b="0" i="0" u="none" strike="noStrike" kern="1200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  <a:ea typeface="+mn-ea"/>
                <a:cs typeface="Arial" panose="020B0604020202020204" pitchFamily="34" charset="0"/>
              </a:rPr>
              <a:t>© </a:t>
            </a:r>
            <a:r>
              <a:rPr kumimoji="0" lang="nb-NO" altLang="nb-NO" sz="700" b="0" i="0" u="none" strike="noStrike" cap="none" normalizeH="0" baseline="0" dirty="0">
                <a:ln>
                  <a:noFill/>
                </a:ln>
                <a:solidFill>
                  <a:schemeClr val="accent3"/>
                </a:solidFill>
                <a:effectLst/>
                <a:latin typeface="+mj-lt"/>
                <a:cs typeface="Arial" panose="020B0604020202020204" pitchFamily="34" charset="0"/>
              </a:rPr>
              <a:t>Statsforvalteren i Troms og Finnmark</a:t>
            </a:r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0C0D72C6-BA62-4A34-B2AA-75A1C6B8624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884" y="374087"/>
            <a:ext cx="508409" cy="499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863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52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FORSIDE (mønster 9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138C16EE-710F-4022-B0C5-EA9C5CDBBD65}"/>
              </a:ext>
            </a:extLst>
          </p:cNvPr>
          <p:cNvSpPr/>
          <p:nvPr userDrawn="1"/>
        </p:nvSpPr>
        <p:spPr>
          <a:xfrm>
            <a:off x="0" y="0"/>
            <a:ext cx="12192000" cy="5220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5" name="Bilde 14">
            <a:extLst>
              <a:ext uri="{FF2B5EF4-FFF2-40B4-BE49-F238E27FC236}">
                <a16:creationId xmlns:a16="http://schemas.microsoft.com/office/drawing/2014/main" id="{8360EE4D-DFF5-4E20-B16B-DE5A691E1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-865" r="30147"/>
          <a:stretch/>
        </p:blipFill>
        <p:spPr>
          <a:xfrm>
            <a:off x="8815283" y="2114373"/>
            <a:ext cx="3376717" cy="4064272"/>
          </a:xfrm>
          <a:prstGeom prst="rect">
            <a:avLst/>
          </a:prstGeom>
        </p:spPr>
      </p:pic>
      <p:sp>
        <p:nvSpPr>
          <p:cNvPr id="19" name="Plassholder for dato 3">
            <a:extLst>
              <a:ext uri="{FF2B5EF4-FFF2-40B4-BE49-F238E27FC236}">
                <a16:creationId xmlns:a16="http://schemas.microsoft.com/office/drawing/2014/main" id="{801C13F1-45C0-4244-B9C6-4EFBC66F6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171134" y="6261302"/>
            <a:ext cx="1715102" cy="2352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1"/>
                </a:solidFill>
                <a:latin typeface="+mn-lt"/>
              </a:defRPr>
            </a:lvl1pPr>
          </a:lstStyle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A6A4735-2CFC-41E4-A5FE-C807F85015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37593" y="958645"/>
            <a:ext cx="8258026" cy="25769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39000"/>
              </a:prstClr>
            </a:outerShdw>
          </a:effectLst>
        </p:spPr>
        <p:txBody>
          <a:bodyPr anchor="b"/>
          <a:lstStyle>
            <a:lvl1pPr marL="0" indent="0">
              <a:buNone/>
              <a:defRPr sz="54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nb-NO" dirty="0"/>
              <a:t>Overskrift (pkt. 54) på </a:t>
            </a:r>
            <a:r>
              <a:rPr lang="nb-NO" dirty="0" err="1"/>
              <a:t>forsidemal</a:t>
            </a:r>
            <a:r>
              <a:rPr lang="nb-NO" dirty="0"/>
              <a:t> uten bilde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A9FF001B-633E-41C9-B008-C3077FC6836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67088" y="3952086"/>
            <a:ext cx="5136285" cy="1036667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accent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Her kan du skrive navn og avdeling, eller du kan spesifisere hva presentasjonen dreier seg om.</a:t>
            </a:r>
          </a:p>
        </p:txBody>
      </p:sp>
      <p:pic>
        <p:nvPicPr>
          <p:cNvPr id="11" name="Bilde 10" descr="Et bilde som inneholder natthimmel&#10;&#10;Automatisk generert beskrivelse">
            <a:extLst>
              <a:ext uri="{FF2B5EF4-FFF2-40B4-BE49-F238E27FC236}">
                <a16:creationId xmlns:a16="http://schemas.microsoft.com/office/drawing/2014/main" id="{79A54D75-E3E5-449D-A077-7CBB70E42E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090"/>
            <a:ext cx="4457035" cy="1350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15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9329DE1-FB44-7598-4343-92A73FC7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C406249-DEEE-A900-DF36-1F87560AF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75B1D627-6C30-FFA6-B74A-A3C151301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0C0E0099-0F2B-880E-C58D-644ED4AB0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6E2B9FA4-7B1E-69C6-51A1-493D940E5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27105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7B5B83C-CB37-0D17-5BAE-E4C1BBFFF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74381C10-57A1-AE1B-854D-0C71E8AE7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D921BE09-965C-D69E-CFC9-3FFCD6F270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62429F0-8546-6612-5DED-FD2537A5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09FC1CD-8618-BD0B-EBDE-6271718CC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4613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1AC24D5-2C7A-299A-48B6-8624BCDCE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2C82C585-BD5D-1503-93F7-3A73D16F1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90066A8C-E6BB-AC0E-B4A3-ED10203624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D9F5AAD7-0524-5361-CA36-4BC941BE9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3CDBBA6E-D851-5B3C-95E3-10688A664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F82A7B9-0F2A-E0B1-AD3D-16A2F5F9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44663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2A2BA047-ABEB-01D2-AD4A-893660C2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881911B-794C-8650-5BE5-F1A134C46C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1081D6A-1919-612E-3371-0E8F67F211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2F045B1-FFCE-8DBA-8A9C-2D248D4A4B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C3F30760-F55D-D25E-2C6D-56A3779234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9DE916C2-D954-39C3-CBF0-12ED11910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6151EC1-9A35-4A86-65AB-FDAA6A44B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D758F4A-DEEA-549F-87AE-56200D8C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42583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EA6E398-A009-9EF8-E2A0-115174819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16B4B1EB-808B-F674-EA04-19670662F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BE5D95D-D925-DF75-2097-5A1EFA297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14853C7-7487-79F8-4075-FA4889CA6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97743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4BD2210-6EF0-35F3-3D05-ADC58EE55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30DCC12-4053-D484-5496-49EFEEEEE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2C38921-B976-59FF-F725-7BD23FE60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5977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875014C-B83B-7DC3-1D11-D0EFF4880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13C4C71-CC4B-8514-B9B3-0CB190C7F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285CFB58-74EE-89DA-706F-9CF7551AEC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4450AED8-DDF9-A550-D08A-17FFDD38C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75D5B717-17B8-9D7B-4CCF-07877E1AE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0B1D78C-D3DD-5B09-0095-386F9F59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89254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51DB303-8623-A47F-AC74-64F1D206B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F1C4CF97-F955-7152-3D75-A56DE1C907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EE6C5082-1C3F-EA8D-397F-581B843B1F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02F95EF2-4F98-D48B-C555-B1614D04E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6DCB4A6D-212E-E3FF-907B-FB3C8BAAB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0B53908-8E96-4484-8205-4BF05F64DC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91534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B741EBE9-93F1-F999-EB14-2B798CA4A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61B98E66-B276-8B02-A52A-9042CC98F2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053B588-A836-179D-70FB-A7D1386164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2F1DDE-5BDF-43F3-B98F-E85EC7968338}" type="datetimeFigureOut">
              <a:rPr lang="nb-NO" smtClean="0"/>
              <a:t>08.01.2026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10E577D-1965-DF23-551F-88C8765BAB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471B418-54FE-26D5-4556-783EB6028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818D2D-F58A-447F-AA2E-3CCA8E4DAAA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96553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monica.birkeland@statsforvalteren.no" TargetMode="External"/><Relationship Id="rId2" Type="http://schemas.openxmlformats.org/officeDocument/2006/relationships/hyperlink" Target="mailto:sftfpost@statsforvalteren.no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anders.aasheim@statsforvalteren.no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sforvalteren.no/nb/troms-finnmark/tilskudd/2025/03/kompetanse--og-tjenesteutviklingstilskudd--rapportering-om-tilskudd-mottatt-i-20242/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statsforvalteren.no/hjelp" TargetMode="Externa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anders.aasheim@statsforvalteren.no" TargetMode="External"/><Relationship Id="rId2" Type="http://schemas.openxmlformats.org/officeDocument/2006/relationships/hyperlink" Target="mailto:monica.birkeland@statsforvalteren.no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usbanken.no/boligsosialt-arbeid/eldreboligprogrammet/" TargetMode="External"/><Relationship Id="rId2" Type="http://schemas.openxmlformats.org/officeDocument/2006/relationships/hyperlink" Target="https://www.aldersvennlig.no/om-oss/Program-for-et-aldersvennlig-Norge-2030" TargetMode="Externa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tatsforvalteren.no/nb/troms-finnmark/tilskudd/2025/03/kompetanse--og-tjenesteutviklingstilskudd--soke-midler-for-2025/" TargetMode="Externa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BAA8C27-1B89-4B44-868C-4FFEFD560A5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0CAE16B-463B-4D9A-B532-D4D0B4862104}" type="datetime1">
              <a:rPr lang="nb-NO" smtClean="0"/>
              <a:pPr/>
              <a:t>08.01.2026</a:t>
            </a:fld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FB482E7-C0CA-4B57-804C-AF549FC135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24776" y="56120"/>
            <a:ext cx="9871298" cy="2576997"/>
          </a:xfrm>
        </p:spPr>
        <p:txBody>
          <a:bodyPr>
            <a:normAutofit/>
          </a:bodyPr>
          <a:lstStyle/>
          <a:p>
            <a:r>
              <a:rPr lang="nb-NO" sz="3200" b="1" dirty="0"/>
              <a:t>Kompetanse- og tjenesteutviklingstilskudd</a:t>
            </a:r>
          </a:p>
          <a:p>
            <a:r>
              <a:rPr lang="nb-NO" sz="3200" b="1" dirty="0"/>
              <a:t>Rapportering for 2025 og søknad for 2026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B005C251-B222-46ED-83F3-3029CA60972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24776" y="3091046"/>
            <a:ext cx="5136285" cy="1036667"/>
          </a:xfrm>
        </p:spPr>
        <p:txBody>
          <a:bodyPr>
            <a:normAutofit/>
          </a:bodyPr>
          <a:lstStyle/>
          <a:p>
            <a:r>
              <a:rPr lang="nb-NO" sz="1400" dirty="0">
                <a:solidFill>
                  <a:schemeClr val="bg1"/>
                </a:solidFill>
              </a:rPr>
              <a:t>Informasjonsmøte 08.01.26</a:t>
            </a:r>
          </a:p>
          <a:p>
            <a:r>
              <a:rPr lang="nb-NO" sz="1400" dirty="0">
                <a:solidFill>
                  <a:schemeClr val="bg1"/>
                </a:solidFill>
              </a:rPr>
              <a:t>Monica Birkeland, seniorrådgiv</a:t>
            </a:r>
            <a:r>
              <a:rPr lang="nb-NO" dirty="0">
                <a:solidFill>
                  <a:schemeClr val="bg1"/>
                </a:solidFill>
              </a:rPr>
              <a:t>er</a:t>
            </a:r>
          </a:p>
          <a:p>
            <a:r>
              <a:rPr lang="nb-NO" dirty="0">
                <a:solidFill>
                  <a:schemeClr val="bg1"/>
                </a:solidFill>
              </a:rPr>
              <a:t>Anders Aasheim, seniorrådgiver  </a:t>
            </a:r>
          </a:p>
          <a:p>
            <a:endParaRPr lang="nb-NO" dirty="0">
              <a:solidFill>
                <a:schemeClr val="bg1"/>
              </a:solidFill>
            </a:endParaRP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0799470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26639C9-37B6-4EC7-E009-5267DC5CCE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b="1" dirty="0">
                <a:solidFill>
                  <a:schemeClr val="accent6">
                    <a:lumMod val="75000"/>
                  </a:schemeClr>
                </a:solidFill>
              </a:rPr>
              <a:t>2025:</a:t>
            </a:r>
          </a:p>
          <a:p>
            <a:r>
              <a:rPr lang="nb-NO" sz="2000" dirty="0"/>
              <a:t>22,2 mill. kr. i potten</a:t>
            </a:r>
          </a:p>
          <a:p>
            <a:endParaRPr lang="nb-NO" sz="2000" dirty="0"/>
          </a:p>
          <a:p>
            <a:pPr marL="0" indent="0">
              <a:buNone/>
            </a:pPr>
            <a:r>
              <a:rPr lang="nb-NO" sz="2000" b="1" dirty="0">
                <a:solidFill>
                  <a:schemeClr val="accent2">
                    <a:lumMod val="75000"/>
                  </a:schemeClr>
                </a:solidFill>
              </a:rPr>
              <a:t>2026:</a:t>
            </a:r>
          </a:p>
          <a:p>
            <a:r>
              <a:rPr lang="nb-NO" sz="2000" dirty="0"/>
              <a:t>Potten er ikke avklart ennå.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245C00A-F5E5-DD59-AD09-3B09A248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1204467"/>
            <a:ext cx="10080625" cy="644660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Penger til fordeling</a:t>
            </a:r>
          </a:p>
        </p:txBody>
      </p:sp>
      <p:pic>
        <p:nvPicPr>
          <p:cNvPr id="5" name="Bilde 4" descr="Et bilde som inneholder plante, blomster, smelleslekta, utendørs&#10;&#10;KI-generert innhold kan være feil.">
            <a:extLst>
              <a:ext uri="{FF2B5EF4-FFF2-40B4-BE49-F238E27FC236}">
                <a16:creationId xmlns:a16="http://schemas.microsoft.com/office/drawing/2014/main" id="{C1050507-2594-3BE6-D6F8-CC7EB8D192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30" y="2381865"/>
            <a:ext cx="4897706" cy="3271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6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9AE555F-37B7-D223-900F-87DC744ACC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Kompetansetiltak:</a:t>
            </a: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Det kan gis tilskudd til følgende kompetansehevende tiltak: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Utdanning på videregående opplærings nivå / fagbrev (helsefagarbeider mv.), herunder kvalifisering av ansatte uten formell fagutdanning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Fagskoleutdanning (påbygg </a:t>
            </a:r>
            <a:r>
              <a:rPr lang="nb-NO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fra</a:t>
            </a: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videregående opplæring / fagbrev)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Bachelorutdanning helse- og sosialfag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Videreutdanning og mastergradsutdanning (påbygg fra bachelornivå)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ABC-opplæring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BB656782-F45D-7F07-C1A6-1612AD2481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Kriterier for tildeling av tilskudd (fra regelverket)</a:t>
            </a:r>
          </a:p>
        </p:txBody>
      </p:sp>
    </p:spTree>
    <p:extLst>
      <p:ext uri="{BB962C8B-B14F-4D97-AF65-F5344CB8AC3E}">
        <p14:creationId xmlns:p14="http://schemas.microsoft.com/office/powerpoint/2010/main" val="34447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7B39D1-FC91-9E0C-18E5-C086C7EF8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A8F5CF1-51C6-58BC-09DD-0544DF85D48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Tildelingskriterier for tjenesteutviklingsprosjekter: </a:t>
            </a:r>
            <a:endParaRPr lang="nb-NO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Kommunens beskrivelse av: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Hvilke behov og utfordringer som ligger til grunn for søknaden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Hva som ønskes oppnådd, herunder beskrivelse av mål og målgrupper for tiltaket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Hvordan tiltaket er organisert, herunder samarbeid og samarbeidspartnere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Hvilke konkrete gevinster/effekter tiltaket forventes å gi, og hvilken betydning det kan få for utvikling av praksis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Hvordan tiltaket er forankret hos ansvarlig leder med budsjettansvar i kommunen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Hvordan brukermedvirkning og bruker- og pårørendeperspektivet er ivaretatt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En kommune kan maksimalt søke om tilskudd til fem prosjekter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7A35A6B-6120-C98B-DF2A-AB1FD63C4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Kriterier for tildeling av tilskudd (fra regelverket)</a:t>
            </a:r>
          </a:p>
        </p:txBody>
      </p:sp>
    </p:spTree>
    <p:extLst>
      <p:ext uri="{BB962C8B-B14F-4D97-AF65-F5344CB8AC3E}">
        <p14:creationId xmlns:p14="http://schemas.microsoft.com/office/powerpoint/2010/main" val="895698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E80D1-89C5-FFA3-50DC-60AAB2C7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EA313D73-ED99-7227-719F-33943696542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Følgende søknader skal prioriteres: </a:t>
            </a:r>
            <a:endParaRPr lang="nb-NO" sz="18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Grunn- og videreutdanning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Videreutdanning av høgskoleutdannede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Desentraliserte studier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Tjenesteutvikling </a:t>
            </a: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Søknader fra distriktskommuner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3AFF0EA-4BE6-9298-65BB-F1386807F8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Kriterier for tildeling av tilskudd (fra regelverket)</a:t>
            </a:r>
          </a:p>
        </p:txBody>
      </p:sp>
      <p:pic>
        <p:nvPicPr>
          <p:cNvPr id="5" name="Bilde 4" descr="Et bilde som inneholder frukt, bær, plante&#10;&#10;KI-generert innhold kan være feil.">
            <a:extLst>
              <a:ext uri="{FF2B5EF4-FFF2-40B4-BE49-F238E27FC236}">
                <a16:creationId xmlns:a16="http://schemas.microsoft.com/office/drawing/2014/main" id="{05C99D8E-EA83-DD7B-2FA9-4F6181B4C7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110" y="2381865"/>
            <a:ext cx="3688184" cy="276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873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B794F3-636A-9615-9620-1C1715067E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D404CCB-1317-1BF8-73A1-9B364EF9F2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dirty="0"/>
              <a:t>Basert på vår kunnskap fra:</a:t>
            </a:r>
          </a:p>
          <a:p>
            <a:r>
              <a:rPr lang="nb-NO" sz="2000" dirty="0"/>
              <a:t>Dialogmøter med kommunene om kompetanseutfordringer, planstatus m.m. høsten 2025</a:t>
            </a:r>
          </a:p>
          <a:p>
            <a:r>
              <a:rPr lang="nb-NO" sz="2000" dirty="0"/>
              <a:t>Vårt arbeid med høringssvar til kommunale planer, samt veiledning på planområdet</a:t>
            </a:r>
          </a:p>
          <a:p>
            <a:r>
              <a:rPr lang="nb-NO" sz="2000" dirty="0"/>
              <a:t>Vårt arbeid med kommunebilder</a:t>
            </a:r>
          </a:p>
          <a:p>
            <a:r>
              <a:rPr lang="nb-NO" sz="2000" dirty="0"/>
              <a:t>Samarbeid med det regionale kompetansenettverket</a:t>
            </a:r>
          </a:p>
          <a:p>
            <a:r>
              <a:rPr lang="nb-NO" sz="2000" dirty="0"/>
              <a:t>Øvrig dialog med kommuner og andre relevante søkere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3F96C6A-61B8-911F-605B-A7622C6815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Statsforvalterens interne strategi for prioritering i 2026</a:t>
            </a:r>
          </a:p>
        </p:txBody>
      </p:sp>
    </p:spTree>
    <p:extLst>
      <p:ext uri="{BB962C8B-B14F-4D97-AF65-F5344CB8AC3E}">
        <p14:creationId xmlns:p14="http://schemas.microsoft.com/office/powerpoint/2010/main" val="2701775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227F7C-E872-ABE8-BC3F-8C0E9EC61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Deltakere i regionalt kompetansenettverk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532460EF-89EF-ECE5-67DB-89F3500B4A4F}"/>
              </a:ext>
            </a:extLst>
          </p:cNvPr>
          <p:cNvSpPr txBox="1"/>
          <p:nvPr/>
        </p:nvSpPr>
        <p:spPr>
          <a:xfrm>
            <a:off x="6400800" y="1690688"/>
            <a:ext cx="47688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Opplæringskontoret for offentlig sektor i Finnmark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Troms fylkeskommune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Fagskolen i Nord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Nav Troms og Finnmark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Tromsø kommune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Midt-Troms Studiesenter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Campus Nord-Troms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Uniq</a:t>
            </a: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Studiesenter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Øst-Finnmark Kunnskapssenter</a:t>
            </a: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95FAFE67-D301-ACF7-E700-93134DBE2A3E}"/>
              </a:ext>
            </a:extLst>
          </p:cNvPr>
          <p:cNvSpPr txBox="1"/>
          <p:nvPr/>
        </p:nvSpPr>
        <p:spPr>
          <a:xfrm>
            <a:off x="1022350" y="1690688"/>
            <a:ext cx="49911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Statsforvalteren i Troms og Finnmark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KS Nord-Norge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USHT x 3 (Samisk/Finnmark/Troms)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 v/ Nasjonalt senter for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distriktsmedisin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UIT v/ </a:t>
            </a:r>
            <a:r>
              <a:rPr lang="nb-NO" sz="2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helsefak</a:t>
            </a:r>
            <a:endParaRPr lang="nb-NO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Finnmarkssykehuset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Helsefellesskapet Finnmark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Helsefellesskapet Troms og Ofoten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Finnmark fylkeskommune </a:t>
            </a:r>
          </a:p>
          <a:p>
            <a:endParaRPr lang="nb-NO" dirty="0"/>
          </a:p>
        </p:txBody>
      </p:sp>
      <p:pic>
        <p:nvPicPr>
          <p:cNvPr id="6" name="Bilde 5" descr="Et bilde som inneholder himmel, snø, utendørs, natur&#10;&#10;KI-generert innhold kan være feil.">
            <a:extLst>
              <a:ext uri="{FF2B5EF4-FFF2-40B4-BE49-F238E27FC236}">
                <a16:creationId xmlns:a16="http://schemas.microsoft.com/office/drawing/2014/main" id="{6E4C5A6B-62B4-AF21-7DAB-AD273B4D7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4" b="80671"/>
          <a:stretch>
            <a:fillRect/>
          </a:stretch>
        </p:blipFill>
        <p:spPr>
          <a:xfrm>
            <a:off x="715149" y="5332996"/>
            <a:ext cx="10761702" cy="113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359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BF513D96-2885-6F3C-0FB7-1FF5F6809F3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1972791"/>
            <a:ext cx="10078772" cy="4554341"/>
          </a:xfrm>
        </p:spPr>
        <p:txBody>
          <a:bodyPr>
            <a:normAutofit fontScale="70000" lnSpcReduction="2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nb-NO" dirty="0"/>
              <a:t>Vi fordeler et høyere beløp til kompetansetiltak i 2026 enn i 2025, og vi prioriterer ned midler til tjenesteutviklingstiltak. 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Innen kompetansetiltak prioriterer vi tildeling til utdanning av helsefagarbeidere, sykepleiere og vernepleiere samt ABC-opplæring. 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Innen tjenesteutvikling prioriteres Tørn og andre oppgavefordelingstiltak samt tiltak som gjelder forebyggende tjenester, og tiltak som gjør at eldre kan bo lengst mulig hjemme. Det er likevel mulig å søke om andre tiltak.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Vi prioriterer tilskudd til aktører som i sitt arbeid dekker over flere kommuner.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Kommuner som har mottatt prosjektskjønnsmidler for 2026 prioriteres ned når det gjelder tildeling av kompetanse- og tjenesteutviklingstilskudd til samme tiltak.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Søknader som gjelder FACT-team prioriteres ikke.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Vi tildeler ikke nye midler i 2026 til mottakere som har store ubrukte beløp fra 2025.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Vi ser våre tildelinger i sammenheng med tilskudd som er gitt til mottakere i Troms og Finnmark i andre tilskuddsordninger – f.eks. direkte fra Helsedirektoratet.</a:t>
            </a:r>
          </a:p>
          <a:p>
            <a:pPr marL="457200" lvl="0" indent="-457200">
              <a:buFont typeface="+mj-lt"/>
              <a:buAutoNum type="arabicPeriod"/>
            </a:pPr>
            <a:r>
              <a:rPr lang="nb-NO" dirty="0"/>
              <a:t>Vi prioriterer kommuner hvor en kompetanseplan for helse- og omsorgstjenestene er forankret i kommunens ordinære planarbeid/planstruktur etter plan- og bygningsloven.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E37ED151-8F98-55A0-DAAB-6E9B5C299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330868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Statsforvalterens strategi for tildeling i 2026</a:t>
            </a:r>
          </a:p>
        </p:txBody>
      </p:sp>
    </p:spTree>
    <p:extLst>
      <p:ext uri="{BB962C8B-B14F-4D97-AF65-F5344CB8AC3E}">
        <p14:creationId xmlns:p14="http://schemas.microsoft.com/office/powerpoint/2010/main" val="216314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424015C-90A4-F92A-437E-E4142580939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6614" y="1763263"/>
            <a:ext cx="10078772" cy="45472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Alle som mottok tilskudd i 2025 vil i løpet av januar få et brev om rapportering (til oppgitt kontaktperson) via saksbehandlingssystemet i </a:t>
            </a:r>
            <a:r>
              <a:rPr lang="nb-NO" sz="1800" kern="1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Altinn</a:t>
            </a: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B</a:t>
            </a:r>
            <a:r>
              <a:rPr lang="nb-NO" sz="1800" dirty="0"/>
              <a:t>revet inneholder informasjon og lenke til et rapporteringsskjema, inkludert vedlegg med fordeling av innvilget tilskudd. </a:t>
            </a:r>
            <a:endParaRPr lang="nb-NO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Skjemaet skal fylles ut med følgende:</a:t>
            </a:r>
          </a:p>
          <a:p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Antall ut</a:t>
            </a: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dannede kandidater i alle kategorier det er søkt tilskudd til</a:t>
            </a:r>
          </a:p>
          <a:p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Ubrukte beløp i 2025 i alle kategorier det er søkt tilskudd til</a:t>
            </a:r>
          </a:p>
          <a:p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Vurdering av måloppnåelse (i tekst)</a:t>
            </a:r>
          </a:p>
          <a:p>
            <a:pPr marL="0" indent="0">
              <a:buNone/>
            </a:pPr>
            <a:endParaRPr lang="nb-NO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b="1" kern="1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1: 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Revisjonsberetning skal legges ved rapporteringen (for tilskudd over 200 </a:t>
            </a:r>
            <a:r>
              <a:rPr lang="nb-NO" sz="1800" kern="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000 kr)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b="1" kern="1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NB 2: </a:t>
            </a: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Det er </a:t>
            </a:r>
            <a:r>
              <a:rPr lang="nb-NO" sz="1800" u="sng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ikke</a:t>
            </a:r>
            <a:r>
              <a:rPr lang="nb-NO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krav om å sende inn prosjektregnskap</a:t>
            </a: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1800" b="1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nb-NO" sz="1800" b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D3B4335B-2C22-451B-260B-0104A49DB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084" y="252401"/>
            <a:ext cx="10080625" cy="1287514"/>
          </a:xfrm>
        </p:spPr>
        <p:txBody>
          <a:bodyPr/>
          <a:lstStyle/>
          <a:p>
            <a:r>
              <a:rPr lang="nb-NO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Rapportering for 2025</a:t>
            </a:r>
            <a:r>
              <a:rPr lang="nb-NO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nb-NO" sz="3200" dirty="0"/>
          </a:p>
        </p:txBody>
      </p:sp>
    </p:spTree>
    <p:extLst>
      <p:ext uri="{BB962C8B-B14F-4D97-AF65-F5344CB8AC3E}">
        <p14:creationId xmlns:p14="http://schemas.microsoft.com/office/powerpoint/2010/main" val="10004414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80580C8-3620-F6D0-76FB-6A40B8CAB3B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7" y="2393897"/>
            <a:ext cx="5315033" cy="3927382"/>
          </a:xfrm>
        </p:spPr>
        <p:txBody>
          <a:bodyPr>
            <a:normAutofit/>
          </a:bodyPr>
          <a:lstStyle/>
          <a:p>
            <a:r>
              <a:rPr lang="nb-NO" sz="2000" dirty="0"/>
              <a:t>Hvis tilskuddsmottakeren endrer kontaktperson for tilskuddet må det sendes en e-post til begge saksbehandlerne hos Statsforvalteren med oppdatering av kontaktinformasjon.</a:t>
            </a:r>
          </a:p>
          <a:p>
            <a:endParaRPr lang="nb-NO" sz="800" dirty="0"/>
          </a:p>
          <a:p>
            <a:r>
              <a:rPr lang="nb-NO" sz="2000" dirty="0"/>
              <a:t>Statsforvalteren vil gi løpende informasjon på e-post til alle kontaktpersoner om framdrift i arbeidet, helt fram til tildelingsbrev sendes ut.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A37BB04-E5E0-C7CC-DD39-970653B20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Annet</a:t>
            </a:r>
          </a:p>
        </p:txBody>
      </p:sp>
      <p:pic>
        <p:nvPicPr>
          <p:cNvPr id="5" name="Bilde 4" descr="Et bilde som inneholder utendørs, tre, jorde, pattedyr&#10;&#10;KI-generert innhold kan være feil.">
            <a:extLst>
              <a:ext uri="{FF2B5EF4-FFF2-40B4-BE49-F238E27FC236}">
                <a16:creationId xmlns:a16="http://schemas.microsoft.com/office/drawing/2014/main" id="{5437E5C3-186E-08BE-1BBD-1BB9BB3D7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857" y="2306782"/>
            <a:ext cx="4567261" cy="304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446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D035E1BB-A2C9-5E3A-842E-58A79E4F84B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2000" dirty="0"/>
              <a:t>Dersom ubrukte midler i 2025 skal brukes til samme formål i 2026: Ta med ubrukte midler i søknaden for 2026</a:t>
            </a:r>
          </a:p>
          <a:p>
            <a:r>
              <a:rPr lang="nb-NO" sz="2000" dirty="0"/>
              <a:t>Dersom ubrukte midler i 2025</a:t>
            </a:r>
            <a:r>
              <a:rPr lang="nb-NO" sz="2000" dirty="0">
                <a:solidFill>
                  <a:srgbClr val="FF0000"/>
                </a:solidFill>
              </a:rPr>
              <a:t> ikke </a:t>
            </a:r>
            <a:r>
              <a:rPr lang="nb-NO" sz="2000" dirty="0"/>
              <a:t>skal brukes til samme formål i 2026: Oppgi i søknaden for 2026 at disse ubrukte midlene skal tilbakebetales.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0B8C742-A98F-731F-6A40-98777C920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Overføring eller retur av ubrukte midler (1)</a:t>
            </a:r>
          </a:p>
        </p:txBody>
      </p:sp>
    </p:spTree>
    <p:extLst>
      <p:ext uri="{BB962C8B-B14F-4D97-AF65-F5344CB8AC3E}">
        <p14:creationId xmlns:p14="http://schemas.microsoft.com/office/powerpoint/2010/main" val="2607399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0A0716A7-2D80-B7AD-3333-45CB23FD1B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Økende antall eldre innbyggere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Økende press på helse- og omsorgstjenester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Økende problemer med å rekruttere og beholde nødvendig personell</a:t>
            </a:r>
          </a:p>
          <a:p>
            <a:pPr marL="342900" lvl="0" indent="-342900"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Presset økonomi</a:t>
            </a:r>
            <a:endParaRPr lang="nb-NO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nb-NO" sz="800" dirty="0"/>
          </a:p>
          <a:p>
            <a:pPr marL="0" indent="0">
              <a:buNone/>
            </a:pPr>
            <a:endParaRPr lang="nb-NO" sz="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>
              <a:buNone/>
              <a:tabLst>
                <a:tab pos="457200" algn="l"/>
              </a:tabLst>
            </a:pPr>
            <a:r>
              <a:rPr lang="nb-NO" sz="2000" b="1" dirty="0">
                <a:latin typeface="Calibri" panose="020F0502020204030204" pitchFamily="34" charset="0"/>
                <a:ea typeface="Calibri" panose="020F0502020204030204" pitchFamily="34" charset="0"/>
              </a:rPr>
              <a:t>Dette berører særlig to dimensjoner i bærekraft: </a:t>
            </a:r>
          </a:p>
          <a:p>
            <a:pPr>
              <a:tabLst>
                <a:tab pos="457200" algn="l"/>
              </a:tabLst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</a:rPr>
              <a:t>Sosial</a:t>
            </a:r>
          </a:p>
          <a:p>
            <a:pPr>
              <a:tabLst>
                <a:tab pos="457200" algn="l"/>
              </a:tabLst>
            </a:pPr>
            <a:r>
              <a:rPr lang="nb-NO" sz="20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Økonomisk</a:t>
            </a:r>
          </a:p>
          <a:p>
            <a:pPr marL="0" indent="0">
              <a:buNone/>
            </a:pPr>
            <a:endParaRPr lang="nb-NO" dirty="0"/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BABEC7AC-A61E-9C5D-C8AD-7F59900E1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Noen av kommunenes viktigste utfordringer fram mot 2040 og 2050: </a:t>
            </a:r>
            <a:endParaRPr lang="nb-NO" sz="3200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8FA7846-272A-2161-25B1-30ED9E453B89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19B17A-4EE7-4B78-8EBF-C57ABE3BD593}" type="datetimeFigureOut">
              <a:rPr lang="nb-NO" smtClean="0"/>
              <a:pPr/>
              <a:t>08.01.2026</a:t>
            </a:fld>
            <a:endParaRPr lang="nb-NO"/>
          </a:p>
        </p:txBody>
      </p:sp>
      <p:pic>
        <p:nvPicPr>
          <p:cNvPr id="3" name="Picture 4" descr="FNs bærekraftsmål | Stiftelsen Miljøfyrtårn">
            <a:extLst>
              <a:ext uri="{FF2B5EF4-FFF2-40B4-BE49-F238E27FC236}">
                <a16:creationId xmlns:a16="http://schemas.microsoft.com/office/drawing/2014/main" id="{B7DFA486-BD8C-1EAE-C277-1A4B687E53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04896" y="4222143"/>
            <a:ext cx="3684307" cy="183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07777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914E53-926A-8A57-F35E-D4AA8CF5F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098C9244-7A8B-C7D4-F40E-D649894DA3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sz="2000" dirty="0"/>
              <a:t>Ubrukte midler kan bare overføres til neste år 1 gang. Ubrukte midler fra tidligere år enn det forrige skal betales tilbake til Statsforvalteren</a:t>
            </a:r>
          </a:p>
          <a:p>
            <a:r>
              <a:rPr lang="nb-NO" sz="2000" dirty="0"/>
              <a:t>Ubrukte midler oppgis i rapporteringsskjemaet for 2025. </a:t>
            </a:r>
          </a:p>
          <a:p>
            <a:r>
              <a:rPr lang="nb-NO" sz="2000" dirty="0"/>
              <a:t>Statsforvalteren vil sende ut faktura til tilskuddsmottakere som skal betale inn ubrukte midler.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BDB24B6-E23C-FE17-A17C-902197824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Overføring eller retur av ubrukte midler (2)</a:t>
            </a:r>
          </a:p>
        </p:txBody>
      </p:sp>
    </p:spTree>
    <p:extLst>
      <p:ext uri="{BB962C8B-B14F-4D97-AF65-F5344CB8AC3E}">
        <p14:creationId xmlns:p14="http://schemas.microsoft.com/office/powerpoint/2010/main" val="12747352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F4194DDB-7DE4-2E7A-126B-D61C240CC0F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Disse tallene må stemme overens:</a:t>
            </a:r>
          </a:p>
          <a:p>
            <a:pPr marL="0" indent="0">
              <a:buNone/>
            </a:pPr>
            <a:endParaRPr lang="nb-NO" sz="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b-NO" sz="2000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Ubrukte midler i 2025 – oppgitt i rapportering for 2025</a:t>
            </a:r>
          </a:p>
          <a:p>
            <a:r>
              <a:rPr lang="nb-NO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Ubrukte midler i 2025 – oppgitt i revisjonsberetning for 2025</a:t>
            </a:r>
          </a:p>
          <a:p>
            <a:r>
              <a:rPr lang="nb-NO" sz="20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Ubrukte midler i 2025 – oppgitt i ny søknad for 2026</a:t>
            </a:r>
          </a:p>
          <a:p>
            <a:endParaRPr lang="nb-NO" sz="20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8D651D0-BBEF-0555-F76E-C3955EB549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Viktig å holde god orden på ubrukte tilskuddsmidler! </a:t>
            </a:r>
            <a:endParaRPr lang="nb-NO" sz="3200" b="1" dirty="0"/>
          </a:p>
        </p:txBody>
      </p:sp>
    </p:spTree>
    <p:extLst>
      <p:ext uri="{BB962C8B-B14F-4D97-AF65-F5344CB8AC3E}">
        <p14:creationId xmlns:p14="http://schemas.microsoft.com/office/powerpoint/2010/main" val="3146084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27FA91F4-9808-B3C0-183F-DAD0D48AADF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2538276"/>
            <a:ext cx="10078772" cy="3927382"/>
          </a:xfrm>
        </p:spPr>
        <p:txBody>
          <a:bodyPr>
            <a:normAutofit/>
          </a:bodyPr>
          <a:lstStyle/>
          <a:p>
            <a:r>
              <a:rPr lang="nb-NO" sz="1800" dirty="0"/>
              <a:t>Send e-post til </a:t>
            </a:r>
            <a:r>
              <a:rPr lang="nb-NO" sz="1800" dirty="0">
                <a:solidFill>
                  <a:srgbClr val="FF0000"/>
                </a:solidFill>
                <a:hlinkClick r:id="rId2"/>
              </a:rPr>
              <a:t>sftfpost@statsforvalteren.no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  <a:r>
              <a:rPr lang="nb-NO" sz="1800" dirty="0"/>
              <a:t>og oppgi hvilke omdisponeringer dere ønsker, og hvilke beløp.</a:t>
            </a:r>
          </a:p>
          <a:p>
            <a:r>
              <a:rPr lang="nb-NO" sz="1800" dirty="0"/>
              <a:t>Send kopi til de to saksbehandlerne </a:t>
            </a:r>
            <a:r>
              <a:rPr lang="nb-NO" sz="1800" dirty="0">
                <a:solidFill>
                  <a:srgbClr val="FF0000"/>
                </a:solidFill>
                <a:hlinkClick r:id="rId3"/>
              </a:rPr>
              <a:t>monica.birkeland@statsforvalteren.no</a:t>
            </a:r>
            <a:r>
              <a:rPr lang="nb-NO" sz="1800" dirty="0"/>
              <a:t> og </a:t>
            </a:r>
            <a:r>
              <a:rPr lang="nb-NO" sz="1800" dirty="0">
                <a:solidFill>
                  <a:srgbClr val="FF0000"/>
                </a:solidFill>
                <a:hlinkClick r:id="rId4"/>
              </a:rPr>
              <a:t>anders.aasheim@statsforvalteren.no</a:t>
            </a:r>
            <a:r>
              <a:rPr lang="nb-NO" sz="1800" dirty="0">
                <a:solidFill>
                  <a:srgbClr val="FF0000"/>
                </a:solidFill>
              </a:rPr>
              <a:t> </a:t>
            </a:r>
          </a:p>
          <a:p>
            <a:r>
              <a:rPr lang="nb-NO" sz="1800" dirty="0"/>
              <a:t>Saksbehandlerne fører omdisponeringene inn i det opprinnelige tildelingsbrevet dere har mottatt for året, og sender deretter ut et nytt, korrigert tildelingsbrev til tilskuddsmottakeren. Dette korrigerte tildelingsbrevet legges seinere til grunn for rapporteringen.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AF466C96-69E0-E750-14A5-89E6781E8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Omdisponering av midler i løpet av året</a:t>
            </a:r>
          </a:p>
        </p:txBody>
      </p:sp>
    </p:spTree>
    <p:extLst>
      <p:ext uri="{BB962C8B-B14F-4D97-AF65-F5344CB8AC3E}">
        <p14:creationId xmlns:p14="http://schemas.microsoft.com/office/powerpoint/2010/main" val="6956434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153C3751-C2CC-644C-AB56-5152ACDB945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0997" y="1975708"/>
            <a:ext cx="10078772" cy="392738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nb-NO" sz="2000" dirty="0"/>
          </a:p>
          <a:p>
            <a:pPr marL="0" indent="0">
              <a:buNone/>
            </a:pPr>
            <a:endParaRPr lang="nb-NO" sz="2000" dirty="0"/>
          </a:p>
          <a:p>
            <a:r>
              <a:rPr lang="nb-NO" sz="2000" dirty="0"/>
              <a:t>Frist for rapportering for 2025: 1. mars 2026 </a:t>
            </a:r>
          </a:p>
          <a:p>
            <a:r>
              <a:rPr lang="nb-NO" sz="2000" dirty="0"/>
              <a:t>Frist for søknad for 2026: 1. mars 2026 *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170A6F17-CBFA-0ADB-3C95-9BAC4047E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Frist for rapportering og søknad </a:t>
            </a:r>
          </a:p>
        </p:txBody>
      </p:sp>
      <p:pic>
        <p:nvPicPr>
          <p:cNvPr id="2050" name="Picture 2" descr="Ingen bildebeskrivelse er tilgjengelig.">
            <a:extLst>
              <a:ext uri="{FF2B5EF4-FFF2-40B4-BE49-F238E27FC236}">
                <a16:creationId xmlns:a16="http://schemas.microsoft.com/office/drawing/2014/main" id="{551AA96A-EF1D-48E2-0B1B-E49FA8412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768" y="2259346"/>
            <a:ext cx="3643744" cy="3643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0178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F495F5C9-7297-5102-8854-3B42B3273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582" y="201833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Foreløpig tidsplan - 2026</a:t>
            </a:r>
          </a:p>
        </p:txBody>
      </p:sp>
      <p:graphicFrame>
        <p:nvGraphicFramePr>
          <p:cNvPr id="4" name="Tabell 3">
            <a:extLst>
              <a:ext uri="{FF2B5EF4-FFF2-40B4-BE49-F238E27FC236}">
                <a16:creationId xmlns:a16="http://schemas.microsoft.com/office/drawing/2014/main" id="{44EC0144-D6AE-1D78-E93A-4659CB6F8F7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1435368"/>
              </p:ext>
            </p:extLst>
          </p:nvPr>
        </p:nvGraphicFramePr>
        <p:xfrm>
          <a:off x="774600" y="1649917"/>
          <a:ext cx="10474926" cy="441931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48184">
                  <a:extLst>
                    <a:ext uri="{9D8B030D-6E8A-4147-A177-3AD203B41FA5}">
                      <a16:colId xmlns:a16="http://schemas.microsoft.com/office/drawing/2014/main" val="4101322198"/>
                    </a:ext>
                  </a:extLst>
                </a:gridCol>
                <a:gridCol w="9426742">
                  <a:extLst>
                    <a:ext uri="{9D8B030D-6E8A-4147-A177-3AD203B41FA5}">
                      <a16:colId xmlns:a16="http://schemas.microsoft.com/office/drawing/2014/main" val="237669070"/>
                    </a:ext>
                  </a:extLst>
                </a:gridCol>
              </a:tblGrid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100" kern="100">
                          <a:effectLst/>
                        </a:rPr>
                        <a:t> </a:t>
                      </a:r>
                      <a:endParaRPr lang="nb-NO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100" kern="100">
                          <a:effectLst/>
                        </a:rPr>
                        <a:t> </a:t>
                      </a:r>
                      <a:endParaRPr lang="nb-NO" sz="11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35106315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Januar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Informasjon om rapportering for 2025 og tilskudd for 2026 blir publisert på </a:t>
                      </a:r>
                      <a:r>
                        <a:rPr lang="nb-NO" sz="1600" u="sng" kern="100">
                          <a:effectLst/>
                          <a:hlinkClick r:id="rId2"/>
                        </a:rPr>
                        <a:t>Statsforvalterens nettsider 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21882847"/>
                  </a:ext>
                </a:extLst>
              </a:tr>
              <a:tr h="65347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Januar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Informasjon om mulighet for å søke tilskudd i 2026 blir sendt til alle kommunene i Troms og Finnmark, samt andre virksomheter som mottok tilskudd i 2025. Kopi til Statsforvalterens kontaktpersoner for tilskuddet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20442496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Januar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Brev med informasjon om rapportering for 2025 blir sendt ut til alle som mottok tilskudd i 2025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632138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5. februar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Kl. </a:t>
                      </a:r>
                      <a:r>
                        <a:rPr lang="nb-NO" sz="1600" kern="100">
                          <a:effectLst/>
                        </a:rPr>
                        <a:t>12.00-13.00: Informasjonsmøte </a:t>
                      </a:r>
                      <a:r>
                        <a:rPr lang="nb-NO" sz="1600" kern="100" dirty="0">
                          <a:effectLst/>
                        </a:rPr>
                        <a:t>på Teams med praktisk gjennomgang av skjema for søknad og rapportering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6648413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1. mars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Frist for rapportering for 2025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40375956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1. mars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>
                          <a:effectLst/>
                        </a:rPr>
                        <a:t>Frist for søknad for 2026</a:t>
                      </a:r>
                      <a:endParaRPr lang="nb-NO" sz="16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69817067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solidFill>
                            <a:schemeClr val="bg1"/>
                          </a:solidFill>
                          <a:effectLst/>
                        </a:rPr>
                        <a:t>Mars</a:t>
                      </a:r>
                      <a:endParaRPr lang="nb-NO" sz="1600" kern="100" dirty="0">
                        <a:solidFill>
                          <a:schemeClr val="bg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solidFill>
                            <a:srgbClr val="FF0000"/>
                          </a:solidFill>
                          <a:effectLst/>
                        </a:rPr>
                        <a:t>Purre på manglende rapportering, oppklare feil og mangler i rapportering eller søknader (2 x 2 uker)</a:t>
                      </a:r>
                      <a:endParaRPr lang="nb-NO" sz="1600" kern="100" dirty="0">
                        <a:solidFill>
                          <a:srgbClr val="FF0000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4864016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April-mai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Behandle søknader for 2026. Oppsummere rapportering for 2025. 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7518292"/>
                  </a:ext>
                </a:extLst>
              </a:tr>
              <a:tr h="41842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Mai-juni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nb-NO" sz="1600" kern="100" dirty="0">
                          <a:effectLst/>
                        </a:rPr>
                        <a:t>Rapportere for 2025 til Helsedirektoratet. Sende ut </a:t>
                      </a:r>
                      <a:r>
                        <a:rPr lang="nb-NO" sz="1600" kern="100" dirty="0" err="1">
                          <a:effectLst/>
                        </a:rPr>
                        <a:t>tilskuddsbrev</a:t>
                      </a:r>
                      <a:r>
                        <a:rPr lang="nb-NO" sz="1600" kern="100" dirty="0">
                          <a:effectLst/>
                        </a:rPr>
                        <a:t> for 2026 til alle som har søkt</a:t>
                      </a:r>
                      <a:endParaRPr lang="nb-NO" sz="16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85521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41167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74FD6F8F-2717-74D5-D877-12D333CCE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3231719"/>
            <a:ext cx="5645184" cy="3927382"/>
          </a:xfrm>
        </p:spPr>
        <p:txBody>
          <a:bodyPr/>
          <a:lstStyle/>
          <a:p>
            <a:r>
              <a:rPr lang="nb-NO" sz="2000" dirty="0"/>
              <a:t>Ikke spør Statsforvalteren!</a:t>
            </a:r>
          </a:p>
          <a:p>
            <a:r>
              <a:rPr lang="nb-NO" sz="2000" dirty="0"/>
              <a:t>Spør Statsforvalternes Fellestjenester her:                                                                </a:t>
            </a:r>
            <a:r>
              <a:rPr lang="nb-NO" sz="2000" dirty="0">
                <a:hlinkClick r:id="rId2"/>
              </a:rPr>
              <a:t>Har du tekniske problemer med skjema?                  Statsforvalterens fellestjenester</a:t>
            </a:r>
            <a:endParaRPr lang="nb-NO" sz="2000" dirty="0"/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E144A62-6201-6297-D17D-1F020C526A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3200" b="1" dirty="0">
                <a:latin typeface="+mn-lt"/>
              </a:rPr>
              <a:t>Trenger dere hjelp med den tekniske løsningen for tilskuddet?</a:t>
            </a:r>
          </a:p>
        </p:txBody>
      </p:sp>
      <p:pic>
        <p:nvPicPr>
          <p:cNvPr id="5" name="Bilde 4" descr="Et bilde som inneholder mønster, Motiv, flis, Mønster (motedesign)&#10;&#10;KI-generert innhold kan være feil.">
            <a:extLst>
              <a:ext uri="{FF2B5EF4-FFF2-40B4-BE49-F238E27FC236}">
                <a16:creationId xmlns:a16="http://schemas.microsoft.com/office/drawing/2014/main" id="{F6F9C8DD-42C5-D70C-FD68-6AFF48AA4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297" y="2381865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98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93917E1A-5695-91FF-D73F-6A789E58556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096857"/>
            <a:ext cx="10078772" cy="3927382"/>
          </a:xfrm>
        </p:spPr>
        <p:txBody>
          <a:bodyPr/>
          <a:lstStyle/>
          <a:p>
            <a:pPr marL="0" indent="0">
              <a:buNone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Vadsø: 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Monica Birkeland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E-post </a:t>
            </a:r>
            <a:r>
              <a:rPr lang="nb-NO" sz="1800" u="none" strike="noStrike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monica.birkeland@statsforvalteren.no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 78950365</a:t>
            </a:r>
          </a:p>
          <a:p>
            <a:pPr marL="0" indent="0">
              <a:buNone/>
            </a:pPr>
            <a:endParaRPr lang="nb-NO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 Tromsø: 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Anders Aasheim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E-post </a:t>
            </a:r>
            <a:r>
              <a:rPr lang="nb-NO" sz="1800" u="none" strike="noStrike" kern="100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anders.aasheim@statsforvalteren.no</a:t>
            </a: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nb-NO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Telefon 77642154</a:t>
            </a: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57C012F7-6A7B-DDBE-D072-3944ABF35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499052"/>
            <a:ext cx="10080625" cy="1287514"/>
          </a:xfrm>
        </p:spPr>
        <p:txBody>
          <a:bodyPr/>
          <a:lstStyle/>
          <a:p>
            <a:r>
              <a:rPr lang="nb-NO" sz="3200" b="1">
                <a:latin typeface="+mn-lt"/>
              </a:rPr>
              <a:t>Saksbehandlere på tilskuddet</a:t>
            </a:r>
            <a:endParaRPr lang="nb-NO" sz="3200" b="1" dirty="0">
              <a:latin typeface="+mn-lt"/>
            </a:endParaRPr>
          </a:p>
        </p:txBody>
      </p:sp>
      <p:pic>
        <p:nvPicPr>
          <p:cNvPr id="5" name="Bilde 4" descr="Et bilde som inneholder tekst, utendørs, gress, vindu&#10;&#10;Automatisk generert beskrivelse">
            <a:extLst>
              <a:ext uri="{FF2B5EF4-FFF2-40B4-BE49-F238E27FC236}">
                <a16:creationId xmlns:a16="http://schemas.microsoft.com/office/drawing/2014/main" id="{98189571-523E-48C5-DEA0-A20ACB5F4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493" y="1627810"/>
            <a:ext cx="3926542" cy="2208680"/>
          </a:xfrm>
          <a:prstGeom prst="rect">
            <a:avLst/>
          </a:prstGeom>
        </p:spPr>
      </p:pic>
      <p:pic>
        <p:nvPicPr>
          <p:cNvPr id="3074" name="Picture 2" descr="Åpne bilde">
            <a:extLst>
              <a:ext uri="{FF2B5EF4-FFF2-40B4-BE49-F238E27FC236}">
                <a16:creationId xmlns:a16="http://schemas.microsoft.com/office/drawing/2014/main" id="{9F156525-72D4-A627-57C2-22F98CABA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9" b="2265"/>
          <a:stretch>
            <a:fillRect/>
          </a:stretch>
        </p:blipFill>
        <p:spPr bwMode="auto">
          <a:xfrm>
            <a:off x="7113493" y="4044017"/>
            <a:ext cx="3926542" cy="237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98731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utendørs, vann, himmel, innsjø&#10;&#10;KI-generert innhold kan være feil.">
            <a:extLst>
              <a:ext uri="{FF2B5EF4-FFF2-40B4-BE49-F238E27FC236}">
                <a16:creationId xmlns:a16="http://schemas.microsoft.com/office/drawing/2014/main" id="{82A74591-D22D-5F20-B222-0887DD909A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97" r="-1" b="-1"/>
          <a:stretch/>
        </p:blipFill>
        <p:spPr>
          <a:xfrm>
            <a:off x="547545" y="547545"/>
            <a:ext cx="11088962" cy="576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971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2D61C5F-0D2F-148B-9E56-8AE17646C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7" y="801563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 trygt hjemme-reformen 2024 - 2028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F8168968-B538-DF9E-A14F-1153668F13E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457200" indent="-457200" algn="l">
              <a:buFont typeface="+mj-lt"/>
              <a:buAutoNum type="arabicPeriod"/>
            </a:pPr>
            <a:r>
              <a:rPr lang="nb-NO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Levende lokalsamfunn som ivaretar aktivitet og fellesskap – Regjeringen har lansert </a:t>
            </a:r>
            <a:r>
              <a:rPr lang="nb-NO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2"/>
              </a:rPr>
              <a:t>Program for et aldersvennlig Norge</a:t>
            </a:r>
            <a:endParaRPr lang="nb-NO" sz="2000" b="0" i="1" dirty="0">
              <a:solidFill>
                <a:srgbClr val="333333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nb-NO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Tilpassede botilbud, og mulighet for å bo trygt i eget hjem lenger – Husbanken har lansert et </a:t>
            </a:r>
            <a:r>
              <a:rPr lang="nb-NO" sz="2000" b="0" i="1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nasjonalt eldreboligprogram</a:t>
            </a:r>
            <a:endParaRPr lang="nb-NO" sz="2000" b="0" i="1" dirty="0">
              <a:solidFill>
                <a:srgbClr val="333333"/>
              </a:solidFill>
              <a:effectLst/>
              <a:highlight>
                <a:srgbClr val="FFFFFF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algn="l">
              <a:buFont typeface="+mj-lt"/>
              <a:buAutoNum type="arabicPeriod"/>
            </a:pPr>
            <a:r>
              <a:rPr lang="nb-NO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Kompetente medarbeidere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nb-NO" sz="2000" b="0" i="0" dirty="0">
                <a:solidFill>
                  <a:srgbClr val="333333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Trygghet for brukere og støtte til pårørende</a:t>
            </a:r>
          </a:p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761119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DDD6427-1DB7-5111-8E38-A7F13E4DA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79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b-NO" sz="3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Arbeidsfelt som har koblinger til hverandre</a:t>
            </a:r>
          </a:p>
        </p:txBody>
      </p:sp>
      <p:graphicFrame>
        <p:nvGraphicFramePr>
          <p:cNvPr id="12" name="Plassholder for innhold 7">
            <a:extLst>
              <a:ext uri="{FF2B5EF4-FFF2-40B4-BE49-F238E27FC236}">
                <a16:creationId xmlns:a16="http://schemas.microsoft.com/office/drawing/2014/main" id="{DAD58E24-B4BC-1931-35D3-1FF9D0A8AE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7163082"/>
              </p:ext>
            </p:extLst>
          </p:nvPr>
        </p:nvGraphicFramePr>
        <p:xfrm>
          <a:off x="2659356" y="1719405"/>
          <a:ext cx="6691746" cy="48019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605032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10DB0-B31A-AF59-E0A1-56F80BCCA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843B0082-00BC-52A4-ADDB-4A261ED46E1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47965131"/>
              </p:ext>
            </p:extLst>
          </p:nvPr>
        </p:nvGraphicFramePr>
        <p:xfrm>
          <a:off x="457199" y="970389"/>
          <a:ext cx="11277601" cy="529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pe 4">
            <a:extLst>
              <a:ext uri="{FF2B5EF4-FFF2-40B4-BE49-F238E27FC236}">
                <a16:creationId xmlns:a16="http://schemas.microsoft.com/office/drawing/2014/main" id="{B20BD3D1-9F3C-B461-7E92-47CACD1FA6FA}"/>
              </a:ext>
            </a:extLst>
          </p:cNvPr>
          <p:cNvGrpSpPr/>
          <p:nvPr/>
        </p:nvGrpSpPr>
        <p:grpSpPr>
          <a:xfrm>
            <a:off x="578803" y="2559691"/>
            <a:ext cx="1609040" cy="2119070"/>
            <a:chOff x="0" y="1589302"/>
            <a:chExt cx="1609040" cy="21190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ktangel: avrundede hjørner 5">
              <a:extLst>
                <a:ext uri="{FF2B5EF4-FFF2-40B4-BE49-F238E27FC236}">
                  <a16:creationId xmlns:a16="http://schemas.microsoft.com/office/drawing/2014/main" id="{169E1376-811E-E160-3AAC-655A3693EF07}"/>
                </a:ext>
              </a:extLst>
            </p:cNvPr>
            <p:cNvSpPr/>
            <p:nvPr/>
          </p:nvSpPr>
          <p:spPr>
            <a:xfrm>
              <a:off x="0" y="1589302"/>
              <a:ext cx="1609040" cy="211907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7" name="Rektangel: avrundede hjørner 4">
              <a:extLst>
                <a:ext uri="{FF2B5EF4-FFF2-40B4-BE49-F238E27FC236}">
                  <a16:creationId xmlns:a16="http://schemas.microsoft.com/office/drawing/2014/main" id="{862A96D0-3D3A-4E28-646D-C13A5D108E0C}"/>
                </a:ext>
              </a:extLst>
            </p:cNvPr>
            <p:cNvSpPr txBox="1"/>
            <p:nvPr/>
          </p:nvSpPr>
          <p:spPr>
            <a:xfrm>
              <a:off x="78547" y="1667849"/>
              <a:ext cx="1451946" cy="19619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Kommunevalg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dirty="0">
                  <a:solidFill>
                    <a:schemeClr val="tx1"/>
                  </a:solidFill>
                </a:rPr>
                <a:t>2023</a:t>
              </a:r>
              <a:r>
                <a:rPr lang="nb-NO" sz="16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DBC11FE6-51FC-E255-2393-BE83E3D939C9}"/>
              </a:ext>
            </a:extLst>
          </p:cNvPr>
          <p:cNvGrpSpPr/>
          <p:nvPr/>
        </p:nvGrpSpPr>
        <p:grpSpPr>
          <a:xfrm>
            <a:off x="4244461" y="2559691"/>
            <a:ext cx="1609040" cy="2119070"/>
            <a:chOff x="4029762" y="1575231"/>
            <a:chExt cx="1609040" cy="2119070"/>
          </a:xfrm>
        </p:grpSpPr>
        <p:sp>
          <p:nvSpPr>
            <p:cNvPr id="12" name="Rektangel: avrundede hjørner 11">
              <a:extLst>
                <a:ext uri="{FF2B5EF4-FFF2-40B4-BE49-F238E27FC236}">
                  <a16:creationId xmlns:a16="http://schemas.microsoft.com/office/drawing/2014/main" id="{F4DAB31A-E591-EB95-DC45-9DFBF80FF6B7}"/>
                </a:ext>
              </a:extLst>
            </p:cNvPr>
            <p:cNvSpPr/>
            <p:nvPr/>
          </p:nvSpPr>
          <p:spPr>
            <a:xfrm>
              <a:off x="4029762" y="1575231"/>
              <a:ext cx="1609040" cy="211907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3" name="Rektangel: avrundede hjørner 4">
              <a:extLst>
                <a:ext uri="{FF2B5EF4-FFF2-40B4-BE49-F238E27FC236}">
                  <a16:creationId xmlns:a16="http://schemas.microsoft.com/office/drawing/2014/main" id="{EC2B50C3-3DEE-A34F-1DCB-8FFD47891FA6}"/>
                </a:ext>
              </a:extLst>
            </p:cNvPr>
            <p:cNvSpPr txBox="1"/>
            <p:nvPr/>
          </p:nvSpPr>
          <p:spPr>
            <a:xfrm>
              <a:off x="4108309" y="1653778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Kommunal planstrategi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05E1B2C1-2AD1-A563-61A3-B2BB1723588D}"/>
              </a:ext>
            </a:extLst>
          </p:cNvPr>
          <p:cNvGrpSpPr/>
          <p:nvPr/>
        </p:nvGrpSpPr>
        <p:grpSpPr>
          <a:xfrm>
            <a:off x="2266390" y="2559691"/>
            <a:ext cx="1886004" cy="2119070"/>
            <a:chOff x="1879977" y="1589302"/>
            <a:chExt cx="1886004" cy="211907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ektangel: avrundede hjørner 15">
              <a:extLst>
                <a:ext uri="{FF2B5EF4-FFF2-40B4-BE49-F238E27FC236}">
                  <a16:creationId xmlns:a16="http://schemas.microsoft.com/office/drawing/2014/main" id="{C4F3ADBE-283E-6EB7-0714-444918B3672D}"/>
                </a:ext>
              </a:extLst>
            </p:cNvPr>
            <p:cNvSpPr/>
            <p:nvPr/>
          </p:nvSpPr>
          <p:spPr>
            <a:xfrm>
              <a:off x="1879977" y="1589302"/>
              <a:ext cx="1886004" cy="211907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7" name="Rektangel: avrundede hjørner 4">
              <a:extLst>
                <a:ext uri="{FF2B5EF4-FFF2-40B4-BE49-F238E27FC236}">
                  <a16:creationId xmlns:a16="http://schemas.microsoft.com/office/drawing/2014/main" id="{8C9FB4C4-6927-B6C3-7D51-94232A02579B}"/>
                </a:ext>
              </a:extLst>
            </p:cNvPr>
            <p:cNvSpPr txBox="1"/>
            <p:nvPr/>
          </p:nvSpPr>
          <p:spPr>
            <a:xfrm>
              <a:off x="1972044" y="1681369"/>
              <a:ext cx="1701870" cy="19349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Kunnskaps-grunnlag            </a:t>
              </a:r>
              <a:r>
                <a:rPr lang="nb-NO" sz="1600" b="1" dirty="0">
                  <a:solidFill>
                    <a:schemeClr val="tx1"/>
                  </a:solidFill>
                </a:rPr>
                <a:t>inkl. o</a:t>
              </a:r>
              <a:r>
                <a:rPr lang="nb-NO" sz="1600" b="1" kern="1200" dirty="0">
                  <a:solidFill>
                    <a:schemeClr val="tx1"/>
                  </a:solidFill>
                </a:rPr>
                <a:t>versikt over  helsetilstanden</a:t>
              </a: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D42160B8-28F1-E6E5-2648-9A7580F37E5E}"/>
              </a:ext>
            </a:extLst>
          </p:cNvPr>
          <p:cNvGrpSpPr/>
          <p:nvPr/>
        </p:nvGrpSpPr>
        <p:grpSpPr>
          <a:xfrm>
            <a:off x="5945568" y="2559691"/>
            <a:ext cx="1609040" cy="2119070"/>
            <a:chOff x="5911369" y="1589302"/>
            <a:chExt cx="1609040" cy="2119070"/>
          </a:xfrm>
        </p:grpSpPr>
        <p:sp>
          <p:nvSpPr>
            <p:cNvPr id="18" name="Rektangel: avrundede hjørner 17">
              <a:extLst>
                <a:ext uri="{FF2B5EF4-FFF2-40B4-BE49-F238E27FC236}">
                  <a16:creationId xmlns:a16="http://schemas.microsoft.com/office/drawing/2014/main" id="{CCA1BADC-E5A2-4067-775B-29D008546039}"/>
                </a:ext>
              </a:extLst>
            </p:cNvPr>
            <p:cNvSpPr/>
            <p:nvPr/>
          </p:nvSpPr>
          <p:spPr>
            <a:xfrm>
              <a:off x="5911369" y="1589302"/>
              <a:ext cx="1609040" cy="211907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9" name="Rektangel: avrundede hjørner 4">
              <a:extLst>
                <a:ext uri="{FF2B5EF4-FFF2-40B4-BE49-F238E27FC236}">
                  <a16:creationId xmlns:a16="http://schemas.microsoft.com/office/drawing/2014/main" id="{0291580C-85A2-00CB-167A-5BBB8A05DE95}"/>
                </a:ext>
              </a:extLst>
            </p:cNvPr>
            <p:cNvSpPr txBox="1"/>
            <p:nvPr/>
          </p:nvSpPr>
          <p:spPr>
            <a:xfrm>
              <a:off x="5989916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Kommune-planens samfunnsdel  </a:t>
              </a:r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81F5BEA5-CE66-254A-A6A1-9DEBEAEFF406}"/>
              </a:ext>
            </a:extLst>
          </p:cNvPr>
          <p:cNvSpPr/>
          <p:nvPr/>
        </p:nvSpPr>
        <p:spPr>
          <a:xfrm>
            <a:off x="6352705" y="2638238"/>
            <a:ext cx="900332" cy="3722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49A7D65-A067-90A2-A905-6C99FC10F11C}"/>
              </a:ext>
            </a:extLst>
          </p:cNvPr>
          <p:cNvSpPr txBox="1"/>
          <p:nvPr/>
        </p:nvSpPr>
        <p:spPr>
          <a:xfrm>
            <a:off x="6349588" y="2698661"/>
            <a:ext cx="959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/>
              <a:t>Planprogram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18B74B38-8955-AD0A-CC94-AE29FF67FFAD}"/>
              </a:ext>
            </a:extLst>
          </p:cNvPr>
          <p:cNvGrpSpPr/>
          <p:nvPr/>
        </p:nvGrpSpPr>
        <p:grpSpPr>
          <a:xfrm>
            <a:off x="7651912" y="2559691"/>
            <a:ext cx="1609040" cy="2119070"/>
            <a:chOff x="7788583" y="1589302"/>
            <a:chExt cx="1609040" cy="2119070"/>
          </a:xfrm>
        </p:grpSpPr>
        <p:sp>
          <p:nvSpPr>
            <p:cNvPr id="21" name="Rektangel: avrundede hjørner 20">
              <a:extLst>
                <a:ext uri="{FF2B5EF4-FFF2-40B4-BE49-F238E27FC236}">
                  <a16:creationId xmlns:a16="http://schemas.microsoft.com/office/drawing/2014/main" id="{D3C16863-BB11-AEC3-03D4-161723657F5F}"/>
                </a:ext>
              </a:extLst>
            </p:cNvPr>
            <p:cNvSpPr/>
            <p:nvPr/>
          </p:nvSpPr>
          <p:spPr>
            <a:xfrm>
              <a:off x="7788583" y="1589302"/>
              <a:ext cx="1609040" cy="211907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2" name="Rektangel: avrundede hjørner 4">
              <a:extLst>
                <a:ext uri="{FF2B5EF4-FFF2-40B4-BE49-F238E27FC236}">
                  <a16:creationId xmlns:a16="http://schemas.microsoft.com/office/drawing/2014/main" id="{36D040E4-EE18-48F8-069F-7F3FFD557002}"/>
                </a:ext>
              </a:extLst>
            </p:cNvPr>
            <p:cNvSpPr txBox="1"/>
            <p:nvPr/>
          </p:nvSpPr>
          <p:spPr>
            <a:xfrm>
              <a:off x="7867130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b-NO" sz="1600" b="1" kern="1200" dirty="0">
                <a:solidFill>
                  <a:schemeClr val="tx1"/>
                </a:solidFill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Sektorplaner etter behov – utdyping </a:t>
              </a:r>
              <a:r>
                <a:rPr lang="nb-NO" sz="1600" b="1" dirty="0">
                  <a:solidFill>
                    <a:schemeClr val="tx1"/>
                  </a:solidFill>
                </a:rPr>
                <a:t>av</a:t>
              </a:r>
              <a:r>
                <a:rPr lang="nb-NO" sz="1600" b="1" kern="1200" dirty="0">
                  <a:solidFill>
                    <a:schemeClr val="tx1"/>
                  </a:solidFill>
                </a:rPr>
                <a:t> samfunnsdel </a:t>
              </a:r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C4BC18C4-3ED1-2125-8EE9-ED2EB4E8CABA}"/>
              </a:ext>
            </a:extLst>
          </p:cNvPr>
          <p:cNvSpPr/>
          <p:nvPr/>
        </p:nvSpPr>
        <p:spPr>
          <a:xfrm>
            <a:off x="8003484" y="2640853"/>
            <a:ext cx="900332" cy="3722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685489A7-C81F-E417-30C1-8209E08FD25D}"/>
              </a:ext>
            </a:extLst>
          </p:cNvPr>
          <p:cNvSpPr txBox="1"/>
          <p:nvPr/>
        </p:nvSpPr>
        <p:spPr>
          <a:xfrm>
            <a:off x="8008240" y="2698661"/>
            <a:ext cx="966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/>
              <a:t>Planprogram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28C10FE9-4124-0CAB-C534-B0E57BB92DB8}"/>
              </a:ext>
            </a:extLst>
          </p:cNvPr>
          <p:cNvGrpSpPr/>
          <p:nvPr/>
        </p:nvGrpSpPr>
        <p:grpSpPr>
          <a:xfrm>
            <a:off x="9375313" y="2559691"/>
            <a:ext cx="1609040" cy="2119070"/>
            <a:chOff x="9665797" y="1589302"/>
            <a:chExt cx="1609040" cy="2119070"/>
          </a:xfrm>
        </p:grpSpPr>
        <p:sp>
          <p:nvSpPr>
            <p:cNvPr id="25" name="Rektangel: avrundede hjørner 24">
              <a:extLst>
                <a:ext uri="{FF2B5EF4-FFF2-40B4-BE49-F238E27FC236}">
                  <a16:creationId xmlns:a16="http://schemas.microsoft.com/office/drawing/2014/main" id="{DC7BF240-8129-652A-B8A6-4272B8C08448}"/>
                </a:ext>
              </a:extLst>
            </p:cNvPr>
            <p:cNvSpPr/>
            <p:nvPr/>
          </p:nvSpPr>
          <p:spPr>
            <a:xfrm>
              <a:off x="9665797" y="1589302"/>
              <a:ext cx="1609040" cy="21190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6" name="Rektangel: avrundede hjørner 4">
              <a:extLst>
                <a:ext uri="{FF2B5EF4-FFF2-40B4-BE49-F238E27FC236}">
                  <a16:creationId xmlns:a16="http://schemas.microsoft.com/office/drawing/2014/main" id="{3D631813-1026-F25D-F330-B66C0899E565}"/>
                </a:ext>
              </a:extLst>
            </p:cNvPr>
            <p:cNvSpPr txBox="1"/>
            <p:nvPr/>
          </p:nvSpPr>
          <p:spPr>
            <a:xfrm>
              <a:off x="9744344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Handlingsdel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Økonomiplan</a:t>
              </a:r>
            </a:p>
          </p:txBody>
        </p:sp>
      </p:grp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45B40DB2-45B8-1580-64D7-C1E625B66F33}"/>
              </a:ext>
            </a:extLst>
          </p:cNvPr>
          <p:cNvSpPr txBox="1"/>
          <p:nvPr/>
        </p:nvSpPr>
        <p:spPr>
          <a:xfrm>
            <a:off x="404687" y="687822"/>
            <a:ext cx="104237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b="1" dirty="0"/>
              <a:t>Kommunens planarbeid etter </a:t>
            </a:r>
          </a:p>
          <a:p>
            <a:r>
              <a:rPr lang="nb-NO" sz="3200" b="1" dirty="0"/>
              <a:t>plan- og bygningsloven </a:t>
            </a:r>
            <a:r>
              <a:rPr lang="nb-NO" sz="1400" b="1" dirty="0"/>
              <a:t>(forenklet framstilling)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018E0182-0F58-4A2A-A2E7-175A36BF1296}"/>
              </a:ext>
            </a:extLst>
          </p:cNvPr>
          <p:cNvSpPr/>
          <p:nvPr/>
        </p:nvSpPr>
        <p:spPr>
          <a:xfrm>
            <a:off x="1485900" y="5191626"/>
            <a:ext cx="7303168" cy="978552"/>
          </a:xfrm>
          <a:prstGeom prst="ellipse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>
                <a:solidFill>
                  <a:schemeClr val="tx1"/>
                </a:solidFill>
              </a:rPr>
              <a:t>Det er positivt om søknader om tilskudd gjelder utfordringer som er omtalt i kommunens planer!</a:t>
            </a:r>
          </a:p>
        </p:txBody>
      </p:sp>
    </p:spTree>
    <p:extLst>
      <p:ext uri="{BB962C8B-B14F-4D97-AF65-F5344CB8AC3E}">
        <p14:creationId xmlns:p14="http://schemas.microsoft.com/office/powerpoint/2010/main" val="1285415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CE527-680F-78BA-ED10-EACB7F177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C7EE0991-6B18-5935-C704-B7FBCC892BD8}"/>
              </a:ext>
            </a:extLst>
          </p:cNvPr>
          <p:cNvGraphicFramePr/>
          <p:nvPr/>
        </p:nvGraphicFramePr>
        <p:xfrm>
          <a:off x="457199" y="970389"/>
          <a:ext cx="11277601" cy="52976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uppe 4">
            <a:extLst>
              <a:ext uri="{FF2B5EF4-FFF2-40B4-BE49-F238E27FC236}">
                <a16:creationId xmlns:a16="http://schemas.microsoft.com/office/drawing/2014/main" id="{B20C6191-8DD0-E51B-7CE9-40CBB9E5ABE6}"/>
              </a:ext>
            </a:extLst>
          </p:cNvPr>
          <p:cNvGrpSpPr/>
          <p:nvPr/>
        </p:nvGrpSpPr>
        <p:grpSpPr>
          <a:xfrm>
            <a:off x="578803" y="2559691"/>
            <a:ext cx="1609040" cy="2119070"/>
            <a:chOff x="0" y="1589302"/>
            <a:chExt cx="1609040" cy="211907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6" name="Rektangel: avrundede hjørner 5">
              <a:extLst>
                <a:ext uri="{FF2B5EF4-FFF2-40B4-BE49-F238E27FC236}">
                  <a16:creationId xmlns:a16="http://schemas.microsoft.com/office/drawing/2014/main" id="{70F47D69-5B3F-764B-B480-8D109C93183C}"/>
                </a:ext>
              </a:extLst>
            </p:cNvPr>
            <p:cNvSpPr/>
            <p:nvPr/>
          </p:nvSpPr>
          <p:spPr>
            <a:xfrm>
              <a:off x="0" y="1589302"/>
              <a:ext cx="1609040" cy="211907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7" name="Rektangel: avrundede hjørner 4">
              <a:extLst>
                <a:ext uri="{FF2B5EF4-FFF2-40B4-BE49-F238E27FC236}">
                  <a16:creationId xmlns:a16="http://schemas.microsoft.com/office/drawing/2014/main" id="{6EDEE072-CF8A-78E0-1BC7-AC9ED4E91A24}"/>
                </a:ext>
              </a:extLst>
            </p:cNvPr>
            <p:cNvSpPr txBox="1"/>
            <p:nvPr/>
          </p:nvSpPr>
          <p:spPr>
            <a:xfrm>
              <a:off x="78547" y="1667849"/>
              <a:ext cx="1451946" cy="196197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Kommunevalg</a:t>
              </a: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dirty="0">
                  <a:solidFill>
                    <a:schemeClr val="tx1"/>
                  </a:solidFill>
                </a:rPr>
                <a:t>2023</a:t>
              </a:r>
              <a:r>
                <a:rPr lang="nb-NO" sz="1600" b="1" kern="1200" dirty="0">
                  <a:solidFill>
                    <a:schemeClr val="tx1"/>
                  </a:solidFill>
                </a:rPr>
                <a:t>  </a:t>
              </a:r>
            </a:p>
          </p:txBody>
        </p:sp>
      </p:grpSp>
      <p:grpSp>
        <p:nvGrpSpPr>
          <p:cNvPr id="11" name="Gruppe 10">
            <a:extLst>
              <a:ext uri="{FF2B5EF4-FFF2-40B4-BE49-F238E27FC236}">
                <a16:creationId xmlns:a16="http://schemas.microsoft.com/office/drawing/2014/main" id="{853BABFC-B3A4-823E-3031-E6652FBA6CD6}"/>
              </a:ext>
            </a:extLst>
          </p:cNvPr>
          <p:cNvGrpSpPr/>
          <p:nvPr/>
        </p:nvGrpSpPr>
        <p:grpSpPr>
          <a:xfrm>
            <a:off x="4244461" y="2559691"/>
            <a:ext cx="1609040" cy="2119070"/>
            <a:chOff x="4029762" y="1575231"/>
            <a:chExt cx="1609040" cy="2119070"/>
          </a:xfrm>
        </p:grpSpPr>
        <p:sp>
          <p:nvSpPr>
            <p:cNvPr id="12" name="Rektangel: avrundede hjørner 11">
              <a:extLst>
                <a:ext uri="{FF2B5EF4-FFF2-40B4-BE49-F238E27FC236}">
                  <a16:creationId xmlns:a16="http://schemas.microsoft.com/office/drawing/2014/main" id="{37069589-61DC-5F71-07C1-12CA831BD016}"/>
                </a:ext>
              </a:extLst>
            </p:cNvPr>
            <p:cNvSpPr/>
            <p:nvPr/>
          </p:nvSpPr>
          <p:spPr>
            <a:xfrm>
              <a:off x="4029762" y="1575231"/>
              <a:ext cx="1609040" cy="2119070"/>
            </a:xfrm>
            <a:prstGeom prst="roundRect">
              <a:avLst/>
            </a:prstGeom>
            <a:solidFill>
              <a:schemeClr val="tx1">
                <a:lumMod val="10000"/>
                <a:lumOff val="9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3" name="Rektangel: avrundede hjørner 4">
              <a:extLst>
                <a:ext uri="{FF2B5EF4-FFF2-40B4-BE49-F238E27FC236}">
                  <a16:creationId xmlns:a16="http://schemas.microsoft.com/office/drawing/2014/main" id="{4FA061AA-49C3-7940-788B-8C6A488B4513}"/>
                </a:ext>
              </a:extLst>
            </p:cNvPr>
            <p:cNvSpPr txBox="1"/>
            <p:nvPr/>
          </p:nvSpPr>
          <p:spPr>
            <a:xfrm>
              <a:off x="4108309" y="1653778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Kommunal planstrategi</a:t>
              </a:r>
            </a:p>
          </p:txBody>
        </p:sp>
      </p:grpSp>
      <p:grpSp>
        <p:nvGrpSpPr>
          <p:cNvPr id="15" name="Gruppe 14">
            <a:extLst>
              <a:ext uri="{FF2B5EF4-FFF2-40B4-BE49-F238E27FC236}">
                <a16:creationId xmlns:a16="http://schemas.microsoft.com/office/drawing/2014/main" id="{55B0D739-55B7-8839-543B-19E19690CC36}"/>
              </a:ext>
            </a:extLst>
          </p:cNvPr>
          <p:cNvGrpSpPr/>
          <p:nvPr/>
        </p:nvGrpSpPr>
        <p:grpSpPr>
          <a:xfrm>
            <a:off x="2266390" y="2559691"/>
            <a:ext cx="1886004" cy="2119070"/>
            <a:chOff x="1879977" y="1589302"/>
            <a:chExt cx="1886004" cy="2119070"/>
          </a:xfrm>
          <a:solidFill>
            <a:schemeClr val="accent2">
              <a:lumMod val="40000"/>
              <a:lumOff val="60000"/>
            </a:schemeClr>
          </a:solidFill>
        </p:grpSpPr>
        <p:sp>
          <p:nvSpPr>
            <p:cNvPr id="16" name="Rektangel: avrundede hjørner 15">
              <a:extLst>
                <a:ext uri="{FF2B5EF4-FFF2-40B4-BE49-F238E27FC236}">
                  <a16:creationId xmlns:a16="http://schemas.microsoft.com/office/drawing/2014/main" id="{DEA6947E-D7C9-2CCC-3B8D-E547B63E0BA2}"/>
                </a:ext>
              </a:extLst>
            </p:cNvPr>
            <p:cNvSpPr/>
            <p:nvPr/>
          </p:nvSpPr>
          <p:spPr>
            <a:xfrm>
              <a:off x="1879977" y="1589302"/>
              <a:ext cx="1886004" cy="211907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7" name="Rektangel: avrundede hjørner 4">
              <a:extLst>
                <a:ext uri="{FF2B5EF4-FFF2-40B4-BE49-F238E27FC236}">
                  <a16:creationId xmlns:a16="http://schemas.microsoft.com/office/drawing/2014/main" id="{2BB38520-6B8B-D5BD-84D1-A9F1FB708C3E}"/>
                </a:ext>
              </a:extLst>
            </p:cNvPr>
            <p:cNvSpPr txBox="1"/>
            <p:nvPr/>
          </p:nvSpPr>
          <p:spPr>
            <a:xfrm>
              <a:off x="1972044" y="1681369"/>
              <a:ext cx="1701870" cy="193493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Kunnskaps-grunnlag            </a:t>
              </a:r>
              <a:r>
                <a:rPr lang="nb-NO" sz="1600" b="1" dirty="0">
                  <a:solidFill>
                    <a:schemeClr val="tx1"/>
                  </a:solidFill>
                </a:rPr>
                <a:t>inkl. o</a:t>
              </a:r>
              <a:r>
                <a:rPr lang="nb-NO" sz="1600" b="1" kern="1200" dirty="0">
                  <a:solidFill>
                    <a:schemeClr val="tx1"/>
                  </a:solidFill>
                </a:rPr>
                <a:t>versikt over  helsetilstanden</a:t>
              </a:r>
            </a:p>
          </p:txBody>
        </p:sp>
      </p:grpSp>
      <p:grpSp>
        <p:nvGrpSpPr>
          <p:cNvPr id="14" name="Gruppe 13">
            <a:extLst>
              <a:ext uri="{FF2B5EF4-FFF2-40B4-BE49-F238E27FC236}">
                <a16:creationId xmlns:a16="http://schemas.microsoft.com/office/drawing/2014/main" id="{2A24124C-3A17-017E-30D3-6FC323C6B72F}"/>
              </a:ext>
            </a:extLst>
          </p:cNvPr>
          <p:cNvGrpSpPr/>
          <p:nvPr/>
        </p:nvGrpSpPr>
        <p:grpSpPr>
          <a:xfrm>
            <a:off x="5945568" y="2559691"/>
            <a:ext cx="1609040" cy="2119070"/>
            <a:chOff x="5911369" y="1589302"/>
            <a:chExt cx="1609040" cy="2119070"/>
          </a:xfrm>
        </p:grpSpPr>
        <p:sp>
          <p:nvSpPr>
            <p:cNvPr id="18" name="Rektangel: avrundede hjørner 17">
              <a:extLst>
                <a:ext uri="{FF2B5EF4-FFF2-40B4-BE49-F238E27FC236}">
                  <a16:creationId xmlns:a16="http://schemas.microsoft.com/office/drawing/2014/main" id="{B2239F3E-6FF1-D83B-D253-66953C758347}"/>
                </a:ext>
              </a:extLst>
            </p:cNvPr>
            <p:cNvSpPr/>
            <p:nvPr/>
          </p:nvSpPr>
          <p:spPr>
            <a:xfrm>
              <a:off x="5911369" y="1589302"/>
              <a:ext cx="1609040" cy="2119070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19" name="Rektangel: avrundede hjørner 4">
              <a:extLst>
                <a:ext uri="{FF2B5EF4-FFF2-40B4-BE49-F238E27FC236}">
                  <a16:creationId xmlns:a16="http://schemas.microsoft.com/office/drawing/2014/main" id="{BD6AE642-B342-CAD0-EF12-57AAE04ACA0D}"/>
                </a:ext>
              </a:extLst>
            </p:cNvPr>
            <p:cNvSpPr txBox="1"/>
            <p:nvPr/>
          </p:nvSpPr>
          <p:spPr>
            <a:xfrm>
              <a:off x="5989916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Kommune-planens samfunnsdel  </a:t>
              </a:r>
            </a:p>
          </p:txBody>
        </p:sp>
      </p:grpSp>
      <p:sp>
        <p:nvSpPr>
          <p:cNvPr id="3" name="Ellipse 2">
            <a:extLst>
              <a:ext uri="{FF2B5EF4-FFF2-40B4-BE49-F238E27FC236}">
                <a16:creationId xmlns:a16="http://schemas.microsoft.com/office/drawing/2014/main" id="{39C423BB-0EE9-F9D3-FC5E-3A77C32BE107}"/>
              </a:ext>
            </a:extLst>
          </p:cNvPr>
          <p:cNvSpPr/>
          <p:nvPr/>
        </p:nvSpPr>
        <p:spPr>
          <a:xfrm>
            <a:off x="6352705" y="2638238"/>
            <a:ext cx="900332" cy="3722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B0DCBC9C-2F07-A9AB-5B92-24BB7549AC2A}"/>
              </a:ext>
            </a:extLst>
          </p:cNvPr>
          <p:cNvSpPr txBox="1"/>
          <p:nvPr/>
        </p:nvSpPr>
        <p:spPr>
          <a:xfrm>
            <a:off x="6349588" y="2698661"/>
            <a:ext cx="9592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b="1" dirty="0"/>
              <a:t>Planprogram</a:t>
            </a:r>
          </a:p>
        </p:txBody>
      </p:sp>
      <p:grpSp>
        <p:nvGrpSpPr>
          <p:cNvPr id="20" name="Gruppe 19">
            <a:extLst>
              <a:ext uri="{FF2B5EF4-FFF2-40B4-BE49-F238E27FC236}">
                <a16:creationId xmlns:a16="http://schemas.microsoft.com/office/drawing/2014/main" id="{FCA26E23-CDCD-01A9-4D99-A1A119C374F4}"/>
              </a:ext>
            </a:extLst>
          </p:cNvPr>
          <p:cNvGrpSpPr/>
          <p:nvPr/>
        </p:nvGrpSpPr>
        <p:grpSpPr>
          <a:xfrm>
            <a:off x="7651912" y="2559691"/>
            <a:ext cx="1609040" cy="2119070"/>
            <a:chOff x="7788583" y="1589302"/>
            <a:chExt cx="1609040" cy="2119070"/>
          </a:xfrm>
        </p:grpSpPr>
        <p:sp>
          <p:nvSpPr>
            <p:cNvPr id="21" name="Rektangel: avrundede hjørner 20">
              <a:extLst>
                <a:ext uri="{FF2B5EF4-FFF2-40B4-BE49-F238E27FC236}">
                  <a16:creationId xmlns:a16="http://schemas.microsoft.com/office/drawing/2014/main" id="{BA102C94-8FA1-58ED-2D9C-C58C1B0B761B}"/>
                </a:ext>
              </a:extLst>
            </p:cNvPr>
            <p:cNvSpPr/>
            <p:nvPr/>
          </p:nvSpPr>
          <p:spPr>
            <a:xfrm>
              <a:off x="7788583" y="1589302"/>
              <a:ext cx="1609040" cy="2119070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2" name="Rektangel: avrundede hjørner 4">
              <a:extLst>
                <a:ext uri="{FF2B5EF4-FFF2-40B4-BE49-F238E27FC236}">
                  <a16:creationId xmlns:a16="http://schemas.microsoft.com/office/drawing/2014/main" id="{92D9E478-4D74-2A0D-AF7F-3119DA739EE3}"/>
                </a:ext>
              </a:extLst>
            </p:cNvPr>
            <p:cNvSpPr txBox="1"/>
            <p:nvPr/>
          </p:nvSpPr>
          <p:spPr>
            <a:xfrm>
              <a:off x="7867130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nb-NO" sz="1600" b="1" kern="1200" dirty="0">
                <a:solidFill>
                  <a:schemeClr val="tx1"/>
                </a:solidFill>
              </a:endParaRPr>
            </a:p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Sektorplaner etter behov – utdyping </a:t>
              </a:r>
              <a:r>
                <a:rPr lang="nb-NO" sz="1600" b="1" dirty="0">
                  <a:solidFill>
                    <a:schemeClr val="tx1"/>
                  </a:solidFill>
                </a:rPr>
                <a:t>av</a:t>
              </a:r>
              <a:r>
                <a:rPr lang="nb-NO" sz="1600" b="1" kern="1200" dirty="0">
                  <a:solidFill>
                    <a:schemeClr val="tx1"/>
                  </a:solidFill>
                </a:rPr>
                <a:t> samfunnsdel </a:t>
              </a:r>
            </a:p>
          </p:txBody>
        </p:sp>
      </p:grpSp>
      <p:sp>
        <p:nvSpPr>
          <p:cNvPr id="24" name="Ellipse 23">
            <a:extLst>
              <a:ext uri="{FF2B5EF4-FFF2-40B4-BE49-F238E27FC236}">
                <a16:creationId xmlns:a16="http://schemas.microsoft.com/office/drawing/2014/main" id="{7A366291-DC3E-A5CF-5066-7AD708F346D0}"/>
              </a:ext>
            </a:extLst>
          </p:cNvPr>
          <p:cNvSpPr/>
          <p:nvPr/>
        </p:nvSpPr>
        <p:spPr>
          <a:xfrm>
            <a:off x="8003484" y="2640853"/>
            <a:ext cx="900332" cy="372248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D0DC9D14-4A3B-D2A0-6553-FC275906B19A}"/>
              </a:ext>
            </a:extLst>
          </p:cNvPr>
          <p:cNvSpPr txBox="1"/>
          <p:nvPr/>
        </p:nvSpPr>
        <p:spPr>
          <a:xfrm>
            <a:off x="8008240" y="2698661"/>
            <a:ext cx="96666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b="1" dirty="0"/>
              <a:t>Planprogram</a:t>
            </a:r>
          </a:p>
        </p:txBody>
      </p:sp>
      <p:grpSp>
        <p:nvGrpSpPr>
          <p:cNvPr id="23" name="Gruppe 22">
            <a:extLst>
              <a:ext uri="{FF2B5EF4-FFF2-40B4-BE49-F238E27FC236}">
                <a16:creationId xmlns:a16="http://schemas.microsoft.com/office/drawing/2014/main" id="{6F7A9CD1-C4ED-64E4-DCC0-AF87F2736251}"/>
              </a:ext>
            </a:extLst>
          </p:cNvPr>
          <p:cNvGrpSpPr/>
          <p:nvPr/>
        </p:nvGrpSpPr>
        <p:grpSpPr>
          <a:xfrm>
            <a:off x="9375313" y="2559691"/>
            <a:ext cx="1609040" cy="2119070"/>
            <a:chOff x="9665797" y="1589302"/>
            <a:chExt cx="1609040" cy="2119070"/>
          </a:xfrm>
        </p:grpSpPr>
        <p:sp>
          <p:nvSpPr>
            <p:cNvPr id="25" name="Rektangel: avrundede hjørner 24">
              <a:extLst>
                <a:ext uri="{FF2B5EF4-FFF2-40B4-BE49-F238E27FC236}">
                  <a16:creationId xmlns:a16="http://schemas.microsoft.com/office/drawing/2014/main" id="{687DA9A0-BD72-8690-EE08-FA5BF8DE5A76}"/>
                </a:ext>
              </a:extLst>
            </p:cNvPr>
            <p:cNvSpPr/>
            <p:nvPr/>
          </p:nvSpPr>
          <p:spPr>
            <a:xfrm>
              <a:off x="9665797" y="1589302"/>
              <a:ext cx="1609040" cy="211907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nb-NO"/>
            </a:p>
          </p:txBody>
        </p:sp>
        <p:sp>
          <p:nvSpPr>
            <p:cNvPr id="26" name="Rektangel: avrundede hjørner 4">
              <a:extLst>
                <a:ext uri="{FF2B5EF4-FFF2-40B4-BE49-F238E27FC236}">
                  <a16:creationId xmlns:a16="http://schemas.microsoft.com/office/drawing/2014/main" id="{FFC206A3-C72E-EE63-FD3F-18F4EF70B614}"/>
                </a:ext>
              </a:extLst>
            </p:cNvPr>
            <p:cNvSpPr txBox="1"/>
            <p:nvPr/>
          </p:nvSpPr>
          <p:spPr>
            <a:xfrm>
              <a:off x="9744344" y="1667849"/>
              <a:ext cx="1451946" cy="196197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Handlingsdel</a:t>
              </a:r>
            </a:p>
            <a:p>
              <a:pPr marL="0" lvl="0" indent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nb-NO" sz="1600" b="1" kern="1200" dirty="0">
                  <a:solidFill>
                    <a:schemeClr val="tx1"/>
                  </a:solidFill>
                </a:rPr>
                <a:t>Økonomiplan</a:t>
              </a:r>
            </a:p>
          </p:txBody>
        </p:sp>
      </p:grpSp>
      <p:sp>
        <p:nvSpPr>
          <p:cNvPr id="37" name="TekstSylinder 36">
            <a:extLst>
              <a:ext uri="{FF2B5EF4-FFF2-40B4-BE49-F238E27FC236}">
                <a16:creationId xmlns:a16="http://schemas.microsoft.com/office/drawing/2014/main" id="{FAAC2E91-5551-69A0-BA6C-EEE91698476C}"/>
              </a:ext>
            </a:extLst>
          </p:cNvPr>
          <p:cNvSpPr txBox="1"/>
          <p:nvPr/>
        </p:nvSpPr>
        <p:spPr>
          <a:xfrm>
            <a:off x="657351" y="397042"/>
            <a:ext cx="81497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800" b="1" dirty="0"/>
              <a:t>Et langsiktig og systematisk arbeid med å rekruttere og beholde fagpersonell er relevant i mange deler av planarbeidet etter plan- og bygningsloven </a:t>
            </a:r>
          </a:p>
        </p:txBody>
      </p:sp>
    </p:spTree>
    <p:extLst>
      <p:ext uri="{BB962C8B-B14F-4D97-AF65-F5344CB8AC3E}">
        <p14:creationId xmlns:p14="http://schemas.microsoft.com/office/powerpoint/2010/main" val="3467371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C3216BB4-C637-B111-3C57-E03B9C4B743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7541" y="2381865"/>
            <a:ext cx="5282874" cy="39273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Utviklet av Statsforvalternes Fellestjenester (STAF) som pilot.</a:t>
            </a:r>
          </a:p>
          <a:p>
            <a:pPr marL="0" indent="0">
              <a:buNone/>
            </a:pPr>
            <a:r>
              <a:rPr lang="nb-NO" sz="20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«Merk at tjenesten vil ikke være fullstendig i denne versjonen. Den skal videreutvikles og forbedres i løpet av 2025. Det er derfor sannsynlig at saksbehandlerne vil oppleve og identifisere noen feil og uregelmessigheter i den første fasen etter lansering.»</a:t>
            </a:r>
          </a:p>
          <a:p>
            <a:pPr marL="0" indent="0">
              <a:buNone/>
            </a:pPr>
            <a:endParaRPr lang="nb-NO" sz="2000" i="1" kern="100" dirty="0"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20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…gjelder </a:t>
            </a:r>
            <a:r>
              <a:rPr lang="nb-NO" sz="2000" kern="100" dirty="0">
                <a:ea typeface="Aptos" panose="020B0004020202020204" pitchFamily="34" charset="0"/>
                <a:cs typeface="Times New Roman" panose="02020603050405020304" pitchFamily="18" charset="0"/>
              </a:rPr>
              <a:t>også for 2026!</a:t>
            </a:r>
            <a:endParaRPr lang="nb-NO" sz="2000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5888C65-562C-8814-FFC8-DEC98274F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7541" y="548753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Ny </a:t>
            </a:r>
            <a:r>
              <a:rPr lang="nb-NO" sz="3200" b="1">
                <a:latin typeface="+mn-lt"/>
              </a:rPr>
              <a:t>teknisk løsning </a:t>
            </a:r>
            <a:r>
              <a:rPr lang="nb-NO" sz="3200" b="1" dirty="0">
                <a:latin typeface="+mn-lt"/>
              </a:rPr>
              <a:t>for tilskudd fra 2025 i </a:t>
            </a:r>
            <a:r>
              <a:rPr lang="nb-NO" sz="3200" b="1" dirty="0" err="1">
                <a:latin typeface="+mn-lt"/>
              </a:rPr>
              <a:t>Altinn</a:t>
            </a:r>
            <a:endParaRPr lang="nb-NO" sz="3200" b="1" dirty="0">
              <a:latin typeface="+mn-lt"/>
            </a:endParaRPr>
          </a:p>
        </p:txBody>
      </p:sp>
      <p:pic>
        <p:nvPicPr>
          <p:cNvPr id="5" name="Bilde 4" descr="Et bilde som inneholder grunn, utendørs, grå, betong&#10;&#10;KI-generert innhold kan være feil.">
            <a:extLst>
              <a:ext uri="{FF2B5EF4-FFF2-40B4-BE49-F238E27FC236}">
                <a16:creationId xmlns:a16="http://schemas.microsoft.com/office/drawing/2014/main" id="{466DA567-B976-7596-AD0D-DD0F3820C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180" y="2381864"/>
            <a:ext cx="3487993" cy="348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2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40CD6CA-6B59-24DF-95DA-51BC675EC78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2165297"/>
            <a:ext cx="10078772" cy="3927382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nb-NO" sz="1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Fra og med 2025 innførte Helsedirektoratet en ny nettbasert ordning i </a:t>
            </a:r>
            <a:r>
              <a:rPr lang="nb-NO" sz="19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Altinn</a:t>
            </a:r>
            <a:r>
              <a:rPr lang="nb-NO" sz="19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for å søke om tilskudd.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1900" kern="100" dirty="0">
                <a:ea typeface="Aptos" panose="020B0004020202020204" pitchFamily="34" charset="0"/>
                <a:cs typeface="Times New Roman" panose="02020603050405020304" pitchFamily="18" charset="0"/>
              </a:rPr>
              <a:t>Statsforvalteren får informasjon fra Helsedirektoratet om føringer for årets tilskudd i slutten av januar. </a:t>
            </a:r>
          </a:p>
          <a:p>
            <a:pPr marL="342900" indent="-342900">
              <a:buFont typeface="Symbol" panose="05050102010706020507" pitchFamily="18" charset="2"/>
              <a:buChar char=""/>
            </a:pPr>
            <a:r>
              <a:rPr lang="nb-NO" sz="1900" kern="100" dirty="0">
                <a:ea typeface="Aptos" panose="020B0004020202020204" pitchFamily="34" charset="0"/>
                <a:cs typeface="Times New Roman" panose="02020603050405020304" pitchFamily="18" charset="0"/>
              </a:rPr>
              <a:t>Statsforvalteren vil publisere informasjon om tilskuddet for 2026 på </a:t>
            </a:r>
            <a:r>
              <a:rPr lang="nb-NO" sz="1900" u="sng" kern="100" dirty="0">
                <a:solidFill>
                  <a:srgbClr val="467886"/>
                </a:solidFill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våre nettsider.</a:t>
            </a:r>
            <a:r>
              <a:rPr lang="nb-NO" sz="1900" kern="100" dirty="0">
                <a:ea typeface="Aptos" panose="020B0004020202020204" pitchFamily="34" charset="0"/>
                <a:cs typeface="Times New Roman" panose="02020603050405020304" pitchFamily="18" charset="0"/>
              </a:rPr>
              <a:t> Der ligger også Helsedirektoratets regelverk for ordningen samt veiledning for å søke.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D37EC066-3C00-AAA3-FF2C-B3F812B06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3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Søke tilskudd for 2026 (1)</a:t>
            </a:r>
          </a:p>
        </p:txBody>
      </p:sp>
    </p:spTree>
    <p:extLst>
      <p:ext uri="{BB962C8B-B14F-4D97-AF65-F5344CB8AC3E}">
        <p14:creationId xmlns:p14="http://schemas.microsoft.com/office/powerpoint/2010/main" val="20170494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3D2B6A-B3F7-AFC0-61DA-B251A4F21B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55706090-80D0-EFC5-9DBD-BA12288F875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55688" y="2165297"/>
            <a:ext cx="5609807" cy="3927382"/>
          </a:xfrm>
        </p:spPr>
        <p:txBody>
          <a:bodyPr>
            <a:normAutofit/>
          </a:bodyPr>
          <a:lstStyle/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Søknader på </a:t>
            </a:r>
            <a:r>
              <a:rPr lang="nb-NO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tjenesteutviklingsprosjekter: Skriv så kort og konsist som mulig! Det er ingen sammenheng mellom lang søknadstekst og høy tildeling. </a:t>
            </a:r>
          </a:p>
          <a:p>
            <a:r>
              <a:rPr lang="nb-NO" sz="18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Prioriter mellom tjenesteutviklingsprosjektene! (Det er valgfritt i skjemaet, men Statsforvalteren har stor nytte av at det gjøres.)</a:t>
            </a:r>
          </a:p>
          <a:p>
            <a:r>
              <a:rPr lang="nb-NO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Statsforvalteren starter saksbehandlingen umiddelbart etter at søknadsfristen er ute. </a:t>
            </a:r>
          </a:p>
          <a:p>
            <a:r>
              <a:rPr lang="nb-NO" sz="1800" kern="100" dirty="0">
                <a:ea typeface="Aptos" panose="020B0004020202020204" pitchFamily="34" charset="0"/>
                <a:cs typeface="Times New Roman" panose="02020603050405020304" pitchFamily="18" charset="0"/>
              </a:rPr>
              <a:t>Dersom vi må etterspørre manglende informasjon i rapportering, revisjonsrapporter eller søknader, vil det forsinke utbetalingene av årets tilskudd.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61AB71C1-8E57-D070-E10A-B1B86D422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688" y="548753"/>
            <a:ext cx="10080625" cy="1287514"/>
          </a:xfrm>
        </p:spPr>
        <p:txBody>
          <a:bodyPr/>
          <a:lstStyle/>
          <a:p>
            <a:r>
              <a:rPr lang="nb-NO" sz="3200" b="1" dirty="0">
                <a:latin typeface="+mn-lt"/>
              </a:rPr>
              <a:t>Søke tilskudd for 2026 (2)</a:t>
            </a:r>
          </a:p>
        </p:txBody>
      </p:sp>
      <p:pic>
        <p:nvPicPr>
          <p:cNvPr id="5" name="Bilde 4" descr="Et bilde som inneholder fugl, vann, utendørs, vadefugl&#10;&#10;KI-generert innhold kan være feil.">
            <a:extLst>
              <a:ext uri="{FF2B5EF4-FFF2-40B4-BE49-F238E27FC236}">
                <a16:creationId xmlns:a16="http://schemas.microsoft.com/office/drawing/2014/main" id="{EBFD4AE3-B55B-7E74-6CB9-365AF169B5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214" y="2347609"/>
            <a:ext cx="3357129" cy="335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13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662</TotalTime>
  <Words>1655</Words>
  <Application>Microsoft Office PowerPoint</Application>
  <PresentationFormat>Widescreen</PresentationFormat>
  <Paragraphs>214</Paragraphs>
  <Slides>27</Slides>
  <Notes>3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27</vt:i4>
      </vt:variant>
    </vt:vector>
  </HeadingPairs>
  <TitlesOfParts>
    <vt:vector size="34" baseType="lpstr">
      <vt:lpstr>Aptos</vt:lpstr>
      <vt:lpstr>Arial</vt:lpstr>
      <vt:lpstr>Calibri</vt:lpstr>
      <vt:lpstr>Calibri Light</vt:lpstr>
      <vt:lpstr>Open Sans</vt:lpstr>
      <vt:lpstr>Symbol</vt:lpstr>
      <vt:lpstr>Office-tema</vt:lpstr>
      <vt:lpstr>PowerPoint-presentasjon</vt:lpstr>
      <vt:lpstr>Noen av kommunenes viktigste utfordringer fram mot 2040 og 2050: </vt:lpstr>
      <vt:lpstr>Bo trygt hjemme-reformen 2024 - 2028</vt:lpstr>
      <vt:lpstr>Arbeidsfelt som har koblinger til hverandre</vt:lpstr>
      <vt:lpstr>PowerPoint-presentasjon</vt:lpstr>
      <vt:lpstr>PowerPoint-presentasjon</vt:lpstr>
      <vt:lpstr>Ny teknisk løsning for tilskudd fra 2025 i Altinn</vt:lpstr>
      <vt:lpstr>Søke tilskudd for 2026 (1)</vt:lpstr>
      <vt:lpstr>Søke tilskudd for 2026 (2)</vt:lpstr>
      <vt:lpstr>Penger til fordeling</vt:lpstr>
      <vt:lpstr>Kriterier for tildeling av tilskudd (fra regelverket)</vt:lpstr>
      <vt:lpstr>Kriterier for tildeling av tilskudd (fra regelverket)</vt:lpstr>
      <vt:lpstr>Kriterier for tildeling av tilskudd (fra regelverket)</vt:lpstr>
      <vt:lpstr>Statsforvalterens interne strategi for prioritering i 2026</vt:lpstr>
      <vt:lpstr>Deltakere i regionalt kompetansenettverk</vt:lpstr>
      <vt:lpstr>Statsforvalterens strategi for tildeling i 2026</vt:lpstr>
      <vt:lpstr>Rapportering for 2025 </vt:lpstr>
      <vt:lpstr>Annet</vt:lpstr>
      <vt:lpstr>Overføring eller retur av ubrukte midler (1)</vt:lpstr>
      <vt:lpstr>Overføring eller retur av ubrukte midler (2)</vt:lpstr>
      <vt:lpstr>Viktig å holde god orden på ubrukte tilskuddsmidler! </vt:lpstr>
      <vt:lpstr>Omdisponering av midler i løpet av året</vt:lpstr>
      <vt:lpstr>Frist for rapportering og søknad </vt:lpstr>
      <vt:lpstr>Foreløpig tidsplan - 2026</vt:lpstr>
      <vt:lpstr>Trenger dere hjelp med den tekniske løsningen for tilskuddet?</vt:lpstr>
      <vt:lpstr>Saksbehandlere på tilskuddet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Aasheim, Anders</dc:creator>
  <cp:lastModifiedBy>Aasheim, Anders</cp:lastModifiedBy>
  <cp:revision>23</cp:revision>
  <dcterms:created xsi:type="dcterms:W3CDTF">2023-02-28T09:58:44Z</dcterms:created>
  <dcterms:modified xsi:type="dcterms:W3CDTF">2026-01-08T13:04:11Z</dcterms:modified>
</cp:coreProperties>
</file>