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261" r:id="rId7"/>
    <p:sldId id="262" r:id="rId8"/>
    <p:sldId id="269" r:id="rId9"/>
    <p:sldId id="270" r:id="rId10"/>
    <p:sldId id="271" r:id="rId11"/>
    <p:sldId id="267" r:id="rId12"/>
    <p:sldId id="268" r:id="rId13"/>
    <p:sldId id="266" r:id="rId14"/>
    <p:sldId id="258" r:id="rId15"/>
    <p:sldId id="265" r:id="rId16"/>
    <p:sldId id="260" r:id="rId17"/>
    <p:sldId id="273" r:id="rId18"/>
    <p:sldId id="274" r:id="rId19"/>
  </p:sldIdLst>
  <p:sldSz cx="12192000" cy="6858000"/>
  <p:notesSz cx="9926638" cy="6797675"/>
  <p:defaultTextStyle>
    <a:defPPr>
      <a:defRPr lang="nb-NO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300"/>
    <a:srgbClr val="45B19D"/>
    <a:srgbClr val="53351D"/>
    <a:srgbClr val="6DCEB2"/>
    <a:srgbClr val="3BB18F"/>
    <a:srgbClr val="F2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12C9E-304D-4C45-A8EE-D7DC6C430D51}" v="2143" dt="2025-10-09T08:37:35.099"/>
    <p1510:client id="{A003C625-6AB0-41BE-9149-58804C682508}" v="368" dt="2025-10-09T04:57:27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ddels stil 1 – uthev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28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A7419992-2A2A-D74D-A6F5-3563BF7367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970656" y="190936"/>
            <a:ext cx="5285016" cy="417984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10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EE84BDB-C0F8-3E48-8A0D-3B5EE85472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090743" y="6456613"/>
            <a:ext cx="1139800" cy="150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96304C10-F7BE-C142-A2B3-117EBC407A58}" type="datetimeFigureOut">
              <a:rPr lang="nb-NO" sz="800" smtClean="0"/>
              <a:t>14.10.2025</a:t>
            </a:fld>
            <a:endParaRPr lang="nb-NO" sz="80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2CEAC2C-C01A-C942-8EBA-98AEE5C566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696095" y="6456613"/>
            <a:ext cx="7154490" cy="150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D416A9A-7E4C-684D-B40F-FFF194C714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9365202" y="6456612"/>
            <a:ext cx="373584" cy="15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7511773-260C-A548-8B33-3531903ABA7D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3CB9B09-8E98-E64A-8E0B-125221F1A0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68" y="231304"/>
            <a:ext cx="2787346" cy="3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46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9T06:47:18.0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2758 82 24575,'-4'-3'0,"0"0"0,0 0 0,-1 0 0,1 1 0,-1 0 0,0 0 0,0 0 0,0 1 0,0-1 0,0 1 0,0 0 0,-7 0 0,-70-1 0,55 3 0,-86-1 0,-300-16 0,208 4 0,-18-2 0,86 3 0,-190 9 0,150 5 0,-569-3 0,737 0 0,-1 1 0,0 0 0,1 0 0,-1 1 0,1 1 0,0-1 0,0 1 0,0 1 0,0 0 0,0 0 0,1 1 0,-1 0 0,1 0 0,1 1 0,-1 0 0,1 1 0,-10 10 0,9-8 0,1 1 0,0 0 0,0 0 0,1 1 0,0 0 0,1 0 0,0 0 0,1 1 0,0 0 0,1-1 0,0 1 0,1 1 0,-1 17 0,2-15 0,-1 22 0,1 1 0,5 41 0,-3-69 0,1-1 0,0 1 0,0-1 0,0 0 0,1 1 0,1-1 0,-1 0 0,2-1 0,-1 1 0,1-1 0,0 0 0,1 0 0,10 12 0,7-1 0,0 0 0,2-1 0,0-1 0,1-2 0,0 0 0,35 13 0,-4-6 0,2-3 0,64 14 0,118 3 0,-158-24 0,-49-6 0,57 2 0,1-7 0,240-4 0,-290 0 0,1-2 0,-1-2 0,-1-1 0,1-2 0,-1-3 0,-1 0 0,-1-3 0,0-1 0,51-32 0,243-113 0,-78 42 0,-246 116 0,12-7 0,1 0 0,-2-1 0,0-2 0,0 0 0,18-17 0,8-4 31,-39 31-170,-1 0-1,1-1 0,0 0 1,-1 0-1,0-1 1,-1 1-1,1-1 0,-1 0 1,7-12-1,-5 3-6686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opptekst 1">
            <a:extLst>
              <a:ext uri="{FF2B5EF4-FFF2-40B4-BE49-F238E27FC236}">
                <a16:creationId xmlns:a16="http://schemas.microsoft.com/office/drawing/2014/main" id="{6CB1BD00-BC96-FB44-9515-636EB845AC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970656" y="190936"/>
            <a:ext cx="5285016" cy="417984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BBE2626-9B40-FA43-B649-DF7041FEF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8" y="231304"/>
            <a:ext cx="2787346" cy="377617"/>
          </a:xfrm>
          <a:prstGeom prst="rect">
            <a:avLst/>
          </a:prstGeom>
        </p:spPr>
      </p:pic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BFCC943F-0373-9D49-A18D-1C46B54064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090743" y="6456613"/>
            <a:ext cx="1139800" cy="150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96304C10-F7BE-C142-A2B3-117EBC407A58}" type="datetimeFigureOut">
              <a:rPr lang="nb-NO" sz="800" smtClean="0"/>
              <a:t>14.10.2025</a:t>
            </a:fld>
            <a:endParaRPr lang="nb-NO" sz="800"/>
          </a:p>
        </p:txBody>
      </p:sp>
      <p:sp>
        <p:nvSpPr>
          <p:cNvPr id="15" name="Plassholder for bunntekst 3">
            <a:extLst>
              <a:ext uri="{FF2B5EF4-FFF2-40B4-BE49-F238E27FC236}">
                <a16:creationId xmlns:a16="http://schemas.microsoft.com/office/drawing/2014/main" id="{3F013E97-69C6-F547-A2B1-EEE3404765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96095" y="6456613"/>
            <a:ext cx="7154490" cy="150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/>
          </a:p>
        </p:txBody>
      </p:sp>
      <p:sp>
        <p:nvSpPr>
          <p:cNvPr id="16" name="Plassholder for lysbildenummer 4">
            <a:extLst>
              <a:ext uri="{FF2B5EF4-FFF2-40B4-BE49-F238E27FC236}">
                <a16:creationId xmlns:a16="http://schemas.microsoft.com/office/drawing/2014/main" id="{4463CD81-70C8-DE47-A148-B03915515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9365202" y="6456612"/>
            <a:ext cx="373584" cy="15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7511773-260C-A548-8B33-3531903ABA7D}" type="slidenum">
              <a:rPr lang="nb-NO" sz="800" smtClean="0"/>
              <a:pPr algn="l"/>
              <a:t>‹#›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76234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Brukerhenvendelser fra søkere og saksbehandlere om søknadsbeløp – 	søknader – saksbehandling - rapportering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7511773-260C-A548-8B33-3531903ABA7D}" type="slidenum">
              <a:rPr lang="nb-NO" sz="800" smtClean="0"/>
              <a:pPr algn="l"/>
              <a:t>3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93855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postmottak@landbruksdirektoratet.no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postmottak@landbruksdirektoratet.no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E33CB15-0097-C94E-9BAF-BA0F648B1F21}"/>
              </a:ext>
            </a:extLst>
          </p:cNvPr>
          <p:cNvSpPr/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3A6078E-DEBD-9E44-BAD1-926362735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700" y="-2"/>
            <a:ext cx="6845300" cy="686216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2382" y="5420781"/>
            <a:ext cx="3372255" cy="889532"/>
          </a:xfrm>
          <a:prstGeom prst="rect">
            <a:avLst/>
          </a:prstGeom>
        </p:spPr>
      </p:pic>
      <p:sp>
        <p:nvSpPr>
          <p:cNvPr id="12" name="Undertittel 2">
            <a:extLst>
              <a:ext uri="{FF2B5EF4-FFF2-40B4-BE49-F238E27FC236}">
                <a16:creationId xmlns:a16="http://schemas.microsoft.com/office/drawing/2014/main" id="{E2710194-0750-394E-81C5-6DA0E7D48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663" y="3926488"/>
            <a:ext cx="5696176" cy="998252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3E08531-9DA0-224D-A1F2-BDDF1D10B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3" y="1746591"/>
            <a:ext cx="5696176" cy="203093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10">
            <a:extLst>
              <a:ext uri="{FF2B5EF4-FFF2-40B4-BE49-F238E27FC236}">
                <a16:creationId xmlns:a16="http://schemas.microsoft.com/office/drawing/2014/main" id="{9DAB46B6-FA7D-E845-8CE9-E79C3587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000" y="6100451"/>
            <a:ext cx="1729455" cy="41972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379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s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AFACE35-98DB-6A4F-858C-6668DEF796C9}"/>
              </a:ext>
            </a:extLst>
          </p:cNvPr>
          <p:cNvSpPr/>
          <p:nvPr userDrawn="1"/>
        </p:nvSpPr>
        <p:spPr>
          <a:xfrm>
            <a:off x="-14993" y="0"/>
            <a:ext cx="12192000" cy="629716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33854" y="2834"/>
            <a:ext cx="6411357" cy="6297167"/>
          </a:xfrm>
          <a:custGeom>
            <a:avLst/>
            <a:gdLst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4842000 w 4842000"/>
              <a:gd name="connsiteY2" fmla="*/ 6552000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1365375 w 4842000"/>
              <a:gd name="connsiteY2" fmla="*/ 6542475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1370137 w 4842000"/>
              <a:gd name="connsiteY2" fmla="*/ 6547237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2269547 w 4842000"/>
              <a:gd name="connsiteY2" fmla="*/ 6292404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11243 w 4853243"/>
              <a:gd name="connsiteY0" fmla="*/ 0 h 6297167"/>
              <a:gd name="connsiteX1" fmla="*/ 4853243 w 4853243"/>
              <a:gd name="connsiteY1" fmla="*/ 0 h 6297167"/>
              <a:gd name="connsiteX2" fmla="*/ 2280790 w 4853243"/>
              <a:gd name="connsiteY2" fmla="*/ 6292404 h 6297167"/>
              <a:gd name="connsiteX3" fmla="*/ 0 w 4853243"/>
              <a:gd name="connsiteY3" fmla="*/ 6297167 h 6297167"/>
              <a:gd name="connsiteX4" fmla="*/ 11243 w 4853243"/>
              <a:gd name="connsiteY4" fmla="*/ 0 h 6297167"/>
              <a:gd name="connsiteX0" fmla="*/ 11243 w 4793608"/>
              <a:gd name="connsiteY0" fmla="*/ 0 h 6297167"/>
              <a:gd name="connsiteX1" fmla="*/ 4793608 w 4793608"/>
              <a:gd name="connsiteY1" fmla="*/ 29817 h 6297167"/>
              <a:gd name="connsiteX2" fmla="*/ 2280790 w 4793608"/>
              <a:gd name="connsiteY2" fmla="*/ 6292404 h 6297167"/>
              <a:gd name="connsiteX3" fmla="*/ 0 w 4793608"/>
              <a:gd name="connsiteY3" fmla="*/ 6297167 h 6297167"/>
              <a:gd name="connsiteX4" fmla="*/ 11243 w 4793608"/>
              <a:gd name="connsiteY4" fmla="*/ 0 h 6297167"/>
              <a:gd name="connsiteX0" fmla="*/ 11243 w 4808517"/>
              <a:gd name="connsiteY0" fmla="*/ 0 h 6297167"/>
              <a:gd name="connsiteX1" fmla="*/ 4808517 w 4808517"/>
              <a:gd name="connsiteY1" fmla="*/ 9939 h 6297167"/>
              <a:gd name="connsiteX2" fmla="*/ 2280790 w 4808517"/>
              <a:gd name="connsiteY2" fmla="*/ 6292404 h 6297167"/>
              <a:gd name="connsiteX3" fmla="*/ 0 w 4808517"/>
              <a:gd name="connsiteY3" fmla="*/ 6297167 h 6297167"/>
              <a:gd name="connsiteX4" fmla="*/ 11243 w 4808517"/>
              <a:gd name="connsiteY4" fmla="*/ 0 h 629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8517" h="6297167">
                <a:moveTo>
                  <a:pt x="11243" y="0"/>
                </a:moveTo>
                <a:lnTo>
                  <a:pt x="4808517" y="9939"/>
                </a:lnTo>
                <a:lnTo>
                  <a:pt x="2280790" y="6292404"/>
                </a:lnTo>
                <a:lnTo>
                  <a:pt x="0" y="6297167"/>
                </a:lnTo>
                <a:cubicBezTo>
                  <a:pt x="3748" y="4198111"/>
                  <a:pt x="7495" y="2099056"/>
                  <a:pt x="11243" y="0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0" bIns="720000" anchor="ctr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049" y="5156616"/>
            <a:ext cx="7189678" cy="1143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34" y="3548743"/>
            <a:ext cx="7189678" cy="1449019"/>
          </a:xfrm>
        </p:spPr>
        <p:txBody>
          <a:bodyPr wrap="square"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03CB023-4F27-5B40-B531-AF69D82E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0280" y="6596179"/>
            <a:ext cx="7614921" cy="10772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26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748367"/>
            <a:ext cx="11081167" cy="4551635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0FFA746-32C7-D443-BDA2-C43C3F81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0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BA35B2-B75A-1E45-BC87-83FFA593B1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748367"/>
            <a:ext cx="11081167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280" y="6596180"/>
            <a:ext cx="7614921" cy="10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0FFA746-32C7-D443-BDA2-C43C3F81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623D2BD-0E1A-7548-9012-9F259B99665D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53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BA35B2-B75A-1E45-BC87-83FFA593B1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748367"/>
            <a:ext cx="11081167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280" y="6596180"/>
            <a:ext cx="7614921" cy="10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0FFA746-32C7-D443-BDA2-C43C3F81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623D2BD-0E1A-7548-9012-9F259B99665D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76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BA35B2-B75A-1E45-BC87-83FFA593B1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748367"/>
            <a:ext cx="11081167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280" y="6596180"/>
            <a:ext cx="7614921" cy="10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0FFA746-32C7-D443-BDA2-C43C3F81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623D2BD-0E1A-7548-9012-9F259B99665D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77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BA35B2-B75A-1E45-BC87-83FFA593B1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748367"/>
            <a:ext cx="11081167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280" y="6596180"/>
            <a:ext cx="7614921" cy="10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0FFA746-32C7-D443-BDA2-C43C3F81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088C3DB-2DB7-294D-B97E-B4C0BD2C52DC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24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3" y="1748367"/>
            <a:ext cx="5335675" cy="45516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36CDC3-7787-6A44-91B9-7424C70206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9685" y="1748367"/>
            <a:ext cx="5378888" cy="45516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3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to spalte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6C0929D-B52B-8E43-A9FD-911FD909D9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3" y="1748367"/>
            <a:ext cx="5335675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280" y="6596180"/>
            <a:ext cx="7614921" cy="10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36CDC3-7787-6A44-91B9-7424C70206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9685" y="1748367"/>
            <a:ext cx="5378888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CF9C61A-B926-1F41-9EF3-31B7688E503D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72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to spalter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6C0929D-B52B-8E43-A9FD-911FD909D9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3" y="1748367"/>
            <a:ext cx="5335675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280" y="6596180"/>
            <a:ext cx="7614921" cy="10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36CDC3-7787-6A44-91B9-7424C70206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9685" y="1748367"/>
            <a:ext cx="5378888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CF9C61A-B926-1F41-9EF3-31B7688E503D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81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to spalter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704942C3-4C12-8C44-986F-76E086BDC5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3" y="1748367"/>
            <a:ext cx="5335675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280" y="6596180"/>
            <a:ext cx="7614921" cy="10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36CDC3-7787-6A44-91B9-7424C70206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9685" y="1748367"/>
            <a:ext cx="5378888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DAEACA8-C83D-E84E-A8F5-66B8FFBE3AFC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84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_selvvalgt 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bilde 12">
            <a:extLst>
              <a:ext uri="{FF2B5EF4-FFF2-40B4-BE49-F238E27FC236}">
                <a16:creationId xmlns:a16="http://schemas.microsoft.com/office/drawing/2014/main" id="{ECDD95F2-2EF5-7545-AFEC-1E9E5E4170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31762" y="0"/>
            <a:ext cx="12323762" cy="6878962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 anchor="ctr" anchorCtr="1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E91B2040-3D47-9B42-BBFC-2596FCEF16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87617" y="-15723"/>
            <a:ext cx="6904383" cy="6889445"/>
          </a:xfrm>
          <a:blipFill>
            <a:blip r:embed="rId3" cstate="hqprint">
              <a:alphaModFix amt="8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9" r="7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  </a:t>
            </a:r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>
          <a:xfrm>
            <a:off x="624000" y="6100451"/>
            <a:ext cx="1729455" cy="41972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2710194-0750-394E-81C5-6DA0E7D48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661" y="3926488"/>
            <a:ext cx="11065101" cy="998252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3E08531-9DA0-224D-A1F2-BDDF1D10B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2" y="1746591"/>
            <a:ext cx="11087100" cy="203093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7" name="Plassholder for bilde 8">
            <a:extLst>
              <a:ext uri="{FF2B5EF4-FFF2-40B4-BE49-F238E27FC236}">
                <a16:creationId xmlns:a16="http://schemas.microsoft.com/office/drawing/2014/main" id="{E1B0ABD3-B414-EE44-82F6-8B3CA0D6A1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32788" y="5427034"/>
            <a:ext cx="3355975" cy="8890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267" b="-75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F2D1219-C707-5745-9B8D-52EAE21F5B75}"/>
              </a:ext>
            </a:extLst>
          </p:cNvPr>
          <p:cNvSpPr txBox="1"/>
          <p:nvPr userDrawn="1"/>
        </p:nvSpPr>
        <p:spPr>
          <a:xfrm>
            <a:off x="-131762" y="-351482"/>
            <a:ext cx="98745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200"/>
              <a:t>Selvvalgt bilde</a:t>
            </a:r>
          </a:p>
        </p:txBody>
      </p:sp>
    </p:spTree>
    <p:extLst>
      <p:ext uri="{BB962C8B-B14F-4D97-AF65-F5344CB8AC3E}">
        <p14:creationId xmlns:p14="http://schemas.microsoft.com/office/powerpoint/2010/main" val="2992132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0768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536418-90E7-784B-A3AE-C1F07C056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72FB563-FFC9-C248-9CDB-FF1B0B8901E4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04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lys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536418-90E7-784B-A3AE-C1F07C056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72FB563-FFC9-C248-9CDB-FF1B0B8901E4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19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536418-90E7-784B-A3AE-C1F07C056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72FB563-FFC9-C248-9CDB-FF1B0B8901E4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61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536418-90E7-784B-A3AE-C1F07C056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6E7AE75-3FC9-2C45-828F-03BC3FE18C51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16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536418-90E7-784B-A3AE-C1F07C056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D631C02-255E-C844-AA16-C66FFA164A70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536418-90E7-784B-A3AE-C1F07C056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D631C02-255E-C844-AA16-C66FFA164A70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35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536418-90E7-784B-A3AE-C1F07C056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DAB601-3B06-41AF-BDDE-A1BC8F696C4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D631C02-255E-C844-AA16-C66FFA164A70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tx2"/>
                </a:solidFill>
              </a:rPr>
              <a:t>Landbruksdirektoratet / </a:t>
            </a:r>
            <a:r>
              <a:rPr lang="nb-NO" sz="851" b="1" err="1">
                <a:solidFill>
                  <a:schemeClr val="tx2"/>
                </a:solidFill>
              </a:rPr>
              <a:t>Eanandoallodirektoráhtta</a:t>
            </a:r>
            <a:endParaRPr lang="nb-NO" sz="851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60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8833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44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_selvvalgt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bilde 12">
            <a:extLst>
              <a:ext uri="{FF2B5EF4-FFF2-40B4-BE49-F238E27FC236}">
                <a16:creationId xmlns:a16="http://schemas.microsoft.com/office/drawing/2014/main" id="{ECDD95F2-2EF5-7545-AFEC-1E9E5E4170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31762" y="0"/>
            <a:ext cx="12323762" cy="6878962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 anchor="ctr" anchorCtr="1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E91B2040-3D47-9B42-BBFC-2596FCEF16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87617" y="-15723"/>
            <a:ext cx="6904383" cy="6889445"/>
          </a:xfrm>
          <a:blipFill>
            <a:blip r:embed="rId3" cstate="hqprint">
              <a:alphaModFix amt="8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9" r="7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  </a:t>
            </a:r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>
          <a:xfrm>
            <a:off x="624000" y="6100451"/>
            <a:ext cx="1729455" cy="41972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2710194-0750-394E-81C5-6DA0E7D48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661" y="3926488"/>
            <a:ext cx="11065101" cy="998252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3E08531-9DA0-224D-A1F2-BDDF1D10B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2" y="1746591"/>
            <a:ext cx="11087100" cy="203093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7" name="Plassholder for bilde 8">
            <a:extLst>
              <a:ext uri="{FF2B5EF4-FFF2-40B4-BE49-F238E27FC236}">
                <a16:creationId xmlns:a16="http://schemas.microsoft.com/office/drawing/2014/main" id="{E1B0ABD3-B414-EE44-82F6-8B3CA0D6A1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32788" y="5427034"/>
            <a:ext cx="3355975" cy="8890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267" b="-75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F2D1219-C707-5745-9B8D-52EAE21F5B75}"/>
              </a:ext>
            </a:extLst>
          </p:cNvPr>
          <p:cNvSpPr txBox="1"/>
          <p:nvPr userDrawn="1"/>
        </p:nvSpPr>
        <p:spPr>
          <a:xfrm>
            <a:off x="-131762" y="-351482"/>
            <a:ext cx="98745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200"/>
              <a:t>Selvvalgt bilde</a:t>
            </a:r>
          </a:p>
        </p:txBody>
      </p:sp>
    </p:spTree>
    <p:extLst>
      <p:ext uri="{BB962C8B-B14F-4D97-AF65-F5344CB8AC3E}">
        <p14:creationId xmlns:p14="http://schemas.microsoft.com/office/powerpoint/2010/main" val="4240564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>
            <a:extLst>
              <a:ext uri="{FF2B5EF4-FFF2-40B4-BE49-F238E27FC236}">
                <a16:creationId xmlns:a16="http://schemas.microsoft.com/office/drawing/2014/main" id="{9964505A-8F92-C24A-976F-B158FC1A8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191" y="0"/>
            <a:ext cx="6834809" cy="685164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327" y="857059"/>
            <a:ext cx="3372255" cy="88953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FCFE49A-BB2B-0748-8FF4-22489E57B042}"/>
              </a:ext>
            </a:extLst>
          </p:cNvPr>
          <p:cNvSpPr txBox="1">
            <a:spLocks/>
          </p:cNvSpPr>
          <p:nvPr userDrawn="1"/>
        </p:nvSpPr>
        <p:spPr>
          <a:xfrm>
            <a:off x="9360882" y="3429000"/>
            <a:ext cx="2343756" cy="3149600"/>
          </a:xfrm>
          <a:prstGeom prst="rect">
            <a:avLst/>
          </a:prstGeom>
          <a:noFill/>
        </p:spPr>
        <p:txBody>
          <a:bodyPr wrap="square" lIns="0" tIns="0" rIns="0" bIns="46800" rtlCol="0">
            <a:noAutofit/>
          </a:bodyPr>
          <a:lstStyle/>
          <a:p>
            <a:pPr fontAlgn="base"/>
            <a:r>
              <a:rPr lang="nb-NO" sz="11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Oslo – Besøksadresse</a:t>
            </a:r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Stortingsgt. 28</a:t>
            </a:r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0161 Oslo</a:t>
            </a:r>
          </a:p>
          <a:p>
            <a:pPr fontAlgn="base"/>
            <a:endParaRPr lang="nb-NO" sz="11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 – Besøksadresse</a:t>
            </a:r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Løkkeveien 111-0301</a:t>
            </a:r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9510 Alta</a:t>
            </a:r>
          </a:p>
          <a:p>
            <a:pPr fontAlgn="base"/>
            <a:endParaRPr lang="nb-NO" sz="11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1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Steinkjer – Besøksadresse</a:t>
            </a:r>
            <a:br>
              <a:rPr lang="nb-NO" sz="1100"/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Skolegata 22</a:t>
            </a:r>
            <a:br>
              <a:rPr lang="nb-NO" sz="1100"/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7713 Steinkjer</a:t>
            </a:r>
          </a:p>
          <a:p>
            <a:pPr fontAlgn="base"/>
            <a:endParaRPr lang="nb-NO" sz="11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1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</a:t>
            </a:r>
          </a:p>
          <a:p>
            <a:pPr fontAlgn="base"/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Postboks 1450 Vika</a:t>
            </a:r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0116 Oslo</a:t>
            </a:r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1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Telefon: 78 60 60 00</a:t>
            </a:r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postmottak@landbruksdirektoratet.no</a:t>
            </a:r>
            <a:endParaRPr lang="nb-NO" sz="11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1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A1E8C4B-B029-0B49-8030-665A936CBAC3}"/>
              </a:ext>
            </a:extLst>
          </p:cNvPr>
          <p:cNvSpPr txBox="1"/>
          <p:nvPr userDrawn="1"/>
        </p:nvSpPr>
        <p:spPr>
          <a:xfrm>
            <a:off x="601662" y="6159481"/>
            <a:ext cx="3995737" cy="355034"/>
          </a:xfrm>
          <a:prstGeom prst="rect">
            <a:avLst/>
          </a:prstGeom>
          <a:noFill/>
        </p:spPr>
        <p:txBody>
          <a:bodyPr wrap="square" lIns="0" tIns="0" rIns="0" bIns="46800" rtlCol="0">
            <a:spAutoFit/>
          </a:bodyPr>
          <a:lstStyle/>
          <a:p>
            <a:pPr fontAlgn="base"/>
            <a:r>
              <a:rPr lang="nb-NO" sz="2000" b="1" i="0" u="none" strike="noStrike" kern="120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www.landbruksdirektoratet.no</a:t>
            </a:r>
            <a:endParaRPr lang="nb-NO" sz="2000" b="0" i="0" u="none" strike="noStrike" kern="120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2710194-0750-394E-81C5-6DA0E7D48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661" y="3926488"/>
            <a:ext cx="5696177" cy="9982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3E08531-9DA0-224D-A1F2-BDDF1D10B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663" y="2603647"/>
            <a:ext cx="5696176" cy="1173873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Takk for meg!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7CA6F0A3-2402-8247-8F5C-71240CDA4899}"/>
              </a:ext>
            </a:extLst>
          </p:cNvPr>
          <p:cNvGrpSpPr/>
          <p:nvPr userDrawn="1"/>
        </p:nvGrpSpPr>
        <p:grpSpPr>
          <a:xfrm>
            <a:off x="601664" y="5549298"/>
            <a:ext cx="1200576" cy="355034"/>
            <a:chOff x="4872039" y="3067050"/>
            <a:chExt cx="2447922" cy="723900"/>
          </a:xfrm>
        </p:grpSpPr>
        <p:pic>
          <p:nvPicPr>
            <p:cNvPr id="5" name="Bilde 4" descr="Et bilde som inneholder tegning&#10;&#10;Automatisk generert beskrivelse">
              <a:extLst>
                <a:ext uri="{FF2B5EF4-FFF2-40B4-BE49-F238E27FC236}">
                  <a16:creationId xmlns:a16="http://schemas.microsoft.com/office/drawing/2014/main" id="{A4A7C32D-32D2-A546-A96E-BF7D54C881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4050" y="3067050"/>
              <a:ext cx="723900" cy="723900"/>
            </a:xfrm>
            <a:prstGeom prst="rect">
              <a:avLst/>
            </a:prstGeom>
          </p:spPr>
        </p:pic>
        <p:pic>
          <p:nvPicPr>
            <p:cNvPr id="8" name="Bilde 7" descr="Et bilde som inneholder tegning&#10;&#10;Automatisk generert beskrivelse">
              <a:extLst>
                <a:ext uri="{FF2B5EF4-FFF2-40B4-BE49-F238E27FC236}">
                  <a16:creationId xmlns:a16="http://schemas.microsoft.com/office/drawing/2014/main" id="{AC4BE9D2-A0D6-A842-9AC0-6F53C218F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2039" y="3067050"/>
              <a:ext cx="723900" cy="723900"/>
            </a:xfrm>
            <a:prstGeom prst="rect">
              <a:avLst/>
            </a:prstGeom>
          </p:spPr>
        </p:pic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DA81AAF1-EAEE-A242-9F79-28FC75FC7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6061" y="3067050"/>
              <a:ext cx="723900" cy="72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781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>
            <a:extLst>
              <a:ext uri="{FF2B5EF4-FFF2-40B4-BE49-F238E27FC236}">
                <a16:creationId xmlns:a16="http://schemas.microsoft.com/office/drawing/2014/main" id="{9964505A-8F92-C24A-976F-B158FC1A8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57191" y="0"/>
            <a:ext cx="6834809" cy="6851643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327" y="857059"/>
            <a:ext cx="3372255" cy="88953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FCFE49A-BB2B-0748-8FF4-22489E57B042}"/>
              </a:ext>
            </a:extLst>
          </p:cNvPr>
          <p:cNvSpPr txBox="1">
            <a:spLocks/>
          </p:cNvSpPr>
          <p:nvPr userDrawn="1"/>
        </p:nvSpPr>
        <p:spPr>
          <a:xfrm>
            <a:off x="9360882" y="3429000"/>
            <a:ext cx="2343756" cy="3149600"/>
          </a:xfrm>
          <a:prstGeom prst="rect">
            <a:avLst/>
          </a:prstGeom>
          <a:noFill/>
        </p:spPr>
        <p:txBody>
          <a:bodyPr wrap="square" lIns="0" tIns="0" rIns="0" bIns="46800" rtlCol="0">
            <a:noAutofit/>
          </a:bodyPr>
          <a:lstStyle/>
          <a:p>
            <a:pPr fontAlgn="base"/>
            <a:r>
              <a:rPr lang="nb-NO" sz="11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Oslo – Besøksadresse</a:t>
            </a:r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Stortingsgt. 28</a:t>
            </a:r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0161 Oslo</a:t>
            </a:r>
          </a:p>
          <a:p>
            <a:pPr fontAlgn="base"/>
            <a:endParaRPr lang="nb-NO" sz="11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Alta – Besøksadresse</a:t>
            </a:r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Løkkeveien 111-0301</a:t>
            </a:r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9510 Alta</a:t>
            </a:r>
          </a:p>
          <a:p>
            <a:pPr fontAlgn="base"/>
            <a:endParaRPr lang="nb-NO" sz="11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1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Steinkjer – Besøksadresse</a:t>
            </a:r>
            <a:br>
              <a:rPr lang="nb-NO" sz="1100">
                <a:solidFill>
                  <a:schemeClr val="bg1"/>
                </a:solidFill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Skolegata 22</a:t>
            </a:r>
            <a:br>
              <a:rPr lang="nb-NO" sz="1100">
                <a:solidFill>
                  <a:schemeClr val="bg1"/>
                </a:solidFill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7713 Steinkjer</a:t>
            </a:r>
          </a:p>
          <a:p>
            <a:pPr fontAlgn="base"/>
            <a:endParaRPr lang="nb-NO" sz="11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1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Kontakt</a:t>
            </a:r>
          </a:p>
          <a:p>
            <a:pPr fontAlgn="base"/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Postboks 1450 Vika</a:t>
            </a:r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0116 Oslo</a:t>
            </a:r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1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Telefon: 78 60 60 00</a:t>
            </a:r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postmottak@landbruksdirektoratet.no</a:t>
            </a:r>
            <a:endParaRPr lang="nb-NO" sz="11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1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A1E8C4B-B029-0B49-8030-665A936CBAC3}"/>
              </a:ext>
            </a:extLst>
          </p:cNvPr>
          <p:cNvSpPr txBox="1"/>
          <p:nvPr userDrawn="1"/>
        </p:nvSpPr>
        <p:spPr>
          <a:xfrm>
            <a:off x="601662" y="6159481"/>
            <a:ext cx="3995737" cy="355034"/>
          </a:xfrm>
          <a:prstGeom prst="rect">
            <a:avLst/>
          </a:prstGeom>
          <a:noFill/>
        </p:spPr>
        <p:txBody>
          <a:bodyPr wrap="square" lIns="0" tIns="0" rIns="0" bIns="46800" rtlCol="0">
            <a:spAutoFit/>
          </a:bodyPr>
          <a:lstStyle/>
          <a:p>
            <a:pPr fontAlgn="base"/>
            <a:r>
              <a:rPr lang="nb-NO" sz="2000" b="1" i="0" u="none" strike="noStrike" kern="120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www.landbruksdirektoratet.no</a:t>
            </a:r>
            <a:endParaRPr lang="nb-NO" sz="2000" b="0" i="0" u="none" strike="noStrike" kern="120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2710194-0750-394E-81C5-6DA0E7D48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661" y="3926488"/>
            <a:ext cx="5696177" cy="9982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3E08531-9DA0-224D-A1F2-BDDF1D10B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663" y="2603647"/>
            <a:ext cx="5696176" cy="1173873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Takk for meg!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7CA6F0A3-2402-8247-8F5C-71240CDA4899}"/>
              </a:ext>
            </a:extLst>
          </p:cNvPr>
          <p:cNvGrpSpPr/>
          <p:nvPr userDrawn="1"/>
        </p:nvGrpSpPr>
        <p:grpSpPr>
          <a:xfrm>
            <a:off x="601664" y="5549298"/>
            <a:ext cx="1200576" cy="355034"/>
            <a:chOff x="4872039" y="3067050"/>
            <a:chExt cx="2447922" cy="723900"/>
          </a:xfrm>
        </p:grpSpPr>
        <p:pic>
          <p:nvPicPr>
            <p:cNvPr id="5" name="Bilde 4" descr="Et bilde som inneholder tegning&#10;&#10;Automatisk generert beskrivelse">
              <a:extLst>
                <a:ext uri="{FF2B5EF4-FFF2-40B4-BE49-F238E27FC236}">
                  <a16:creationId xmlns:a16="http://schemas.microsoft.com/office/drawing/2014/main" id="{A4A7C32D-32D2-A546-A96E-BF7D54C881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4050" y="3067050"/>
              <a:ext cx="723900" cy="723900"/>
            </a:xfrm>
            <a:prstGeom prst="rect">
              <a:avLst/>
            </a:prstGeom>
          </p:spPr>
        </p:pic>
        <p:pic>
          <p:nvPicPr>
            <p:cNvPr id="8" name="Bilde 7" descr="Et bilde som inneholder tegning&#10;&#10;Automatisk generert beskrivelse">
              <a:extLst>
                <a:ext uri="{FF2B5EF4-FFF2-40B4-BE49-F238E27FC236}">
                  <a16:creationId xmlns:a16="http://schemas.microsoft.com/office/drawing/2014/main" id="{AC4BE9D2-A0D6-A842-9AC0-6F53C218F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2039" y="3067050"/>
              <a:ext cx="723900" cy="723900"/>
            </a:xfrm>
            <a:prstGeom prst="rect">
              <a:avLst/>
            </a:prstGeom>
          </p:spPr>
        </p:pic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DA81AAF1-EAEE-A242-9F79-28FC75FC7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6061" y="3067050"/>
              <a:ext cx="723900" cy="72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69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FE2CCF-1B2E-2D4E-B743-1EFBE4A41F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gitar&#10;&#10;Automatisk generert beskrivelse">
            <a:extLst>
              <a:ext uri="{FF2B5EF4-FFF2-40B4-BE49-F238E27FC236}">
                <a16:creationId xmlns:a16="http://schemas.microsoft.com/office/drawing/2014/main" id="{03E2BDD3-1718-A140-8B69-FF9CAB5BB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7252" y="-1"/>
            <a:ext cx="6844748" cy="6861607"/>
          </a:xfrm>
          <a:prstGeom prst="rect">
            <a:avLst/>
          </a:prstGeom>
        </p:spPr>
      </p:pic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38" y="642722"/>
            <a:ext cx="2538581" cy="669626"/>
          </a:xfrm>
          <a:prstGeom prst="rect">
            <a:avLst/>
          </a:prstGeom>
        </p:spPr>
      </p:pic>
      <p:sp>
        <p:nvSpPr>
          <p:cNvPr id="12" name="Undertittel 2">
            <a:extLst>
              <a:ext uri="{FF2B5EF4-FFF2-40B4-BE49-F238E27FC236}">
                <a16:creationId xmlns:a16="http://schemas.microsoft.com/office/drawing/2014/main" id="{645A2143-8BD1-364C-B67D-D2E1E8A1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37" y="3926488"/>
            <a:ext cx="11071225" cy="9982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E7E570C3-3E45-234F-9985-8C4C42CB0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2" y="1746591"/>
            <a:ext cx="11065100" cy="203093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54802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lyse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FE2CCF-1B2E-2D4E-B743-1EFBE4A41F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CBE31C8-D415-8F45-BE75-563153436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47252" y="-1"/>
            <a:ext cx="6844748" cy="6861606"/>
          </a:xfrm>
          <a:prstGeom prst="rect">
            <a:avLst/>
          </a:prstGeom>
        </p:spPr>
      </p:pic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38" y="642722"/>
            <a:ext cx="2538581" cy="669626"/>
          </a:xfrm>
          <a:prstGeom prst="rect">
            <a:avLst/>
          </a:prstGeom>
        </p:spPr>
      </p:pic>
      <p:sp>
        <p:nvSpPr>
          <p:cNvPr id="12" name="Undertittel 2">
            <a:extLst>
              <a:ext uri="{FF2B5EF4-FFF2-40B4-BE49-F238E27FC236}">
                <a16:creationId xmlns:a16="http://schemas.microsoft.com/office/drawing/2014/main" id="{645A2143-8BD1-364C-B67D-D2E1E8A1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37" y="3926488"/>
            <a:ext cx="11071225" cy="9982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E7E570C3-3E45-234F-9985-8C4C42CB0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2" y="1746591"/>
            <a:ext cx="11065100" cy="203093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59111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FE2CCF-1B2E-2D4E-B743-1EFBE4A41F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93C559B-D7E4-F147-AB62-051D9CC8C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47252" y="-1"/>
            <a:ext cx="6844748" cy="6861606"/>
          </a:xfrm>
          <a:prstGeom prst="rect">
            <a:avLst/>
          </a:prstGeom>
        </p:spPr>
      </p:pic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38" y="642722"/>
            <a:ext cx="2538581" cy="669626"/>
          </a:xfrm>
          <a:prstGeom prst="rect">
            <a:avLst/>
          </a:prstGeom>
        </p:spPr>
      </p:pic>
      <p:sp>
        <p:nvSpPr>
          <p:cNvPr id="9" name="Undertittel 2">
            <a:extLst>
              <a:ext uri="{FF2B5EF4-FFF2-40B4-BE49-F238E27FC236}">
                <a16:creationId xmlns:a16="http://schemas.microsoft.com/office/drawing/2014/main" id="{5BC2DA73-8145-8E42-89DF-3D645001A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37" y="3926488"/>
            <a:ext cx="11071225" cy="9982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1F12FC8-3C1C-AF48-B4DB-1430F8FF7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2" y="1746591"/>
            <a:ext cx="11065100" cy="203093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41732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bru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FE2CCF-1B2E-2D4E-B743-1EFBE4A41F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EFBF61F-66E5-0E4B-9DE0-E1C38DFD0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rcRect/>
          <a:stretch/>
        </p:blipFill>
        <p:spPr>
          <a:xfrm>
            <a:off x="5347252" y="-1"/>
            <a:ext cx="6844747" cy="6861606"/>
          </a:xfrm>
          <a:prstGeom prst="rect">
            <a:avLst/>
          </a:prstGeom>
        </p:spPr>
      </p:pic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38" y="642722"/>
            <a:ext cx="2538581" cy="669626"/>
          </a:xfrm>
          <a:prstGeom prst="rect">
            <a:avLst/>
          </a:prstGeom>
        </p:spPr>
      </p:pic>
      <p:sp>
        <p:nvSpPr>
          <p:cNvPr id="28" name="Undertittel 2">
            <a:extLst>
              <a:ext uri="{FF2B5EF4-FFF2-40B4-BE49-F238E27FC236}">
                <a16:creationId xmlns:a16="http://schemas.microsoft.com/office/drawing/2014/main" id="{726EEB4C-8749-F845-BB8D-395AFED31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37" y="3926488"/>
            <a:ext cx="11071225" cy="9982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3" name="Tittel 1">
            <a:extLst>
              <a:ext uri="{FF2B5EF4-FFF2-40B4-BE49-F238E27FC236}">
                <a16:creationId xmlns:a16="http://schemas.microsoft.com/office/drawing/2014/main" id="{5393E6E3-F236-D740-AF3C-279D005A0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2" y="1746591"/>
            <a:ext cx="11065100" cy="203093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36237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FE2CCF-1B2E-2D4E-B743-1EFBE4A41F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BE5D48C-4D57-CB48-AD42-77DDAC734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/>
          <a:stretch/>
        </p:blipFill>
        <p:spPr>
          <a:xfrm>
            <a:off x="5347252" y="-1"/>
            <a:ext cx="6844748" cy="6861606"/>
          </a:xfrm>
          <a:prstGeom prst="rect">
            <a:avLst/>
          </a:prstGeom>
        </p:spPr>
      </p:pic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38" y="642722"/>
            <a:ext cx="2538581" cy="669626"/>
          </a:xfrm>
          <a:prstGeom prst="rect">
            <a:avLst/>
          </a:prstGeom>
        </p:spPr>
      </p:pic>
      <p:sp>
        <p:nvSpPr>
          <p:cNvPr id="9" name="Undertittel 2">
            <a:extLst>
              <a:ext uri="{FF2B5EF4-FFF2-40B4-BE49-F238E27FC236}">
                <a16:creationId xmlns:a16="http://schemas.microsoft.com/office/drawing/2014/main" id="{A437F7FD-E101-BA4A-B97F-CA006B86F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37" y="3926488"/>
            <a:ext cx="11071225" cy="9982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CFE84D3-6BD2-9E42-93F2-99662A62C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2" y="1746591"/>
            <a:ext cx="11065100" cy="203093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95508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sbil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AFACE35-98DB-6A4F-858C-6668DEF796C9}"/>
              </a:ext>
            </a:extLst>
          </p:cNvPr>
          <p:cNvSpPr/>
          <p:nvPr userDrawn="1"/>
        </p:nvSpPr>
        <p:spPr>
          <a:xfrm>
            <a:off x="-14993" y="0"/>
            <a:ext cx="12192000" cy="62971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33854" y="2834"/>
            <a:ext cx="6411357" cy="6297167"/>
          </a:xfrm>
          <a:custGeom>
            <a:avLst/>
            <a:gdLst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4842000 w 4842000"/>
              <a:gd name="connsiteY2" fmla="*/ 6552000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1365375 w 4842000"/>
              <a:gd name="connsiteY2" fmla="*/ 6542475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1370137 w 4842000"/>
              <a:gd name="connsiteY2" fmla="*/ 6547237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2269547 w 4842000"/>
              <a:gd name="connsiteY2" fmla="*/ 6292404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11243 w 4853243"/>
              <a:gd name="connsiteY0" fmla="*/ 0 h 6297167"/>
              <a:gd name="connsiteX1" fmla="*/ 4853243 w 4853243"/>
              <a:gd name="connsiteY1" fmla="*/ 0 h 6297167"/>
              <a:gd name="connsiteX2" fmla="*/ 2280790 w 4853243"/>
              <a:gd name="connsiteY2" fmla="*/ 6292404 h 6297167"/>
              <a:gd name="connsiteX3" fmla="*/ 0 w 4853243"/>
              <a:gd name="connsiteY3" fmla="*/ 6297167 h 6297167"/>
              <a:gd name="connsiteX4" fmla="*/ 11243 w 4853243"/>
              <a:gd name="connsiteY4" fmla="*/ 0 h 6297167"/>
              <a:gd name="connsiteX0" fmla="*/ 11243 w 4793608"/>
              <a:gd name="connsiteY0" fmla="*/ 0 h 6297167"/>
              <a:gd name="connsiteX1" fmla="*/ 4793608 w 4793608"/>
              <a:gd name="connsiteY1" fmla="*/ 29817 h 6297167"/>
              <a:gd name="connsiteX2" fmla="*/ 2280790 w 4793608"/>
              <a:gd name="connsiteY2" fmla="*/ 6292404 h 6297167"/>
              <a:gd name="connsiteX3" fmla="*/ 0 w 4793608"/>
              <a:gd name="connsiteY3" fmla="*/ 6297167 h 6297167"/>
              <a:gd name="connsiteX4" fmla="*/ 11243 w 4793608"/>
              <a:gd name="connsiteY4" fmla="*/ 0 h 6297167"/>
              <a:gd name="connsiteX0" fmla="*/ 11243 w 4808517"/>
              <a:gd name="connsiteY0" fmla="*/ 0 h 6297167"/>
              <a:gd name="connsiteX1" fmla="*/ 4808517 w 4808517"/>
              <a:gd name="connsiteY1" fmla="*/ 9939 h 6297167"/>
              <a:gd name="connsiteX2" fmla="*/ 2280790 w 4808517"/>
              <a:gd name="connsiteY2" fmla="*/ 6292404 h 6297167"/>
              <a:gd name="connsiteX3" fmla="*/ 0 w 4808517"/>
              <a:gd name="connsiteY3" fmla="*/ 6297167 h 6297167"/>
              <a:gd name="connsiteX4" fmla="*/ 11243 w 4808517"/>
              <a:gd name="connsiteY4" fmla="*/ 0 h 629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8517" h="6297167">
                <a:moveTo>
                  <a:pt x="11243" y="0"/>
                </a:moveTo>
                <a:lnTo>
                  <a:pt x="4808517" y="9939"/>
                </a:lnTo>
                <a:lnTo>
                  <a:pt x="2280790" y="6292404"/>
                </a:lnTo>
                <a:lnTo>
                  <a:pt x="0" y="6297167"/>
                </a:lnTo>
                <a:cubicBezTo>
                  <a:pt x="3748" y="4198111"/>
                  <a:pt x="7495" y="2099056"/>
                  <a:pt x="11243" y="0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0" bIns="720000" anchor="ctr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049" y="5156616"/>
            <a:ext cx="7189678" cy="1143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34" y="3548743"/>
            <a:ext cx="7189678" cy="1449019"/>
          </a:xfrm>
        </p:spPr>
        <p:txBody>
          <a:bodyPr wrap="square"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03CB023-4F27-5B40-B531-AF69D82E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0280" y="6596179"/>
            <a:ext cx="7614921" cy="10772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6470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9" y="1748367"/>
            <a:ext cx="11081167" cy="45516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0280" y="6596179"/>
            <a:ext cx="7614921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0618" y="6576035"/>
            <a:ext cx="126103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0EDAB601-3B06-41AF-BDDE-A1BC8F696C4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tx2"/>
                </a:solidFill>
              </a:rPr>
              <a:t>Landbruksdirektoratet / </a:t>
            </a:r>
            <a:r>
              <a:rPr lang="nb-NO" sz="851" b="1" err="1">
                <a:solidFill>
                  <a:schemeClr val="tx2"/>
                </a:solidFill>
              </a:rPr>
              <a:t>Eanandoallodirektoráhtta</a:t>
            </a:r>
            <a:endParaRPr lang="nb-NO" sz="851" b="1">
              <a:solidFill>
                <a:schemeClr val="tx2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2A69E1D-A59C-4C72-9A80-AB6B978526F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9921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informasjon</a:t>
            </a:r>
          </a:p>
        </p:txBody>
      </p:sp>
    </p:spTree>
    <p:extLst>
      <p:ext uri="{BB962C8B-B14F-4D97-AF65-F5344CB8AC3E}">
        <p14:creationId xmlns:p14="http://schemas.microsoft.com/office/powerpoint/2010/main" val="29619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59" r:id="rId2"/>
    <p:sldLayoutId id="2147483723" r:id="rId3"/>
    <p:sldLayoutId id="2147483700" r:id="rId4"/>
    <p:sldLayoutId id="2147483722" r:id="rId5"/>
    <p:sldLayoutId id="2147483701" r:id="rId6"/>
    <p:sldLayoutId id="2147483702" r:id="rId7"/>
    <p:sldLayoutId id="2147483703" r:id="rId8"/>
    <p:sldLayoutId id="2147483674" r:id="rId9"/>
    <p:sldLayoutId id="2147483724" r:id="rId10"/>
    <p:sldLayoutId id="2147483660" r:id="rId11"/>
    <p:sldLayoutId id="2147483691" r:id="rId12"/>
    <p:sldLayoutId id="2147483710" r:id="rId13"/>
    <p:sldLayoutId id="2147483726" r:id="rId14"/>
    <p:sldLayoutId id="2147483692" r:id="rId15"/>
    <p:sldLayoutId id="2147483673" r:id="rId16"/>
    <p:sldLayoutId id="2147483693" r:id="rId17"/>
    <p:sldLayoutId id="2147483711" r:id="rId18"/>
    <p:sldLayoutId id="2147483694" r:id="rId19"/>
    <p:sldLayoutId id="2147483664" r:id="rId20"/>
    <p:sldLayoutId id="2147483698" r:id="rId21"/>
    <p:sldLayoutId id="2147483728" r:id="rId22"/>
    <p:sldLayoutId id="2147483731" r:id="rId23"/>
    <p:sldLayoutId id="2147483712" r:id="rId24"/>
    <p:sldLayoutId id="2147483699" r:id="rId25"/>
    <p:sldLayoutId id="2147483729" r:id="rId26"/>
    <p:sldLayoutId id="2147483730" r:id="rId27"/>
    <p:sldLayoutId id="2147483665" r:id="rId28"/>
    <p:sldLayoutId id="2147483715" r:id="rId29"/>
    <p:sldLayoutId id="2147483716" r:id="rId30"/>
    <p:sldLayoutId id="2147483727" r:id="rId3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294" indent="-241294" algn="l" defTabSz="914309" rtl="0" eaLnBrk="1" latinLnBrk="0" hangingPunct="1">
        <a:lnSpc>
          <a:spcPct val="90000"/>
        </a:lnSpc>
        <a:spcBef>
          <a:spcPts val="1800"/>
        </a:spcBef>
        <a:buClr>
          <a:schemeClr val="accent4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7936" indent="-197982" algn="l" defTabSz="914309" rtl="0" eaLnBrk="1" latinLnBrk="0" hangingPunct="1">
        <a:lnSpc>
          <a:spcPct val="90000"/>
        </a:lnSpc>
        <a:spcBef>
          <a:spcPts val="18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488" indent="-197982" algn="l" defTabSz="914309" rtl="0" eaLnBrk="1" latinLnBrk="0" hangingPunct="1">
        <a:lnSpc>
          <a:spcPct val="90000"/>
        </a:lnSpc>
        <a:spcBef>
          <a:spcPts val="18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840" indent="-197982" algn="l" defTabSz="914309" rtl="0" eaLnBrk="1" latinLnBrk="0" hangingPunct="1">
        <a:lnSpc>
          <a:spcPct val="90000"/>
        </a:lnSpc>
        <a:spcBef>
          <a:spcPts val="18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792" indent="-197982" algn="l" defTabSz="914309" rtl="0" eaLnBrk="1" latinLnBrk="0" hangingPunct="1">
        <a:lnSpc>
          <a:spcPct val="90000"/>
        </a:lnSpc>
        <a:spcBef>
          <a:spcPts val="18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5" userDrawn="1">
          <p15:clr>
            <a:srgbClr val="F26B43"/>
          </p15:clr>
        </p15:guide>
        <p15:guide id="2" pos="3871" userDrawn="1">
          <p15:clr>
            <a:srgbClr val="F26B43"/>
          </p15:clr>
        </p15:guide>
        <p15:guide id="3" pos="389" userDrawn="1">
          <p15:clr>
            <a:srgbClr val="F26B43"/>
          </p15:clr>
        </p15:guide>
        <p15:guide id="4" orient="horz" pos="1090" userDrawn="1">
          <p15:clr>
            <a:srgbClr val="F26B43"/>
          </p15:clr>
        </p15:guide>
        <p15:guide id="5" pos="7373" userDrawn="1">
          <p15:clr>
            <a:srgbClr val="F26B43"/>
          </p15:clr>
        </p15:guide>
        <p15:guide id="6" pos="3757" userDrawn="1">
          <p15:clr>
            <a:srgbClr val="F26B43"/>
          </p15:clr>
        </p15:guide>
        <p15:guide id="7" pos="3981" userDrawn="1">
          <p15:clr>
            <a:srgbClr val="F26B43"/>
          </p15:clr>
        </p15:guide>
        <p15:guide id="8" orient="horz" pos="720" userDrawn="1">
          <p15:clr>
            <a:srgbClr val="F26B43"/>
          </p15:clr>
        </p15:guide>
        <p15:guide id="9" orient="horz" pos="40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customXml" Target="../ink/ink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EA6BC7B7-D7F6-4D47-A0D7-9D71938B5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Endring av søknadsskjema for UKL og ARV i </a:t>
            </a:r>
            <a:r>
              <a:rPr lang="nb-NO" dirty="0" err="1"/>
              <a:t>Agros</a:t>
            </a:r>
            <a:endParaRPr lang="nb-NO" dirty="0"/>
          </a:p>
          <a:p>
            <a:br>
              <a:rPr lang="nb-NO" dirty="0"/>
            </a:br>
            <a:r>
              <a:rPr lang="nb-NO" dirty="0"/>
              <a:t>Alice Fevang og Kari Stuberg, 9.10.2025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433A222-0574-41CE-B42F-6471E3C56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Demonstrasjon</a:t>
            </a:r>
          </a:p>
        </p:txBody>
      </p:sp>
    </p:spTree>
    <p:extLst>
      <p:ext uri="{BB962C8B-B14F-4D97-AF65-F5344CB8AC3E}">
        <p14:creationId xmlns:p14="http://schemas.microsoft.com/office/powerpoint/2010/main" val="3963533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7F8A4-F601-EAF4-78A7-0CDFC686A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3B8D09-815F-6DEB-7DD9-A41F300D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Tabell: Kostnader – ingen endringer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3A6F670-C93D-33C3-2C31-FBFFCEEC7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35" y="1592190"/>
            <a:ext cx="6736898" cy="2572790"/>
          </a:xfrm>
          <a:prstGeom prst="rect">
            <a:avLst/>
          </a:prstGeom>
        </p:spPr>
      </p:pic>
      <p:sp>
        <p:nvSpPr>
          <p:cNvPr id="9" name="Bildeforklaring: linje 8">
            <a:extLst>
              <a:ext uri="{FF2B5EF4-FFF2-40B4-BE49-F238E27FC236}">
                <a16:creationId xmlns:a16="http://schemas.microsoft.com/office/drawing/2014/main" id="{D6A28203-1916-968D-78B6-988F5D3A78B7}"/>
              </a:ext>
            </a:extLst>
          </p:cNvPr>
          <p:cNvSpPr/>
          <p:nvPr/>
        </p:nvSpPr>
        <p:spPr>
          <a:xfrm>
            <a:off x="7712612" y="1170780"/>
            <a:ext cx="1860366" cy="842820"/>
          </a:xfrm>
          <a:prstGeom prst="borderCallout1">
            <a:avLst>
              <a:gd name="adj1" fmla="val 100573"/>
              <a:gd name="adj2" fmla="val 46676"/>
              <a:gd name="adj3" fmla="val 139350"/>
              <a:gd name="adj4" fmla="val -4158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/>
              <a:t>Viser radene per sak i kostnadstabellen</a:t>
            </a:r>
          </a:p>
        </p:txBody>
      </p:sp>
    </p:spTree>
    <p:extLst>
      <p:ext uri="{BB962C8B-B14F-4D97-AF65-F5344CB8AC3E}">
        <p14:creationId xmlns:p14="http://schemas.microsoft.com/office/powerpoint/2010/main" val="2080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8AC65-3D64-47B9-B488-1900EF74D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BD9D79-61D6-A063-EB24-994A8450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Tabell: Egenfinansiering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BB75400-879A-CE22-9F71-E7731DF3F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30" y="1841102"/>
            <a:ext cx="4697724" cy="1800953"/>
          </a:xfrm>
          <a:prstGeom prst="rect">
            <a:avLst/>
          </a:prstGeom>
        </p:spPr>
      </p:pic>
      <p:sp>
        <p:nvSpPr>
          <p:cNvPr id="3" name="Bildeforklaring: linje 2">
            <a:extLst>
              <a:ext uri="{FF2B5EF4-FFF2-40B4-BE49-F238E27FC236}">
                <a16:creationId xmlns:a16="http://schemas.microsoft.com/office/drawing/2014/main" id="{D9C7D720-52CB-4349-576D-7A1FF5F58A99}"/>
              </a:ext>
            </a:extLst>
          </p:cNvPr>
          <p:cNvSpPr/>
          <p:nvPr/>
        </p:nvSpPr>
        <p:spPr>
          <a:xfrm>
            <a:off x="6096000" y="1419692"/>
            <a:ext cx="1860366" cy="842820"/>
          </a:xfrm>
          <a:prstGeom prst="borderCallout1">
            <a:avLst>
              <a:gd name="adj1" fmla="val 100573"/>
              <a:gd name="adj2" fmla="val 46676"/>
              <a:gd name="adj3" fmla="val 139350"/>
              <a:gd name="adj4" fmla="val -4158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/>
              <a:t>Fjernet søknadsbeløp</a:t>
            </a:r>
          </a:p>
        </p:txBody>
      </p:sp>
    </p:spTree>
    <p:extLst>
      <p:ext uri="{BB962C8B-B14F-4D97-AF65-F5344CB8AC3E}">
        <p14:creationId xmlns:p14="http://schemas.microsoft.com/office/powerpoint/2010/main" val="3449339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4C2FDF-FA8A-53D6-CB55-FA1D3147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495347"/>
            <a:ext cx="11062712" cy="986612"/>
          </a:xfrm>
        </p:spPr>
        <p:txBody>
          <a:bodyPr/>
          <a:lstStyle/>
          <a:p>
            <a:r>
              <a:rPr lang="nb-NO"/>
              <a:t>Tabell: Annen offentlig eller privat medfinansiering – ingen endringer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C5D3DF5-8A8C-A7EA-45C4-FC12FBF25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0" y="1959548"/>
            <a:ext cx="7994706" cy="125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26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945A158-6416-EE40-F00E-4AFB99CE0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Ny rapport i </a:t>
            </a:r>
            <a:r>
              <a:rPr lang="nb-NO" err="1"/>
              <a:t>PowerBi</a:t>
            </a:r>
            <a:r>
              <a:rPr lang="nb-NO"/>
              <a:t> kommer. Eksportere data om søknadsbeløp, kostnader og finansiering fra </a:t>
            </a:r>
            <a:r>
              <a:rPr lang="nb-NO" err="1"/>
              <a:t>Agros</a:t>
            </a:r>
            <a:endParaRPr lang="nb-NO"/>
          </a:p>
          <a:p>
            <a:r>
              <a:rPr lang="nb-NO"/>
              <a:t>Forbedre Avansert-søk uttrekket - ønsker summeringer fra tabeller per sak </a:t>
            </a:r>
            <a:br>
              <a:rPr lang="nb-NO"/>
            </a:br>
            <a:r>
              <a:rPr lang="nb-NO"/>
              <a:t>(i dag i mange ulike arkfaner)</a:t>
            </a:r>
          </a:p>
          <a:p>
            <a:r>
              <a:rPr lang="nb-NO"/>
              <a:t>Utbetalingsanmodning. Designe og utvikle nytt skjema for innsending,  saksbehandling og rapportering (erstatte maler for vedlegg og </a:t>
            </a:r>
            <a:r>
              <a:rPr lang="nb-NO" err="1"/>
              <a:t>etterraporteringen</a:t>
            </a:r>
            <a:r>
              <a:rPr lang="nb-NO"/>
              <a:t>)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7C8EFFA-D403-A46B-0160-1D7B2E3B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Videre arbeid</a:t>
            </a:r>
          </a:p>
        </p:txBody>
      </p:sp>
    </p:spTree>
    <p:extLst>
      <p:ext uri="{BB962C8B-B14F-4D97-AF65-F5344CB8AC3E}">
        <p14:creationId xmlns:p14="http://schemas.microsoft.com/office/powerpoint/2010/main" val="595335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A587411-7755-4A5A-13FF-E1738BAD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/>
              <a:t>Avslutningsvis  - Påminnelse – </a:t>
            </a:r>
            <a:r>
              <a:rPr lang="nb-NO" sz="2800" err="1"/>
              <a:t>PowerBi</a:t>
            </a:r>
            <a:r>
              <a:rPr lang="nb-NO" sz="2800"/>
              <a:t> rapporter er tilgjengelige via innlogging i tjenesteportalen  - SF kan gi tilgang til kommuner</a:t>
            </a:r>
          </a:p>
        </p:txBody>
      </p:sp>
      <p:pic>
        <p:nvPicPr>
          <p:cNvPr id="4" name="Plassholder for innhold 3" descr="Et bilde som inneholder tekst, programvare, Nettside, Nettsted&#10;&#10;KI-generert innhold kan være feil.">
            <a:extLst>
              <a:ext uri="{FF2B5EF4-FFF2-40B4-BE49-F238E27FC236}">
                <a16:creationId xmlns:a16="http://schemas.microsoft.com/office/drawing/2014/main" id="{48607127-A1B0-1314-3278-CB358A929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4658" y="1333500"/>
            <a:ext cx="10145541" cy="391532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4D42F79-AAAC-5485-B45C-DDC6BBC25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310" y="3986608"/>
            <a:ext cx="2619741" cy="2715004"/>
          </a:xfrm>
          <a:prstGeom prst="rect">
            <a:avLst/>
          </a:prstGeom>
        </p:spPr>
      </p:pic>
      <p:pic>
        <p:nvPicPr>
          <p:cNvPr id="10" name="Bilde 9" descr="Et bilde som inneholder tekst, nummer, programvare, Font&#10;&#10;KI-generert innhold kan være feil.">
            <a:extLst>
              <a:ext uri="{FF2B5EF4-FFF2-40B4-BE49-F238E27FC236}">
                <a16:creationId xmlns:a16="http://schemas.microsoft.com/office/drawing/2014/main" id="{60756105-3E83-CE9C-D446-840D54A10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690" y="4267746"/>
            <a:ext cx="5760720" cy="19475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3FA2AC7E-173E-1DF1-8FA3-06E59DF97C99}"/>
                  </a:ext>
                </a:extLst>
              </p14:cNvPr>
              <p14:cNvContentPartPr/>
              <p14:nvPr/>
            </p14:nvContentPartPr>
            <p14:xfrm>
              <a:off x="254865" y="4142445"/>
              <a:ext cx="993240" cy="29700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3FA2AC7E-173E-1DF1-8FA3-06E59DF97C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745" y="4136332"/>
                <a:ext cx="1005480" cy="3092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1548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48B78871-2BC6-0125-0745-39DE434F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</p:spPr>
        <p:txBody>
          <a:bodyPr/>
          <a:lstStyle/>
          <a:p>
            <a:r>
              <a:rPr lang="en-US" err="1"/>
              <a:t>PowerBi</a:t>
            </a:r>
            <a:r>
              <a:rPr lang="en-US"/>
              <a:t>- forts.</a:t>
            </a:r>
          </a:p>
        </p:txBody>
      </p:sp>
      <p:pic>
        <p:nvPicPr>
          <p:cNvPr id="9" name="Bilde 8" descr="Et bilde som inneholder tekst, skjermbilde, diagram, line&#10;&#10;KI-generert innhold kan være feil.">
            <a:extLst>
              <a:ext uri="{FF2B5EF4-FFF2-40B4-BE49-F238E27FC236}">
                <a16:creationId xmlns:a16="http://schemas.microsoft.com/office/drawing/2014/main" id="{2D6ED85C-2D44-E343-178F-ABCD6D7DA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357312"/>
            <a:ext cx="5760720" cy="3000375"/>
          </a:xfrm>
          <a:prstGeom prst="rect">
            <a:avLst/>
          </a:prstGeom>
        </p:spPr>
      </p:pic>
      <p:pic>
        <p:nvPicPr>
          <p:cNvPr id="10" name="Bilde 9" descr="Et bilde som inneholder tekst, skjermbilde, diagram, programvare&#10;&#10;KI-generert innhold kan være feil.">
            <a:extLst>
              <a:ext uri="{FF2B5EF4-FFF2-40B4-BE49-F238E27FC236}">
                <a16:creationId xmlns:a16="http://schemas.microsoft.com/office/drawing/2014/main" id="{95574858-29F9-459E-8FA6-5B2F09538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756" y="2043430"/>
            <a:ext cx="5760720" cy="31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00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17C6876-98CC-DBE8-5F94-D865E22DC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Bakgrunn og formål med endringen i søknadskjemaet for søknadstypene:</a:t>
            </a:r>
          </a:p>
          <a:p>
            <a:pPr lvl="1"/>
            <a:r>
              <a:rPr lang="nb-NO"/>
              <a:t>Engangs/- investeringstiltak og Regionale/nasjonale felles tiltak </a:t>
            </a:r>
          </a:p>
          <a:p>
            <a:pPr lvl="1"/>
            <a:r>
              <a:rPr lang="nb-NO"/>
              <a:t>Endringen gjelder fanen med opplysninger om </a:t>
            </a:r>
            <a:r>
              <a:rPr lang="nb-NO" b="1"/>
              <a:t>kostnader, finansiering og søknadsbeløp</a:t>
            </a:r>
          </a:p>
          <a:p>
            <a:pPr marL="449954" lvl="1" indent="0">
              <a:buNone/>
            </a:pPr>
            <a:r>
              <a:rPr lang="nb-NO"/>
              <a:t>	(Ingen endring i skjema for drift/årlig tiltak)</a:t>
            </a:r>
          </a:p>
          <a:p>
            <a:r>
              <a:rPr lang="nb-NO"/>
              <a:t>Demonstrasjon ved Alice Fevang</a:t>
            </a:r>
          </a:p>
          <a:p>
            <a:pPr lvl="1"/>
            <a:r>
              <a:rPr lang="nb-NO"/>
              <a:t>Vise hva som er nytt </a:t>
            </a:r>
          </a:p>
          <a:p>
            <a:pPr lvl="1"/>
            <a:r>
              <a:rPr lang="nb-NO"/>
              <a:t>Hvilke konsekvenser har denne endringen for søker og saksbehandler, gamle og nye søknader</a:t>
            </a:r>
          </a:p>
          <a:p>
            <a:pPr lvl="1"/>
            <a:r>
              <a:rPr lang="nb-NO"/>
              <a:t>Hva har vi ikke fått gjort nå – planer for videre utvikling i </a:t>
            </a:r>
            <a:r>
              <a:rPr lang="nb-NO" err="1"/>
              <a:t>Agros</a:t>
            </a:r>
            <a:r>
              <a:rPr lang="nb-NO"/>
              <a:t> og </a:t>
            </a:r>
            <a:r>
              <a:rPr lang="nb-NO" err="1"/>
              <a:t>PowerBi</a:t>
            </a:r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6124730-FC91-56EE-E984-2A13DB97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for møtet</a:t>
            </a:r>
          </a:p>
        </p:txBody>
      </p:sp>
    </p:spTree>
    <p:extLst>
      <p:ext uri="{BB962C8B-B14F-4D97-AF65-F5344CB8AC3E}">
        <p14:creationId xmlns:p14="http://schemas.microsoft.com/office/powerpoint/2010/main" val="1604121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3D27C58-05F0-BC46-445E-48C521E5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Mer funksjonell og brukervennlig løsning-  oppfylle krav om universell utforming </a:t>
            </a:r>
          </a:p>
          <a:p>
            <a:r>
              <a:rPr lang="nb-NO"/>
              <a:t>Kun endring av struktur og revisjon av tekst</a:t>
            </a:r>
          </a:p>
          <a:p>
            <a:r>
              <a:rPr lang="nb-NO"/>
              <a:t>Enklere for søker å oppgi korrekt beløp om kostnader, medfinansiering, egenandel og søknadsbeløp på riktig sted i skjema</a:t>
            </a:r>
          </a:p>
          <a:p>
            <a:r>
              <a:rPr lang="nb-NO"/>
              <a:t>Enklere for saksbehandler å kontrollere dataene, behandle søknaden og rapportere</a:t>
            </a:r>
          </a:p>
          <a:p>
            <a:r>
              <a:rPr lang="nb-NO"/>
              <a:t>Utfordringer med søknadsbeløp for UKL og ARV – tre ulike søknadstyper. NB for driftstilskudd legger ikke søker inn søknadsbeløp</a:t>
            </a:r>
          </a:p>
          <a:p>
            <a:r>
              <a:rPr lang="nb-NO" err="1"/>
              <a:t>Ldir</a:t>
            </a:r>
            <a:r>
              <a:rPr lang="nb-NO"/>
              <a:t> sender </a:t>
            </a:r>
            <a:r>
              <a:rPr lang="nb-NO" err="1"/>
              <a:t>ca</a:t>
            </a:r>
            <a:r>
              <a:rPr lang="nb-NO"/>
              <a:t> 20.10 den årlige bestillingen til SF for LUF-rapportering og forventa budsjettbehov for 2026 – vil bli lettere å oppgi omsøkt beløp (frist ca. 20.11)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423F0E7-C302-B8CD-11F6-F0FAE312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Bakgrunn og formål med endringen</a:t>
            </a:r>
          </a:p>
        </p:txBody>
      </p:sp>
    </p:spTree>
    <p:extLst>
      <p:ext uri="{BB962C8B-B14F-4D97-AF65-F5344CB8AC3E}">
        <p14:creationId xmlns:p14="http://schemas.microsoft.com/office/powerpoint/2010/main" val="279285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>
            <a:extLst>
              <a:ext uri="{FF2B5EF4-FFF2-40B4-BE49-F238E27FC236}">
                <a16:creationId xmlns:a16="http://schemas.microsoft.com/office/drawing/2014/main" id="{EBF84C49-F58E-4AD0-931C-35BF556C9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CD299D1-441E-565E-AE59-F415201381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Hva er nytt – søknadsskjema</a:t>
            </a:r>
          </a:p>
        </p:txBody>
      </p:sp>
    </p:spTree>
    <p:extLst>
      <p:ext uri="{BB962C8B-B14F-4D97-AF65-F5344CB8AC3E}">
        <p14:creationId xmlns:p14="http://schemas.microsoft.com/office/powerpoint/2010/main" val="2917454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ABEC0E-2485-1FEB-EFA1-22326929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Kostnader – ingen endringer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90F9775-A791-ABFC-A038-E3461B36D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6" y="1251247"/>
            <a:ext cx="4232709" cy="512852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891B58C-A577-5A77-B8B2-841C96063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564" y="1301589"/>
            <a:ext cx="2740872" cy="507817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16F509A-71A2-A375-FB97-91385201D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464" y="3228157"/>
            <a:ext cx="2740872" cy="18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97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F5239-B837-E99D-E35E-0DE6F0E69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029ED9-EEA9-7630-D361-11FCDFE3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Finansiering – annen medfinansiering og egenandel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8BFF59-5312-D1B4-0BAE-3391C658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921" y="1216638"/>
            <a:ext cx="2231612" cy="285646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12D436D-B6F6-3D62-5959-BFC4F288E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108" y="1587128"/>
            <a:ext cx="2000680" cy="238516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40637F1A-5F8B-A7BB-FEF8-3BD81DA3C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864" y="4245215"/>
            <a:ext cx="2147669" cy="2456397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4DC52A2-C357-F449-8A88-C9CC686F2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246" y="4937300"/>
            <a:ext cx="1944424" cy="133855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7C91545C-1641-EF74-8F44-4A4BBA95B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126" y="1587128"/>
            <a:ext cx="3116082" cy="4291447"/>
          </a:xfrm>
          <a:prstGeom prst="rect">
            <a:avLst/>
          </a:prstGeom>
        </p:spPr>
      </p:pic>
      <p:sp>
        <p:nvSpPr>
          <p:cNvPr id="18" name="Bildeforklaring: linje 17">
            <a:extLst>
              <a:ext uri="{FF2B5EF4-FFF2-40B4-BE49-F238E27FC236}">
                <a16:creationId xmlns:a16="http://schemas.microsoft.com/office/drawing/2014/main" id="{9BB32F06-6D6B-B735-DC61-C7F8A01065B5}"/>
              </a:ext>
            </a:extLst>
          </p:cNvPr>
          <p:cNvSpPr/>
          <p:nvPr/>
        </p:nvSpPr>
        <p:spPr>
          <a:xfrm>
            <a:off x="181384" y="1871008"/>
            <a:ext cx="1429304" cy="700223"/>
          </a:xfrm>
          <a:prstGeom prst="borderCallout1">
            <a:avLst>
              <a:gd name="adj1" fmla="val 99305"/>
              <a:gd name="adj2" fmla="val 47297"/>
              <a:gd name="adj3" fmla="val 281609"/>
              <a:gd name="adj4" fmla="val 16363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/>
              <a:t>Innført dynamisk styring av egenandel</a:t>
            </a:r>
          </a:p>
        </p:txBody>
      </p:sp>
      <p:sp>
        <p:nvSpPr>
          <p:cNvPr id="20" name="Plassholder for innhold 8">
            <a:extLst>
              <a:ext uri="{FF2B5EF4-FFF2-40B4-BE49-F238E27FC236}">
                <a16:creationId xmlns:a16="http://schemas.microsoft.com/office/drawing/2014/main" id="{E4B6D016-3E87-535E-7972-4DB0882ED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93" y="3732851"/>
            <a:ext cx="2219593" cy="1237458"/>
          </a:xfrm>
        </p:spPr>
        <p:txBody>
          <a:bodyPr/>
          <a:lstStyle/>
          <a:p>
            <a:r>
              <a:rPr lang="nb-NO" sz="1800"/>
              <a:t>Migrert inn valget </a:t>
            </a:r>
            <a:r>
              <a:rPr lang="nb-NO" sz="1800" b="1"/>
              <a:t>Ja</a:t>
            </a:r>
            <a:r>
              <a:rPr lang="nb-NO" sz="1800"/>
              <a:t> hvis det er registrert egenandel</a:t>
            </a:r>
          </a:p>
        </p:txBody>
      </p:sp>
      <p:sp>
        <p:nvSpPr>
          <p:cNvPr id="21" name="Bildeforklaring: linje 20">
            <a:extLst>
              <a:ext uri="{FF2B5EF4-FFF2-40B4-BE49-F238E27FC236}">
                <a16:creationId xmlns:a16="http://schemas.microsoft.com/office/drawing/2014/main" id="{B820AB47-904B-0712-3E84-B939725E6B82}"/>
              </a:ext>
            </a:extLst>
          </p:cNvPr>
          <p:cNvSpPr/>
          <p:nvPr/>
        </p:nvSpPr>
        <p:spPr>
          <a:xfrm>
            <a:off x="10348788" y="4351580"/>
            <a:ext cx="1429304" cy="700223"/>
          </a:xfrm>
          <a:prstGeom prst="borderCallout1">
            <a:avLst>
              <a:gd name="adj1" fmla="val 99305"/>
              <a:gd name="adj2" fmla="val 47297"/>
              <a:gd name="adj3" fmla="val 209561"/>
              <a:gd name="adj4" fmla="val -899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/>
              <a:t>Fjernet søknadsbeløp</a:t>
            </a:r>
          </a:p>
        </p:txBody>
      </p:sp>
    </p:spTree>
    <p:extLst>
      <p:ext uri="{BB962C8B-B14F-4D97-AF65-F5344CB8AC3E}">
        <p14:creationId xmlns:p14="http://schemas.microsoft.com/office/powerpoint/2010/main" val="1090665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D1499C-9637-D326-D525-D577A651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Søknadsbeløp – ny struktur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72AC1F96-C59E-B115-79D1-A892EBDB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356" y="1902780"/>
            <a:ext cx="5335675" cy="3663754"/>
          </a:xfrm>
        </p:spPr>
        <p:txBody>
          <a:bodyPr/>
          <a:lstStyle/>
          <a:p>
            <a:r>
              <a:rPr lang="nb-NO"/>
              <a:t>Søknadsbeløpet er trukket ut fra tabellen «</a:t>
            </a:r>
            <a:r>
              <a:rPr lang="nb-NO" sz="1800"/>
              <a:t>Søknadsbeløp og egenfinansiering» </a:t>
            </a:r>
            <a:r>
              <a:rPr lang="nb-NO"/>
              <a:t>til et eget felt</a:t>
            </a:r>
          </a:p>
          <a:p>
            <a:r>
              <a:rPr lang="nb-NO"/>
              <a:t>Migrert </a:t>
            </a:r>
            <a:r>
              <a:rPr lang="nb-NO" err="1"/>
              <a:t>søknadsdata</a:t>
            </a:r>
            <a:r>
              <a:rPr lang="nb-NO"/>
              <a:t> fra tabell inn i de nye feltene =&gt; hvis flere søknadsbeløp er registrert i tabell, så har vi summert dem</a:t>
            </a:r>
          </a:p>
          <a:p>
            <a:r>
              <a:rPr lang="nb-NO"/>
              <a:t>Beskrivelse er blitt migrert inn som kommentar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4965839-DCA7-0F83-52B7-0AE0E417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5" y="4732269"/>
            <a:ext cx="4463799" cy="166853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A347479-4DA6-A2D1-67CF-F7F7C14F7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50" y="1590862"/>
            <a:ext cx="5335675" cy="1700709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AA17BB05-2C9A-DE5F-0F9C-1361CDEC8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25" y="3291572"/>
            <a:ext cx="3953229" cy="934400"/>
          </a:xfrm>
          <a:prstGeom prst="rect">
            <a:avLst/>
          </a:prstGeom>
        </p:spPr>
      </p:pic>
      <p:sp>
        <p:nvSpPr>
          <p:cNvPr id="15" name="Pil: ned 14">
            <a:extLst>
              <a:ext uri="{FF2B5EF4-FFF2-40B4-BE49-F238E27FC236}">
                <a16:creationId xmlns:a16="http://schemas.microsoft.com/office/drawing/2014/main" id="{F005E1DC-A752-A21E-C6A9-3D5CF6C85B00}"/>
              </a:ext>
            </a:extLst>
          </p:cNvPr>
          <p:cNvSpPr/>
          <p:nvPr/>
        </p:nvSpPr>
        <p:spPr>
          <a:xfrm>
            <a:off x="1632061" y="4354814"/>
            <a:ext cx="953311" cy="30521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3E565D7-DC04-C597-C796-40141F6D7F2C}"/>
              </a:ext>
            </a:extLst>
          </p:cNvPr>
          <p:cNvSpPr txBox="1"/>
          <p:nvPr/>
        </p:nvSpPr>
        <p:spPr>
          <a:xfrm>
            <a:off x="442150" y="1215242"/>
            <a:ext cx="310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/>
              <a:t>Dagens løsning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5FE4A57-BB6C-818C-A250-F271D0A63E8A}"/>
              </a:ext>
            </a:extLst>
          </p:cNvPr>
          <p:cNvSpPr txBox="1"/>
          <p:nvPr/>
        </p:nvSpPr>
        <p:spPr>
          <a:xfrm>
            <a:off x="384486" y="4397422"/>
            <a:ext cx="310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/>
              <a:t>Ny løsning</a:t>
            </a:r>
          </a:p>
        </p:txBody>
      </p:sp>
    </p:spTree>
    <p:extLst>
      <p:ext uri="{BB962C8B-B14F-4D97-AF65-F5344CB8AC3E}">
        <p14:creationId xmlns:p14="http://schemas.microsoft.com/office/powerpoint/2010/main" val="2856957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19CE2-E057-971E-F883-C1D19E33E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>
            <a:extLst>
              <a:ext uri="{FF2B5EF4-FFF2-40B4-BE49-F238E27FC236}">
                <a16:creationId xmlns:a16="http://schemas.microsoft.com/office/drawing/2014/main" id="{C405B579-EAB3-9C72-A51C-6914E0F53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939F8C9-7AE8-89E0-F06D-F51C60B5F6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Hva er nytt – avansert søk</a:t>
            </a:r>
          </a:p>
        </p:txBody>
      </p:sp>
    </p:spTree>
    <p:extLst>
      <p:ext uri="{BB962C8B-B14F-4D97-AF65-F5344CB8AC3E}">
        <p14:creationId xmlns:p14="http://schemas.microsoft.com/office/powerpoint/2010/main" val="275470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DAC62-9630-8CFB-C085-8604A3719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4B9E817-9DF6-D4B6-3C7A-6429F9EC8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Uttrekk av finansieringsplan - avansert søk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62F06C-0F7F-80F5-9943-68CFD2C9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20" y="2843079"/>
            <a:ext cx="11186872" cy="3182636"/>
          </a:xfrm>
          <a:prstGeom prst="rect">
            <a:avLst/>
          </a:prstGeom>
        </p:spPr>
      </p:pic>
      <p:sp>
        <p:nvSpPr>
          <p:cNvPr id="3" name="Bildeforklaring: linje 2">
            <a:extLst>
              <a:ext uri="{FF2B5EF4-FFF2-40B4-BE49-F238E27FC236}">
                <a16:creationId xmlns:a16="http://schemas.microsoft.com/office/drawing/2014/main" id="{FEE5DF5E-51D3-1153-F700-24A570928A6D}"/>
              </a:ext>
            </a:extLst>
          </p:cNvPr>
          <p:cNvSpPr/>
          <p:nvPr/>
        </p:nvSpPr>
        <p:spPr>
          <a:xfrm>
            <a:off x="985425" y="1678997"/>
            <a:ext cx="1429304" cy="700223"/>
          </a:xfrm>
          <a:prstGeom prst="borderCallout1">
            <a:avLst>
              <a:gd name="adj1" fmla="val 99305"/>
              <a:gd name="adj2" fmla="val 47297"/>
              <a:gd name="adj3" fmla="val 181418"/>
              <a:gd name="adj4" fmla="val 4726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/>
              <a:t>Viser antall rader som er registrert i tabellen kostnader </a:t>
            </a:r>
          </a:p>
        </p:txBody>
      </p:sp>
      <p:sp>
        <p:nvSpPr>
          <p:cNvPr id="5" name="Bildeforklaring: linje 4">
            <a:extLst>
              <a:ext uri="{FF2B5EF4-FFF2-40B4-BE49-F238E27FC236}">
                <a16:creationId xmlns:a16="http://schemas.microsoft.com/office/drawing/2014/main" id="{23ED101D-1E93-5F9C-0DBB-3E44CEC88407}"/>
              </a:ext>
            </a:extLst>
          </p:cNvPr>
          <p:cNvSpPr/>
          <p:nvPr/>
        </p:nvSpPr>
        <p:spPr>
          <a:xfrm>
            <a:off x="5962835" y="1607699"/>
            <a:ext cx="1429304" cy="842820"/>
          </a:xfrm>
          <a:prstGeom prst="borderCallout1">
            <a:avLst>
              <a:gd name="adj1" fmla="val 100573"/>
              <a:gd name="adj2" fmla="val 46676"/>
              <a:gd name="adj3" fmla="val 160781"/>
              <a:gd name="adj4" fmla="val 4664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/>
              <a:t>Viser antall rader som er registrert i tabellen annen finansiering </a:t>
            </a:r>
          </a:p>
        </p:txBody>
      </p:sp>
      <p:sp>
        <p:nvSpPr>
          <p:cNvPr id="7" name="Bildeforklaring: linje 6">
            <a:extLst>
              <a:ext uri="{FF2B5EF4-FFF2-40B4-BE49-F238E27FC236}">
                <a16:creationId xmlns:a16="http://schemas.microsoft.com/office/drawing/2014/main" id="{86BCAD53-6E99-D39E-FA47-4BDEFCD65D18}"/>
              </a:ext>
            </a:extLst>
          </p:cNvPr>
          <p:cNvSpPr/>
          <p:nvPr/>
        </p:nvSpPr>
        <p:spPr>
          <a:xfrm>
            <a:off x="8680882" y="1571629"/>
            <a:ext cx="1429304" cy="842820"/>
          </a:xfrm>
          <a:prstGeom prst="borderCallout1">
            <a:avLst>
              <a:gd name="adj1" fmla="val 100573"/>
              <a:gd name="adj2" fmla="val 46676"/>
              <a:gd name="adj3" fmla="val 160781"/>
              <a:gd name="adj4" fmla="val 4664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/>
              <a:t>Viser antall rader som er registrert i tabellen egenfinansiering</a:t>
            </a:r>
          </a:p>
        </p:txBody>
      </p:sp>
      <p:sp>
        <p:nvSpPr>
          <p:cNvPr id="8" name="Bildeforklaring: linje 7">
            <a:extLst>
              <a:ext uri="{FF2B5EF4-FFF2-40B4-BE49-F238E27FC236}">
                <a16:creationId xmlns:a16="http://schemas.microsoft.com/office/drawing/2014/main" id="{BBFE9BBA-61EC-0929-A864-987FFBACD82A}"/>
              </a:ext>
            </a:extLst>
          </p:cNvPr>
          <p:cNvSpPr/>
          <p:nvPr/>
        </p:nvSpPr>
        <p:spPr>
          <a:xfrm>
            <a:off x="10319488" y="1571629"/>
            <a:ext cx="1429304" cy="842820"/>
          </a:xfrm>
          <a:prstGeom prst="borderCallout1">
            <a:avLst>
              <a:gd name="adj1" fmla="val 100573"/>
              <a:gd name="adj2" fmla="val 46676"/>
              <a:gd name="adj3" fmla="val 160781"/>
              <a:gd name="adj4" fmla="val 4664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/>
              <a:t>NYTT: Viser søknadsbeløpet</a:t>
            </a:r>
          </a:p>
        </p:txBody>
      </p:sp>
    </p:spTree>
    <p:extLst>
      <p:ext uri="{BB962C8B-B14F-4D97-AF65-F5344CB8AC3E}">
        <p14:creationId xmlns:p14="http://schemas.microsoft.com/office/powerpoint/2010/main" val="3166223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ndbruksdirektoratet_PPT">
  <a:themeElements>
    <a:clrScheme name="12">
      <a:dk1>
        <a:srgbClr val="000000"/>
      </a:dk1>
      <a:lt1>
        <a:srgbClr val="FFFFFF"/>
      </a:lt1>
      <a:dk2>
        <a:srgbClr val="53351D"/>
      </a:dk2>
      <a:lt2>
        <a:srgbClr val="E7E6E6"/>
      </a:lt2>
      <a:accent1>
        <a:srgbClr val="00AED6"/>
      </a:accent1>
      <a:accent2>
        <a:srgbClr val="D2252F"/>
      </a:accent2>
      <a:accent3>
        <a:srgbClr val="48773A"/>
      </a:accent3>
      <a:accent4>
        <a:srgbClr val="FF661F"/>
      </a:accent4>
      <a:accent5>
        <a:srgbClr val="7CCCBD"/>
      </a:accent5>
      <a:accent6>
        <a:srgbClr val="FFB81C"/>
      </a:accent6>
      <a:hlink>
        <a:srgbClr val="00AED6"/>
      </a:hlink>
      <a:folHlink>
        <a:srgbClr val="6A2F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farger 2022" id="{26E9A359-0CAE-4E3D-8EA8-EE0DE457AD32}" vid="{B1B390B4-E724-4925-BA24-759485E4613A}"/>
    </a:ext>
  </a:extLst>
</a:theme>
</file>

<file path=ppt/theme/theme2.xml><?xml version="1.0" encoding="utf-8"?>
<a:theme xmlns:a="http://schemas.openxmlformats.org/drawingml/2006/main" name="Office-tema">
  <a:themeElements>
    <a:clrScheme name="Ldir">
      <a:dk1>
        <a:srgbClr val="000000"/>
      </a:dk1>
      <a:lt1>
        <a:srgbClr val="FFFFFF"/>
      </a:lt1>
      <a:dk2>
        <a:srgbClr val="53351D"/>
      </a:dk2>
      <a:lt2>
        <a:srgbClr val="E7E6E6"/>
      </a:lt2>
      <a:accent1>
        <a:srgbClr val="00AED6"/>
      </a:accent1>
      <a:accent2>
        <a:srgbClr val="D2252F"/>
      </a:accent2>
      <a:accent3>
        <a:srgbClr val="48773A"/>
      </a:accent3>
      <a:accent4>
        <a:srgbClr val="FF661F"/>
      </a:accent4>
      <a:accent5>
        <a:srgbClr val="6DCEB2"/>
      </a:accent5>
      <a:accent6>
        <a:srgbClr val="FFB81C"/>
      </a:accent6>
      <a:hlink>
        <a:srgbClr val="00AED6"/>
      </a:hlink>
      <a:folHlink>
        <a:srgbClr val="6A2F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Ldir">
      <a:dk1>
        <a:srgbClr val="000000"/>
      </a:dk1>
      <a:lt1>
        <a:srgbClr val="FFFFFF"/>
      </a:lt1>
      <a:dk2>
        <a:srgbClr val="53351D"/>
      </a:dk2>
      <a:lt2>
        <a:srgbClr val="E7E6E6"/>
      </a:lt2>
      <a:accent1>
        <a:srgbClr val="00AED6"/>
      </a:accent1>
      <a:accent2>
        <a:srgbClr val="D2252F"/>
      </a:accent2>
      <a:accent3>
        <a:srgbClr val="48773A"/>
      </a:accent3>
      <a:accent4>
        <a:srgbClr val="FF661F"/>
      </a:accent4>
      <a:accent5>
        <a:srgbClr val="6DCEB2"/>
      </a:accent5>
      <a:accent6>
        <a:srgbClr val="FFB81C"/>
      </a:accent6>
      <a:hlink>
        <a:srgbClr val="00AED6"/>
      </a:hlink>
      <a:folHlink>
        <a:srgbClr val="6A2F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A4AB915F6494DAFE2781B88BFF079" ma:contentTypeVersion="20" ma:contentTypeDescription="Create a new document." ma:contentTypeScope="" ma:versionID="9807a7c3e6d8f8c1214430729e734efd">
  <xsd:schema xmlns:xsd="http://www.w3.org/2001/XMLSchema" xmlns:xs="http://www.w3.org/2001/XMLSchema" xmlns:p="http://schemas.microsoft.com/office/2006/metadata/properties" xmlns:ns2="6c881f27-fd33-4e2d-be45-863778172337" xmlns:ns3="8c6bf7b4-1402-45b4-a801-d44f148127fd" targetNamespace="http://schemas.microsoft.com/office/2006/metadata/properties" ma:root="true" ma:fieldsID="c5c1b5b87e58df0fe319e59adda854ae" ns2:_="" ns3:_="">
    <xsd:import namespace="6c881f27-fd33-4e2d-be45-863778172337"/>
    <xsd:import namespace="8c6bf7b4-1402-45b4-a801-d44f148127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Visesp_x00e5_hjemmesiden" minOccurs="0"/>
                <xsd:element ref="ns2:Datoogklokkeslet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81f27-fd33-4e2d-be45-863778172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66604e5-85fc-4cf3-94b4-3dc3f98deb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Visesp_x00e5_hjemmesiden" ma:index="26" nillable="true" ma:displayName="Vises på hjemmesiden" ma:default="0" ma:format="Dropdown" ma:internalName="Visesp_x00e5_hjemmesiden">
      <xsd:simpleType>
        <xsd:restriction base="dms:Boolean"/>
      </xsd:simpleType>
    </xsd:element>
    <xsd:element name="Datoogklokkeslett" ma:index="27" nillable="true" ma:displayName="Dato og klokkeslett" ma:format="DateOnly" ma:internalName="Datoogklokkeslett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bf7b4-1402-45b4-a801-d44f148127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53dd55-853e-430d-9b52-39afd2f8e2f6}" ma:internalName="TaxCatchAll" ma:showField="CatchAllData" ma:web="8c6bf7b4-1402-45b4-a801-d44f148127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6bf7b4-1402-45b4-a801-d44f148127fd" xsi:nil="true"/>
    <lcf76f155ced4ddcb4097134ff3c332f xmlns="6c881f27-fd33-4e2d-be45-863778172337">
      <Terms xmlns="http://schemas.microsoft.com/office/infopath/2007/PartnerControls"/>
    </lcf76f155ced4ddcb4097134ff3c332f>
    <Visesp_x00e5_hjemmesiden xmlns="6c881f27-fd33-4e2d-be45-863778172337">false</Visesp_x00e5_hjemmesiden>
    <Datoogklokkeslett xmlns="6c881f27-fd33-4e2d-be45-8637781723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1DCA3C-AA4A-49E5-91E0-28DB3BEE79AC}">
  <ds:schemaRefs>
    <ds:schemaRef ds:uri="6c881f27-fd33-4e2d-be45-863778172337"/>
    <ds:schemaRef ds:uri="8c6bf7b4-1402-45b4-a801-d44f148127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F57A85-CBD7-4989-96A4-3946FF0475D6}">
  <ds:schemaRefs>
    <ds:schemaRef ds:uri="http://purl.org/dc/elements/1.1/"/>
    <ds:schemaRef ds:uri="http://schemas.microsoft.com/office/2006/documentManagement/types"/>
    <ds:schemaRef ds:uri="6c881f27-fd33-4e2d-be45-863778172337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c6bf7b4-1402-45b4-a801-d44f148127f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B09F509-6930-4ECC-B13B-379054DF20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farger 2022</Template>
  <TotalTime>0</TotalTime>
  <Words>456</Words>
  <Application>Microsoft Office PowerPoint</Application>
  <PresentationFormat>Widescreen</PresentationFormat>
  <Paragraphs>50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Landbruksdirektoratet_PPT</vt:lpstr>
      <vt:lpstr>Demonstrasjon</vt:lpstr>
      <vt:lpstr>Agenda for møtet</vt:lpstr>
      <vt:lpstr>Bakgrunn og formål med endringen</vt:lpstr>
      <vt:lpstr>Hva er nytt – søknadsskjema</vt:lpstr>
      <vt:lpstr>Kostnader – ingen endringer</vt:lpstr>
      <vt:lpstr>Finansiering – annen medfinansiering og egenandel</vt:lpstr>
      <vt:lpstr>Søknadsbeløp – ny struktur</vt:lpstr>
      <vt:lpstr>Hva er nytt – avansert søk</vt:lpstr>
      <vt:lpstr>Uttrekk av finansieringsplan - avansert søk</vt:lpstr>
      <vt:lpstr>Tabell: Kostnader – ingen endringer</vt:lpstr>
      <vt:lpstr>Tabell: Egenfinansiering</vt:lpstr>
      <vt:lpstr>Tabell: Annen offentlig eller privat medfinansiering – ingen endringer</vt:lpstr>
      <vt:lpstr>Videre arbeid</vt:lpstr>
      <vt:lpstr>Avslutningsvis  - Påminnelse – PowerBi rapporter er tilgjengelige via innlogging i tjenesteportalen  - SF kan gi tilgang til kommuner</vt:lpstr>
      <vt:lpstr>PowerBi- forts.</vt:lpstr>
    </vt:vector>
  </TitlesOfParts>
  <Manager>Henrik.Levinsen@landbruksdirektoratet.no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 Stuberg</dc:creator>
  <dc:description/>
  <cp:lastModifiedBy>Alstad, Eva Dybwad</cp:lastModifiedBy>
  <cp:revision>1</cp:revision>
  <cp:lastPrinted>2020-03-05T11:37:41Z</cp:lastPrinted>
  <dcterms:created xsi:type="dcterms:W3CDTF">2025-10-08T05:47:58Z</dcterms:created>
  <dcterms:modified xsi:type="dcterms:W3CDTF">2025-10-14T13:45:34Z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MSIP_Label_8343bc6b-78ae-4b9d-a40b-9c2c6108349b_Enabled">
    <vt:lpwstr>true</vt:lpwstr>
  </property>
  <property fmtid="{D5CDD505-2E9C-101B-9397-08002B2CF9AE}" pid="4" name="MSIP_Label_8343bc6b-78ae-4b9d-a40b-9c2c6108349b_SetDate">
    <vt:lpwstr>2022-03-18T08:31:46Z</vt:lpwstr>
  </property>
  <property fmtid="{D5CDD505-2E9C-101B-9397-08002B2CF9AE}" pid="5" name="MSIP_Label_8343bc6b-78ae-4b9d-a40b-9c2c6108349b_Method">
    <vt:lpwstr>Privileged</vt:lpwstr>
  </property>
  <property fmtid="{D5CDD505-2E9C-101B-9397-08002B2CF9AE}" pid="6" name="MSIP_Label_8343bc6b-78ae-4b9d-a40b-9c2c6108349b_Name">
    <vt:lpwstr>Internt</vt:lpwstr>
  </property>
  <property fmtid="{D5CDD505-2E9C-101B-9397-08002B2CF9AE}" pid="7" name="MSIP_Label_8343bc6b-78ae-4b9d-a40b-9c2c6108349b_SiteId">
    <vt:lpwstr>a9557e97-5ded-4b65-ac17-8d717d81e328</vt:lpwstr>
  </property>
  <property fmtid="{D5CDD505-2E9C-101B-9397-08002B2CF9AE}" pid="8" name="MSIP_Label_8343bc6b-78ae-4b9d-a40b-9c2c6108349b_ActionId">
    <vt:lpwstr>346e5f7f-130b-4f79-94c6-a8366f29f1f4</vt:lpwstr>
  </property>
  <property fmtid="{D5CDD505-2E9C-101B-9397-08002B2CF9AE}" pid="9" name="MSIP_Label_8343bc6b-78ae-4b9d-a40b-9c2c6108349b_ContentBits">
    <vt:lpwstr>1</vt:lpwstr>
  </property>
  <property fmtid="{D5CDD505-2E9C-101B-9397-08002B2CF9AE}" pid="10" name="ClassificationContentMarkingHeaderLocations">
    <vt:lpwstr>Landbruksdirektoratet_PPT:7</vt:lpwstr>
  </property>
  <property fmtid="{D5CDD505-2E9C-101B-9397-08002B2CF9AE}" pid="11" name="ClassificationContentMarkingHeaderText">
    <vt:lpwstr>Intern informasjon</vt:lpwstr>
  </property>
  <property fmtid="{D5CDD505-2E9C-101B-9397-08002B2CF9AE}" pid="12" name="ContentTypeId">
    <vt:lpwstr>0x0101000CDA4AB915F6494DAFE2781B88BFF079</vt:lpwstr>
  </property>
  <property fmtid="{D5CDD505-2E9C-101B-9397-08002B2CF9AE}" pid="13" name="MediaServiceImageTags">
    <vt:lpwstr/>
  </property>
</Properties>
</file>