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4" r:id="rId2"/>
    <p:sldId id="302" r:id="rId3"/>
    <p:sldId id="346" r:id="rId4"/>
    <p:sldId id="389" r:id="rId5"/>
    <p:sldId id="390" r:id="rId6"/>
    <p:sldId id="392" r:id="rId7"/>
    <p:sldId id="394" r:id="rId8"/>
    <p:sldId id="395" r:id="rId9"/>
    <p:sldId id="401" r:id="rId10"/>
    <p:sldId id="397" r:id="rId11"/>
    <p:sldId id="396" r:id="rId12"/>
    <p:sldId id="399" r:id="rId13"/>
    <p:sldId id="398" r:id="rId14"/>
    <p:sldId id="405" r:id="rId15"/>
    <p:sldId id="387" r:id="rId16"/>
    <p:sldId id="374" r:id="rId17"/>
    <p:sldId id="359" r:id="rId18"/>
    <p:sldId id="375" r:id="rId19"/>
    <p:sldId id="361" r:id="rId20"/>
    <p:sldId id="367" r:id="rId21"/>
    <p:sldId id="351" r:id="rId22"/>
    <p:sldId id="370" r:id="rId23"/>
    <p:sldId id="384" r:id="rId24"/>
    <p:sldId id="380" r:id="rId25"/>
    <p:sldId id="406" r:id="rId26"/>
    <p:sldId id="332" r:id="rId27"/>
    <p:sldId id="382" r:id="rId28"/>
    <p:sldId id="348" r:id="rId29"/>
    <p:sldId id="381" r:id="rId30"/>
    <p:sldId id="334" r:id="rId31"/>
    <p:sldId id="336" r:id="rId32"/>
    <p:sldId id="323" r:id="rId33"/>
    <p:sldId id="402" r:id="rId34"/>
    <p:sldId id="404" r:id="rId35"/>
    <p:sldId id="333" r:id="rId36"/>
    <p:sldId id="337" r:id="rId37"/>
    <p:sldId id="299" r:id="rId38"/>
    <p:sldId id="407" r:id="rId39"/>
    <p:sldId id="408" r:id="rId40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03" autoAdjust="0"/>
    <p:restoredTop sz="64660" autoAdjust="0"/>
  </p:normalViewPr>
  <p:slideViewPr>
    <p:cSldViewPr snapToGrid="0" snapToObjects="1">
      <p:cViewPr varScale="1">
        <p:scale>
          <a:sx n="94" d="100"/>
          <a:sy n="94" d="100"/>
        </p:scale>
        <p:origin x="972" y="72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9167E-A270-4075-AE2E-B9FD0379598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3115687-797F-45F7-BDBD-1F177D3D35FD}">
      <dgm:prSet phldrT="[Teks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Planlegging</a:t>
          </a:r>
        </a:p>
      </dgm:t>
    </dgm:pt>
    <dgm:pt modelId="{907B97B9-07D2-4071-A111-A7BA819FCEF6}" type="parTrans" cxnId="{B8AEAB42-88BF-46B8-988B-351E813285F3}">
      <dgm:prSet/>
      <dgm:spPr/>
      <dgm:t>
        <a:bodyPr/>
        <a:lstStyle/>
        <a:p>
          <a:endParaRPr lang="nb-NO"/>
        </a:p>
      </dgm:t>
    </dgm:pt>
    <dgm:pt modelId="{C88AD64A-0B26-422B-92F8-22D30AE4057F}" type="sibTrans" cxnId="{B8AEAB42-88BF-46B8-988B-351E813285F3}">
      <dgm:prSet/>
      <dgm:spPr/>
      <dgm:t>
        <a:bodyPr/>
        <a:lstStyle/>
        <a:p>
          <a:endParaRPr lang="nb-NO"/>
        </a:p>
      </dgm:t>
    </dgm:pt>
    <dgm:pt modelId="{303791FC-6B4B-41C7-B659-96C1427FDCDC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handling</a:t>
          </a:r>
        </a:p>
      </dgm:t>
    </dgm:pt>
    <dgm:pt modelId="{4A95F2BB-6923-4C7C-A8BF-5EA45A4FBCD3}" type="parTrans" cxnId="{6B0CB6E2-9354-4BCE-BC2C-F35F0D647870}">
      <dgm:prSet/>
      <dgm:spPr/>
      <dgm:t>
        <a:bodyPr/>
        <a:lstStyle/>
        <a:p>
          <a:endParaRPr lang="nb-NO"/>
        </a:p>
      </dgm:t>
    </dgm:pt>
    <dgm:pt modelId="{6251C310-1B72-4699-9D97-C54AA4A63C17}" type="sibTrans" cxnId="{6B0CB6E2-9354-4BCE-BC2C-F35F0D647870}">
      <dgm:prSet/>
      <dgm:spPr/>
      <dgm:t>
        <a:bodyPr/>
        <a:lstStyle/>
        <a:p>
          <a:endParaRPr lang="nb-NO"/>
        </a:p>
      </dgm:t>
    </dgm:pt>
    <dgm:pt modelId="{75216944-A938-45EC-B1FD-4530EA9BD728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observasjon</a:t>
          </a:r>
        </a:p>
      </dgm:t>
    </dgm:pt>
    <dgm:pt modelId="{989D0501-E2C0-4341-96BC-880020DE4DF1}" type="parTrans" cxnId="{4FCFEA51-9F25-4B64-B168-FD0B48155962}">
      <dgm:prSet/>
      <dgm:spPr/>
      <dgm:t>
        <a:bodyPr/>
        <a:lstStyle/>
        <a:p>
          <a:endParaRPr lang="nb-NO"/>
        </a:p>
      </dgm:t>
    </dgm:pt>
    <dgm:pt modelId="{D13D9783-8E54-4594-B338-78A1ACF08F4C}" type="sibTrans" cxnId="{4FCFEA51-9F25-4B64-B168-FD0B48155962}">
      <dgm:prSet/>
      <dgm:spPr/>
      <dgm:t>
        <a:bodyPr/>
        <a:lstStyle/>
        <a:p>
          <a:endParaRPr lang="nb-NO"/>
        </a:p>
      </dgm:t>
    </dgm:pt>
    <dgm:pt modelId="{F7E0778E-E043-48D6-970C-FC72D6E1EA73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dokumentasjon</a:t>
          </a:r>
        </a:p>
      </dgm:t>
    </dgm:pt>
    <dgm:pt modelId="{61A7BEDD-2488-47C7-B84D-58E3A892DB23}" type="parTrans" cxnId="{0C958C0C-0312-4802-9ECE-760C965632E6}">
      <dgm:prSet/>
      <dgm:spPr/>
      <dgm:t>
        <a:bodyPr/>
        <a:lstStyle/>
        <a:p>
          <a:endParaRPr lang="nb-NO"/>
        </a:p>
      </dgm:t>
    </dgm:pt>
    <dgm:pt modelId="{2A5E2DFB-A1F4-495D-A8F4-FBA315C5F6EE}" type="sibTrans" cxnId="{0C958C0C-0312-4802-9ECE-760C965632E6}">
      <dgm:prSet/>
      <dgm:spPr/>
      <dgm:t>
        <a:bodyPr/>
        <a:lstStyle/>
        <a:p>
          <a:endParaRPr lang="nb-NO"/>
        </a:p>
      </dgm:t>
    </dgm:pt>
    <dgm:pt modelId="{F054B04E-90DE-4125-973A-F07A81AC6F7C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Felles refleksjon </a:t>
          </a:r>
        </a:p>
      </dgm:t>
    </dgm:pt>
    <dgm:pt modelId="{FA17026D-326D-4918-9A92-0A1936490B3E}" type="parTrans" cxnId="{29252BA8-9476-4601-BC41-5EF4121900CE}">
      <dgm:prSet/>
      <dgm:spPr/>
      <dgm:t>
        <a:bodyPr/>
        <a:lstStyle/>
        <a:p>
          <a:endParaRPr lang="nb-NO"/>
        </a:p>
      </dgm:t>
    </dgm:pt>
    <dgm:pt modelId="{143CDA2E-A8BD-4E11-BB9C-A7B7AF5B2B5E}" type="sibTrans" cxnId="{29252BA8-9476-4601-BC41-5EF4121900CE}">
      <dgm:prSet/>
      <dgm:spPr/>
      <dgm:t>
        <a:bodyPr/>
        <a:lstStyle/>
        <a:p>
          <a:endParaRPr lang="nb-NO"/>
        </a:p>
      </dgm:t>
    </dgm:pt>
    <dgm:pt modelId="{301A9920-C39B-4E47-8429-9ED000DEF04B}" type="pres">
      <dgm:prSet presAssocID="{6059167E-A270-4075-AE2E-B9FD03795987}" presName="cycle" presStyleCnt="0">
        <dgm:presLayoutVars>
          <dgm:dir/>
          <dgm:resizeHandles val="exact"/>
        </dgm:presLayoutVars>
      </dgm:prSet>
      <dgm:spPr/>
    </dgm:pt>
    <dgm:pt modelId="{46CF793E-07D5-4676-935B-5F4AD6B6674B}" type="pres">
      <dgm:prSet presAssocID="{63115687-797F-45F7-BDBD-1F177D3D35FD}" presName="node" presStyleLbl="node1" presStyleIdx="0" presStyleCnt="5">
        <dgm:presLayoutVars>
          <dgm:bulletEnabled val="1"/>
        </dgm:presLayoutVars>
      </dgm:prSet>
      <dgm:spPr/>
    </dgm:pt>
    <dgm:pt modelId="{820155D2-390D-4F25-BC6E-3BD70FB6E789}" type="pres">
      <dgm:prSet presAssocID="{63115687-797F-45F7-BDBD-1F177D3D35FD}" presName="spNode" presStyleCnt="0"/>
      <dgm:spPr/>
    </dgm:pt>
    <dgm:pt modelId="{267360BD-C4BC-4581-AA9C-65DCB9C98E98}" type="pres">
      <dgm:prSet presAssocID="{C88AD64A-0B26-422B-92F8-22D30AE4057F}" presName="sibTrans" presStyleLbl="sibTrans1D1" presStyleIdx="0" presStyleCnt="5"/>
      <dgm:spPr/>
    </dgm:pt>
    <dgm:pt modelId="{ECED3CCC-4D9B-47C8-80EC-176031EF4EBF}" type="pres">
      <dgm:prSet presAssocID="{303791FC-6B4B-41C7-B659-96C1427FDCDC}" presName="node" presStyleLbl="node1" presStyleIdx="1" presStyleCnt="5">
        <dgm:presLayoutVars>
          <dgm:bulletEnabled val="1"/>
        </dgm:presLayoutVars>
      </dgm:prSet>
      <dgm:spPr/>
    </dgm:pt>
    <dgm:pt modelId="{21C925B3-A86B-462D-B504-6E5FD2A2ED86}" type="pres">
      <dgm:prSet presAssocID="{303791FC-6B4B-41C7-B659-96C1427FDCDC}" presName="spNode" presStyleCnt="0"/>
      <dgm:spPr/>
    </dgm:pt>
    <dgm:pt modelId="{A597A6B4-41D8-45AA-82C5-B40617E83431}" type="pres">
      <dgm:prSet presAssocID="{6251C310-1B72-4699-9D97-C54AA4A63C17}" presName="sibTrans" presStyleLbl="sibTrans1D1" presStyleIdx="1" presStyleCnt="5"/>
      <dgm:spPr/>
    </dgm:pt>
    <dgm:pt modelId="{C41764ED-564D-43D0-869F-5009C08051BC}" type="pres">
      <dgm:prSet presAssocID="{75216944-A938-45EC-B1FD-4530EA9BD728}" presName="node" presStyleLbl="node1" presStyleIdx="2" presStyleCnt="5">
        <dgm:presLayoutVars>
          <dgm:bulletEnabled val="1"/>
        </dgm:presLayoutVars>
      </dgm:prSet>
      <dgm:spPr/>
    </dgm:pt>
    <dgm:pt modelId="{FAD6D9F9-F049-49CD-9C1A-01EF0E1561A6}" type="pres">
      <dgm:prSet presAssocID="{75216944-A938-45EC-B1FD-4530EA9BD728}" presName="spNode" presStyleCnt="0"/>
      <dgm:spPr/>
    </dgm:pt>
    <dgm:pt modelId="{3EF54116-0E52-4FB7-A4C6-3ADAD89F4218}" type="pres">
      <dgm:prSet presAssocID="{D13D9783-8E54-4594-B338-78A1ACF08F4C}" presName="sibTrans" presStyleLbl="sibTrans1D1" presStyleIdx="2" presStyleCnt="5"/>
      <dgm:spPr/>
    </dgm:pt>
    <dgm:pt modelId="{77F28E95-0A81-485E-83E6-ABF472AF3F90}" type="pres">
      <dgm:prSet presAssocID="{F7E0778E-E043-48D6-970C-FC72D6E1EA73}" presName="node" presStyleLbl="node1" presStyleIdx="3" presStyleCnt="5">
        <dgm:presLayoutVars>
          <dgm:bulletEnabled val="1"/>
        </dgm:presLayoutVars>
      </dgm:prSet>
      <dgm:spPr/>
    </dgm:pt>
    <dgm:pt modelId="{FBCDA3CE-8B48-44E0-A9FD-D7DB3EF89B5A}" type="pres">
      <dgm:prSet presAssocID="{F7E0778E-E043-48D6-970C-FC72D6E1EA73}" presName="spNode" presStyleCnt="0"/>
      <dgm:spPr/>
    </dgm:pt>
    <dgm:pt modelId="{30F8F8FF-163B-4CC6-84FD-22126D23FE82}" type="pres">
      <dgm:prSet presAssocID="{2A5E2DFB-A1F4-495D-A8F4-FBA315C5F6EE}" presName="sibTrans" presStyleLbl="sibTrans1D1" presStyleIdx="3" presStyleCnt="5"/>
      <dgm:spPr/>
    </dgm:pt>
    <dgm:pt modelId="{F3BC359B-3795-44A2-9BF6-CB49E00ECE3B}" type="pres">
      <dgm:prSet presAssocID="{F054B04E-90DE-4125-973A-F07A81AC6F7C}" presName="node" presStyleLbl="node1" presStyleIdx="4" presStyleCnt="5">
        <dgm:presLayoutVars>
          <dgm:bulletEnabled val="1"/>
        </dgm:presLayoutVars>
      </dgm:prSet>
      <dgm:spPr/>
    </dgm:pt>
    <dgm:pt modelId="{2155B1F9-E90B-4651-B759-F2D316961986}" type="pres">
      <dgm:prSet presAssocID="{F054B04E-90DE-4125-973A-F07A81AC6F7C}" presName="spNode" presStyleCnt="0"/>
      <dgm:spPr/>
    </dgm:pt>
    <dgm:pt modelId="{AC03A11D-B187-4A8E-905E-233B373AC54F}" type="pres">
      <dgm:prSet presAssocID="{143CDA2E-A8BD-4E11-BB9C-A7B7AF5B2B5E}" presName="sibTrans" presStyleLbl="sibTrans1D1" presStyleIdx="4" presStyleCnt="5"/>
      <dgm:spPr/>
    </dgm:pt>
  </dgm:ptLst>
  <dgm:cxnLst>
    <dgm:cxn modelId="{CEFC6606-8D18-48B9-A471-8487D366DA8C}" type="presOf" srcId="{143CDA2E-A8BD-4E11-BB9C-A7B7AF5B2B5E}" destId="{AC03A11D-B187-4A8E-905E-233B373AC54F}" srcOrd="0" destOrd="0" presId="urn:microsoft.com/office/officeart/2005/8/layout/cycle6"/>
    <dgm:cxn modelId="{0C958C0C-0312-4802-9ECE-760C965632E6}" srcId="{6059167E-A270-4075-AE2E-B9FD03795987}" destId="{F7E0778E-E043-48D6-970C-FC72D6E1EA73}" srcOrd="3" destOrd="0" parTransId="{61A7BEDD-2488-47C7-B84D-58E3A892DB23}" sibTransId="{2A5E2DFB-A1F4-495D-A8F4-FBA315C5F6EE}"/>
    <dgm:cxn modelId="{AFE5225C-8CB5-4DBF-8630-5A5ECAAADBE0}" type="presOf" srcId="{63115687-797F-45F7-BDBD-1F177D3D35FD}" destId="{46CF793E-07D5-4676-935B-5F4AD6B6674B}" srcOrd="0" destOrd="0" presId="urn:microsoft.com/office/officeart/2005/8/layout/cycle6"/>
    <dgm:cxn modelId="{B8AEAB42-88BF-46B8-988B-351E813285F3}" srcId="{6059167E-A270-4075-AE2E-B9FD03795987}" destId="{63115687-797F-45F7-BDBD-1F177D3D35FD}" srcOrd="0" destOrd="0" parTransId="{907B97B9-07D2-4071-A111-A7BA819FCEF6}" sibTransId="{C88AD64A-0B26-422B-92F8-22D30AE4057F}"/>
    <dgm:cxn modelId="{C4B38649-6185-44FC-A22B-119359E86197}" type="presOf" srcId="{75216944-A938-45EC-B1FD-4530EA9BD728}" destId="{C41764ED-564D-43D0-869F-5009C08051BC}" srcOrd="0" destOrd="0" presId="urn:microsoft.com/office/officeart/2005/8/layout/cycle6"/>
    <dgm:cxn modelId="{0681536C-1A87-4125-A824-7AB826211251}" type="presOf" srcId="{6251C310-1B72-4699-9D97-C54AA4A63C17}" destId="{A597A6B4-41D8-45AA-82C5-B40617E83431}" srcOrd="0" destOrd="0" presId="urn:microsoft.com/office/officeart/2005/8/layout/cycle6"/>
    <dgm:cxn modelId="{57DFE851-D26B-405F-907C-CCFE91DFE97F}" type="presOf" srcId="{F054B04E-90DE-4125-973A-F07A81AC6F7C}" destId="{F3BC359B-3795-44A2-9BF6-CB49E00ECE3B}" srcOrd="0" destOrd="0" presId="urn:microsoft.com/office/officeart/2005/8/layout/cycle6"/>
    <dgm:cxn modelId="{4FCFEA51-9F25-4B64-B168-FD0B48155962}" srcId="{6059167E-A270-4075-AE2E-B9FD03795987}" destId="{75216944-A938-45EC-B1FD-4530EA9BD728}" srcOrd="2" destOrd="0" parTransId="{989D0501-E2C0-4341-96BC-880020DE4DF1}" sibTransId="{D13D9783-8E54-4594-B338-78A1ACF08F4C}"/>
    <dgm:cxn modelId="{F2205A5A-5A50-4178-BFD6-EFA124BE3A67}" type="presOf" srcId="{2A5E2DFB-A1F4-495D-A8F4-FBA315C5F6EE}" destId="{30F8F8FF-163B-4CC6-84FD-22126D23FE82}" srcOrd="0" destOrd="0" presId="urn:microsoft.com/office/officeart/2005/8/layout/cycle6"/>
    <dgm:cxn modelId="{E660F89B-6F3A-4ACA-AC00-8630D67CA3FE}" type="presOf" srcId="{C88AD64A-0B26-422B-92F8-22D30AE4057F}" destId="{267360BD-C4BC-4581-AA9C-65DCB9C98E98}" srcOrd="0" destOrd="0" presId="urn:microsoft.com/office/officeart/2005/8/layout/cycle6"/>
    <dgm:cxn modelId="{29252BA8-9476-4601-BC41-5EF4121900CE}" srcId="{6059167E-A270-4075-AE2E-B9FD03795987}" destId="{F054B04E-90DE-4125-973A-F07A81AC6F7C}" srcOrd="4" destOrd="0" parTransId="{FA17026D-326D-4918-9A92-0A1936490B3E}" sibTransId="{143CDA2E-A8BD-4E11-BB9C-A7B7AF5B2B5E}"/>
    <dgm:cxn modelId="{6092A5B0-6BC9-4F28-BDC2-392DF45E0B55}" type="presOf" srcId="{D13D9783-8E54-4594-B338-78A1ACF08F4C}" destId="{3EF54116-0E52-4FB7-A4C6-3ADAD89F4218}" srcOrd="0" destOrd="0" presId="urn:microsoft.com/office/officeart/2005/8/layout/cycle6"/>
    <dgm:cxn modelId="{20FA3FB1-CE85-49EB-99E1-3DD83607D8E6}" type="presOf" srcId="{303791FC-6B4B-41C7-B659-96C1427FDCDC}" destId="{ECED3CCC-4D9B-47C8-80EC-176031EF4EBF}" srcOrd="0" destOrd="0" presId="urn:microsoft.com/office/officeart/2005/8/layout/cycle6"/>
    <dgm:cxn modelId="{45A791B4-2F7E-4C02-8259-888BF2DDD6D9}" type="presOf" srcId="{F7E0778E-E043-48D6-970C-FC72D6E1EA73}" destId="{77F28E95-0A81-485E-83E6-ABF472AF3F90}" srcOrd="0" destOrd="0" presId="urn:microsoft.com/office/officeart/2005/8/layout/cycle6"/>
    <dgm:cxn modelId="{6B0CB6E2-9354-4BCE-BC2C-F35F0D647870}" srcId="{6059167E-A270-4075-AE2E-B9FD03795987}" destId="{303791FC-6B4B-41C7-B659-96C1427FDCDC}" srcOrd="1" destOrd="0" parTransId="{4A95F2BB-6923-4C7C-A8BF-5EA45A4FBCD3}" sibTransId="{6251C310-1B72-4699-9D97-C54AA4A63C17}"/>
    <dgm:cxn modelId="{EAFE70F7-E3AF-41E2-B2FF-6609416CE19F}" type="presOf" srcId="{6059167E-A270-4075-AE2E-B9FD03795987}" destId="{301A9920-C39B-4E47-8429-9ED000DEF04B}" srcOrd="0" destOrd="0" presId="urn:microsoft.com/office/officeart/2005/8/layout/cycle6"/>
    <dgm:cxn modelId="{41FEC0BE-7AD0-40A4-9755-CEC984419298}" type="presParOf" srcId="{301A9920-C39B-4E47-8429-9ED000DEF04B}" destId="{46CF793E-07D5-4676-935B-5F4AD6B6674B}" srcOrd="0" destOrd="0" presId="urn:microsoft.com/office/officeart/2005/8/layout/cycle6"/>
    <dgm:cxn modelId="{ED8D43BA-B6E8-4A41-AD6A-353FB5E2AB3E}" type="presParOf" srcId="{301A9920-C39B-4E47-8429-9ED000DEF04B}" destId="{820155D2-390D-4F25-BC6E-3BD70FB6E789}" srcOrd="1" destOrd="0" presId="urn:microsoft.com/office/officeart/2005/8/layout/cycle6"/>
    <dgm:cxn modelId="{72B69001-B254-4F56-95E6-57B1E1C6DD9A}" type="presParOf" srcId="{301A9920-C39B-4E47-8429-9ED000DEF04B}" destId="{267360BD-C4BC-4581-AA9C-65DCB9C98E98}" srcOrd="2" destOrd="0" presId="urn:microsoft.com/office/officeart/2005/8/layout/cycle6"/>
    <dgm:cxn modelId="{2BFFBD34-C38B-4B5B-90B8-CC33516ED614}" type="presParOf" srcId="{301A9920-C39B-4E47-8429-9ED000DEF04B}" destId="{ECED3CCC-4D9B-47C8-80EC-176031EF4EBF}" srcOrd="3" destOrd="0" presId="urn:microsoft.com/office/officeart/2005/8/layout/cycle6"/>
    <dgm:cxn modelId="{4ACEA561-32DC-4473-A2AC-E78A00DD37B2}" type="presParOf" srcId="{301A9920-C39B-4E47-8429-9ED000DEF04B}" destId="{21C925B3-A86B-462D-B504-6E5FD2A2ED86}" srcOrd="4" destOrd="0" presId="urn:microsoft.com/office/officeart/2005/8/layout/cycle6"/>
    <dgm:cxn modelId="{372403D0-6545-4EAE-8F1D-8A87AC252976}" type="presParOf" srcId="{301A9920-C39B-4E47-8429-9ED000DEF04B}" destId="{A597A6B4-41D8-45AA-82C5-B40617E83431}" srcOrd="5" destOrd="0" presId="urn:microsoft.com/office/officeart/2005/8/layout/cycle6"/>
    <dgm:cxn modelId="{04FC2728-812B-42D8-9462-8E09FF481BEA}" type="presParOf" srcId="{301A9920-C39B-4E47-8429-9ED000DEF04B}" destId="{C41764ED-564D-43D0-869F-5009C08051BC}" srcOrd="6" destOrd="0" presId="urn:microsoft.com/office/officeart/2005/8/layout/cycle6"/>
    <dgm:cxn modelId="{D0E6507B-0F9B-44A8-B10E-E8FA9CDDD295}" type="presParOf" srcId="{301A9920-C39B-4E47-8429-9ED000DEF04B}" destId="{FAD6D9F9-F049-49CD-9C1A-01EF0E1561A6}" srcOrd="7" destOrd="0" presId="urn:microsoft.com/office/officeart/2005/8/layout/cycle6"/>
    <dgm:cxn modelId="{891C003E-91A4-4767-8677-7AB4DBB4D25D}" type="presParOf" srcId="{301A9920-C39B-4E47-8429-9ED000DEF04B}" destId="{3EF54116-0E52-4FB7-A4C6-3ADAD89F4218}" srcOrd="8" destOrd="0" presId="urn:microsoft.com/office/officeart/2005/8/layout/cycle6"/>
    <dgm:cxn modelId="{859BD9FC-F468-415F-A2E6-B42B54C25F09}" type="presParOf" srcId="{301A9920-C39B-4E47-8429-9ED000DEF04B}" destId="{77F28E95-0A81-485E-83E6-ABF472AF3F90}" srcOrd="9" destOrd="0" presId="urn:microsoft.com/office/officeart/2005/8/layout/cycle6"/>
    <dgm:cxn modelId="{9B12A7DD-AA8E-4329-98BF-369F2B8ABA75}" type="presParOf" srcId="{301A9920-C39B-4E47-8429-9ED000DEF04B}" destId="{FBCDA3CE-8B48-44E0-A9FD-D7DB3EF89B5A}" srcOrd="10" destOrd="0" presId="urn:microsoft.com/office/officeart/2005/8/layout/cycle6"/>
    <dgm:cxn modelId="{30A9DFF2-AE5E-415D-ADA4-E34F231F68F1}" type="presParOf" srcId="{301A9920-C39B-4E47-8429-9ED000DEF04B}" destId="{30F8F8FF-163B-4CC6-84FD-22126D23FE82}" srcOrd="11" destOrd="0" presId="urn:microsoft.com/office/officeart/2005/8/layout/cycle6"/>
    <dgm:cxn modelId="{B87312ED-222E-4596-8654-609BAE33AAA3}" type="presParOf" srcId="{301A9920-C39B-4E47-8429-9ED000DEF04B}" destId="{F3BC359B-3795-44A2-9BF6-CB49E00ECE3B}" srcOrd="12" destOrd="0" presId="urn:microsoft.com/office/officeart/2005/8/layout/cycle6"/>
    <dgm:cxn modelId="{A09DE7EB-248F-4083-8853-EA991CBE0A93}" type="presParOf" srcId="{301A9920-C39B-4E47-8429-9ED000DEF04B}" destId="{2155B1F9-E90B-4651-B759-F2D316961986}" srcOrd="13" destOrd="0" presId="urn:microsoft.com/office/officeart/2005/8/layout/cycle6"/>
    <dgm:cxn modelId="{29862447-4EF6-4624-AA1D-A71BAC7B9D7F}" type="presParOf" srcId="{301A9920-C39B-4E47-8429-9ED000DEF04B}" destId="{AC03A11D-B187-4A8E-905E-233B373AC5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F793E-07D5-4676-935B-5F4AD6B6674B}">
      <dsp:nvSpPr>
        <dsp:cNvPr id="0" name=""/>
        <dsp:cNvSpPr/>
      </dsp:nvSpPr>
      <dsp:spPr>
        <a:xfrm>
          <a:off x="1194886" y="303438"/>
          <a:ext cx="967054" cy="62858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tx1"/>
              </a:solidFill>
            </a:rPr>
            <a:t>Planlegging</a:t>
          </a:r>
        </a:p>
      </dsp:txBody>
      <dsp:txXfrm>
        <a:off x="1225571" y="334123"/>
        <a:ext cx="905684" cy="567215"/>
      </dsp:txXfrm>
    </dsp:sp>
    <dsp:sp modelId="{267360BD-C4BC-4581-AA9C-65DCB9C98E98}">
      <dsp:nvSpPr>
        <dsp:cNvPr id="0" name=""/>
        <dsp:cNvSpPr/>
      </dsp:nvSpPr>
      <dsp:spPr>
        <a:xfrm>
          <a:off x="422333" y="617731"/>
          <a:ext cx="2512159" cy="2512159"/>
        </a:xfrm>
        <a:custGeom>
          <a:avLst/>
          <a:gdLst/>
          <a:ahLst/>
          <a:cxnLst/>
          <a:rect l="0" t="0" r="0" b="0"/>
          <a:pathLst>
            <a:path>
              <a:moveTo>
                <a:pt x="1746253" y="99590"/>
              </a:moveTo>
              <a:arcTo wR="1256079" hR="1256079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D3CCC-4D9B-47C8-80EC-176031EF4EBF}">
      <dsp:nvSpPr>
        <dsp:cNvPr id="0" name=""/>
        <dsp:cNvSpPr/>
      </dsp:nvSpPr>
      <dsp:spPr>
        <a:xfrm>
          <a:off x="2389489" y="1171368"/>
          <a:ext cx="967054" cy="6285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tx1"/>
              </a:solidFill>
            </a:rPr>
            <a:t>handling</a:t>
          </a:r>
        </a:p>
      </dsp:txBody>
      <dsp:txXfrm>
        <a:off x="2420174" y="1202053"/>
        <a:ext cx="905684" cy="567215"/>
      </dsp:txXfrm>
    </dsp:sp>
    <dsp:sp modelId="{A597A6B4-41D8-45AA-82C5-B40617E83431}">
      <dsp:nvSpPr>
        <dsp:cNvPr id="0" name=""/>
        <dsp:cNvSpPr/>
      </dsp:nvSpPr>
      <dsp:spPr>
        <a:xfrm>
          <a:off x="422333" y="617731"/>
          <a:ext cx="2512159" cy="2512159"/>
        </a:xfrm>
        <a:custGeom>
          <a:avLst/>
          <a:gdLst/>
          <a:ahLst/>
          <a:cxnLst/>
          <a:rect l="0" t="0" r="0" b="0"/>
          <a:pathLst>
            <a:path>
              <a:moveTo>
                <a:pt x="2510433" y="1190252"/>
              </a:moveTo>
              <a:arcTo wR="1256079" hR="1256079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764ED-564D-43D0-869F-5009C08051BC}">
      <dsp:nvSpPr>
        <dsp:cNvPr id="0" name=""/>
        <dsp:cNvSpPr/>
      </dsp:nvSpPr>
      <dsp:spPr>
        <a:xfrm>
          <a:off x="1933191" y="2575708"/>
          <a:ext cx="967054" cy="62858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tx1"/>
              </a:solidFill>
            </a:rPr>
            <a:t>observasjon</a:t>
          </a:r>
        </a:p>
      </dsp:txBody>
      <dsp:txXfrm>
        <a:off x="1963876" y="2606393"/>
        <a:ext cx="905684" cy="567215"/>
      </dsp:txXfrm>
    </dsp:sp>
    <dsp:sp modelId="{3EF54116-0E52-4FB7-A4C6-3ADAD89F4218}">
      <dsp:nvSpPr>
        <dsp:cNvPr id="0" name=""/>
        <dsp:cNvSpPr/>
      </dsp:nvSpPr>
      <dsp:spPr>
        <a:xfrm>
          <a:off x="422333" y="617731"/>
          <a:ext cx="2512159" cy="2512159"/>
        </a:xfrm>
        <a:custGeom>
          <a:avLst/>
          <a:gdLst/>
          <a:ahLst/>
          <a:cxnLst/>
          <a:rect l="0" t="0" r="0" b="0"/>
          <a:pathLst>
            <a:path>
              <a:moveTo>
                <a:pt x="1505866" y="2487072"/>
              </a:moveTo>
              <a:arcTo wR="1256079" hR="1256079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28E95-0A81-485E-83E6-ABF472AF3F90}">
      <dsp:nvSpPr>
        <dsp:cNvPr id="0" name=""/>
        <dsp:cNvSpPr/>
      </dsp:nvSpPr>
      <dsp:spPr>
        <a:xfrm>
          <a:off x="456580" y="2575708"/>
          <a:ext cx="967054" cy="62858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tx1"/>
              </a:solidFill>
            </a:rPr>
            <a:t>dokumentasjon</a:t>
          </a:r>
        </a:p>
      </dsp:txBody>
      <dsp:txXfrm>
        <a:off x="487265" y="2606393"/>
        <a:ext cx="905684" cy="567215"/>
      </dsp:txXfrm>
    </dsp:sp>
    <dsp:sp modelId="{30F8F8FF-163B-4CC6-84FD-22126D23FE82}">
      <dsp:nvSpPr>
        <dsp:cNvPr id="0" name=""/>
        <dsp:cNvSpPr/>
      </dsp:nvSpPr>
      <dsp:spPr>
        <a:xfrm>
          <a:off x="422333" y="617731"/>
          <a:ext cx="2512159" cy="2512159"/>
        </a:xfrm>
        <a:custGeom>
          <a:avLst/>
          <a:gdLst/>
          <a:ahLst/>
          <a:cxnLst/>
          <a:rect l="0" t="0" r="0" b="0"/>
          <a:pathLst>
            <a:path>
              <a:moveTo>
                <a:pt x="209936" y="1951293"/>
              </a:moveTo>
              <a:arcTo wR="1256079" hR="1256079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C359B-3795-44A2-9BF6-CB49E00ECE3B}">
      <dsp:nvSpPr>
        <dsp:cNvPr id="0" name=""/>
        <dsp:cNvSpPr/>
      </dsp:nvSpPr>
      <dsp:spPr>
        <a:xfrm>
          <a:off x="283" y="1171368"/>
          <a:ext cx="967054" cy="62858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tx1"/>
              </a:solidFill>
            </a:rPr>
            <a:t>Felles refleksjon </a:t>
          </a:r>
        </a:p>
      </dsp:txBody>
      <dsp:txXfrm>
        <a:off x="30968" y="1202053"/>
        <a:ext cx="905684" cy="567215"/>
      </dsp:txXfrm>
    </dsp:sp>
    <dsp:sp modelId="{AC03A11D-B187-4A8E-905E-233B373AC54F}">
      <dsp:nvSpPr>
        <dsp:cNvPr id="0" name=""/>
        <dsp:cNvSpPr/>
      </dsp:nvSpPr>
      <dsp:spPr>
        <a:xfrm>
          <a:off x="422333" y="617731"/>
          <a:ext cx="2512159" cy="2512159"/>
        </a:xfrm>
        <a:custGeom>
          <a:avLst/>
          <a:gdLst/>
          <a:ahLst/>
          <a:cxnLst/>
          <a:rect l="0" t="0" r="0" b="0"/>
          <a:pathLst>
            <a:path>
              <a:moveTo>
                <a:pt x="218826" y="547671"/>
              </a:moveTo>
              <a:arcTo wR="1256079" hR="1256079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10/21/2019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10/21/2019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/>
              <a:t>Hvordan kan barnehageledere lede personalgrupper mot ønsket praksis gjennom felles bevissthet og kollektiv kompetanse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dirty="0"/>
              <a:t>→Hvordan kan barnehageledere videreutvikle barnehagen som en lærende organisasjon.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BF1E-1EDF-4BC1-88BE-B68C13E3C31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18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58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48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7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77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88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89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15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525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830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85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623E2-A649-4FAF-B702-C518E9BA5DE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288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784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22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253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49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781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8F85-7E76-45A5-A8BD-C8156C25F65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511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623E2-A649-4FAF-B702-C518E9BA5DE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697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147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137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75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897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623E2-A649-4FAF-B702-C518E9BA5D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528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259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639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79C0-2508-4342-91D0-7CBFED8359D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788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911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412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938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79C0-2508-4342-91D0-7CBFED8359D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297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26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79C0-2508-4342-91D0-7CBFED8359D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0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FE1D3-B1CD-4C6B-9186-CD31CC0216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86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4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FE1D3-B1CD-4C6B-9186-CD31CC0216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00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05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F9066-0E65-484C-869C-FD41FC6515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15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21.10.2019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C983-54AF-4252-87EA-4AE9ACD3F3F9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A651-DA53-459F-B7D5-3C82B3F6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21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F92B-0098-4946-BCB5-DA4775C9241A}" type="datetimeFigureOut">
              <a:rPr lang="nb-NO" smtClean="0"/>
              <a:t>21.10.2019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24B8-41B1-4BA1-AF50-E6E5AF8331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8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1" r:id="rId22"/>
    <p:sldLayoutId id="2147483672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tnuopen.ntnu.no/ntnu-xmlui/handle/11250/239699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http:/dx.doi.org/10.7577/nbf.49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teder.regjeringen.no/barnehagelarerrollen/rapporte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tnuopen.ntnu.no/ntnu-xmlui/handle/11250/2396996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tsteder.regjeringen.no/barnehagelarerrollen/files/2018/12/Barnehagel" TargetMode="External"/><Relationship Id="rId4" Type="http://schemas.openxmlformats.org/officeDocument/2006/relationships/hyperlink" Target="https://doi.org/10.1080/13603124.2015.105948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teder.regjeringen.no/barnehagelarerrollen/rapporter/" TargetMode="External"/><Relationship Id="rId2" Type="http://schemas.openxmlformats.org/officeDocument/2006/relationships/hyperlink" Target="https://doi.org/http:/dx.doi.org/10.7577/nbf.4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dir.no/contentassets/8ba84f94140540e3b149c354ceb2a87d/folgeevaluering-av-kompetanse-for-fremtidens-barnehage.-delrapport-3---mai-20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0"/>
            <a:ext cx="4093697" cy="3806215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Barnehagelæreren i arbeidet med de statlige føringene om barnehagebasert kompetanseutvikling</a:t>
            </a:r>
            <a:br>
              <a:rPr lang="nb-NO" dirty="0"/>
            </a:br>
            <a:br>
              <a:rPr lang="nb-NO" dirty="0"/>
            </a:br>
            <a:r>
              <a:rPr lang="nb-NO" sz="1800" dirty="0"/>
              <a:t>Innlegg for </a:t>
            </a:r>
            <a:br>
              <a:rPr lang="nb-NO" sz="1800" dirty="0"/>
            </a:br>
            <a:r>
              <a:rPr lang="nb-NO" sz="1800" dirty="0"/>
              <a:t>samarbeidsforum for regional ordning i Trøndelag, Værnes, 3.10. 2019</a:t>
            </a:r>
            <a:br>
              <a:rPr lang="nb-NO" sz="1800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sz="1600" dirty="0"/>
              <a:t>Marit Bøe</a:t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>
                <a:solidFill>
                  <a:srgbClr val="252525"/>
                </a:solidFill>
              </a:rPr>
              <a:pPr/>
              <a:t>1</a:t>
            </a:fld>
            <a:endParaRPr lang="nb-NO">
              <a:solidFill>
                <a:srgbClr val="25252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00" r="11807" b="1579"/>
          <a:stretch/>
        </p:blipFill>
        <p:spPr>
          <a:xfrm>
            <a:off x="429491" y="1005810"/>
            <a:ext cx="3103418" cy="2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integrerte og </a:t>
            </a:r>
            <a:r>
              <a:rPr lang="nb-NO" dirty="0" err="1"/>
              <a:t>fagdelte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/>
              <a:t>Integrerende tilnærming der de vever flere tiltak inn i hverandre, lite tegn til fagdeltbarnehage</a:t>
            </a:r>
          </a:p>
          <a:p>
            <a:r>
              <a:rPr lang="nb-NO" dirty="0"/>
              <a:t>Barnesentrert perspektiv, der barnas behov og interesser er styrende, og der bruken av instruksjonspedagogikk er begrenset. </a:t>
            </a:r>
          </a:p>
          <a:p>
            <a:r>
              <a:rPr lang="nb-NO" dirty="0"/>
              <a:t>Arbeid med fagområdene kombineres med barns spontane innspill og lekende uttrykk.</a:t>
            </a:r>
          </a:p>
          <a:p>
            <a:r>
              <a:rPr lang="nb-NO" dirty="0"/>
              <a:t>Lekbaserte aktiviteter, både planlagte og ikke-planlagte, og i lekegrupper og lek som barna selv har satt i gang. Det er lite som tyder på at leken brukes for å oppnå forhåndsbestemte mål og læringsutbytter. </a:t>
            </a:r>
          </a:p>
          <a:p>
            <a:r>
              <a:rPr lang="nb-NO" dirty="0"/>
              <a:t>Vi har lite kunnskap om hvordan barnehagelæreren, med utgangspunkt i barnas perspektiver, sammen med barna fordyper seg i et innhold der fagområder virker sammen og utfyller hverandre. </a:t>
            </a:r>
          </a:p>
          <a:p>
            <a:r>
              <a:rPr lang="nb-NO" dirty="0"/>
              <a:t>Det synes å være usikkerhet rundt barnehagens læringsforståelse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643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og nå og framtid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045427"/>
            <a:ext cx="7886700" cy="3587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En helhetlig tilnærming til læring fremmer et læringsløp som skal gjøre barna rustet til å håndtere både dagens og morgendagens situasjoner. Det kan knyttes til to syn på barn og barndom. </a:t>
            </a:r>
          </a:p>
          <a:p>
            <a:r>
              <a:rPr lang="nb-NO" dirty="0"/>
              <a:t>Barnehagelærerne gir uttrykk for at de ønsker å synliggjøre og løfte barnehagen som læringsarena</a:t>
            </a:r>
          </a:p>
          <a:p>
            <a:r>
              <a:rPr lang="nb-NO" dirty="0"/>
              <a:t>Det legges vekt på fleksibilitet og barnesentrering. Det går fram av synet på planlegging, som først og fremst bærer preg av å være åpen og fleksibel</a:t>
            </a:r>
          </a:p>
          <a:p>
            <a:r>
              <a:rPr lang="nb-NO" dirty="0"/>
              <a:t>I liten grad er planer orientert mot langsiktig mål eller intensjoner knyttet til verdiene, målene og innholdsbeskrivelsene i rammeplanen. </a:t>
            </a:r>
          </a:p>
          <a:p>
            <a:r>
              <a:rPr lang="nb-NO" dirty="0"/>
              <a:t>Det didaktiske arbeidet synes og preges av en form for etterrasjonalisering</a:t>
            </a:r>
          </a:p>
          <a:p>
            <a:r>
              <a:rPr lang="nb-NO" dirty="0"/>
              <a:t>Synet på planlegging tar i vesentlig grad hensyn til barnas interesser og erfaringer </a:t>
            </a:r>
          </a:p>
          <a:p>
            <a:r>
              <a:rPr lang="nb-NO" dirty="0"/>
              <a:t>Barnehagelærere nevner sjelden sin egen rolle knyttet til å påvirke og støtte barns læring og utvikling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20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Lekens egenverdi og lek som verdi/redskap for læring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nb-NO" dirty="0"/>
              <a:t>Hvilket syn har barnehagelærere på lek og hvordan forholder de seg til lek i praksis</a:t>
            </a:r>
          </a:p>
          <a:p>
            <a:r>
              <a:rPr lang="nb-NO" dirty="0"/>
              <a:t>Opptatt av den sosiale og språklige læringen som skjer i leken, men utøver ikke kontroll ved å ta over leken. </a:t>
            </a:r>
          </a:p>
          <a:p>
            <a:r>
              <a:rPr lang="nb-NO" dirty="0"/>
              <a:t>Støtter leken ut fra kjennskapen til enkeltbarn og barnegruppen og det barna er opptatt av. </a:t>
            </a:r>
          </a:p>
          <a:p>
            <a:r>
              <a:rPr lang="nb-NO" dirty="0"/>
              <a:t>Leken er mer en arena for læring enn en metode som brukes instrumentelt for å realisere forhåndsdefinerte læringsmål. </a:t>
            </a:r>
          </a:p>
          <a:p>
            <a:r>
              <a:rPr lang="nb-NO" dirty="0"/>
              <a:t>Opptatt av å skape gode vilkår for lek, og at de gjør dette ved å forholde seg til leken på ulike måter. </a:t>
            </a:r>
          </a:p>
          <a:p>
            <a:r>
              <a:rPr lang="nb-NO" dirty="0"/>
              <a:t>Barna har stor handlefrihet i leken </a:t>
            </a:r>
          </a:p>
          <a:p>
            <a:r>
              <a:rPr lang="nb-NO" dirty="0"/>
              <a:t>Støtter barn som er i lek med andre barn, men det er tegn som tyder på at barne­hagelæreren i mindre grad utvider og utvikler leken og hjelper barna med å samarbeide og utforske innholdet i leken.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813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Enkeltbarn og barnegruppen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Barnehagelæreren må hele tiden balansere mellom å ivareta det enkelte barns behov og rett til å bli sett og hørt og å støtte fellesskapsverdier og bygge gruppetilhørighet</a:t>
            </a:r>
          </a:p>
          <a:p>
            <a:r>
              <a:rPr lang="nb-NO" dirty="0"/>
              <a:t>Dokumentasjonen er overveiende rettet mot enkeltbarn og de voksnes samspill med enkeltbarn og mindre mot prosesser i gruppefellesskapet. </a:t>
            </a:r>
          </a:p>
          <a:p>
            <a:r>
              <a:rPr lang="nb-NO" dirty="0"/>
              <a:t>Det individuelle fokuset kommer også til uttrykk i forståelse av mobbing, i synet på barn med særskilte behov og i forståelsen av medvirkning.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41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Profesjonell omsorg og privat omsorg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Profesjonell omsorg er basert på verdiene i rammeplanen og er noe annet enn den private omsorgen man har for egne barn. Barnehagelærere må utforme omsorgspraksiser i denne spenningen</a:t>
            </a:r>
          </a:p>
          <a:p>
            <a:r>
              <a:rPr lang="nb-NO" dirty="0"/>
              <a:t>Barnehagelærerne legger stor vekt på omsorg, trygghet og relasjonsarbeid.</a:t>
            </a:r>
          </a:p>
          <a:p>
            <a:r>
              <a:rPr lang="nb-NO" dirty="0"/>
              <a:t>Omsorgsforståelsen som ser ut til å dominere, er individuell, og i denne forståelsen er barnet hoved­sakelig mottaker av omsorgen. </a:t>
            </a:r>
          </a:p>
          <a:p>
            <a:r>
              <a:rPr lang="nb-NO" dirty="0"/>
              <a:t>Omsorg oppleves som en verdi som er under press. </a:t>
            </a:r>
          </a:p>
          <a:p>
            <a:r>
              <a:rPr lang="nb-NO" dirty="0"/>
              <a:t>En bredere og mer kompleks omsorgsforståelse synes nødvendig. Og å avklare og konkretisere innholdet i omsorgsbegrepet, med tanke på forholdet mellom omsorg og andre intensjoner og målsettinger i det barnehagepedagogiske arbeidet.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08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Ekspertrapporten  – </a:t>
            </a:r>
            <a:br>
              <a:rPr lang="nb-NO" dirty="0"/>
            </a:br>
            <a:r>
              <a:rPr lang="nb-NO" dirty="0"/>
              <a:t>implikasjoner for ledelse av faglig utvikling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/>
              <a:t>Ledelse av faglige fellesskap</a:t>
            </a:r>
          </a:p>
          <a:p>
            <a:r>
              <a:rPr lang="nb-NO" dirty="0"/>
              <a:t>Å være en del av egen profesjonsutvikling. Deltakere/partnere – ikke bare mottakere</a:t>
            </a:r>
          </a:p>
          <a:p>
            <a:r>
              <a:rPr lang="nb-NO" dirty="0"/>
              <a:t>Utvikle barnehagen som lærende organisasjon</a:t>
            </a:r>
          </a:p>
          <a:p>
            <a:r>
              <a:rPr lang="nb-NO" dirty="0"/>
              <a:t>Danne lederteam – hvilke premisser skal ligge til grunn for teamet? </a:t>
            </a:r>
          </a:p>
          <a:p>
            <a:r>
              <a:rPr lang="nb-NO" dirty="0"/>
              <a:t>Lederen som implementerer – krever tolkning av det som kommer «ovenfra»</a:t>
            </a:r>
          </a:p>
          <a:p>
            <a:r>
              <a:rPr lang="nb-NO" dirty="0"/>
              <a:t>Bygge organisasjonsstrukturer – spesialisering, rutiner, standarder, hvor mye faglig skjønn, legge til rette for læring…..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15</a:t>
            </a:fld>
            <a:endParaRPr lang="nb-NO"/>
          </a:p>
        </p:txBody>
      </p:sp>
      <p:pic>
        <p:nvPicPr>
          <p:cNvPr id="9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220" b="82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barnehagen som lærende organisasjon videreutvikles og styrkes?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587253" y="1285411"/>
            <a:ext cx="8030696" cy="31595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Krever et begrepsapparat for å kunne snakke om lærende organisasjon – er det bare endring og utvikling, eller er det noe mer?</a:t>
            </a:r>
          </a:p>
          <a:p>
            <a:pPr marL="342900" indent="-342900">
              <a:buAutoNum type="arabicPeriod"/>
            </a:pPr>
            <a:r>
              <a:rPr lang="nb-NO" dirty="0"/>
              <a:t>Hvor foregår læring og hvordan ser den ut? (Glosvik, 2009)</a:t>
            </a:r>
          </a:p>
          <a:p>
            <a:pPr marL="342900" indent="-342900">
              <a:buAutoNum type="arabicPeriod"/>
            </a:pPr>
            <a:r>
              <a:rPr lang="nb-NO" dirty="0"/>
              <a:t>Læring (endring og utvikling) – organisasjon (stabilitet) – et paradoks - som leder må en forholde seg til dette dilemmaet  (Glosvik, 2009)</a:t>
            </a:r>
          </a:p>
          <a:p>
            <a:pPr marL="342900" indent="-342900">
              <a:buAutoNum type="arabicPeriod"/>
            </a:pPr>
            <a:r>
              <a:rPr lang="nb-NO" dirty="0"/>
              <a:t>Hva betyr det i «min» organisasjon å lede og utvikle en lærende organisasjon gjennom barnehagebasert kompetanseutvikling?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97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 Med PAIE som rammeverk </a:t>
            </a:r>
            <a:r>
              <a:rPr lang="nb-NO" sz="1600" dirty="0"/>
              <a:t>(Glosvik, 2009)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414" y="2863799"/>
            <a:ext cx="1474823" cy="536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94909" y="1461655"/>
            <a:ext cx="20783" cy="308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1364" y="2763516"/>
            <a:ext cx="4246418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5477" y="1268016"/>
            <a:ext cx="25517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Integrasjon</a:t>
            </a:r>
          </a:p>
          <a:p>
            <a:r>
              <a:rPr lang="nb-NO" sz="1350" dirty="0"/>
              <a:t>Praksisfellesskap</a:t>
            </a:r>
          </a:p>
          <a:p>
            <a:r>
              <a:rPr lang="nb-NO" sz="1350" dirty="0"/>
              <a:t>Felle forståelse av mål</a:t>
            </a:r>
          </a:p>
          <a:p>
            <a:r>
              <a:rPr lang="nb-NO" sz="1350" dirty="0"/>
              <a:t>Kultur og normer</a:t>
            </a:r>
          </a:p>
          <a:p>
            <a:r>
              <a:rPr lang="nb-NO" sz="1350" dirty="0"/>
              <a:t>Lederen som kulturell arkitekt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6909" y="1562766"/>
            <a:ext cx="2029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1525809"/>
            <a:ext cx="2030144" cy="342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964" y="2937164"/>
            <a:ext cx="19188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Produsentrollen</a:t>
            </a:r>
          </a:p>
          <a:p>
            <a:r>
              <a:rPr lang="nb-NO" sz="1350" dirty="0"/>
              <a:t>«Produksjon» av pedagogisk arbeid</a:t>
            </a:r>
          </a:p>
          <a:p>
            <a:r>
              <a:rPr lang="nb-NO" sz="1350" dirty="0"/>
              <a:t>Legge til rette for læring</a:t>
            </a:r>
          </a:p>
          <a:p>
            <a:r>
              <a:rPr lang="nb-NO" sz="1350" dirty="0"/>
              <a:t>Produsere verdier i tråd med mandatet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3414" y="1268016"/>
            <a:ext cx="316025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Entreprenørskap</a:t>
            </a:r>
            <a:r>
              <a:rPr lang="nb-NO" sz="1350" dirty="0"/>
              <a:t> </a:t>
            </a:r>
          </a:p>
          <a:p>
            <a:r>
              <a:rPr lang="nb-NO" sz="1350" dirty="0"/>
              <a:t>Målsette visjoner</a:t>
            </a:r>
          </a:p>
          <a:p>
            <a:r>
              <a:rPr lang="nb-NO" sz="1350" dirty="0"/>
              <a:t>Tilpasning til omgivelsene</a:t>
            </a:r>
          </a:p>
          <a:p>
            <a:r>
              <a:rPr lang="nb-NO" sz="1350" dirty="0"/>
              <a:t>Endringsledelse</a:t>
            </a:r>
          </a:p>
          <a:p>
            <a:r>
              <a:rPr lang="nb-NO" sz="1350" dirty="0"/>
              <a:t>Lederen må skape endring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2819" y="3132149"/>
            <a:ext cx="1731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Administrator</a:t>
            </a:r>
          </a:p>
          <a:p>
            <a:r>
              <a:rPr lang="nb-NO" sz="1350" dirty="0"/>
              <a:t>Rutiner og regler</a:t>
            </a:r>
          </a:p>
          <a:p>
            <a:r>
              <a:rPr lang="nb-NO" sz="1350" dirty="0"/>
              <a:t>Stabilitet og kontroll</a:t>
            </a:r>
          </a:p>
          <a:p>
            <a:r>
              <a:rPr lang="nb-NO" sz="1350" dirty="0"/>
              <a:t>Skape orden </a:t>
            </a:r>
          </a:p>
          <a:p>
            <a:r>
              <a:rPr lang="nb-NO" sz="1350" dirty="0"/>
              <a:t>Koordinering</a:t>
            </a:r>
          </a:p>
          <a:p>
            <a:r>
              <a:rPr lang="nb-NO" sz="1350" dirty="0"/>
              <a:t>arbeidsdeling</a:t>
            </a:r>
          </a:p>
          <a:p>
            <a:r>
              <a:rPr lang="nb-NO" sz="1350" dirty="0"/>
              <a:t>Rapportering  </a:t>
            </a:r>
          </a:p>
          <a:p>
            <a:r>
              <a:rPr lang="nb-NO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44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dette for barnehagebasert kompetanseutvikling?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Styrere må ha oversikt over egen organisasjon</a:t>
            </a:r>
          </a:p>
          <a:p>
            <a:r>
              <a:rPr lang="nb-NO" sz="2800" dirty="0"/>
              <a:t>Hva er tyngdepunktet og hva brukes det mest tid på? </a:t>
            </a:r>
          </a:p>
          <a:p>
            <a:r>
              <a:rPr lang="nb-NO" sz="2800" dirty="0"/>
              <a:t>Den organisasjonen en har får betydning for prosessene som en skal igangsettes</a:t>
            </a:r>
          </a:p>
          <a:p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9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grunnleggende kunnskapsutviklingsprosesser </a:t>
            </a:r>
            <a:r>
              <a:rPr lang="nb-NO" sz="1400" dirty="0"/>
              <a:t>(</a:t>
            </a:r>
            <a:r>
              <a:rPr lang="nb-NO" sz="1400" dirty="0" err="1"/>
              <a:t>Nonake</a:t>
            </a:r>
            <a:r>
              <a:rPr lang="nb-NO" sz="1400" dirty="0"/>
              <a:t> og </a:t>
            </a:r>
            <a:r>
              <a:rPr lang="nb-NO" sz="1400" dirty="0" err="1"/>
              <a:t>Takeuchi</a:t>
            </a:r>
            <a:r>
              <a:rPr lang="nb-NO" sz="1400" dirty="0"/>
              <a:t>))</a:t>
            </a:r>
          </a:p>
        </p:txBody>
      </p:sp>
      <p:pic>
        <p:nvPicPr>
          <p:cNvPr id="1028" name="Picture 4" descr="Bilderesultat for sekimodel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42" y="1285411"/>
            <a:ext cx="5139160" cy="31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1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Oppdraget barnehagebasert kompetanseutvikling  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8" y="1595438"/>
            <a:ext cx="3072924" cy="2849562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videreutvikle og styrke barnehagen som lærende organisasjon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ekspertrapporten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et teoretisk rammeverk for å forstå ledelse av kompetanseutvikling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styrke barnehagelærernes profesjonelle læringsfellesskap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kompetanseutvikling i ulike læringskontekster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styrke barnehagens praksis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ekspertrapportens anbefalinger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251815" y="3544947"/>
            <a:ext cx="29491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  </a:t>
            </a:r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 Eli Hovdenak: «Sammen» </a:t>
            </a:r>
          </a:p>
        </p:txBody>
      </p:sp>
    </p:spTree>
    <p:extLst>
      <p:ext uri="{BB962C8B-B14F-4D97-AF65-F5344CB8AC3E}">
        <p14:creationId xmlns:p14="http://schemas.microsoft.com/office/powerpoint/2010/main" val="197235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Læringskontekster </a:t>
            </a:r>
            <a:r>
              <a:rPr lang="nb-NO" sz="1400" dirty="0"/>
              <a:t>(</a:t>
            </a:r>
            <a:r>
              <a:rPr lang="nb-NO" sz="1400" dirty="0" err="1"/>
              <a:t>Nonake</a:t>
            </a:r>
            <a:r>
              <a:rPr lang="nb-NO" sz="1400" dirty="0"/>
              <a:t> og </a:t>
            </a:r>
            <a:r>
              <a:rPr lang="nb-NO" sz="1400" dirty="0" err="1"/>
              <a:t>Takeuchi</a:t>
            </a:r>
            <a:r>
              <a:rPr lang="nb-NO" sz="1400" dirty="0"/>
              <a:t> i Glosvik, 2009)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414" y="2863799"/>
            <a:ext cx="1474823" cy="536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94909" y="1461655"/>
            <a:ext cx="20783" cy="308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1364" y="2763516"/>
            <a:ext cx="4246418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2819" y="1268016"/>
            <a:ext cx="1731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b="1" dirty="0"/>
          </a:p>
          <a:p>
            <a:r>
              <a:rPr lang="nb-NO" sz="1350" b="1" dirty="0"/>
              <a:t>Integrasjon</a:t>
            </a:r>
          </a:p>
          <a:p>
            <a:endParaRPr lang="nb-NO" sz="1350" b="1" dirty="0"/>
          </a:p>
          <a:p>
            <a:r>
              <a:rPr lang="nb-NO" sz="1350" b="1" dirty="0"/>
              <a:t>Sosialisering</a:t>
            </a:r>
          </a:p>
          <a:p>
            <a:endParaRPr lang="nb-NO" sz="1350" b="1" dirty="0"/>
          </a:p>
          <a:p>
            <a:r>
              <a:rPr lang="nb-NO" sz="1350" b="1" dirty="0">
                <a:solidFill>
                  <a:srgbClr val="FF0000"/>
                </a:solidFill>
              </a:rPr>
              <a:t>Grunnleggende læringskontekst</a:t>
            </a:r>
          </a:p>
          <a:p>
            <a:endParaRPr lang="nb-NO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056909" y="1562766"/>
            <a:ext cx="2029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1525809"/>
            <a:ext cx="2030144" cy="342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964" y="2937164"/>
            <a:ext cx="191885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Produsentrollen</a:t>
            </a:r>
          </a:p>
          <a:p>
            <a:endParaRPr lang="nb-NO" sz="1350" b="1" dirty="0"/>
          </a:p>
          <a:p>
            <a:r>
              <a:rPr lang="nb-NO" sz="1350" b="1" dirty="0"/>
              <a:t>Kombinering</a:t>
            </a:r>
          </a:p>
          <a:p>
            <a:endParaRPr lang="nb-NO" sz="1350" b="1" dirty="0"/>
          </a:p>
          <a:p>
            <a:endParaRPr lang="nb-NO" sz="1350" b="1" dirty="0">
              <a:solidFill>
                <a:srgbClr val="FF0000"/>
              </a:solidFill>
            </a:endParaRPr>
          </a:p>
          <a:p>
            <a:r>
              <a:rPr lang="nb-NO" sz="1350" b="1" dirty="0">
                <a:solidFill>
                  <a:srgbClr val="FF0000"/>
                </a:solidFill>
              </a:rPr>
              <a:t>Virtuell læringskontekst</a:t>
            </a:r>
          </a:p>
          <a:p>
            <a:endParaRPr lang="nb-NO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684942" y="1525809"/>
            <a:ext cx="29787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Entreprenørskap</a:t>
            </a:r>
          </a:p>
          <a:p>
            <a:endParaRPr lang="nb-NO" sz="1350" b="1" dirty="0"/>
          </a:p>
          <a:p>
            <a:r>
              <a:rPr lang="nb-NO" sz="1350" b="1" dirty="0"/>
              <a:t>Eksternalisering </a:t>
            </a:r>
          </a:p>
          <a:p>
            <a:endParaRPr lang="nb-NO" sz="1350" b="1" dirty="0"/>
          </a:p>
          <a:p>
            <a:r>
              <a:rPr lang="nb-NO" sz="1350" b="1" dirty="0">
                <a:solidFill>
                  <a:srgbClr val="FF0000"/>
                </a:solidFill>
              </a:rPr>
              <a:t>samhandlingskontekst</a:t>
            </a:r>
            <a:r>
              <a:rPr lang="nb-NO" sz="1350" dirty="0"/>
              <a:t> </a:t>
            </a:r>
          </a:p>
          <a:p>
            <a:r>
              <a:rPr lang="nb-NO" sz="135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2819" y="3132149"/>
            <a:ext cx="17318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Administrator</a:t>
            </a:r>
          </a:p>
          <a:p>
            <a:endParaRPr lang="nb-NO" sz="1350" b="1" dirty="0"/>
          </a:p>
          <a:p>
            <a:r>
              <a:rPr lang="nb-NO" sz="1350" b="1" dirty="0" err="1"/>
              <a:t>Internalisering</a:t>
            </a:r>
            <a:endParaRPr lang="nb-NO" sz="1350" b="1" dirty="0"/>
          </a:p>
          <a:p>
            <a:endParaRPr lang="nb-NO" sz="1350" b="1" dirty="0"/>
          </a:p>
          <a:p>
            <a:r>
              <a:rPr lang="nb-NO" sz="1350" b="1" dirty="0">
                <a:solidFill>
                  <a:srgbClr val="FF0000"/>
                </a:solidFill>
              </a:rPr>
              <a:t>oppøvingskontekst</a:t>
            </a:r>
          </a:p>
          <a:p>
            <a:r>
              <a:rPr lang="nb-NO" sz="135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93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Lærende organisasjon – Peter </a:t>
            </a:r>
            <a:r>
              <a:rPr lang="nb-NO" dirty="0" err="1"/>
              <a:t>Senge</a:t>
            </a:r>
            <a:r>
              <a:rPr lang="nb-NO" dirty="0"/>
              <a:t> sine fem disipliner</a:t>
            </a:r>
            <a:endParaRPr lang="nb-NO" sz="1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Personlig mestring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Mentale modeller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Bygge felles visjoner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Læring i gruppe/team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Systemtenkning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8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Ledelse og ulike typer læring </a:t>
            </a:r>
            <a:r>
              <a:rPr lang="nb-NO" sz="1600" dirty="0"/>
              <a:t>(Glosvik, 2009)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414" y="2863799"/>
            <a:ext cx="1474823" cy="536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94909" y="1461655"/>
            <a:ext cx="20783" cy="308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1364" y="2763516"/>
            <a:ext cx="4246418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5478" y="1268016"/>
            <a:ext cx="275915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b="1" dirty="0"/>
          </a:p>
          <a:p>
            <a:r>
              <a:rPr lang="nb-NO" sz="1350" dirty="0"/>
              <a:t>Integrasjon</a:t>
            </a:r>
          </a:p>
          <a:p>
            <a:r>
              <a:rPr lang="nb-NO" sz="1350" dirty="0"/>
              <a:t>Sosialisering</a:t>
            </a:r>
          </a:p>
          <a:p>
            <a:r>
              <a:rPr lang="nb-NO" sz="1350" dirty="0"/>
              <a:t>Grunnleggende læringskontekst</a:t>
            </a:r>
          </a:p>
          <a:p>
            <a:r>
              <a:rPr lang="nb-NO" sz="1350" dirty="0">
                <a:solidFill>
                  <a:srgbClr val="FF0000"/>
                </a:solidFill>
              </a:rPr>
              <a:t>Felles visjoner</a:t>
            </a:r>
          </a:p>
          <a:p>
            <a:r>
              <a:rPr lang="nb-NO" sz="1400" b="1" dirty="0"/>
              <a:t>Ledelse som kan skape felles forståelse for verdier – kulturell arkitekt</a:t>
            </a:r>
          </a:p>
          <a:p>
            <a:endParaRPr lang="nb-NO" sz="1350" dirty="0">
              <a:solidFill>
                <a:srgbClr val="FF0000"/>
              </a:solidFill>
            </a:endParaRPr>
          </a:p>
          <a:p>
            <a:endParaRPr lang="nb-NO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056909" y="1562766"/>
            <a:ext cx="2029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1525809"/>
            <a:ext cx="2030144" cy="342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964" y="2937164"/>
            <a:ext cx="32843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Produsentrollen</a:t>
            </a:r>
          </a:p>
          <a:p>
            <a:r>
              <a:rPr lang="nb-NO" sz="1350" dirty="0"/>
              <a:t>Kombinering</a:t>
            </a:r>
          </a:p>
          <a:p>
            <a:r>
              <a:rPr lang="nb-NO" sz="1350" dirty="0"/>
              <a:t>Virtuell læringskontekst viktigste læringskontekst</a:t>
            </a:r>
          </a:p>
          <a:p>
            <a:r>
              <a:rPr lang="nb-NO" sz="1350" dirty="0">
                <a:solidFill>
                  <a:srgbClr val="FF0000"/>
                </a:solidFill>
              </a:rPr>
              <a:t>Læring i lag</a:t>
            </a:r>
          </a:p>
          <a:p>
            <a:r>
              <a:rPr lang="nb-NO" sz="1350" b="1" dirty="0"/>
              <a:t>Ledelse som kan koble ny kunnskap i møte med andre, se nye perspektiv, øve ny praksis</a:t>
            </a:r>
          </a:p>
          <a:p>
            <a:endParaRPr lang="nb-NO" sz="1350" dirty="0">
              <a:solidFill>
                <a:srgbClr val="FF0000"/>
              </a:solidFill>
            </a:endParaRPr>
          </a:p>
          <a:p>
            <a:endParaRPr lang="nb-NO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503414" y="1285412"/>
            <a:ext cx="333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Entreprenørskap</a:t>
            </a:r>
          </a:p>
          <a:p>
            <a:r>
              <a:rPr lang="nb-NO" sz="1350" dirty="0"/>
              <a:t>Eksternalisering </a:t>
            </a:r>
          </a:p>
          <a:p>
            <a:r>
              <a:rPr lang="nb-NO" sz="1350" dirty="0"/>
              <a:t>Samhandlingskontekst viktigste læringskontekst</a:t>
            </a:r>
          </a:p>
          <a:p>
            <a:r>
              <a:rPr lang="nb-NO" sz="1350" dirty="0"/>
              <a:t> </a:t>
            </a:r>
            <a:r>
              <a:rPr lang="nb-NO" sz="1350" dirty="0">
                <a:solidFill>
                  <a:srgbClr val="FF0000"/>
                </a:solidFill>
              </a:rPr>
              <a:t>Personlig mestring </a:t>
            </a:r>
          </a:p>
          <a:p>
            <a:r>
              <a:rPr lang="nb-NO" sz="1350" b="1" dirty="0"/>
              <a:t>Ledelse som gir retning, i møte med nye krav</a:t>
            </a:r>
          </a:p>
          <a:p>
            <a:r>
              <a:rPr lang="nb-NO" sz="1350" b="1" dirty="0"/>
              <a:t>Legger til rette for kollektiv refleksjon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5478" y="3132149"/>
            <a:ext cx="275915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Administrator</a:t>
            </a:r>
          </a:p>
          <a:p>
            <a:r>
              <a:rPr lang="nb-NO" sz="1350" dirty="0" err="1"/>
              <a:t>Internalisering</a:t>
            </a:r>
            <a:endParaRPr lang="nb-NO" sz="1350" dirty="0"/>
          </a:p>
          <a:p>
            <a:r>
              <a:rPr lang="nb-NO" sz="1350" dirty="0"/>
              <a:t>Oppøvingskontekst viktigste læringskontekst</a:t>
            </a:r>
          </a:p>
          <a:p>
            <a:r>
              <a:rPr lang="nb-NO" sz="1350" dirty="0">
                <a:solidFill>
                  <a:srgbClr val="FF0000"/>
                </a:solidFill>
              </a:rPr>
              <a:t>Mentale modeller</a:t>
            </a:r>
          </a:p>
          <a:p>
            <a:r>
              <a:rPr lang="nb-NO" sz="1400" b="1" dirty="0"/>
              <a:t>Ledelse som kan utfordre tankesett og handling</a:t>
            </a:r>
          </a:p>
          <a:p>
            <a:endParaRPr lang="nb-NO" sz="1350" dirty="0">
              <a:solidFill>
                <a:srgbClr val="FF0000"/>
              </a:solidFill>
            </a:endParaRPr>
          </a:p>
          <a:p>
            <a:r>
              <a:rPr lang="nb-NO" sz="135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90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Hvilke verktøy kan lederen bruke?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414" y="2863799"/>
            <a:ext cx="1474823" cy="536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94909" y="1461655"/>
            <a:ext cx="20783" cy="308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1364" y="2763516"/>
            <a:ext cx="4246418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5478" y="1268016"/>
            <a:ext cx="275915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b="1" dirty="0"/>
          </a:p>
          <a:p>
            <a:r>
              <a:rPr lang="nb-NO" sz="1400" dirty="0"/>
              <a:t>Ledelse som kan skape felles forståelse for verdier </a:t>
            </a:r>
          </a:p>
          <a:p>
            <a:endParaRPr lang="nb-NO" sz="1400" dirty="0"/>
          </a:p>
          <a:p>
            <a:r>
              <a:rPr lang="nb-NO" sz="1400" b="1" dirty="0"/>
              <a:t>Rollemodeller i praksisfellesskapet</a:t>
            </a:r>
          </a:p>
          <a:p>
            <a:r>
              <a:rPr lang="nb-NO" sz="1400" b="1" dirty="0"/>
              <a:t>Faglig utvikling i det daglige </a:t>
            </a:r>
          </a:p>
          <a:p>
            <a:endParaRPr lang="nb-NO" sz="1400" dirty="0"/>
          </a:p>
          <a:p>
            <a:endParaRPr lang="nb-NO" sz="1350" dirty="0">
              <a:solidFill>
                <a:srgbClr val="FF0000"/>
              </a:solidFill>
            </a:endParaRPr>
          </a:p>
          <a:p>
            <a:endParaRPr lang="nb-NO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056909" y="1562766"/>
            <a:ext cx="2029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1525809"/>
            <a:ext cx="2030144" cy="342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5788" y="2937164"/>
            <a:ext cx="34245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Ledelse som kan koble ny kunnskap i møte med andre, se nye perspektiv, øve ny praksis</a:t>
            </a:r>
          </a:p>
          <a:p>
            <a:endParaRPr lang="nb-NO" sz="1350" dirty="0"/>
          </a:p>
          <a:p>
            <a:r>
              <a:rPr lang="nb-NO" sz="1350" b="1" dirty="0"/>
              <a:t>Aksjonslæring</a:t>
            </a:r>
          </a:p>
          <a:p>
            <a:r>
              <a:rPr lang="nb-NO" sz="1350" b="1" dirty="0"/>
              <a:t>Profesjonelle læringsfellesskap</a:t>
            </a:r>
          </a:p>
          <a:p>
            <a:endParaRPr lang="nb-NO" sz="1350" dirty="0">
              <a:solidFill>
                <a:srgbClr val="FF0000"/>
              </a:solidFill>
            </a:endParaRPr>
          </a:p>
          <a:p>
            <a:endParaRPr lang="nb-NO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503414" y="1285412"/>
            <a:ext cx="333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Ledelse som gir retning, i møte med nye krav</a:t>
            </a:r>
          </a:p>
          <a:p>
            <a:r>
              <a:rPr lang="nb-NO" sz="1350" dirty="0"/>
              <a:t>Legger til rette for kollektiv refleksjon</a:t>
            </a:r>
          </a:p>
          <a:p>
            <a:endParaRPr lang="nb-NO" sz="1350" dirty="0"/>
          </a:p>
          <a:p>
            <a:r>
              <a:rPr lang="nb-NO" sz="1350" b="1" dirty="0"/>
              <a:t>Aksjonslæring</a:t>
            </a:r>
          </a:p>
          <a:p>
            <a:r>
              <a:rPr lang="nb-NO" sz="1350" b="1" dirty="0"/>
              <a:t>Pedagogisk utviklingsarbeid </a:t>
            </a:r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1085478" y="3132149"/>
            <a:ext cx="275915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Ledelse som kan utfordre tankesett og handling</a:t>
            </a:r>
          </a:p>
          <a:p>
            <a:endParaRPr lang="nb-NO" sz="1400" dirty="0"/>
          </a:p>
          <a:p>
            <a:r>
              <a:rPr lang="nb-NO" sz="1400" b="1" dirty="0"/>
              <a:t>Veiledning i det daglige</a:t>
            </a:r>
          </a:p>
          <a:p>
            <a:endParaRPr lang="nb-NO" sz="1350" dirty="0">
              <a:solidFill>
                <a:srgbClr val="FF0000"/>
              </a:solidFill>
            </a:endParaRPr>
          </a:p>
          <a:p>
            <a:r>
              <a:rPr lang="nb-NO" sz="135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1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Personalledelse som hybride praksiser – et tolkende skyggestudie av pedagogiske ledere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Doktorgradsavhandling Marit Bøe</a:t>
            </a:r>
          </a:p>
          <a:p>
            <a:r>
              <a:rPr lang="nb-NO" dirty="0" err="1"/>
              <a:t>Skygging</a:t>
            </a:r>
            <a:r>
              <a:rPr lang="nb-NO" dirty="0"/>
              <a:t> av erfarne pedagogiske ledere.</a:t>
            </a:r>
          </a:p>
          <a:p>
            <a:r>
              <a:rPr lang="nb-NO" dirty="0">
                <a:hlinkClick r:id="rId3"/>
              </a:rPr>
              <a:t>https://ntnuopen.ntnu.no/ntnu-xmlui/handle/11250/2396996</a:t>
            </a:r>
            <a:endParaRPr lang="nb-NO" dirty="0"/>
          </a:p>
          <a:p>
            <a:endParaRPr lang="nb-NO" dirty="0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6630" y="1714500"/>
            <a:ext cx="2637119" cy="3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7807" y="1932725"/>
            <a:ext cx="2737217" cy="2538282"/>
          </a:xfrm>
        </p:spPr>
        <p:txBody>
          <a:bodyPr>
            <a:normAutofit fontScale="90000"/>
          </a:bodyPr>
          <a:lstStyle/>
          <a:p>
            <a:r>
              <a:rPr lang="nb-NO" sz="2700" b="0" dirty="0"/>
              <a:t>Personalleder-</a:t>
            </a:r>
            <a:br>
              <a:rPr lang="nb-NO" sz="2700" b="0" dirty="0"/>
            </a:br>
            <a:r>
              <a:rPr lang="nb-NO" sz="2700" b="0" dirty="0"/>
              <a:t>oppgaver i det dagligdagse arbeidet på avdelingen</a:t>
            </a:r>
            <a:br>
              <a:rPr lang="nb-NO" sz="2700" b="0" dirty="0"/>
            </a:br>
            <a:br>
              <a:rPr lang="nb-NO" sz="2700" b="0" dirty="0"/>
            </a:br>
            <a:r>
              <a:rPr lang="en-US" sz="1200" b="0" dirty="0">
                <a:latin typeface="+mn-lt"/>
              </a:rPr>
              <a:t>Bøe, M &amp; Hognestad, K (2015). Directing and facilitating distributed pedagogical leadership: Best practices in early childhood education </a:t>
            </a:r>
            <a:br>
              <a:rPr lang="en-US" sz="1200" b="0" dirty="0">
                <a:latin typeface="+mn-lt"/>
              </a:rPr>
            </a:br>
            <a:r>
              <a:rPr lang="en-US" sz="1200" b="0" i="1" dirty="0">
                <a:latin typeface="+mn-lt"/>
              </a:rPr>
              <a:t>International Journal of Leadership in Education; theory and practice. </a:t>
            </a:r>
            <a:br>
              <a:rPr lang="en-US" sz="1200" b="0" dirty="0">
                <a:latin typeface="+mn-lt"/>
              </a:rPr>
            </a:br>
            <a:r>
              <a:rPr lang="en-US" sz="1200" b="0" dirty="0" err="1">
                <a:latin typeface="+mn-lt"/>
              </a:rPr>
              <a:t>doi</a:t>
            </a:r>
            <a:r>
              <a:rPr lang="en-US" sz="1200" b="0" dirty="0">
                <a:latin typeface="+mn-lt"/>
              </a:rPr>
              <a:t>: 10.1080/13603124.2015.1059488</a:t>
            </a:r>
            <a:br>
              <a:rPr lang="en-US" sz="2700" b="0" dirty="0"/>
            </a:br>
            <a:endParaRPr lang="nb-NO" sz="2700" b="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/>
              <a:t>Ålesund 2017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95DB-7CE3-4293-87CC-5B0A6F9A0068}" type="datetime1">
              <a:rPr lang="en-US" smtClean="0">
                <a:solidFill>
                  <a:srgbClr val="252525"/>
                </a:solidFill>
              </a:rPr>
              <a:t>10/21/2019</a:t>
            </a:fld>
            <a:endParaRPr lang="nb-NO" dirty="0">
              <a:solidFill>
                <a:srgbClr val="252525"/>
              </a:solidFill>
            </a:endParaRPr>
          </a:p>
        </p:txBody>
      </p:sp>
      <p:pic>
        <p:nvPicPr>
          <p:cNvPr id="11" name="Content Placeholder 10" descr="des 2016 Kakediagram m. navn uten prosent docx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t="14755" r="18629" b="6471"/>
          <a:stretch/>
        </p:blipFill>
        <p:spPr>
          <a:xfrm>
            <a:off x="3283527" y="467794"/>
            <a:ext cx="5795671" cy="4055716"/>
          </a:xfrm>
        </p:spPr>
      </p:pic>
    </p:spTree>
    <p:extLst>
      <p:ext uri="{BB962C8B-B14F-4D97-AF65-F5344CB8AC3E}">
        <p14:creationId xmlns:p14="http://schemas.microsoft.com/office/powerpoint/2010/main" val="331007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Strategier for faglig utvikling i det daglige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392072"/>
            <a:ext cx="3809524" cy="317069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10800000" flipV="1">
            <a:off x="5090614" y="4669425"/>
            <a:ext cx="3029802" cy="30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Eli Hovdenak: «Hverdag» </a:t>
            </a:r>
          </a:p>
        </p:txBody>
      </p:sp>
      <p:sp>
        <p:nvSpPr>
          <p:cNvPr id="3" name="Rektangel 2"/>
          <p:cNvSpPr/>
          <p:nvPr/>
        </p:nvSpPr>
        <p:spPr>
          <a:xfrm>
            <a:off x="259308" y="1279089"/>
            <a:ext cx="39305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1. å gi spontan faglig veiledning til personalet i aktuelle praksissituasjoner</a:t>
            </a:r>
          </a:p>
          <a:p>
            <a:r>
              <a:rPr lang="nb-NO" dirty="0"/>
              <a:t>2. å opptre som rollemodeller i pedagogisk arbeid med barn</a:t>
            </a:r>
          </a:p>
          <a:p>
            <a:r>
              <a:rPr lang="nb-NO" dirty="0"/>
              <a:t>3. å sette ord på delte førstehåndserfaringer i praksis</a:t>
            </a:r>
          </a:p>
          <a:p>
            <a:r>
              <a:rPr lang="nb-NO" dirty="0"/>
              <a:t>ved å løfte fram  faglige betraktinger om det som foregår.</a:t>
            </a:r>
          </a:p>
          <a:p>
            <a:r>
              <a:rPr lang="nb-NO" dirty="0"/>
              <a:t>4. å støtte ønskede pedagogiske praksiser.</a:t>
            </a:r>
          </a:p>
          <a:p>
            <a:endParaRPr lang="nb-NO" dirty="0"/>
          </a:p>
          <a:p>
            <a:r>
              <a:rPr lang="en-US" sz="1000" dirty="0"/>
              <a:t>Hognestad, K. &amp; Bøe, M. (2014). Knowledge development through hybrid leadership practices. </a:t>
            </a:r>
            <a:r>
              <a:rPr lang="en-US" sz="1000" i="1" dirty="0"/>
              <a:t>Tidsskrift for Nordisk </a:t>
            </a:r>
            <a:r>
              <a:rPr lang="en-US" sz="1000" i="1" dirty="0" err="1"/>
              <a:t>barnehageforskning</a:t>
            </a:r>
            <a:r>
              <a:rPr lang="en-US" sz="1000" i="1" dirty="0"/>
              <a:t>, 8</a:t>
            </a:r>
            <a:r>
              <a:rPr lang="en-US" sz="1000" dirty="0"/>
              <a:t>(6), 1-14. </a:t>
            </a:r>
            <a:r>
              <a:rPr lang="en-US" sz="1000" u="sng" dirty="0">
                <a:hlinkClick r:id="rId4"/>
              </a:rPr>
              <a:t>https://doi.org/http://dx.doi.org/10.7577/nbf.492</a:t>
            </a:r>
            <a:endParaRPr lang="nb-NO" sz="1000" dirty="0"/>
          </a:p>
          <a:p>
            <a:r>
              <a:rPr lang="nb-NO" sz="1000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652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Pedagogisk leder som leder av faglig fellesskap</a:t>
            </a:r>
            <a:br>
              <a:rPr lang="nb-NO" dirty="0"/>
            </a:br>
            <a:r>
              <a:rPr lang="nb-NO" sz="1600" dirty="0"/>
              <a:t>(Bøe, 2016, doktorgradsavhandling)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Faglig utvikling skjer også i det spontane</a:t>
            </a:r>
          </a:p>
          <a:p>
            <a:r>
              <a:rPr lang="nb-NO" dirty="0"/>
              <a:t>Gi retning og kvalitetssikre det pedagogiske arbeidet i forhold til barnehagens verdigrunnlag</a:t>
            </a:r>
          </a:p>
          <a:p>
            <a:r>
              <a:rPr lang="nb-NO" dirty="0"/>
              <a:t>Være kjernemedlem og leder i praksisfelleskapet (Lave &amp; Wenger, 1991)</a:t>
            </a:r>
          </a:p>
          <a:p>
            <a:r>
              <a:rPr lang="nb-NO" dirty="0"/>
              <a:t>Tilstedeværelse er mer enn bare  å være fysisk tilstede. Det er også kunnskap som formidles gjennom utførelse av oppgavene.</a:t>
            </a:r>
          </a:p>
          <a:p>
            <a:r>
              <a:rPr lang="nb-NO" dirty="0"/>
              <a:t>Omsorg og hensyn til medarbeidere bidrar til å bygge sterke relasjoner og kollegafelleskap innenfra i personalgruppa. </a:t>
            </a:r>
          </a:p>
          <a:p>
            <a:r>
              <a:rPr lang="nb-NO" dirty="0"/>
              <a:t>Omsorg i ledelse bidrar til å balansere makt slik at den pedagogiske lederen kan bygge tillit og oppnå legitimitet som leder.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126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Profesjonelle læringsfellesskap</a:t>
            </a:r>
            <a:br>
              <a:rPr lang="nb-NO" dirty="0"/>
            </a:br>
            <a:r>
              <a:rPr lang="nb-NO" sz="1400" dirty="0"/>
              <a:t>(</a:t>
            </a:r>
            <a:r>
              <a:rPr lang="nb-NO" sz="1400" dirty="0" err="1"/>
              <a:t>Qvortrup</a:t>
            </a:r>
            <a:r>
              <a:rPr lang="nb-NO" sz="1400" dirty="0"/>
              <a:t>, Skriver Lausten og </a:t>
            </a:r>
            <a:r>
              <a:rPr lang="nb-NO" sz="1400" dirty="0" err="1"/>
              <a:t>Tangaa</a:t>
            </a:r>
            <a:r>
              <a:rPr lang="nb-NO" sz="1400" dirty="0"/>
              <a:t> Tjalve, 2018)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 og fellesskap som kjerneelement</a:t>
            </a:r>
          </a:p>
          <a:p>
            <a:r>
              <a:rPr lang="nb-NO" dirty="0"/>
              <a:t>Styrker barnehagelæreres faglige skjønn og vurderinger</a:t>
            </a:r>
          </a:p>
          <a:p>
            <a:r>
              <a:rPr lang="nb-NO" dirty="0"/>
              <a:t>Utnytte tiden på en bedre måte når en jobber i team</a:t>
            </a:r>
          </a:p>
          <a:p>
            <a:r>
              <a:rPr lang="nb-NO" dirty="0"/>
              <a:t>Det dobbelte læringsfokus </a:t>
            </a:r>
          </a:p>
          <a:p>
            <a:r>
              <a:rPr lang="nb-NO" dirty="0"/>
              <a:t>Bidrar til å utvikle et fagspråk om det pedagogiske arbeidet med referanser til hensikt og mål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037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Profesjonelle læringsfellesskap – 5 kjennetegn </a:t>
            </a:r>
            <a:br>
              <a:rPr lang="nb-NO" dirty="0"/>
            </a:br>
            <a:r>
              <a:rPr lang="nb-NO" sz="1400" dirty="0"/>
              <a:t>(</a:t>
            </a:r>
            <a:r>
              <a:rPr lang="nb-NO" sz="1400" dirty="0" err="1"/>
              <a:t>Qvortrup</a:t>
            </a:r>
            <a:r>
              <a:rPr lang="nb-NO" sz="1400" dirty="0"/>
              <a:t>, Skriver Lausten og </a:t>
            </a:r>
            <a:r>
              <a:rPr lang="nb-NO" sz="1400" dirty="0" err="1"/>
              <a:t>Tangaa</a:t>
            </a:r>
            <a:r>
              <a:rPr lang="nb-NO" sz="1400" dirty="0"/>
              <a:t> Tjalve, 2018)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587376" y="1620838"/>
          <a:ext cx="8031164" cy="341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322">
                  <a:extLst>
                    <a:ext uri="{9D8B030D-6E8A-4147-A177-3AD203B41FA5}">
                      <a16:colId xmlns:a16="http://schemas.microsoft.com/office/drawing/2014/main" val="3177531101"/>
                    </a:ext>
                  </a:extLst>
                </a:gridCol>
                <a:gridCol w="5370842">
                  <a:extLst>
                    <a:ext uri="{9D8B030D-6E8A-4147-A177-3AD203B41FA5}">
                      <a16:colId xmlns:a16="http://schemas.microsoft.com/office/drawing/2014/main" val="1044856582"/>
                    </a:ext>
                  </a:extLst>
                </a:gridCol>
              </a:tblGrid>
              <a:tr h="372498">
                <a:tc>
                  <a:txBody>
                    <a:bodyPr/>
                    <a:lstStyle/>
                    <a:p>
                      <a:r>
                        <a:rPr lang="nb-NO" sz="1800" dirty="0"/>
                        <a:t>Kunnskapsdeling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61425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r>
                        <a:rPr lang="nb-NO" sz="1800" dirty="0"/>
                        <a:t>Felles verdier og visjon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Bevisst</a:t>
                      </a:r>
                      <a:r>
                        <a:rPr lang="nb-NO" sz="1800" baseline="0" dirty="0"/>
                        <a:t>het på verdier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8867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b-NO" sz="1800" dirty="0"/>
                        <a:t>Felles fokus på barns utvikling</a:t>
                      </a:r>
                      <a:r>
                        <a:rPr lang="nb-NO" sz="1800" baseline="0" dirty="0"/>
                        <a:t> og læring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aseline="0" dirty="0"/>
                        <a:t>Mål tar </a:t>
                      </a:r>
                      <a:r>
                        <a:rPr lang="nb-NO" sz="1800" baseline="0" dirty="0" err="1"/>
                        <a:t>utg.p</a:t>
                      </a:r>
                      <a:r>
                        <a:rPr lang="nb-NO" sz="1800" baseline="0" dirty="0"/>
                        <a:t> i hva barn skal erfare og oppleve, barns initiativ og interesser. Det blir indikatorer for videre arbeid. 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874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nb-NO" sz="1800" dirty="0"/>
                        <a:t>Reflekterende dialoger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Kunnskap og informasjon må deles og analyseres</a:t>
                      </a:r>
                      <a:r>
                        <a:rPr lang="nb-NO" sz="1800" baseline="0" dirty="0"/>
                        <a:t> i fellesskap – utvikler faglig skjønn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99133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r>
                        <a:rPr lang="nb-NO" sz="1800" dirty="0"/>
                        <a:t>Deprivatiserende</a:t>
                      </a:r>
                      <a:r>
                        <a:rPr lang="nb-NO" sz="1800" baseline="0" dirty="0"/>
                        <a:t> praksiser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Kunnskapsdeling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943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r>
                        <a:rPr lang="nb-NO" sz="1800" dirty="0"/>
                        <a:t>Samarbeid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Hva</a:t>
                      </a:r>
                      <a:r>
                        <a:rPr lang="nb-NO" sz="1800" baseline="0" dirty="0"/>
                        <a:t> drives samarbeidet av?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73841"/>
                  </a:ext>
                </a:extLst>
              </a:tr>
              <a:tr h="372498">
                <a:tc>
                  <a:txBody>
                    <a:bodyPr/>
                    <a:lstStyle/>
                    <a:p>
                      <a:r>
                        <a:rPr lang="nb-NO" sz="1800" dirty="0"/>
                        <a:t>Lederens </a:t>
                      </a:r>
                      <a:r>
                        <a:rPr lang="nb-NO" sz="1800" dirty="0" err="1"/>
                        <a:t>fasilitering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Direkte og indirekte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11938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1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oppdraget</a:t>
            </a:r>
            <a:br>
              <a:rPr lang="nb-NO" dirty="0"/>
            </a:br>
            <a:r>
              <a:rPr lang="nb-NO" dirty="0"/>
              <a:t> – barnehagens ledelse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Styreren leder og følger opp barnehagens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endrings- og utviklingsprosesser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kompetanseutvikling. Styreren motiverer, inspirerer og legger til rette for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kompetanseutvikling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 personalet.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Pedagogisk leder </a:t>
            </a:r>
            <a:r>
              <a:rPr lang="nb-NO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refleksjons- og utviklingsarbeid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barnehagen i samarbeid med styrer.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Veilederrolle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kraft av sin profesjonskompetanse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Styrer og pedagogisk leder er gitt et særlig ansvar for å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iverksette og utvikle barnehagens praksis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tråd med oppdatert forskning og kunnskap på feltet.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293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kan barnehagens praksis styrkes </a:t>
            </a:r>
            <a:br>
              <a:rPr lang="nb-NO" dirty="0"/>
            </a:br>
            <a:r>
              <a:rPr lang="nb-NO" dirty="0"/>
              <a:t>– i tråd med oppdatert forskning på feltet ? </a:t>
            </a:r>
            <a:r>
              <a:rPr lang="nb-NO" sz="1600" dirty="0"/>
              <a:t>(Bøe og Thoresen, 2017)</a:t>
            </a: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7026" y="1285411"/>
            <a:ext cx="3640370" cy="326350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790364" y="4733924"/>
            <a:ext cx="34870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   Eli Hovdenak: «Forandring»</a:t>
            </a:r>
          </a:p>
        </p:txBody>
      </p:sp>
      <p:graphicFrame>
        <p:nvGraphicFramePr>
          <p:cNvPr id="7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42895"/>
              </p:ext>
            </p:extLst>
          </p:nvPr>
        </p:nvGraphicFramePr>
        <p:xfrm>
          <a:off x="587376" y="1285412"/>
          <a:ext cx="3356827" cy="354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455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utvikling i en aksjonsrettet arbeidsform </a:t>
            </a:r>
            <a:br>
              <a:rPr lang="nb-NO" dirty="0"/>
            </a:br>
            <a:r>
              <a:rPr lang="nb-NO" sz="1400" dirty="0"/>
              <a:t>(Fra Bøe og Thoresen, 2017)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nb-NO" altLang="nb-NO" dirty="0"/>
          </a:p>
          <a:p>
            <a:pPr>
              <a:lnSpc>
                <a:spcPct val="90000"/>
              </a:lnSpc>
            </a:pPr>
            <a:r>
              <a:rPr lang="nb-NO" altLang="nb-NO" sz="2400" dirty="0"/>
              <a:t>En vurdering av nåværende praksis</a:t>
            </a:r>
          </a:p>
          <a:p>
            <a:pPr>
              <a:lnSpc>
                <a:spcPct val="90000"/>
              </a:lnSpc>
            </a:pPr>
            <a:r>
              <a:rPr lang="nb-NO" altLang="nb-NO" sz="2400" dirty="0"/>
              <a:t>Fokus på et område vi ønsker å forbedre</a:t>
            </a:r>
          </a:p>
          <a:p>
            <a:pPr>
              <a:lnSpc>
                <a:spcPct val="90000"/>
              </a:lnSpc>
            </a:pPr>
            <a:r>
              <a:rPr lang="nb-NO" altLang="nb-NO" sz="2400" dirty="0"/>
              <a:t>Forestille oss en vei fram</a:t>
            </a:r>
          </a:p>
          <a:p>
            <a:pPr>
              <a:lnSpc>
                <a:spcPct val="90000"/>
              </a:lnSpc>
            </a:pPr>
            <a:r>
              <a:rPr lang="nb-NO" altLang="nb-NO" sz="2400" dirty="0"/>
              <a:t>Prøve ut</a:t>
            </a:r>
          </a:p>
          <a:p>
            <a:pPr>
              <a:lnSpc>
                <a:spcPct val="90000"/>
              </a:lnSpc>
            </a:pPr>
            <a:r>
              <a:rPr lang="nb-NO" altLang="nb-NO" sz="2400" dirty="0"/>
              <a:t>Dokumentere hva som skjer</a:t>
            </a:r>
          </a:p>
          <a:p>
            <a:pPr>
              <a:lnSpc>
                <a:spcPct val="90000"/>
              </a:lnSpc>
            </a:pPr>
            <a:r>
              <a:rPr lang="nb-NO" altLang="nb-NO" sz="2400" dirty="0"/>
              <a:t>Justere planen/aksjonen i forhold til hva vi finner ut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sz="2400" dirty="0"/>
              <a:t>			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58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Ekspertgruppens tilrådinger og forslag til veivalg</a:t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nb-NO" dirty="0"/>
              <a:t>Barnehagedidaktisk intensjon</a:t>
            </a:r>
          </a:p>
          <a:p>
            <a:r>
              <a:rPr lang="nb-NO" dirty="0"/>
              <a:t>Struktur, kontroll og fleksibilitet som kjernebegreper i </a:t>
            </a:r>
          </a:p>
          <a:p>
            <a:pPr marL="0" indent="0">
              <a:buNone/>
            </a:pPr>
            <a:r>
              <a:rPr lang="nb-NO" dirty="0"/>
              <a:t>   barnehagedidaktikk</a:t>
            </a:r>
          </a:p>
          <a:p>
            <a:r>
              <a:rPr lang="nb-NO" dirty="0"/>
              <a:t>Inkludering og medvirkning</a:t>
            </a:r>
          </a:p>
          <a:p>
            <a:r>
              <a:rPr lang="nb-NO" dirty="0"/>
              <a:t>Utvikling og aldersdifferensiering</a:t>
            </a:r>
          </a:p>
          <a:p>
            <a:r>
              <a:rPr lang="nb-NO" dirty="0"/>
              <a:t>Gruppeorientering</a:t>
            </a:r>
          </a:p>
          <a:p>
            <a:r>
              <a:rPr lang="nb-NO" dirty="0"/>
              <a:t>Læringsorientert gruppeorganisering</a:t>
            </a:r>
          </a:p>
          <a:p>
            <a:r>
              <a:rPr lang="nb-NO" dirty="0"/>
              <a:t>Utforskende pedagogikk</a:t>
            </a:r>
          </a:p>
          <a:p>
            <a:r>
              <a:rPr lang="nb-NO" dirty="0"/>
              <a:t>Lekorientering</a:t>
            </a:r>
          </a:p>
          <a:p>
            <a:r>
              <a:rPr lang="nb-NO" dirty="0"/>
              <a:t>Det fysiske læringsmiljøet</a:t>
            </a:r>
          </a:p>
          <a:p>
            <a:r>
              <a:rPr lang="nb-NO" dirty="0"/>
              <a:t>Dokumentasjon og vurdering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32</a:t>
            </a:fld>
            <a:endParaRPr lang="nb-NO"/>
          </a:p>
        </p:txBody>
      </p:sp>
      <p:pic>
        <p:nvPicPr>
          <p:cNvPr id="9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220" b="82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7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Læringsfellesskap i gruppen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Gruppefellesskapet har stor verdi for barns trivsel, læring og allsidige utvikling, og positive gruppefellesskap sees på som en kvalitetsfaktor for barns helhetlige læring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Når barnehagelærere snakker om samhandlingskvalitet forstår de læring som en selvsagt del av det å være sammen med andre barn, og at de de sjelden nevner sin egen rolle knyttet til å påvirke og støtte barns læring og utvikling (Baustad m.fl., 2018)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Målet med studien er å synliggjøre og utdype barnehagelæreres profesjonelle arbeid for å fremme læringsfellesskap der barn bidrar til egen og andres læring.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35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dirty="0"/>
              <a:t> 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587254" y="1594843"/>
            <a:ext cx="2197892" cy="2683542"/>
          </a:xfrm>
        </p:spPr>
        <p:txBody>
          <a:bodyPr>
            <a:normAutofit fontScale="85000" lnSpcReduction="20000"/>
          </a:bodyPr>
          <a:lstStyle/>
          <a:p>
            <a:endParaRPr lang="nb-NO" sz="1200" dirty="0"/>
          </a:p>
          <a:p>
            <a:r>
              <a:rPr lang="nb-NO" dirty="0"/>
              <a:t>«</a:t>
            </a:r>
            <a:r>
              <a:rPr lang="nb-NO" i="1" dirty="0"/>
              <a:t>Styrken vår er gruppa, det å være sammen mange</a:t>
            </a:r>
            <a:r>
              <a:rPr lang="nb-NO" dirty="0"/>
              <a:t>» -</a:t>
            </a:r>
            <a:br>
              <a:rPr lang="nb-NO" dirty="0"/>
            </a:br>
            <a:r>
              <a:rPr lang="nb-NO" dirty="0"/>
              <a:t>Barnehagelæreres profesjonelle arbeid med å styrke barnegruppens læringsfellesskap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(Bøe, Hognestad, Steinnes, Fimreite og Moser, under publisering i Norsk pedagogisk tidsskrift)</a:t>
            </a:r>
            <a:br>
              <a:rPr lang="nb-NO" dirty="0"/>
            </a:br>
            <a:r>
              <a:rPr lang="nb-NO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Marit Bøe, Innlegg Utdanningsforbundet 29.1.2019</a:t>
            </a:r>
          </a:p>
        </p:txBody>
      </p:sp>
      <p:sp>
        <p:nvSpPr>
          <p:cNvPr id="2" name="Rektangel 1"/>
          <p:cNvSpPr/>
          <p:nvPr/>
        </p:nvSpPr>
        <p:spPr>
          <a:xfrm rot="10800000" flipV="1">
            <a:off x="5325036" y="2556365"/>
            <a:ext cx="33801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r>
              <a:rPr lang="nb-NO" sz="800" dirty="0">
                <a:hlinkClick r:id="rId3"/>
              </a:rPr>
              <a:t>/</a:t>
            </a:r>
            <a:endParaRPr lang="nb-NO" sz="800" dirty="0"/>
          </a:p>
        </p:txBody>
      </p:sp>
      <p:pic>
        <p:nvPicPr>
          <p:cNvPr id="11" name="Plassholder for innhold 3">
            <a:extLst>
              <a:ext uri="{FF2B5EF4-FFF2-40B4-BE49-F238E27FC236}">
                <a16:creationId xmlns:a16="http://schemas.microsoft.com/office/drawing/2014/main" id="{E78F5365-2926-4940-AC67-16057EE678E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3464654" y="562062"/>
            <a:ext cx="5114174" cy="3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7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Hvordan kan praksis styrkes i tråd med oppdatert forskning? 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30062"/>
              </p:ext>
            </p:extLst>
          </p:nvPr>
        </p:nvGraphicFramePr>
        <p:xfrm>
          <a:off x="656104" y="1514900"/>
          <a:ext cx="7764564" cy="292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206">
                  <a:extLst>
                    <a:ext uri="{9D8B030D-6E8A-4147-A177-3AD203B41FA5}">
                      <a16:colId xmlns:a16="http://schemas.microsoft.com/office/drawing/2014/main" val="259276885"/>
                    </a:ext>
                  </a:extLst>
                </a:gridCol>
                <a:gridCol w="1367959">
                  <a:extLst>
                    <a:ext uri="{9D8B030D-6E8A-4147-A177-3AD203B41FA5}">
                      <a16:colId xmlns:a16="http://schemas.microsoft.com/office/drawing/2014/main" val="2580971704"/>
                    </a:ext>
                  </a:extLst>
                </a:gridCol>
                <a:gridCol w="1774209">
                  <a:extLst>
                    <a:ext uri="{9D8B030D-6E8A-4147-A177-3AD203B41FA5}">
                      <a16:colId xmlns:a16="http://schemas.microsoft.com/office/drawing/2014/main" val="2478429255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723872456"/>
                    </a:ext>
                  </a:extLst>
                </a:gridCol>
                <a:gridCol w="1145131">
                  <a:extLst>
                    <a:ext uri="{9D8B030D-6E8A-4147-A177-3AD203B41FA5}">
                      <a16:colId xmlns:a16="http://schemas.microsoft.com/office/drawing/2014/main" val="2064219074"/>
                    </a:ext>
                  </a:extLst>
                </a:gridCol>
                <a:gridCol w="1256874">
                  <a:extLst>
                    <a:ext uri="{9D8B030D-6E8A-4147-A177-3AD203B41FA5}">
                      <a16:colId xmlns:a16="http://schemas.microsoft.com/office/drawing/2014/main" val="2569058264"/>
                    </a:ext>
                  </a:extLst>
                </a:gridCol>
              </a:tblGrid>
              <a:tr h="109116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Ledelse, pedagogisk ledelse og organisering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7103"/>
                  </a:ext>
                </a:extLst>
              </a:tr>
              <a:tr h="182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Satsings-områder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Styrking av ekspertrapportens tilrådninger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x. gruppefellesskap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Konkretisering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Planlagte og strukturerte aktiviteter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Rutine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aktiviteter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Spontane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aktiviteter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151619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35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329225" y="0"/>
            <a:ext cx="116093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61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i="1" dirty="0"/>
            </a:br>
            <a:r>
              <a:rPr lang="en-US" dirty="0" err="1"/>
              <a:t>Følgeevaluering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strategien</a:t>
            </a:r>
            <a:r>
              <a:rPr lang="en-US" dirty="0"/>
              <a:t> </a:t>
            </a:r>
            <a:r>
              <a:rPr lang="en-US" dirty="0" err="1"/>
              <a:t>Kompetanse</a:t>
            </a:r>
            <a:r>
              <a:rPr lang="en-US" dirty="0"/>
              <a:t> for </a:t>
            </a:r>
            <a:r>
              <a:rPr lang="en-US" dirty="0" err="1"/>
              <a:t>framtidens</a:t>
            </a:r>
            <a:r>
              <a:rPr lang="en-US" dirty="0"/>
              <a:t> </a:t>
            </a:r>
            <a:r>
              <a:rPr lang="en-US" dirty="0" err="1"/>
              <a:t>barnehage</a:t>
            </a:r>
            <a:r>
              <a:rPr lang="en-US" dirty="0"/>
              <a:t>. </a:t>
            </a:r>
            <a:r>
              <a:rPr lang="en-US" dirty="0" err="1"/>
              <a:t>Delrapport</a:t>
            </a:r>
            <a:r>
              <a:rPr lang="en-US" dirty="0"/>
              <a:t> 3</a:t>
            </a:r>
            <a:r>
              <a:rPr lang="en-US" i="1" dirty="0"/>
              <a:t> </a:t>
            </a:r>
            <a:r>
              <a:rPr lang="nb-NO" sz="1600" dirty="0"/>
              <a:t>(</a:t>
            </a:r>
            <a:r>
              <a:rPr lang="nb-NO" sz="1600" dirty="0" err="1"/>
              <a:t>Naper</a:t>
            </a:r>
            <a:r>
              <a:rPr lang="nb-NO" sz="1600" dirty="0"/>
              <a:t> et al., 2018,)</a:t>
            </a:r>
            <a:br>
              <a:rPr lang="nb-NO" sz="1600" dirty="0"/>
            </a:br>
            <a:br>
              <a:rPr lang="nb-NO" sz="1800" dirty="0"/>
            </a:b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Styrerne befinner seg i et spenningsfelt mellom å drive barnehagebasert kompetanse- utvikling basert på planer over prioriteringer de selv mener er viktig og ytre styringssignaler og satsinger.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Styrerne forteller at de er bevisst sin lederrolle, men de peker også på spenningen mellom trange organisatoriske rammer og behovet for kompetanseutvikling.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Styrerne er sterkt faglig engasjert i utviklingsarbeid, men har behov for å se meningen, relevansen og resultater av kompetansearbeidet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89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103" y="419772"/>
            <a:ext cx="7961846" cy="857250"/>
          </a:xfrm>
        </p:spPr>
        <p:txBody>
          <a:bodyPr/>
          <a:lstStyle/>
          <a:p>
            <a:r>
              <a:rPr lang="nb-NO" dirty="0"/>
              <a:t>REKOMP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100" dirty="0">
                <a:solidFill>
                  <a:srgbClr val="FF0000"/>
                </a:solidFill>
              </a:rPr>
              <a:t>R</a:t>
            </a:r>
            <a:r>
              <a:rPr lang="nb-NO" sz="2100" dirty="0"/>
              <a:t>essurser  </a:t>
            </a:r>
          </a:p>
          <a:p>
            <a:r>
              <a:rPr lang="nb-NO" sz="2100" dirty="0">
                <a:solidFill>
                  <a:srgbClr val="FF0000"/>
                </a:solidFill>
              </a:rPr>
              <a:t>E</a:t>
            </a:r>
            <a:r>
              <a:rPr lang="nb-NO" sz="2100" dirty="0"/>
              <a:t>ndring og utvikling</a:t>
            </a:r>
          </a:p>
          <a:p>
            <a:r>
              <a:rPr lang="nb-NO" sz="2100" dirty="0">
                <a:solidFill>
                  <a:srgbClr val="FF0000"/>
                </a:solidFill>
              </a:rPr>
              <a:t>K</a:t>
            </a:r>
            <a:r>
              <a:rPr lang="nb-NO" sz="2100" dirty="0"/>
              <a:t>unnskapsledelse</a:t>
            </a:r>
          </a:p>
          <a:p>
            <a:r>
              <a:rPr lang="nb-NO" sz="2100" dirty="0">
                <a:solidFill>
                  <a:srgbClr val="FF0000"/>
                </a:solidFill>
              </a:rPr>
              <a:t>O</a:t>
            </a:r>
            <a:r>
              <a:rPr lang="nb-NO" sz="2100" dirty="0"/>
              <a:t>rganisasjon</a:t>
            </a:r>
          </a:p>
          <a:p>
            <a:r>
              <a:rPr lang="nb-NO" sz="2100" dirty="0">
                <a:solidFill>
                  <a:srgbClr val="FF0000"/>
                </a:solidFill>
              </a:rPr>
              <a:t>M</a:t>
            </a:r>
            <a:r>
              <a:rPr lang="nb-NO" sz="2100" dirty="0"/>
              <a:t>ålorientert</a:t>
            </a:r>
          </a:p>
          <a:p>
            <a:r>
              <a:rPr lang="nb-NO" sz="2100" dirty="0">
                <a:solidFill>
                  <a:srgbClr val="FF0000"/>
                </a:solidFill>
              </a:rPr>
              <a:t>P</a:t>
            </a:r>
            <a:r>
              <a:rPr lang="nb-NO" sz="2100" dirty="0"/>
              <a:t>rofesjonell utvikling </a:t>
            </a:r>
          </a:p>
          <a:p>
            <a:pPr marL="0" indent="0">
              <a:buNone/>
            </a:pPr>
            <a:endParaRPr lang="nb-NO" sz="210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68" y="1594843"/>
            <a:ext cx="3998391" cy="23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1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066800"/>
            <a:ext cx="8030696" cy="4408714"/>
          </a:xfrm>
        </p:spPr>
        <p:txBody>
          <a:bodyPr>
            <a:normAutofit/>
          </a:bodyPr>
          <a:lstStyle/>
          <a:p>
            <a:r>
              <a:rPr lang="en-US" dirty="0"/>
              <a:t>Bøe, M. (2016). </a:t>
            </a:r>
            <a:r>
              <a:rPr lang="en-US" i="1" dirty="0" err="1"/>
              <a:t>Personalledelse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hybride</a:t>
            </a:r>
            <a:r>
              <a:rPr lang="en-US" i="1" dirty="0"/>
              <a:t> </a:t>
            </a:r>
            <a:r>
              <a:rPr lang="en-US" i="1" dirty="0" err="1"/>
              <a:t>praksiser</a:t>
            </a:r>
            <a:r>
              <a:rPr lang="en-US" i="1" dirty="0"/>
              <a:t> - et </a:t>
            </a:r>
            <a:r>
              <a:rPr lang="en-US" i="1" dirty="0" err="1"/>
              <a:t>kvalitativt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tolkende</a:t>
            </a:r>
            <a:r>
              <a:rPr lang="en-US" i="1" dirty="0"/>
              <a:t> </a:t>
            </a:r>
            <a:r>
              <a:rPr lang="en-US" i="1" dirty="0" err="1"/>
              <a:t>skyggestudie</a:t>
            </a:r>
            <a:r>
              <a:rPr lang="en-US" i="1" dirty="0"/>
              <a:t> </a:t>
            </a:r>
            <a:r>
              <a:rPr lang="en-US" i="1" dirty="0" err="1"/>
              <a:t>av</a:t>
            </a:r>
            <a:r>
              <a:rPr lang="en-US" i="1" dirty="0"/>
              <a:t> </a:t>
            </a:r>
            <a:r>
              <a:rPr lang="en-US" i="1" dirty="0" err="1"/>
              <a:t>pedagogiske</a:t>
            </a:r>
            <a:r>
              <a:rPr lang="en-US" i="1" dirty="0"/>
              <a:t> </a:t>
            </a:r>
            <a:r>
              <a:rPr lang="en-US" i="1" dirty="0" err="1"/>
              <a:t>ledere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barnehagen</a:t>
            </a:r>
            <a:r>
              <a:rPr lang="en-US" dirty="0"/>
              <a:t> (</a:t>
            </a:r>
            <a:r>
              <a:rPr lang="en-US" dirty="0" err="1"/>
              <a:t>Doktorgradsavhandling</a:t>
            </a:r>
            <a:r>
              <a:rPr lang="en-US" dirty="0"/>
              <a:t>). </a:t>
            </a:r>
            <a:r>
              <a:rPr lang="en-US" dirty="0" err="1"/>
              <a:t>Norges</a:t>
            </a:r>
            <a:r>
              <a:rPr lang="en-US" dirty="0"/>
              <a:t> </a:t>
            </a:r>
            <a:r>
              <a:rPr lang="en-US" dirty="0" err="1"/>
              <a:t>teknisk-naturvitenskapelige</a:t>
            </a:r>
            <a:r>
              <a:rPr lang="en-US" dirty="0"/>
              <a:t> </a:t>
            </a:r>
            <a:r>
              <a:rPr lang="en-US" dirty="0" err="1"/>
              <a:t>universitet</a:t>
            </a:r>
            <a:r>
              <a:rPr lang="en-US" dirty="0"/>
              <a:t>, Trondheim. </a:t>
            </a:r>
            <a:r>
              <a:rPr lang="en-US" dirty="0" err="1"/>
              <a:t>Hentet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https://ntnuopen.ntnu.no/ntnu-xmlui/handle/11250/2396996</a:t>
            </a:r>
            <a:r>
              <a:rPr lang="en-US" dirty="0"/>
              <a:t> </a:t>
            </a:r>
            <a:endParaRPr lang="nb-NO" dirty="0"/>
          </a:p>
          <a:p>
            <a:r>
              <a:rPr lang="en-US" dirty="0"/>
              <a:t>Bøe, M. &amp; Hognestad, K. (2015). Directing and facilitating distributed pedagogical leadership: best practices in early childhood education </a:t>
            </a:r>
            <a:r>
              <a:rPr lang="en-US" i="1" dirty="0"/>
              <a:t>International Journal of Leadership in Education: Theory and Practice</a:t>
            </a:r>
            <a:r>
              <a:rPr lang="en-US" dirty="0"/>
              <a:t>. </a:t>
            </a:r>
            <a:r>
              <a:rPr lang="en-US" u="sng" dirty="0">
                <a:hlinkClick r:id="rId4"/>
              </a:rPr>
              <a:t>https://doi.org/10.1080/13603124.2015.1059488</a:t>
            </a:r>
            <a:endParaRPr lang="nb-NO" dirty="0"/>
          </a:p>
          <a:p>
            <a:r>
              <a:rPr lang="en-US" dirty="0"/>
              <a:t>Bøe, M., Hognestad, K., Steinnes, G. S., Fimreite, H. &amp; Moser, T. (</a:t>
            </a:r>
            <a:r>
              <a:rPr lang="en-US" dirty="0" err="1"/>
              <a:t>publiseres</a:t>
            </a:r>
            <a:r>
              <a:rPr lang="en-US" dirty="0"/>
              <a:t> 2019). «</a:t>
            </a:r>
            <a:r>
              <a:rPr lang="en-US" dirty="0" err="1"/>
              <a:t>Styrken</a:t>
            </a:r>
            <a:r>
              <a:rPr lang="en-US" dirty="0"/>
              <a:t>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gruppa</a:t>
            </a:r>
            <a:r>
              <a:rPr lang="en-US" dirty="0"/>
              <a:t>, </a:t>
            </a:r>
            <a:r>
              <a:rPr lang="en-US" dirty="0" err="1"/>
              <a:t>det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mange». </a:t>
            </a:r>
            <a:r>
              <a:rPr lang="en-US" dirty="0" err="1"/>
              <a:t>Barnehagelæreres</a:t>
            </a:r>
            <a:r>
              <a:rPr lang="en-US" dirty="0"/>
              <a:t> </a:t>
            </a:r>
            <a:r>
              <a:rPr lang="en-US" dirty="0" err="1"/>
              <a:t>profesjonelle</a:t>
            </a:r>
            <a:r>
              <a:rPr lang="en-US" dirty="0"/>
              <a:t> </a:t>
            </a:r>
            <a:r>
              <a:rPr lang="en-US" dirty="0" err="1"/>
              <a:t>arbeid</a:t>
            </a:r>
            <a:r>
              <a:rPr lang="en-US" dirty="0"/>
              <a:t> med å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barnegruppens</a:t>
            </a:r>
            <a:r>
              <a:rPr lang="en-US" dirty="0"/>
              <a:t> </a:t>
            </a:r>
            <a:r>
              <a:rPr lang="en-US" dirty="0" err="1"/>
              <a:t>læringsfellesskap</a:t>
            </a:r>
            <a:r>
              <a:rPr lang="en-US" dirty="0"/>
              <a:t>. </a:t>
            </a:r>
            <a:r>
              <a:rPr lang="en-US" i="1" dirty="0"/>
              <a:t>Norsk pedagogisk tidsskrift</a:t>
            </a:r>
            <a:r>
              <a:rPr lang="en-US" dirty="0"/>
              <a:t>. </a:t>
            </a:r>
            <a:endParaRPr lang="nb-NO" dirty="0"/>
          </a:p>
          <a:p>
            <a:r>
              <a:rPr lang="en-US" dirty="0"/>
              <a:t>Bøe, M., Steinnes, G. S., Hognestad, K., Fimreite, H. &amp; Moser, T. (2018). </a:t>
            </a:r>
            <a:r>
              <a:rPr lang="en-US" i="1" dirty="0" err="1"/>
              <a:t>Barnehagelærerens</a:t>
            </a:r>
            <a:r>
              <a:rPr lang="en-US" i="1" dirty="0"/>
              <a:t> </a:t>
            </a:r>
            <a:r>
              <a:rPr lang="en-US" i="1" dirty="0" err="1"/>
              <a:t>praktisering</a:t>
            </a:r>
            <a:r>
              <a:rPr lang="en-US" i="1" dirty="0"/>
              <a:t> med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helhetlig</a:t>
            </a:r>
            <a:r>
              <a:rPr lang="en-US" i="1" dirty="0"/>
              <a:t> </a:t>
            </a:r>
            <a:r>
              <a:rPr lang="en-US" i="1" dirty="0" err="1"/>
              <a:t>tilnærming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 </a:t>
            </a:r>
            <a:r>
              <a:rPr lang="en-US" i="1" dirty="0" err="1"/>
              <a:t>læring</a:t>
            </a:r>
            <a:r>
              <a:rPr lang="en-US" dirty="0"/>
              <a:t>. </a:t>
            </a:r>
            <a:r>
              <a:rPr lang="en-US" dirty="0" err="1"/>
              <a:t>Universitetet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Sørøst</a:t>
            </a:r>
            <a:r>
              <a:rPr lang="en-US" dirty="0"/>
              <a:t>-Norge. </a:t>
            </a:r>
            <a:r>
              <a:rPr lang="en-US" dirty="0" err="1"/>
              <a:t>Hentet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https://nettsteder.regjeringen.no/</a:t>
            </a:r>
            <a:r>
              <a:rPr lang="en-US" u="sng" dirty="0" err="1">
                <a:hlinkClick r:id="rId5"/>
              </a:rPr>
              <a:t>barnehagelarerrollen</a:t>
            </a:r>
            <a:r>
              <a:rPr lang="en-US" u="sng" dirty="0">
                <a:hlinkClick r:id="rId5"/>
              </a:rPr>
              <a:t>/files/2018/12/Barnehagel</a:t>
            </a:r>
            <a:r>
              <a:rPr lang="en-US" dirty="0"/>
              <a:t>æreres-praktisering-av-en-helhetlig-tilnærming-til-læring.pdf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34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Forts. 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Bøe, M. &amp; </a:t>
            </a:r>
            <a:r>
              <a:rPr lang="en-US" dirty="0" err="1"/>
              <a:t>Thoresen</a:t>
            </a:r>
            <a:r>
              <a:rPr lang="en-US" dirty="0"/>
              <a:t>, M. (2017). </a:t>
            </a:r>
            <a:r>
              <a:rPr lang="en-US" i="1" dirty="0"/>
              <a:t>Å </a:t>
            </a:r>
            <a:r>
              <a:rPr lang="en-US" i="1" dirty="0" err="1"/>
              <a:t>skape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studere</a:t>
            </a:r>
            <a:r>
              <a:rPr lang="en-US" i="1" dirty="0"/>
              <a:t> </a:t>
            </a:r>
            <a:r>
              <a:rPr lang="en-US" i="1" dirty="0" err="1"/>
              <a:t>endring</a:t>
            </a:r>
            <a:r>
              <a:rPr lang="en-US" i="1" dirty="0"/>
              <a:t> : </a:t>
            </a:r>
            <a:r>
              <a:rPr lang="en-US" i="1" dirty="0" err="1"/>
              <a:t>aksjonsforskning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barnehagen</a:t>
            </a:r>
            <a:r>
              <a:rPr lang="en-US" dirty="0"/>
              <a:t> (2. </a:t>
            </a:r>
            <a:r>
              <a:rPr lang="en-US" dirty="0" err="1"/>
              <a:t>utg</a:t>
            </a:r>
            <a:r>
              <a:rPr lang="en-US" dirty="0"/>
              <a:t>. </a:t>
            </a:r>
            <a:r>
              <a:rPr lang="en-US" dirty="0" err="1"/>
              <a:t>utg</a:t>
            </a:r>
            <a:r>
              <a:rPr lang="en-US" dirty="0"/>
              <a:t>.). Oslo: </a:t>
            </a:r>
            <a:r>
              <a:rPr lang="en-US" dirty="0" err="1"/>
              <a:t>Universitetsforl</a:t>
            </a:r>
            <a:r>
              <a:rPr lang="en-US" dirty="0"/>
              <a:t>. </a:t>
            </a:r>
            <a:endParaRPr lang="nb-NO" dirty="0"/>
          </a:p>
          <a:p>
            <a:r>
              <a:rPr lang="en-US" dirty="0"/>
              <a:t>Glosvik, Ø. (2009). </a:t>
            </a:r>
            <a:r>
              <a:rPr lang="en-US" dirty="0" err="1"/>
              <a:t>Leiing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profesjonsorganisasjonen</a:t>
            </a:r>
            <a:r>
              <a:rPr lang="en-US" dirty="0"/>
              <a:t>. I </a:t>
            </a:r>
            <a:r>
              <a:rPr lang="en-US" i="1" dirty="0" err="1"/>
              <a:t>Profesjonsledelse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kunnskapsorganisering</a:t>
            </a:r>
            <a:r>
              <a:rPr lang="en-US" dirty="0"/>
              <a:t>. Bergen: FORPRO. </a:t>
            </a:r>
            <a:endParaRPr lang="nb-NO" dirty="0"/>
          </a:p>
          <a:p>
            <a:r>
              <a:rPr lang="en-US" dirty="0"/>
              <a:t>Hognestad, K. &amp; Bøe, M. (2014). Knowledge development through hybrid leadership practices. </a:t>
            </a:r>
            <a:r>
              <a:rPr lang="en-US" i="1" dirty="0"/>
              <a:t>Tidsskrift for Nordisk </a:t>
            </a:r>
            <a:r>
              <a:rPr lang="en-US" i="1" dirty="0" err="1"/>
              <a:t>barnehageforskning</a:t>
            </a:r>
            <a:r>
              <a:rPr lang="en-US" i="1" dirty="0"/>
              <a:t>, 8</a:t>
            </a:r>
            <a:r>
              <a:rPr lang="en-US" dirty="0"/>
              <a:t>(6), 1-14. </a:t>
            </a:r>
            <a:r>
              <a:rPr lang="en-US" u="sng" dirty="0">
                <a:hlinkClick r:id="rId2"/>
              </a:rPr>
              <a:t>https://doi.org/http://dx.doi.org/10.7577/nbf.492</a:t>
            </a:r>
            <a:endParaRPr lang="nb-NO" dirty="0"/>
          </a:p>
          <a:p>
            <a:r>
              <a:rPr lang="en-US" dirty="0" err="1"/>
              <a:t>Kunnskapsdepartementet</a:t>
            </a:r>
            <a:r>
              <a:rPr lang="en-US" dirty="0"/>
              <a:t>. (2018). </a:t>
            </a:r>
            <a:r>
              <a:rPr lang="en-US" i="1" dirty="0" err="1"/>
              <a:t>Barnehagelærerrollen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et </a:t>
            </a:r>
            <a:r>
              <a:rPr lang="en-US" i="1" dirty="0" err="1"/>
              <a:t>profesjonsperspektiv</a:t>
            </a:r>
            <a:r>
              <a:rPr lang="en-US" i="1" dirty="0"/>
              <a:t> - et </a:t>
            </a:r>
            <a:r>
              <a:rPr lang="en-US" i="1" dirty="0" err="1"/>
              <a:t>kunnskapsgrunnlag</a:t>
            </a:r>
            <a:r>
              <a:rPr lang="en-US" dirty="0"/>
              <a:t> (12). Oslo. </a:t>
            </a:r>
            <a:r>
              <a:rPr lang="en-US" dirty="0" err="1"/>
              <a:t>Hentet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https://nettsteder.regjeringen.no/barnehagelarerrollen/rapporter/</a:t>
            </a:r>
            <a:endParaRPr lang="nb-NO" dirty="0"/>
          </a:p>
          <a:p>
            <a:r>
              <a:rPr lang="en-US" dirty="0" err="1"/>
              <a:t>Naper</a:t>
            </a:r>
            <a:r>
              <a:rPr lang="en-US" dirty="0"/>
              <a:t>, L. R., Caspersen, J., Franck, K., </a:t>
            </a:r>
            <a:r>
              <a:rPr lang="en-US" dirty="0" err="1"/>
              <a:t>Haugset</a:t>
            </a:r>
            <a:r>
              <a:rPr lang="en-US" dirty="0"/>
              <a:t>, A. S., </a:t>
            </a:r>
            <a:r>
              <a:rPr lang="en-US" dirty="0" err="1"/>
              <a:t>Ljunggren</a:t>
            </a:r>
            <a:r>
              <a:rPr lang="en-US" dirty="0"/>
              <a:t>, B., </a:t>
            </a:r>
            <a:r>
              <a:rPr lang="en-US" dirty="0" err="1"/>
              <a:t>Lorentzen</a:t>
            </a:r>
            <a:r>
              <a:rPr lang="en-US" dirty="0"/>
              <a:t>, R. &amp; </a:t>
            </a:r>
            <a:r>
              <a:rPr lang="en-US" dirty="0" err="1"/>
              <a:t>Osmundsen</a:t>
            </a:r>
            <a:r>
              <a:rPr lang="en-US" dirty="0"/>
              <a:t>, T. (2018). </a:t>
            </a:r>
            <a:r>
              <a:rPr lang="en-US" i="1" dirty="0" err="1"/>
              <a:t>Følgeevaluering</a:t>
            </a:r>
            <a:r>
              <a:rPr lang="en-US" i="1" dirty="0"/>
              <a:t> </a:t>
            </a:r>
            <a:r>
              <a:rPr lang="en-US" i="1" dirty="0" err="1"/>
              <a:t>av</a:t>
            </a:r>
            <a:r>
              <a:rPr lang="en-US" i="1" dirty="0"/>
              <a:t> </a:t>
            </a:r>
            <a:r>
              <a:rPr lang="en-US" i="1" dirty="0" err="1"/>
              <a:t>strategien</a:t>
            </a:r>
            <a:r>
              <a:rPr lang="en-US" i="1" dirty="0"/>
              <a:t> </a:t>
            </a:r>
            <a:r>
              <a:rPr lang="en-US" i="1" dirty="0" err="1"/>
              <a:t>Kompetanse</a:t>
            </a:r>
            <a:r>
              <a:rPr lang="en-US" i="1" dirty="0"/>
              <a:t> for </a:t>
            </a:r>
            <a:r>
              <a:rPr lang="en-US" i="1" dirty="0" err="1"/>
              <a:t>framtidens</a:t>
            </a:r>
            <a:r>
              <a:rPr lang="en-US" i="1" dirty="0"/>
              <a:t> </a:t>
            </a:r>
            <a:r>
              <a:rPr lang="en-US" i="1" dirty="0" err="1"/>
              <a:t>barnehage</a:t>
            </a:r>
            <a:r>
              <a:rPr lang="en-US" i="1" dirty="0"/>
              <a:t>. </a:t>
            </a:r>
            <a:r>
              <a:rPr lang="en-US" i="1" dirty="0" err="1"/>
              <a:t>Delrapport</a:t>
            </a:r>
            <a:r>
              <a:rPr lang="en-US" i="1" dirty="0"/>
              <a:t> 3</a:t>
            </a:r>
            <a:r>
              <a:rPr lang="en-US" dirty="0"/>
              <a:t>. </a:t>
            </a:r>
            <a:r>
              <a:rPr lang="en-US" dirty="0" err="1"/>
              <a:t>Steinkjer</a:t>
            </a:r>
            <a:r>
              <a:rPr lang="en-US" dirty="0"/>
              <a:t>. </a:t>
            </a:r>
            <a:r>
              <a:rPr lang="en-US" dirty="0" err="1"/>
              <a:t>Hentet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https://www.udir.no/contentassets/8ba84f94140540e3b149c354ceb2a87d/folgeevaluering-av-kompetanse-for-fremtidens-barnehage.-delrapport-3---mai-2018.pdf</a:t>
            </a:r>
            <a:endParaRPr lang="nb-NO" dirty="0"/>
          </a:p>
          <a:p>
            <a:r>
              <a:rPr lang="en-US" dirty="0" err="1"/>
              <a:t>Qvortrup</a:t>
            </a:r>
            <a:r>
              <a:rPr lang="en-US" dirty="0"/>
              <a:t>, A., </a:t>
            </a:r>
            <a:r>
              <a:rPr lang="en-US" dirty="0" err="1"/>
              <a:t>Skriver</a:t>
            </a:r>
            <a:r>
              <a:rPr lang="en-US" dirty="0"/>
              <a:t>, L. M. &amp; </a:t>
            </a:r>
            <a:r>
              <a:rPr lang="en-US" dirty="0" err="1"/>
              <a:t>Tjalve</a:t>
            </a:r>
            <a:r>
              <a:rPr lang="en-US" dirty="0"/>
              <a:t>, T. L. (2018). </a:t>
            </a:r>
            <a:r>
              <a:rPr lang="en-US" i="1" dirty="0" err="1"/>
              <a:t>Professionelle</a:t>
            </a:r>
            <a:r>
              <a:rPr lang="en-US" i="1" dirty="0"/>
              <a:t> </a:t>
            </a:r>
            <a:r>
              <a:rPr lang="en-US" i="1" dirty="0" err="1"/>
              <a:t>læringsfællesskaber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dagtilbud</a:t>
            </a:r>
            <a:r>
              <a:rPr lang="en-US" dirty="0"/>
              <a:t> </a:t>
            </a:r>
            <a:r>
              <a:rPr lang="en-US" dirty="0" err="1"/>
              <a:t>Dafolo</a:t>
            </a:r>
            <a:r>
              <a:rPr lang="en-US" dirty="0"/>
              <a:t>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25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Ekspertrapporten- i forskjellige utgaver</a:t>
            </a:r>
          </a:p>
        </p:txBody>
      </p:sp>
      <p:pic>
        <p:nvPicPr>
          <p:cNvPr id="3" name="Picture Placeholder 10"/>
          <p:cNvPicPr>
            <a:picLocks noChangeAspect="1"/>
          </p:cNvPicPr>
          <p:nvPr/>
        </p:nvPicPr>
        <p:blipFill>
          <a:blip r:embed="rId3"/>
          <a:srcRect l="4581" r="4581"/>
          <a:stretch>
            <a:fillRect/>
          </a:stretch>
        </p:blipFill>
        <p:spPr>
          <a:xfrm>
            <a:off x="494969" y="1388497"/>
            <a:ext cx="1961180" cy="294393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80" y="3117906"/>
            <a:ext cx="2124323" cy="159324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683" y="1718976"/>
            <a:ext cx="2615979" cy="196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726" y="1388497"/>
            <a:ext cx="1879378" cy="2619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80" y="1388497"/>
            <a:ext cx="2043647" cy="13937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52778" y="955666"/>
            <a:ext cx="449049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350" dirty="0"/>
              <a:t>https://nettsteder.regjeringen.no/barnehagelarerrollen/</a:t>
            </a:r>
          </a:p>
        </p:txBody>
      </p:sp>
    </p:spTree>
    <p:extLst>
      <p:ext uri="{BB962C8B-B14F-4D97-AF65-F5344CB8AC3E}">
        <p14:creationId xmlns:p14="http://schemas.microsoft.com/office/powerpoint/2010/main" val="256815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Rapportens 13 kapitler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2880" y="1322615"/>
            <a:ext cx="7193582" cy="32260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66700" indent="-266700">
              <a:buNone/>
            </a:pPr>
            <a:r>
              <a:rPr lang="nb-NO" sz="1650" dirty="0"/>
              <a:t>1. 	Mandatet</a:t>
            </a:r>
          </a:p>
          <a:p>
            <a:pPr marL="266700" indent="-266700">
              <a:buNone/>
            </a:pPr>
            <a:r>
              <a:rPr lang="nb-NO" sz="1650" dirty="0"/>
              <a:t>2. 	Perspektiver på barnehagelærerrollen</a:t>
            </a:r>
          </a:p>
          <a:p>
            <a:pPr marL="266700" indent="-266700">
              <a:buNone/>
            </a:pPr>
            <a:r>
              <a:rPr lang="nb-NO" sz="1650" dirty="0"/>
              <a:t>3. 	Historiske perspektiver</a:t>
            </a:r>
          </a:p>
          <a:p>
            <a:pPr marL="266700" indent="-266700">
              <a:buNone/>
            </a:pPr>
            <a:r>
              <a:rPr lang="nb-NO" sz="1650" dirty="0"/>
              <a:t>4. 	Hvem er barnehagelærerne</a:t>
            </a:r>
          </a:p>
          <a:p>
            <a:pPr marL="266700" indent="-266700">
              <a:buNone/>
            </a:pPr>
            <a:r>
              <a:rPr lang="nb-NO" sz="1650" dirty="0"/>
              <a:t>5. 	Barnehagelærernes oppgaveforståelse</a:t>
            </a:r>
          </a:p>
          <a:p>
            <a:pPr marL="266700" indent="-266700">
              <a:buNone/>
            </a:pPr>
            <a:r>
              <a:rPr lang="nb-NO" sz="1650" dirty="0"/>
              <a:t>6. 	Pedagogisk arbeid med barn</a:t>
            </a:r>
          </a:p>
          <a:p>
            <a:pPr marL="266700" indent="-266700">
              <a:buNone/>
            </a:pPr>
            <a:r>
              <a:rPr lang="nb-NO" sz="1650" dirty="0"/>
              <a:t>7. 	Kunnskapsgrunnlaget og profesjonelle vurderinger i pedagogisk praksis</a:t>
            </a:r>
          </a:p>
          <a:p>
            <a:pPr marL="266700" indent="-266700">
              <a:buNone/>
            </a:pPr>
            <a:r>
              <a:rPr lang="nb-NO" sz="1650" dirty="0"/>
              <a:t>8. 	Barnehagelærerne i en organisasjons – og ledelseskontekst</a:t>
            </a:r>
          </a:p>
          <a:p>
            <a:pPr marL="266700" indent="-266700">
              <a:buNone/>
            </a:pPr>
            <a:r>
              <a:rPr lang="nb-NO" sz="1650" dirty="0"/>
              <a:t>9. 	Barnehagelærerne og foreldrene/foresatte</a:t>
            </a:r>
          </a:p>
          <a:p>
            <a:pPr marL="266700" indent="-266700">
              <a:buNone/>
            </a:pPr>
            <a:r>
              <a:rPr lang="nb-NO" sz="1650" dirty="0"/>
              <a:t>10. Barnehagelærerprofesjonen i et styringsperspektiv</a:t>
            </a:r>
          </a:p>
          <a:p>
            <a:pPr marL="266700" indent="-266700">
              <a:buNone/>
            </a:pPr>
            <a:r>
              <a:rPr lang="nb-NO" sz="1650" dirty="0"/>
              <a:t>11. Barnehagelærerutdanningen og barnehagelærerprofesjonen</a:t>
            </a:r>
          </a:p>
          <a:p>
            <a:pPr marL="266700" indent="-266700">
              <a:buNone/>
            </a:pPr>
            <a:r>
              <a:rPr lang="nb-NO" sz="1650" dirty="0"/>
              <a:t>12. Barnehagelæreres faglige profesjonsutvikling</a:t>
            </a:r>
          </a:p>
          <a:p>
            <a:pPr marL="266700" indent="-266700">
              <a:buNone/>
            </a:pPr>
            <a:r>
              <a:rPr lang="nb-NO" sz="1650" dirty="0"/>
              <a:t>13. Barnehagelærerne i dag og i framtiden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D835-CC11-4EFD-9773-599BBC8D33E3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57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Konturer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En helhetlig praksis i et spenningsfelt </a:t>
            </a:r>
          </a:p>
          <a:p>
            <a:r>
              <a:rPr lang="nb-NO" dirty="0"/>
              <a:t>Mot større barnehager</a:t>
            </a:r>
          </a:p>
          <a:p>
            <a:r>
              <a:rPr lang="nb-NO" dirty="0"/>
              <a:t>Et komplekst ledelsesansvar som ekspanderer </a:t>
            </a:r>
          </a:p>
          <a:p>
            <a:r>
              <a:rPr lang="nb-NO" dirty="0"/>
              <a:t>Pedagognormen påvirker hvordan ledelsesansvaret fordeles</a:t>
            </a:r>
          </a:p>
          <a:p>
            <a:r>
              <a:rPr lang="nb-NO" dirty="0"/>
              <a:t>Utvidet og mer utbygd styring av det pedagogiske tilbudet og yrkesutøvelsen </a:t>
            </a:r>
          </a:p>
          <a:p>
            <a:r>
              <a:rPr lang="nb-NO" dirty="0"/>
              <a:t>Økning i utviklingstiltak - fra mange aktører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6</a:t>
            </a:fld>
            <a:endParaRPr lang="nb-NO"/>
          </a:p>
        </p:txBody>
      </p:sp>
      <p:pic>
        <p:nvPicPr>
          <p:cNvPr id="9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220" b="82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Barnehagelærerens praksis i en rekke spenningsfelt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3833" y="1545220"/>
            <a:ext cx="7105971" cy="30470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Det planlagte og spontane</a:t>
            </a:r>
          </a:p>
          <a:p>
            <a:r>
              <a:rPr lang="nb-NO" dirty="0"/>
              <a:t>Barns medvirkning og innholdet i rammeplanen</a:t>
            </a:r>
          </a:p>
          <a:p>
            <a:r>
              <a:rPr lang="nb-NO" dirty="0"/>
              <a:t>Det </a:t>
            </a:r>
            <a:r>
              <a:rPr lang="nb-NO" dirty="0" err="1"/>
              <a:t>fagdelte</a:t>
            </a:r>
            <a:r>
              <a:rPr lang="nb-NO" dirty="0"/>
              <a:t> og integrerte</a:t>
            </a:r>
          </a:p>
          <a:p>
            <a:r>
              <a:rPr lang="nb-NO" dirty="0"/>
              <a:t>Her og nå og framtid</a:t>
            </a:r>
          </a:p>
          <a:p>
            <a:r>
              <a:rPr lang="nb-NO" dirty="0"/>
              <a:t>Lek som egenverdi og lek som verdi for læring</a:t>
            </a:r>
          </a:p>
          <a:p>
            <a:r>
              <a:rPr lang="nb-NO" dirty="0"/>
              <a:t>Enkeltbarn og barnegruppen</a:t>
            </a:r>
          </a:p>
          <a:p>
            <a:r>
              <a:rPr lang="nb-NO" dirty="0"/>
              <a:t>Profesjonell omsorg og privat omsorg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B95-DA65-4BF4-BF97-3672454B44FF}" type="datetime1">
              <a:rPr lang="nb-NO" smtClean="0"/>
              <a:t>21.10.2019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/>
              <a:t>Marit Bøe</a:t>
            </a:r>
          </a:p>
        </p:txBody>
      </p:sp>
    </p:spTree>
    <p:extLst>
      <p:ext uri="{BB962C8B-B14F-4D97-AF65-F5344CB8AC3E}">
        <p14:creationId xmlns:p14="http://schemas.microsoft.com/office/powerpoint/2010/main" val="69730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planlagte og spontane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Det pedagogiske arbeidet skal planlegges og være systematisk samtidig som praksis skal være fleksibel og ta hensyn til barnas spontane innspill. </a:t>
            </a:r>
          </a:p>
          <a:p>
            <a:r>
              <a:rPr lang="nb-NO" dirty="0"/>
              <a:t>Det legges stor vekt på at lek og læringsaktiviteter skal ta utgangspunkt i barnas interesser og undring, og på at barna skal være delaktige.</a:t>
            </a:r>
          </a:p>
          <a:p>
            <a:r>
              <a:rPr lang="nb-NO" dirty="0"/>
              <a:t>Det er ikke slik at planlagte aktivi­teter viser til en praksis der aktivitetene alltid helt og holdent kontrolleres og styres av barnehagelæreren, eller at ikke-planlagte aktiviteter alltid kontrolleres og styres av barn</a:t>
            </a:r>
          </a:p>
        </p:txBody>
      </p:sp>
    </p:spTree>
    <p:extLst>
      <p:ext uri="{BB962C8B-B14F-4D97-AF65-F5344CB8AC3E}">
        <p14:creationId xmlns:p14="http://schemas.microsoft.com/office/powerpoint/2010/main" val="17528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Barns medvirkning og innholdet i rammeplanen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Barnehagelæreren må forhandle mellom forhåndsbestemt og uforutsett innhold, mellom å følge opp barnas fokus og interesser her og nå og det planlagte.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Barnehagelærerne synes å være velvillig innstilt til barnas innspill og deltakelse, men voksnes definisjonsmakt, ordninger, regler og rutiner i barnehagen begrenser medvirkningen.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Tendens til at medvirkning forstås som enkeltbarns valg og innspill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9442746"/>
      </p:ext>
    </p:extLst>
  </p:cSld>
  <p:clrMapOvr>
    <a:masterClrMapping/>
  </p:clrMapOvr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24778</TotalTime>
  <Words>2699</Words>
  <Application>Microsoft Office PowerPoint</Application>
  <PresentationFormat>Skjermfremvisning (16:9)</PresentationFormat>
  <Paragraphs>443</Paragraphs>
  <Slides>39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USN Bokmål</vt:lpstr>
      <vt:lpstr>    Barnehagelæreren i arbeidet med de statlige føringene om barnehagebasert kompetanseutvikling  Innlegg for  samarbeidsforum for regional ordning i Trøndelag, Værnes, 3.10. 2019   Marit Bøe </vt:lpstr>
      <vt:lpstr>Oppdraget barnehagebasert kompetanseutvikling  </vt:lpstr>
      <vt:lpstr>Hva er oppdraget  – barnehagens ledelse</vt:lpstr>
      <vt:lpstr>Ekspertrapporten- i forskjellige utgaver</vt:lpstr>
      <vt:lpstr>Rapportens 13 kapitler</vt:lpstr>
      <vt:lpstr>Konturer</vt:lpstr>
      <vt:lpstr>Barnehagelærerens praksis i en rekke spenningsfelt</vt:lpstr>
      <vt:lpstr>Det planlagte og spontane</vt:lpstr>
      <vt:lpstr>Barns medvirkning og innholdet i rammeplanen</vt:lpstr>
      <vt:lpstr>Det integrerte og fagdelte</vt:lpstr>
      <vt:lpstr>Her og nå og framtid</vt:lpstr>
      <vt:lpstr>Lekens egenverdi og lek som verdi/redskap for læring</vt:lpstr>
      <vt:lpstr>Enkeltbarn og barnegruppen</vt:lpstr>
      <vt:lpstr>Profesjonell omsorg og privat omsorg</vt:lpstr>
      <vt:lpstr>Ekspertrapporten  –  implikasjoner for ledelse av faglig utvikling</vt:lpstr>
      <vt:lpstr>Hvordan kan barnehagen som lærende organisasjon videreutvikles og styrkes? </vt:lpstr>
      <vt:lpstr> Med PAIE som rammeverk (Glosvik, 2009)</vt:lpstr>
      <vt:lpstr>Hva betyr dette for barnehagebasert kompetanseutvikling? </vt:lpstr>
      <vt:lpstr>4 grunnleggende kunnskapsutviklingsprosesser (Nonake og Takeuchi))</vt:lpstr>
      <vt:lpstr>Læringskontekster (Nonake og Takeuchi i Glosvik, 2009)</vt:lpstr>
      <vt:lpstr>Lærende organisasjon – Peter Senge sine fem disipliner</vt:lpstr>
      <vt:lpstr>Ledelse og ulike typer læring (Glosvik, 2009) </vt:lpstr>
      <vt:lpstr>Hvilke verktøy kan lederen bruke? </vt:lpstr>
      <vt:lpstr>Personalledelse som hybride praksiser – et tolkende skyggestudie av pedagogiske ledere</vt:lpstr>
      <vt:lpstr>Personalleder- oppgaver i det dagligdagse arbeidet på avdelingen  Bøe, M &amp; Hognestad, K (2015). Directing and facilitating distributed pedagogical leadership: Best practices in early childhood education  International Journal of Leadership in Education; theory and practice.  doi: 10.1080/13603124.2015.1059488 </vt:lpstr>
      <vt:lpstr>Strategier for faglig utvikling i det daglige</vt:lpstr>
      <vt:lpstr>Pedagogisk leder som leder av faglig fellesskap (Bøe, 2016, doktorgradsavhandling) </vt:lpstr>
      <vt:lpstr>Profesjonelle læringsfellesskap (Qvortrup, Skriver Lausten og Tangaa Tjalve, 2018)</vt:lpstr>
      <vt:lpstr>Profesjonelle læringsfellesskap – 5 kjennetegn  (Qvortrup, Skriver Lausten og Tangaa Tjalve, 2018)</vt:lpstr>
      <vt:lpstr>Hvordan kan barnehagens praksis styrkes  – i tråd med oppdatert forskning på feltet ? (Bøe og Thoresen, 2017)</vt:lpstr>
      <vt:lpstr>Faglig utvikling i en aksjonsrettet arbeidsform  (Fra Bøe og Thoresen, 2017)</vt:lpstr>
      <vt:lpstr>Ekspertgruppens tilrådinger og forslag til veivalg  </vt:lpstr>
      <vt:lpstr>Læringsfellesskap i gruppen</vt:lpstr>
      <vt:lpstr>   </vt:lpstr>
      <vt:lpstr>Hvordan kan praksis styrkes i tråd med oppdatert forskning? </vt:lpstr>
      <vt:lpstr> Følgeevaluering av strategien Kompetanse for framtidens barnehage. Delrapport 3 (Naper et al., 2018,)  </vt:lpstr>
      <vt:lpstr>REKOMP </vt:lpstr>
      <vt:lpstr>Referanser</vt:lpstr>
      <vt:lpstr>Forts. referanser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Barnehagelæreren i arbeidet med de statlige føringene om barnehagebasert kompetanseutvikling»</dc:title>
  <dc:creator>Marit Bøe</dc:creator>
  <cp:lastModifiedBy>Welde, Anne Kirsti</cp:lastModifiedBy>
  <cp:revision>141</cp:revision>
  <cp:lastPrinted>2019-10-01T06:43:12Z</cp:lastPrinted>
  <dcterms:created xsi:type="dcterms:W3CDTF">2019-08-20T07:56:55Z</dcterms:created>
  <dcterms:modified xsi:type="dcterms:W3CDTF">2019-10-21T13:27:53Z</dcterms:modified>
</cp:coreProperties>
</file>