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3" r:id="rId2"/>
  </p:sldMasterIdLst>
  <p:notesMasterIdLst>
    <p:notesMasterId r:id="rId34"/>
  </p:notesMasterIdLst>
  <p:handoutMasterIdLst>
    <p:handoutMasterId r:id="rId35"/>
  </p:handoutMasterIdLst>
  <p:sldIdLst>
    <p:sldId id="258" r:id="rId3"/>
    <p:sldId id="260" r:id="rId4"/>
    <p:sldId id="261" r:id="rId5"/>
    <p:sldId id="262" r:id="rId6"/>
    <p:sldId id="266" r:id="rId7"/>
    <p:sldId id="265" r:id="rId8"/>
    <p:sldId id="263" r:id="rId9"/>
    <p:sldId id="272" r:id="rId10"/>
    <p:sldId id="273" r:id="rId11"/>
    <p:sldId id="289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64" r:id="rId26"/>
    <p:sldId id="267" r:id="rId27"/>
    <p:sldId id="268" r:id="rId28"/>
    <p:sldId id="288" r:id="rId29"/>
    <p:sldId id="269" r:id="rId30"/>
    <p:sldId id="292" r:id="rId31"/>
    <p:sldId id="291" r:id="rId32"/>
    <p:sldId id="287" r:id="rId33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244E"/>
    <a:srgbClr val="7A942F"/>
    <a:srgbClr val="00ADBA"/>
    <a:srgbClr val="DBE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>
      <p:cViewPr varScale="1">
        <p:scale>
          <a:sx n="84" d="100"/>
          <a:sy n="84" d="100"/>
        </p:scale>
        <p:origin x="114" y="330"/>
      </p:cViewPr>
      <p:guideLst/>
    </p:cSldViewPr>
  </p:slideViewPr>
  <p:outlineViewPr>
    <p:cViewPr>
      <p:scale>
        <a:sx n="33" d="100"/>
        <a:sy n="33" d="100"/>
      </p:scale>
      <p:origin x="0" y="-1678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7A2B3-0D17-48DC-B775-1EBDA3048A7F}" type="datetimeFigureOut">
              <a:rPr lang="nb-NO" smtClean="0"/>
              <a:t>21.10.2019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6FDA6-92C4-45E4-924C-1C31ABC5FB8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5012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B0CA8-D4C0-4EDF-983C-013F20071413}" type="datetimeFigureOut">
              <a:rPr lang="nb-NO" smtClean="0"/>
              <a:t>21.10.2019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4FB80-D5CD-4F8B-B310-9170DDB90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28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616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992A6-35A0-495E-B4DB-12E9E1B6F02C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6206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4413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0358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0318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5753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87119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23244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39921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68740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418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18034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96357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01228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90273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26050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08463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76718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51183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55500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38651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Husk spørsmål: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Håkon Sivertsen,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Forskningsleder, Velferd,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Trøndelag Forskning og Utvikling AS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gjør en følgeevaluering av kompetansestrategien for kompetanseutvikling i barnehagene for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Udir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det kommende året skal vi gjøre en spørreundersøkelse til de lokal kompetansenettverkene i fem fylker, deriblant Trøndelag.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skulle gjerne hatt epostadresser på personer som sitter i nettverkene. Vi antar/håper at dere i FM har denne typen kontaktinformasjon, og vi er ute i god tid nå for å forsikre oss om at dette lar seg oppdrive. Vi trenger det altså ikke enda men på nyåret antakelig.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9483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2350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048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5355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0721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/>
          </a:p>
          <a:p>
            <a:endParaRPr lang="nb-NO" baseline="0" dirty="0"/>
          </a:p>
          <a:p>
            <a:endParaRPr lang="nb-NO" baseline="0" dirty="0"/>
          </a:p>
          <a:p>
            <a:endParaRPr lang="nb-NO" baseline="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1290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4797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5961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38C16EE-710F-4022-B0C5-EA9C5CDBBD65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8360EE4D-DFF5-4E20-B16B-DE5A691E1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12"/>
          <a:stretch/>
        </p:blipFill>
        <p:spPr>
          <a:xfrm>
            <a:off x="8867838" y="2759103"/>
            <a:ext cx="3324162" cy="3371354"/>
          </a:xfrm>
          <a:prstGeom prst="rect">
            <a:avLst/>
          </a:prstGeom>
        </p:spPr>
      </p:pic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801C13F1-45C0-4244-B9C6-4EFBC66F6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21.10.2019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6A4735-2CFC-41E4-A5FE-C807F8501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9FF001B-633E-41C9-B008-C3077FC683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6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79FEB085-0190-4AD4-B146-7E11A3CED7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53" y="4988753"/>
            <a:ext cx="5397131" cy="163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EB39EEC-E5ED-419B-9461-F591CAB018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55689" y="2231403"/>
            <a:ext cx="10080624" cy="42790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Skriv ditt innhold her</a:t>
            </a:r>
          </a:p>
        </p:txBody>
      </p:sp>
    </p:spTree>
    <p:extLst>
      <p:ext uri="{BB962C8B-B14F-4D97-AF65-F5344CB8AC3E}">
        <p14:creationId xmlns:p14="http://schemas.microsoft.com/office/powerpoint/2010/main" val="911178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492621" y="2164467"/>
            <a:ext cx="3643689" cy="4144258"/>
          </a:xfrm>
          <a:prstGeom prst="rect">
            <a:avLst/>
          </a:prstGeom>
          <a:solidFill>
            <a:srgbClr val="00244E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8275" y="2468281"/>
            <a:ext cx="3044826" cy="3516593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I </a:t>
            </a:r>
            <a:r>
              <a:rPr lang="nb-NO" dirty="0" err="1"/>
              <a:t>faktaboksen</a:t>
            </a:r>
            <a:r>
              <a:rPr lang="nb-NO" dirty="0"/>
              <a:t> kan du skrive viktig informasjon som hører til tema du snakker om. </a:t>
            </a:r>
            <a:br>
              <a:rPr lang="nb-NO" dirty="0"/>
            </a:br>
            <a:r>
              <a:rPr lang="nb-NO" dirty="0"/>
              <a:t>For eksempel en lovparagraf, statistikk eller en huskeliste med nyttige tips.</a:t>
            </a:r>
            <a:br>
              <a:rPr lang="nb-NO" dirty="0"/>
            </a:br>
            <a:r>
              <a:rPr lang="nb-NO" dirty="0"/>
              <a:t>Bruk stor bokstav og punktum i dersom det er hele setninger i hvert punkt.</a:t>
            </a:r>
            <a:br>
              <a:rPr lang="nb-NO" dirty="0"/>
            </a:br>
            <a:r>
              <a:rPr lang="nb-NO" dirty="0"/>
              <a:t>Skriv gjerne inn kilde for fakta, som for eksempel SSB.no.</a:t>
            </a:r>
          </a:p>
        </p:txBody>
      </p:sp>
      <p:sp>
        <p:nvSpPr>
          <p:cNvPr id="15" name="Plassholder for tittel 1">
            <a:extLst>
              <a:ext uri="{FF2B5EF4-FFF2-40B4-BE49-F238E27FC236}">
                <a16:creationId xmlns:a16="http://schemas.microsoft.com/office/drawing/2014/main" id="{86BEE725-2BED-4954-90BD-F58FC2EC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2" y="873126"/>
            <a:ext cx="10080626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1" name="Plassholder for tekst 37">
            <a:extLst>
              <a:ext uri="{FF2B5EF4-FFF2-40B4-BE49-F238E27FC236}">
                <a16:creationId xmlns:a16="http://schemas.microsoft.com/office/drawing/2014/main" id="{709C256E-3453-444E-9DA4-926896843E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2164467"/>
            <a:ext cx="6150591" cy="41442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 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lvl="0"/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92FA234-1C3D-4926-B19D-B4FC10AC74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16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5388"/>
            <a:ext cx="5040306" cy="3613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</a:t>
            </a:r>
            <a:br>
              <a:rPr lang="nb-NO" dirty="0"/>
            </a:br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5552141" cy="68001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det du skal snakke om. </a:t>
            </a: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Har du ikke bilde som passer til tema, kan du bruke en </a:t>
            </a:r>
            <a:r>
              <a:rPr lang="nb-NO" err="1"/>
              <a:t>malside</a:t>
            </a:r>
            <a:r>
              <a:rPr lang="nb-NO"/>
              <a:t> uten bilde. </a:t>
            </a:r>
          </a:p>
          <a:p>
            <a:endParaRPr lang="nb-NO"/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26144"/>
            <a:ext cx="5040306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602988D-E292-4CF2-9D58-3DFB70E57FD5}"/>
              </a:ext>
            </a:extLst>
          </p:cNvPr>
          <p:cNvSpPr txBox="1"/>
          <p:nvPr userDrawn="1"/>
        </p:nvSpPr>
        <p:spPr>
          <a:xfrm>
            <a:off x="5899150" y="658731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2FA60F08-6BD9-4C46-909F-CA25100A03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9148" y="6590875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D42D404-3A7D-4C6D-8B57-8F5A1BA61A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58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innhold -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8" y="2164466"/>
            <a:ext cx="10225087" cy="41442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9813" y="2486213"/>
            <a:ext cx="6400800" cy="35858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 </a:t>
            </a:r>
            <a:br>
              <a:rPr lang="nb-NO" dirty="0"/>
            </a:br>
            <a:r>
              <a:rPr lang="nb-NO" dirty="0"/>
              <a:t>Mye tekst vil gjøre at publikum leser, og ikke hører etter.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5687" y="2164466"/>
            <a:ext cx="3348037" cy="41442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1055687" y="6398168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5" y="6401731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9F86442-67F8-4A18-AC07-0C59FEB11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7" t="9539" r="78245" b="18819"/>
          <a:stretch/>
        </p:blipFill>
        <p:spPr>
          <a:xfrm>
            <a:off x="8663812" y="2164466"/>
            <a:ext cx="2616963" cy="414425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8434520-EF28-4BC6-8818-60978268EC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39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/Mellom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33C9673-3931-4FE0-A4BD-4B8121B83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7808" b="1715"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8834" y="1859796"/>
            <a:ext cx="8880528" cy="34483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da-DK" sz="3200" dirty="0" smtClean="0"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32) til for eksempel sitat, viktig poeng du vil vektlegge, </a:t>
            </a:r>
            <a:r>
              <a:rPr lang="nb-NO" dirty="0" err="1"/>
              <a:t>kapitteldeler</a:t>
            </a:r>
            <a:r>
              <a:rPr lang="nb-NO" dirty="0"/>
              <a:t> eller oppgavetekst.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6F6885A-585D-4728-96A3-6A74DFDE37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4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+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7178112" y="604224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8110" y="6045805"/>
            <a:ext cx="3718203" cy="150325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F51B00-46F1-43BA-97E0-DC752D5D0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-26237" r="-1446" b="51249"/>
          <a:stretch/>
        </p:blipFill>
        <p:spPr>
          <a:xfrm>
            <a:off x="1055688" y="1586611"/>
            <a:ext cx="6935787" cy="4337825"/>
          </a:xfrm>
          <a:prstGeom prst="rect">
            <a:avLst/>
          </a:prstGeom>
        </p:spPr>
      </p:pic>
      <p:sp>
        <p:nvSpPr>
          <p:cNvPr id="13" name="Plassholder for tekst 37">
            <a:extLst>
              <a:ext uri="{FF2B5EF4-FFF2-40B4-BE49-F238E27FC236}">
                <a16:creationId xmlns:a16="http://schemas.microsoft.com/office/drawing/2014/main" id="{F8806A24-CB5B-4200-91AE-ACD183E19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9120" y="1693386"/>
            <a:ext cx="5158129" cy="3715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28) til for eksempel sitat eller viktig poeng du vil vektlegge.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6313" y="1244436"/>
            <a:ext cx="3960000" cy="4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EED7040-0B63-4900-BC21-A44A255354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3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5029201"/>
            <a:ext cx="4845928" cy="106631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521970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6290383" y="5029201"/>
            <a:ext cx="4845929" cy="10582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to bilder med tekst</a:t>
            </a:r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6"/>
            <a:ext cx="4845927" cy="2725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på ikonet for å sette inn bilde 1</a:t>
            </a:r>
          </a:p>
        </p:txBody>
      </p:sp>
      <p:sp>
        <p:nvSpPr>
          <p:cNvPr id="34" name="Plassholder for bilde 21">
            <a:extLst>
              <a:ext uri="{FF2B5EF4-FFF2-40B4-BE49-F238E27FC236}">
                <a16:creationId xmlns:a16="http://schemas.microsoft.com/office/drawing/2014/main" id="{6F608E0E-4EAB-457C-A166-7D2B9512877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84034" y="2112866"/>
            <a:ext cx="4845928" cy="27258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 inn bilde 2</a:t>
            </a:r>
          </a:p>
        </p:txBody>
      </p:sp>
      <p:sp>
        <p:nvSpPr>
          <p:cNvPr id="35" name="Plassholder for tekst 8">
            <a:extLst>
              <a:ext uri="{FF2B5EF4-FFF2-40B4-BE49-F238E27FC236}">
                <a16:creationId xmlns:a16="http://schemas.microsoft.com/office/drawing/2014/main" id="{39DF0B6E-B830-4C7D-A84C-DCEE2F4AB7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2377" y="521335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7316ECC6-698F-4C07-84A4-867F79EF57B8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7" name="Plassholder for tekst 3">
            <a:extLst>
              <a:ext uri="{FF2B5EF4-FFF2-40B4-BE49-F238E27FC236}">
                <a16:creationId xmlns:a16="http://schemas.microsoft.com/office/drawing/2014/main" id="{5D73572D-EBD9-4707-BB21-25F1FDB05D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31A793CB-45EB-40DA-98ED-FFE0BC3AEE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56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4265903"/>
            <a:ext cx="3168000" cy="182960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4439670"/>
            <a:ext cx="2686050" cy="14248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og faktaboksene på denne </a:t>
            </a:r>
            <a:r>
              <a:rPr lang="nb-NO" dirty="0" err="1"/>
              <a:t>malsiden</a:t>
            </a:r>
            <a:r>
              <a:rPr lang="nb-NO" dirty="0"/>
              <a:t> kan brukes for å sammenlikne noe.</a:t>
            </a:r>
            <a:br>
              <a:rPr lang="nb-NO" dirty="0"/>
            </a:br>
            <a:r>
              <a:rPr lang="nb-NO" dirty="0"/>
              <a:t>For eksempel hvis du har tre bilder som viser en utvikling.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512000" y="4273951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975" y="4447716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kan brukes til å illustrere tre viktige poeng.</a:t>
            </a:r>
            <a:br>
              <a:rPr lang="nb-NO" dirty="0"/>
            </a:br>
            <a:r>
              <a:rPr lang="nb-NO" dirty="0"/>
              <a:t>Kart, bilder og illustrasjoner kan settes inn og brukes for å sammenlikne noe innen alle fagfelt.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68313" y="4265903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9288" y="4439668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Eksempler kan være naturtyper, arter, byer, brukergrupper, kommuner, områder, personer og så videre.</a:t>
            </a: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tre bilder +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1</a:t>
            </a:r>
          </a:p>
        </p:txBody>
      </p:sp>
      <p:sp>
        <p:nvSpPr>
          <p:cNvPr id="18" name="Plassholder for bilde 21">
            <a:extLst>
              <a:ext uri="{FF2B5EF4-FFF2-40B4-BE49-F238E27FC236}">
                <a16:creationId xmlns:a16="http://schemas.microsoft.com/office/drawing/2014/main" id="{021DA3E9-E13E-4C25-BA5D-6652BA1F008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12000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2</a:t>
            </a:r>
          </a:p>
        </p:txBody>
      </p:sp>
      <p:sp>
        <p:nvSpPr>
          <p:cNvPr id="19" name="Plassholder for bilde 21">
            <a:extLst>
              <a:ext uri="{FF2B5EF4-FFF2-40B4-BE49-F238E27FC236}">
                <a16:creationId xmlns:a16="http://schemas.microsoft.com/office/drawing/2014/main" id="{C0F341BD-FA74-49C6-B4D5-F0BAC35B78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49946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3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ED5FD058-A83F-40A1-AB19-9459FCA3852E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41" name="Plassholder for tekst 3">
            <a:extLst>
              <a:ext uri="{FF2B5EF4-FFF2-40B4-BE49-F238E27FC236}">
                <a16:creationId xmlns:a16="http://schemas.microsoft.com/office/drawing/2014/main" id="{37B15E49-CE91-415B-989E-461A9908C9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198B4524-8164-42F2-A2DD-F74BF0073D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felles tittel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292FB4A1-6110-4C3C-B391-BA8B33CB0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4" t="13140" r="-19292" b="13775"/>
          <a:stretch/>
        </p:blipFill>
        <p:spPr>
          <a:xfrm>
            <a:off x="0" y="-7374"/>
            <a:ext cx="2411361" cy="679900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2211295"/>
            <a:ext cx="3201671" cy="41068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500828"/>
            <a:ext cx="2605138" cy="35071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5164" y="2220673"/>
            <a:ext cx="3240000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510205"/>
            <a:ext cx="2599766" cy="349777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4642" y="2211296"/>
            <a:ext cx="3201671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500828"/>
            <a:ext cx="2601585" cy="351836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sp>
        <p:nvSpPr>
          <p:cNvPr id="17" name="Plassholder for tekst 4">
            <a:extLst>
              <a:ext uri="{FF2B5EF4-FFF2-40B4-BE49-F238E27FC236}">
                <a16:creationId xmlns:a16="http://schemas.microsoft.com/office/drawing/2014/main" id="{037073BD-E598-4E5F-B1EE-F55681A71E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Felles overskrift (pkt. 36) for tre </a:t>
            </a:r>
            <a:r>
              <a:rPr lang="nb-NO" dirty="0" err="1"/>
              <a:t>faktabokser</a:t>
            </a:r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51C16E4-6BB9-4C56-8466-324319806E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47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egne titler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281FB71-5236-44BA-B16C-62F0FCCE3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28312" r="-1664" b="-957"/>
          <a:stretch/>
        </p:blipFill>
        <p:spPr>
          <a:xfrm>
            <a:off x="0" y="0"/>
            <a:ext cx="2359272" cy="675807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1104900"/>
            <a:ext cx="3201671" cy="5203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6330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6973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32D5A4-F404-48C4-93C4-712FCC6A16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57262" y="1397001"/>
            <a:ext cx="2605138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1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7092F267-7936-4D7E-AB24-A3C4C0705E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6116" y="1397002"/>
            <a:ext cx="259976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2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836D24B0-CE4C-45E9-88BA-428E6F489B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3152" y="1397001"/>
            <a:ext cx="2601585" cy="109365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3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1E3CFF66-C480-411E-8A1B-3508A0501D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Plassholder for tekst 8">
            <a:extLst>
              <a:ext uri="{FF2B5EF4-FFF2-40B4-BE49-F238E27FC236}">
                <a16:creationId xmlns:a16="http://schemas.microsoft.com/office/drawing/2014/main" id="{8EE39E4B-F344-4198-AF1B-CF3EDBD982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725784"/>
            <a:ext cx="2605138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 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8" name="Plassholder for tekst 8">
            <a:extLst>
              <a:ext uri="{FF2B5EF4-FFF2-40B4-BE49-F238E27FC236}">
                <a16:creationId xmlns:a16="http://schemas.microsoft.com/office/drawing/2014/main" id="{C8765A32-4890-4C82-9997-A3C76276CF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725785"/>
            <a:ext cx="2599766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 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id="{DB84BA7C-C40C-4A30-8F56-CA34FC964B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725784"/>
            <a:ext cx="2601585" cy="329340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D718755-CF9E-4429-B5B0-AD6F0FED92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07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9)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423A4E-76FC-4E24-A6E7-5F6F8037AB1B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83E95BF-0C76-4910-AB5A-AAAE3C045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7"/>
          <a:stretch/>
        </p:blipFill>
        <p:spPr>
          <a:xfrm>
            <a:off x="8811521" y="2835798"/>
            <a:ext cx="3380479" cy="3326296"/>
          </a:xfrm>
          <a:prstGeom prst="rect">
            <a:avLst/>
          </a:prstGeom>
          <a:noFill/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E61A0069-77CB-4CBE-BA7B-A3D685364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21.10.2019</a:t>
            </a:fld>
            <a:endParaRPr lang="nb-NO"/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F90A31C9-3E58-4011-9698-C055090CCA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95B3425A-F007-457E-823B-2A49C81FA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4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20DCFF89-A1B9-492B-88E1-30000BFDAD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53" y="4988753"/>
            <a:ext cx="5397131" cy="163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55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62D7BC0-0959-4646-A1B9-535C1C27A2AA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4492"/>
            <a:ext cx="12192000" cy="662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bilde som dekker hele skjermen.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 og/eller eier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5313A6B-DA5B-4674-A4E2-6AC10DC3ABC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AF976744-8491-41EA-A553-6C0E2BAFA9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6" y="6684946"/>
            <a:ext cx="544801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</p:spTree>
    <p:extLst>
      <p:ext uri="{BB962C8B-B14F-4D97-AF65-F5344CB8AC3E}">
        <p14:creationId xmlns:p14="http://schemas.microsoft.com/office/powerpoint/2010/main" val="3342277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FAE01CCF-5656-4C51-9B8F-17B85B5040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2.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4E7BE4E-EAD6-492B-B113-71C0E078FEEB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EE4EEDD-8338-4EB5-93FE-708D1B1BECE5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85C68640-E0DE-4C9F-B22C-ECC9442092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155355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E1820537-7188-44C7-AA4F-4F92BF8BCC3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bg1"/>
              </a:solidFill>
              <a:latin typeface="+mn-lt"/>
            </a:endParaRPr>
          </a:p>
          <a:p>
            <a:pPr algn="r"/>
            <a:endParaRPr lang="nb-NO" sz="9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1282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680" y="0"/>
            <a:ext cx="6096000" cy="3393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48FD7EA8-B8FA-491A-ADCE-CC85114557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393651"/>
            <a:ext cx="6096000" cy="32217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 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DAED793-F6DF-4393-B5B7-00BD9C67A0D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BB90A15-C6FD-4F5E-819D-6BE960B48C80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E1C8271-B83B-4C8C-8EBE-CA752B6270A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83F8A895-256D-4B52-B4C1-DF95A52888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58556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</p:spTree>
    <p:extLst>
      <p:ext uri="{BB962C8B-B14F-4D97-AF65-F5344CB8AC3E}">
        <p14:creationId xmlns:p14="http://schemas.microsoft.com/office/powerpoint/2010/main" val="94332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597491D4-E5C2-4A3A-B7A7-D5E62BAAD7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329942B5-7A94-4D27-9BF2-43A757EA22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30844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3.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63328CC-F328-4150-9BA4-2367AC2BA0A8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1A36E7F-ACC5-459A-91F0-51736B28EE6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85CE1348-486B-40A4-B506-EC57977010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04767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bildene).</a:t>
            </a:r>
          </a:p>
        </p:txBody>
      </p:sp>
      <p:sp>
        <p:nvSpPr>
          <p:cNvPr id="21" name="Plassholder for bilde 3">
            <a:extLst>
              <a:ext uri="{FF2B5EF4-FFF2-40B4-BE49-F238E27FC236}">
                <a16:creationId xmlns:a16="http://schemas.microsoft.com/office/drawing/2014/main" id="{BB250A6E-8148-4714-866F-E5BB2DA4055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0" y="-356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22" name="Plassholder for bilde 3">
            <a:extLst>
              <a:ext uri="{FF2B5EF4-FFF2-40B4-BE49-F238E27FC236}">
                <a16:creationId xmlns:a16="http://schemas.microsoft.com/office/drawing/2014/main" id="{2F9E4AE3-E1A0-448B-AE65-725785A175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3304879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4.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9853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135B5083-9455-45F9-A33C-53405C67A85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/>
            </a:lvl1pPr>
          </a:lstStyle>
          <a:p>
            <a:r>
              <a:rPr lang="nb-NO" dirty="0"/>
              <a:t>Klikk på ikonet for å sette inn video som ligger lagret på datamaskinen.</a:t>
            </a:r>
            <a:br>
              <a:rPr lang="nb-NO" dirty="0"/>
            </a:br>
            <a:r>
              <a:rPr lang="nb-NO" dirty="0"/>
              <a:t>Videoer fra nettet kan ikke settes inn.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NB. Når du setter inn video i presentasjon, blir filstørrelsen veldig stor.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Det er lurt at både presentasjon og videofil ligger lagret på samme datamaskin</a:t>
            </a:r>
            <a:br>
              <a:rPr lang="nb-NO" dirty="0"/>
            </a:br>
            <a:r>
              <a:rPr lang="nb-NO" dirty="0"/>
              <a:t> som presentasjonen spilles av på.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Last eventuelt presentasjonen over fra minnepinne til maskin.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Hvis ikke kan avspillingen gå veldig tregt eller hakke.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7787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396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87B7658-DA41-4D1E-81F6-F489F6F01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3" r="6209" b="15925"/>
          <a:stretch/>
        </p:blipFill>
        <p:spPr>
          <a:xfrm>
            <a:off x="4961603" y="-1"/>
            <a:ext cx="7230397" cy="6858001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386F416E-DCDD-D943-A517-E77ED9881F89}"/>
              </a:ext>
            </a:extLst>
          </p:cNvPr>
          <p:cNvSpPr txBox="1"/>
          <p:nvPr userDrawn="1"/>
        </p:nvSpPr>
        <p:spPr>
          <a:xfrm>
            <a:off x="959829" y="5857083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FylkesmannenTrondelag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Trondelag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00C3C50-FBE4-46EE-B152-E432740BFA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75" y="4884084"/>
            <a:ext cx="4114801" cy="124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76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60EAC154-F940-43C5-A5CE-3FE67FF8A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9"/>
          <a:stretch/>
        </p:blipFill>
        <p:spPr>
          <a:xfrm>
            <a:off x="5043433" y="283407"/>
            <a:ext cx="7148568" cy="6412977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FA735B6-05A2-44CC-BDD4-5866E7A4EED0}"/>
              </a:ext>
            </a:extLst>
          </p:cNvPr>
          <p:cNvSpPr txBox="1"/>
          <p:nvPr userDrawn="1"/>
        </p:nvSpPr>
        <p:spPr>
          <a:xfrm>
            <a:off x="959829" y="5857083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FylkesmannenTrondelag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Trondelag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20C5837D-520B-4868-BA06-253D8CD075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75" y="4884084"/>
            <a:ext cx="4114801" cy="124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9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4876801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A63ECB9-4EC1-46DE-8ABB-66086258A4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6801" y="-58"/>
            <a:ext cx="7315200" cy="68580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 som passer til den avsluttende siden din. </a:t>
            </a:r>
            <a:br>
              <a:rPr lang="nb-NO" dirty="0"/>
            </a:br>
            <a:br>
              <a:rPr lang="nb-NO" dirty="0"/>
            </a:b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nb-NO" dirty="0"/>
            </a:br>
            <a:r>
              <a:rPr lang="nb-NO" dirty="0"/>
              <a:t>Har du ikke bilde som passer til tema, kan du bruke en </a:t>
            </a:r>
            <a:r>
              <a:rPr lang="nb-NO" dirty="0" err="1"/>
              <a:t>malside</a:t>
            </a:r>
            <a:r>
              <a:rPr lang="nb-NO" dirty="0"/>
              <a:t> uten bilde.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E4FBD05-0A6D-4BD8-AE79-60648C6B1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8" t="11944" r="-1077" b="14626"/>
          <a:stretch/>
        </p:blipFill>
        <p:spPr>
          <a:xfrm>
            <a:off x="0" y="-57"/>
            <a:ext cx="1113338" cy="6858057"/>
          </a:xfrm>
          <a:prstGeom prst="rect">
            <a:avLst/>
          </a:prstGeom>
        </p:spPr>
      </p:pic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57DB4D93-69C3-4C85-94B3-FB1CCCAD8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4401" y="6578104"/>
            <a:ext cx="3345074" cy="181967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 algn="r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649FE12C-F871-4C7B-B61B-51B3EAA8293D}"/>
              </a:ext>
            </a:extLst>
          </p:cNvPr>
          <p:cNvSpPr txBox="1"/>
          <p:nvPr userDrawn="1"/>
        </p:nvSpPr>
        <p:spPr>
          <a:xfrm>
            <a:off x="959829" y="5857083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FylkesmannenTrondelag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Trondelag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F06218A-301C-4474-9121-5449FAE2D8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75" y="4884084"/>
            <a:ext cx="4114801" cy="124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14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2E25528-2AA2-40E4-A95C-B0AE2228958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1" y="0"/>
            <a:ext cx="12192000" cy="5222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i midten for å sette inn et bilde på siste side i presentasjonen.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id="{DFDAE691-7AD4-4AEA-BE0D-C69BCF131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8651" y="1036321"/>
            <a:ext cx="3591125" cy="3206924"/>
          </a:xfrm>
          <a:prstGeom prst="rect">
            <a:avLst/>
          </a:prstGeom>
          <a:solidFill>
            <a:srgbClr val="00244E">
              <a:alpha val="80000"/>
            </a:srgbClr>
          </a:solidFill>
        </p:spPr>
        <p:txBody>
          <a:bodyPr wrap="square" lIns="324000" tIns="216000" rIns="252000" bIns="216000"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9935EB5-EA56-40E3-885C-585EB177A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3" t="29196" r="74740" b="29790"/>
          <a:stretch/>
        </p:blipFill>
        <p:spPr>
          <a:xfrm>
            <a:off x="10380617" y="5222119"/>
            <a:ext cx="1811383" cy="1633799"/>
          </a:xfrm>
          <a:prstGeom prst="rect">
            <a:avLst/>
          </a:prstGeom>
        </p:spPr>
      </p:pic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8F07D5BA-48CD-4347-935E-32784EC97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4EE05753-9D49-4F8D-A32F-385E35234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:a16="http://schemas.microsoft.com/office/drawing/2014/main" id="{08D8D5BA-DF3B-478D-823F-C82CE77B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telefonnummer</a:t>
            </a:r>
          </a:p>
        </p:txBody>
      </p:sp>
      <p:sp>
        <p:nvSpPr>
          <p:cNvPr id="30" name="Plassholder for tekst 3">
            <a:extLst>
              <a:ext uri="{FF2B5EF4-FFF2-40B4-BE49-F238E27FC236}">
                <a16:creationId xmlns:a16="http://schemas.microsoft.com/office/drawing/2014/main" id="{C6543016-07DA-41FD-8B8E-DF591F27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975475F7-94A4-43AB-AFCC-48725A695B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8650" y="5049866"/>
            <a:ext cx="3597487" cy="172253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9D4A491-9D7E-4D00-82ED-F7B6A546CC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97" y="5773492"/>
            <a:ext cx="138505" cy="138505"/>
          </a:xfrm>
          <a:prstGeom prst="rect">
            <a:avLst/>
          </a:prstGeom>
        </p:spPr>
      </p:pic>
      <p:sp>
        <p:nvSpPr>
          <p:cNvPr id="18" name="TekstSylinder 17">
            <a:extLst>
              <a:ext uri="{FF2B5EF4-FFF2-40B4-BE49-F238E27FC236}">
                <a16:creationId xmlns:a16="http://schemas.microsoft.com/office/drawing/2014/main" id="{DE8715DE-5416-9048-B462-7D91320F89F7}"/>
              </a:ext>
            </a:extLst>
          </p:cNvPr>
          <p:cNvSpPr txBox="1"/>
          <p:nvPr userDrawn="1"/>
        </p:nvSpPr>
        <p:spPr>
          <a:xfrm>
            <a:off x="8896396" y="5725022"/>
            <a:ext cx="257109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AC2BD745-6029-4CEA-8846-93752FBA680D}"/>
              </a:ext>
            </a:extLst>
          </p:cNvPr>
          <p:cNvSpPr txBox="1"/>
          <p:nvPr userDrawn="1"/>
        </p:nvSpPr>
        <p:spPr>
          <a:xfrm>
            <a:off x="8896396" y="5802926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FylkesmannenTrondelag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Trondelag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8D75634F-8BFE-4890-B40D-AA62743007C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97" y="5288605"/>
            <a:ext cx="4114801" cy="124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62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25" userDrawn="1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  <p15:guide id="6" pos="565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63243C1-A252-4053-8244-056467326F18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5C17324-2AA0-4F49-99AF-369C8EC17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249" b="11068"/>
          <a:stretch/>
        </p:blipFill>
        <p:spPr>
          <a:xfrm>
            <a:off x="8194355" y="1535030"/>
            <a:ext cx="3997640" cy="4747878"/>
          </a:xfrm>
          <a:prstGeom prst="rect">
            <a:avLst/>
          </a:prstGeom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87775E6B-E9FA-4672-A269-6BDABEFA1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21.10.2019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722CA871-1EAC-4243-8898-C04FF7F787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53" y="4988753"/>
            <a:ext cx="5397131" cy="163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55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17806027-8FF1-4947-B5AA-FF6207357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(pkt. 36) på </a:t>
            </a:r>
            <a:r>
              <a:rPr lang="nb-NO" dirty="0" err="1"/>
              <a:t>malside</a:t>
            </a:r>
            <a:r>
              <a:rPr lang="nb-NO" dirty="0"/>
              <a:t> med kun tittel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85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re 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17806027-8FF1-4947-B5AA-FF6207357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(pkt. 36) på </a:t>
            </a:r>
            <a:r>
              <a:rPr lang="nb-NO" dirty="0" err="1"/>
              <a:t>malside</a:t>
            </a:r>
            <a:r>
              <a:rPr lang="nb-NO" dirty="0"/>
              <a:t> med kun tittel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  <p:sp>
        <p:nvSpPr>
          <p:cNvPr id="7" name="Plassholder for tekst 37">
            <a:extLst>
              <a:ext uri="{FF2B5EF4-FFF2-40B4-BE49-F238E27FC236}">
                <a16:creationId xmlns:a16="http://schemas.microsoft.com/office/drawing/2014/main" id="{AB8D1900-4B71-4D8A-81B5-9A6D2B0ABC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10155891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</p:spTree>
    <p:extLst>
      <p:ext uri="{BB962C8B-B14F-4D97-AF65-F5344CB8AC3E}">
        <p14:creationId xmlns:p14="http://schemas.microsoft.com/office/powerpoint/2010/main" val="4284639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ACDE66F6-3636-4218-8D66-77005AFAE89D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D6FCC2D-F7C0-4100-AD53-3AF8C3B2E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00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3BBA4-3F40-4D26-8B15-C238AFF28625}" type="datetimeFigureOut">
              <a:rPr lang="nb-NO" smtClean="0"/>
              <a:t>21.10.2019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57C7-105C-42E3-97A8-F7C3559090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97191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998D-B5B4-452A-8EFE-DC5D9094898C}" type="datetimeFigureOut">
              <a:rPr lang="nb-NO" smtClean="0"/>
              <a:t>21.10.2019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5F96-8B94-4068-A6F0-9A09D4123D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74448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998D-B5B4-452A-8EFE-DC5D9094898C}" type="datetimeFigureOut">
              <a:rPr lang="nb-NO" smtClean="0"/>
              <a:t>21.10.2019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5F96-8B94-4068-A6F0-9A09D4123D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37376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998D-B5B4-452A-8EFE-DC5D9094898C}" type="datetimeFigureOut">
              <a:rPr lang="nb-NO" smtClean="0"/>
              <a:t>21.10.2019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5F96-8B94-4068-A6F0-9A09D4123D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06601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998D-B5B4-452A-8EFE-DC5D9094898C}" type="datetimeFigureOut">
              <a:rPr lang="nb-NO" smtClean="0"/>
              <a:t>21.10.2019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5F96-8B94-4068-A6F0-9A09D4123D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31431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998D-B5B4-452A-8EFE-DC5D9094898C}" type="datetimeFigureOut">
              <a:rPr lang="nb-NO" smtClean="0"/>
              <a:t>21.10.2019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5F96-8B94-4068-A6F0-9A09D4123D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74974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998D-B5B4-452A-8EFE-DC5D9094898C}" type="datetimeFigureOut">
              <a:rPr lang="nb-NO" smtClean="0"/>
              <a:t>21.10.2019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5F96-8B94-4068-A6F0-9A09D4123D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1515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8190" y="1122363"/>
            <a:ext cx="5127810" cy="23876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ett bilde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289" y="3945693"/>
            <a:ext cx="5152663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F6A47D4-6B0A-4D0F-83C5-44F1B0DB5A3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61608" y="0"/>
            <a:ext cx="5630392" cy="522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 inn bilde som passer presentasjonens tema. </a:t>
            </a:r>
          </a:p>
          <a:p>
            <a:endParaRPr lang="nb-NO"/>
          </a:p>
          <a:p>
            <a:r>
              <a:rPr lang="nb-NO"/>
              <a:t>Hvis du ikke har et bilde som er relevant, kan du bruke en </a:t>
            </a:r>
            <a:r>
              <a:rPr lang="nb-NO" err="1"/>
              <a:t>forsidemal</a:t>
            </a:r>
            <a:r>
              <a:rPr lang="nb-NO"/>
              <a:t> uten bilde. 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598EFE57-85C1-47AC-901B-50FE5A882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21.10.2019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9EAED0C-2A6E-42D7-9B25-A273B08EB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3A65D8C2-666F-4DAA-B072-B96964B5C2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53" y="4988753"/>
            <a:ext cx="5397131" cy="163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397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998D-B5B4-452A-8EFE-DC5D9094898C}" type="datetimeFigureOut">
              <a:rPr lang="nb-NO" smtClean="0"/>
              <a:t>21.10.2019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5F96-8B94-4068-A6F0-9A09D4123D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47000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998D-B5B4-452A-8EFE-DC5D9094898C}" type="datetimeFigureOut">
              <a:rPr lang="nb-NO" smtClean="0"/>
              <a:t>21.10.2019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5F96-8B94-4068-A6F0-9A09D4123D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38446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998D-B5B4-452A-8EFE-DC5D9094898C}" type="datetimeFigureOut">
              <a:rPr lang="nb-NO" smtClean="0"/>
              <a:t>21.10.2019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5F96-8B94-4068-A6F0-9A09D4123D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72632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998D-B5B4-452A-8EFE-DC5D9094898C}" type="datetimeFigureOut">
              <a:rPr lang="nb-NO" smtClean="0"/>
              <a:t>21.10.2019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5F96-8B94-4068-A6F0-9A09D4123D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70658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998D-B5B4-452A-8EFE-DC5D9094898C}" type="datetimeFigureOut">
              <a:rPr lang="nb-NO" smtClean="0"/>
              <a:t>21.10.2019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5F96-8B94-4068-A6F0-9A09D4123D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365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2592000"/>
            <a:ext cx="12192000" cy="26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42806100-589A-4BF8-8707-38D3F5B24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5352000" cy="25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</a:t>
            </a:r>
            <a:br>
              <a:rPr lang="nb-NO"/>
            </a:br>
            <a:r>
              <a:rPr lang="nb-NO"/>
              <a:t>inn et bilde i liggende format.</a:t>
            </a:r>
          </a:p>
          <a:p>
            <a:r>
              <a:rPr lang="nb-NO"/>
              <a:t>Denne forsidemalen må ha </a:t>
            </a:r>
            <a:br>
              <a:rPr lang="nb-NO"/>
            </a:br>
            <a:r>
              <a:rPr lang="nb-NO"/>
              <a:t>tre bilder, hvis ikke blir </a:t>
            </a:r>
            <a:br>
              <a:rPr lang="nb-NO"/>
            </a:br>
            <a:r>
              <a:rPr lang="nb-NO"/>
              <a:t>det tomrom.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D878FE25-CFBD-48C8-99CE-16AC2905ACA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72000" y="0"/>
            <a:ext cx="3420000" cy="259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bilde 3</a:t>
            </a:r>
          </a:p>
        </p:txBody>
      </p:sp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CCCC7427-8045-4B95-9170-92E6EF6EB33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52000" y="0"/>
            <a:ext cx="3420000" cy="259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 bilde 2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2A06B02A-E871-46C5-8669-758D95CFF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21.10.2019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DBC048E8-BE31-4C00-999A-87E1E8D97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715" y="3173506"/>
            <a:ext cx="9847062" cy="132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4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tre bilder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F086707E-73C6-42D7-8341-430749AEAD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216" y="4520658"/>
            <a:ext cx="6826059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37C1F5E2-EAC2-40D9-8401-564CC1EA7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EC0169C8-CD00-488C-AADD-B00619D9A4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53" y="4988753"/>
            <a:ext cx="5397131" cy="163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3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25F000E-37A8-4940-9530-AC41E4F29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5226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59" y="2728451"/>
            <a:ext cx="9904918" cy="927561"/>
          </a:xfrm>
          <a:prstGeom prst="rect">
            <a:avLst/>
          </a:prstGeom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54) </a:t>
            </a:r>
            <a:r>
              <a:rPr lang="nb-NO" dirty="0" err="1"/>
              <a:t>bildemal</a:t>
            </a:r>
            <a:endParaRPr lang="nb-NO" dirty="0"/>
          </a:p>
        </p:txBody>
      </p:sp>
      <p:sp>
        <p:nvSpPr>
          <p:cNvPr id="15" name="Plassholder for dato 3">
            <a:extLst>
              <a:ext uri="{FF2B5EF4-FFF2-40B4-BE49-F238E27FC236}">
                <a16:creationId xmlns:a16="http://schemas.microsoft.com/office/drawing/2014/main" id="{590A0205-A7E7-4285-AB08-6527F7C86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21.10.2019</a:t>
            </a:fld>
            <a:endParaRPr lang="nb-NO"/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8BEBCF7A-C37A-4B02-B277-083E4CB6A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52084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6788206-D5AB-41F9-80E6-8340542FB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E5B9E482-612A-4627-ABAB-54CA86C30C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53" y="4988753"/>
            <a:ext cx="5397131" cy="163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73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39" name="Plassholder for tekst 37">
            <a:extLst>
              <a:ext uri="{FF2B5EF4-FFF2-40B4-BE49-F238E27FC236}">
                <a16:creationId xmlns:a16="http://schemas.microsoft.com/office/drawing/2014/main" id="{2F115D20-C136-40E3-BA4F-92B43A3D70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24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4978CD5F-7CFC-4A12-805D-17FEF01B76B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55689" y="2015732"/>
            <a:ext cx="10080624" cy="375347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 b="1"/>
            </a:lvl1pPr>
            <a:lvl2pPr>
              <a:defRPr sz="2400"/>
            </a:lvl2pPr>
            <a:lvl3pPr>
              <a:defRPr sz="2000"/>
            </a:lvl3pPr>
          </a:lstStyle>
          <a:p>
            <a:r>
              <a:rPr lang="nb-NO" dirty="0"/>
              <a:t>Skriv ditt innhold her</a:t>
            </a:r>
          </a:p>
          <a:p>
            <a:pPr lvl="1"/>
            <a:r>
              <a:rPr lang="nb-NO" sz="2400" dirty="0"/>
              <a:t>  </a:t>
            </a:r>
          </a:p>
          <a:p>
            <a:pPr lvl="2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53922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12" name="Plassholder for tekst 37">
            <a:extLst>
              <a:ext uri="{FF2B5EF4-FFF2-40B4-BE49-F238E27FC236}">
                <a16:creationId xmlns:a16="http://schemas.microsoft.com/office/drawing/2014/main" id="{EE53005B-2098-4CDA-B68C-FAC23E6ED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79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364315CE-F722-474E-BD88-64FFBC8D5DBB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14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61" r:id="rId2"/>
    <p:sldLayoutId id="2147483666" r:id="rId3"/>
    <p:sldLayoutId id="2147483667" r:id="rId4"/>
    <p:sldLayoutId id="2147483669" r:id="rId5"/>
    <p:sldLayoutId id="2147483756" r:id="rId6"/>
    <p:sldLayoutId id="2147483664" r:id="rId7"/>
    <p:sldLayoutId id="2147483761" r:id="rId8"/>
    <p:sldLayoutId id="2147483713" r:id="rId9"/>
    <p:sldLayoutId id="2147483762" r:id="rId10"/>
    <p:sldLayoutId id="2147483685" r:id="rId11"/>
    <p:sldLayoutId id="2147483714" r:id="rId12"/>
    <p:sldLayoutId id="2147483702" r:id="rId13"/>
    <p:sldLayoutId id="2147483736" r:id="rId14"/>
    <p:sldLayoutId id="2147483733" r:id="rId15"/>
    <p:sldLayoutId id="2147483716" r:id="rId16"/>
    <p:sldLayoutId id="2147483707" r:id="rId17"/>
    <p:sldLayoutId id="2147483675" r:id="rId18"/>
    <p:sldLayoutId id="2147483706" r:id="rId19"/>
    <p:sldLayoutId id="2147483709" r:id="rId20"/>
    <p:sldLayoutId id="2147483711" r:id="rId21"/>
    <p:sldLayoutId id="2147483710" r:id="rId22"/>
    <p:sldLayoutId id="2147483712" r:id="rId23"/>
    <p:sldLayoutId id="2147483655" r:id="rId24"/>
    <p:sldLayoutId id="2147483705" r:id="rId25"/>
    <p:sldLayoutId id="2147483759" r:id="rId26"/>
    <p:sldLayoutId id="2147483758" r:id="rId27"/>
    <p:sldLayoutId id="2147483757" r:id="rId28"/>
    <p:sldLayoutId id="2147483746" r:id="rId29"/>
    <p:sldLayoutId id="2147483718" r:id="rId30"/>
    <p:sldLayoutId id="2147483760" r:id="rId31"/>
    <p:sldLayoutId id="2147483719" r:id="rId32"/>
    <p:sldLayoutId id="2147483775" r:id="rId3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547EBF"/>
          </p15:clr>
        </p15:guide>
        <p15:guide id="2" pos="257" userDrawn="1">
          <p15:clr>
            <a:srgbClr val="F26B43"/>
          </p15:clr>
        </p15:guide>
        <p15:guide id="3" pos="665" userDrawn="1">
          <p15:clr>
            <a:srgbClr val="547EBF"/>
          </p15:clr>
        </p15:guide>
        <p15:guide id="4" orient="horz" pos="3974" userDrawn="1">
          <p15:clr>
            <a:srgbClr val="547EBF"/>
          </p15:clr>
        </p15:guide>
        <p15:guide id="5" pos="7015" userDrawn="1">
          <p15:clr>
            <a:srgbClr val="547EBF"/>
          </p15:clr>
        </p15:guide>
        <p15:guide id="6" orient="horz" pos="232" userDrawn="1">
          <p15:clr>
            <a:srgbClr val="F26B43"/>
          </p15:clr>
        </p15:guide>
        <p15:guide id="7" pos="7423" userDrawn="1">
          <p15:clr>
            <a:srgbClr val="F26B43"/>
          </p15:clr>
        </p15:guide>
        <p15:guide id="8" pos="7106" userDrawn="1">
          <p15:clr>
            <a:srgbClr val="F26B43"/>
          </p15:clr>
        </p15:guide>
        <p15:guide id="9" pos="3840" userDrawn="1">
          <p15:clr>
            <a:srgbClr val="FDE53C"/>
          </p15:clr>
        </p15:guide>
        <p15:guide id="11" orient="horz" pos="55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pos="2774" userDrawn="1">
          <p15:clr>
            <a:srgbClr val="F26B43"/>
          </p15:clr>
        </p15:guide>
        <p15:guide id="14" pos="4906" userDrawn="1">
          <p15:clr>
            <a:srgbClr val="F26B43"/>
          </p15:clr>
        </p15:guide>
        <p15:guide id="15" orient="horz" pos="2092" userDrawn="1">
          <p15:clr>
            <a:srgbClr val="F26B43"/>
          </p15:clr>
        </p15:guide>
        <p15:guide id="16" orient="horz" pos="272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2998D-B5B4-452A-8EFE-DC5D9094898C}" type="datetimeFigureOut">
              <a:rPr lang="nb-NO" smtClean="0"/>
              <a:t>21.10.2019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65F96-8B94-4068-A6F0-9A09D4123D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6125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jeringen.no/no/dep/kd/org/styrer-rad-og-utvalg/ekspertgruppen-som-skal-se-pa-barnehagelarerens-rolle/id2569995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usn.no/om-usn/kontakt-oss/ansatte/marit-boe-article181883-6688.html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CAE16B-463B-4D9A-B532-D4D0B4862104}" type="datetime1">
              <a:rPr lang="nb-NO" smtClean="0"/>
              <a:pPr/>
              <a:t>21.10.2019</a:t>
            </a:fld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>
          <a:xfrm>
            <a:off x="937593" y="563534"/>
            <a:ext cx="8258026" cy="2576997"/>
          </a:xfrm>
        </p:spPr>
        <p:txBody>
          <a:bodyPr/>
          <a:lstStyle/>
          <a:p>
            <a:r>
              <a:rPr lang="nb-NO" dirty="0"/>
              <a:t>Samarbeidsforum </a:t>
            </a:r>
          </a:p>
          <a:p>
            <a:r>
              <a:rPr lang="nb-NO" sz="3200" dirty="0"/>
              <a:t>Regional ordning for kompetanseutvikling for barnehage   REKOM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1"/>
          </p:nvPr>
        </p:nvSpPr>
        <p:spPr>
          <a:xfrm>
            <a:off x="967088" y="3952084"/>
            <a:ext cx="8228531" cy="1036667"/>
          </a:xfrm>
        </p:spPr>
        <p:txBody>
          <a:bodyPr/>
          <a:lstStyle/>
          <a:p>
            <a:r>
              <a:rPr lang="nb-NO" sz="3200" dirty="0"/>
              <a:t>2.-3. oktober 2019</a:t>
            </a:r>
          </a:p>
          <a:p>
            <a:r>
              <a:rPr lang="nb-NO" sz="1800" dirty="0"/>
              <a:t>Berit Sunnset og Anne Kirsti Welde</a:t>
            </a:r>
          </a:p>
        </p:txBody>
      </p:sp>
    </p:spTree>
    <p:extLst>
      <p:ext uri="{BB962C8B-B14F-4D97-AF65-F5344CB8AC3E}">
        <p14:creationId xmlns:p14="http://schemas.microsoft.com/office/powerpoint/2010/main" val="95738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C1A884-B95C-42A3-880B-DBE1BA56F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6000" b="1" dirty="0"/>
              <a:t>Nasjonale satsinger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B5778BC6-8640-4789-AC78-D24521CE9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9616" y="1882775"/>
            <a:ext cx="2760267" cy="4351338"/>
          </a:xfrm>
          <a:prstGeom prst="rect">
            <a:avLst/>
          </a:prstGeom>
        </p:spPr>
      </p:pic>
      <p:sp>
        <p:nvSpPr>
          <p:cNvPr id="5" name="Rektangel: avrundede hjørner 4">
            <a:extLst>
              <a:ext uri="{FF2B5EF4-FFF2-40B4-BE49-F238E27FC236}">
                <a16:creationId xmlns:a16="http://schemas.microsoft.com/office/drawing/2014/main" id="{21AF8104-414F-4EA9-A18F-C508C572FC54}"/>
              </a:ext>
            </a:extLst>
          </p:cNvPr>
          <p:cNvSpPr/>
          <p:nvPr/>
        </p:nvSpPr>
        <p:spPr>
          <a:xfrm>
            <a:off x="5219700" y="3667027"/>
            <a:ext cx="3434106" cy="10086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/>
              <a:t>ABSOLUTT – nytt fylkesprogram for kommuner og fylkeskommuner</a:t>
            </a:r>
          </a:p>
        </p:txBody>
      </p:sp>
      <p:sp>
        <p:nvSpPr>
          <p:cNvPr id="6" name="Rektangel: avrundede hjørner 5">
            <a:extLst>
              <a:ext uri="{FF2B5EF4-FFF2-40B4-BE49-F238E27FC236}">
                <a16:creationId xmlns:a16="http://schemas.microsoft.com/office/drawing/2014/main" id="{57FCC151-8DE9-4730-8408-627164957607}"/>
              </a:ext>
            </a:extLst>
          </p:cNvPr>
          <p:cNvSpPr/>
          <p:nvPr/>
        </p:nvSpPr>
        <p:spPr>
          <a:xfrm>
            <a:off x="3836709" y="2582944"/>
            <a:ext cx="3308809" cy="8191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/>
              <a:t>NOU:18 Hjertespråk. Forslag til lovverk, tiltak og ordninger for samisk språk.</a:t>
            </a:r>
          </a:p>
        </p:txBody>
      </p:sp>
      <p:sp>
        <p:nvSpPr>
          <p:cNvPr id="7" name="Rektangel: avrundede hjørner 6">
            <a:extLst>
              <a:ext uri="{FF2B5EF4-FFF2-40B4-BE49-F238E27FC236}">
                <a16:creationId xmlns:a16="http://schemas.microsoft.com/office/drawing/2014/main" id="{3A4E7518-050D-4902-BDB2-60217DFF9EE3}"/>
              </a:ext>
            </a:extLst>
          </p:cNvPr>
          <p:cNvSpPr/>
          <p:nvPr/>
        </p:nvSpPr>
        <p:spPr>
          <a:xfrm>
            <a:off x="8653806" y="2249871"/>
            <a:ext cx="3421930" cy="11229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Rekruttering av menn til arbeid i barnehage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4AF78BC-8EAC-4979-9927-C03D9BC68EFD}"/>
              </a:ext>
            </a:extLst>
          </p:cNvPr>
          <p:cNvSpPr/>
          <p:nvPr/>
        </p:nvSpPr>
        <p:spPr>
          <a:xfrm>
            <a:off x="3189882" y="1338607"/>
            <a:ext cx="59541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b="1" dirty="0"/>
              <a:t>I tillegg til Realfagsstrategien(2015-2019), inkluderende barnehage og skolemiljø og Språkløyper (2016-2019)</a:t>
            </a:r>
          </a:p>
        </p:txBody>
      </p:sp>
      <p:sp>
        <p:nvSpPr>
          <p:cNvPr id="9" name="Rektangel: avrundede hjørner 8">
            <a:extLst>
              <a:ext uri="{FF2B5EF4-FFF2-40B4-BE49-F238E27FC236}">
                <a16:creationId xmlns:a16="http://schemas.microsoft.com/office/drawing/2014/main" id="{2A306A3C-8A26-4135-AA8B-62C392CCA1B1}"/>
              </a:ext>
            </a:extLst>
          </p:cNvPr>
          <p:cNvSpPr/>
          <p:nvPr/>
        </p:nvSpPr>
        <p:spPr>
          <a:xfrm>
            <a:off x="7428322" y="5213023"/>
            <a:ext cx="4477732" cy="12798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Kompetanse om omsorgssvikt, vold og seksuelle overgrep mot barn</a:t>
            </a:r>
          </a:p>
        </p:txBody>
      </p:sp>
      <p:sp>
        <p:nvSpPr>
          <p:cNvPr id="10" name="Rektangel: avrundede hjørner 9">
            <a:extLst>
              <a:ext uri="{FF2B5EF4-FFF2-40B4-BE49-F238E27FC236}">
                <a16:creationId xmlns:a16="http://schemas.microsoft.com/office/drawing/2014/main" id="{558ABAA3-BA9C-437D-A499-B8A1ED126EC4}"/>
              </a:ext>
            </a:extLst>
          </p:cNvPr>
          <p:cNvSpPr/>
          <p:nvPr/>
        </p:nvSpPr>
        <p:spPr>
          <a:xfrm>
            <a:off x="4176486" y="5151342"/>
            <a:ext cx="2760267" cy="11736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/>
              <a:t>Veiledning av nytilsatte nyutdannede barnehagelærere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9B96668A-6864-40DC-B9FF-41E468934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091" y="3667027"/>
            <a:ext cx="1183063" cy="113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8820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DBEC0E1-D055-43DF-A629-B5CFB1A413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CAE16B-463B-4D9A-B532-D4D0B4862104}" type="datetime1">
              <a:rPr lang="nb-NO" smtClean="0"/>
              <a:pPr/>
              <a:t>21.10.2019</a:t>
            </a:fld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0CADBB2-8980-44F7-93F1-DFD4170CD9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Menn i barnehagen – noen tall og problemstillinger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33E3403-C3F7-4730-B406-B00C458F7F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Liv Ingegerd Selfjord, seniorrådgiver</a:t>
            </a:r>
          </a:p>
        </p:txBody>
      </p:sp>
    </p:spTree>
    <p:extLst>
      <p:ext uri="{BB962C8B-B14F-4D97-AF65-F5344CB8AC3E}">
        <p14:creationId xmlns:p14="http://schemas.microsoft.com/office/powerpoint/2010/main" val="3120360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44451AED-182D-4341-9EDC-0ABBD55F45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sz="1800" b="1" dirty="0"/>
              <a:t>NOEN SENTRALE DOKUMENTER: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Forskrift om særbehandling av menn, 1998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«Handlingsplan for likestilling i barnehagene 2004-2007»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Temahefte om likestilling, 2006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Veileder for kvotering av menn, 2009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«Handlingsplan for likestilling i barnehage og grunnopplæring 2008-2010»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«Likestilling 2014»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 err="1"/>
              <a:t>Udirs</a:t>
            </a:r>
            <a:r>
              <a:rPr lang="nb-NO" sz="1800" dirty="0"/>
              <a:t> støttemateriell for implementering av rammeplanen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1AED3D6-9D13-4484-AA40-3215144C95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sz="1800" b="1" dirty="0"/>
              <a:t>EKSEMPLER PÅ LOKALT ARBEID I TRØNDELAG: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Likestillingsteam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 err="1"/>
              <a:t>MiB</a:t>
            </a:r>
            <a:r>
              <a:rPr lang="nb-NO" sz="1800" dirty="0"/>
              <a:t>-nettverk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Konferanser DMMH og </a:t>
            </a:r>
            <a:r>
              <a:rPr lang="nb-NO" sz="1800" dirty="0" err="1"/>
              <a:t>HiNT</a:t>
            </a:r>
            <a:r>
              <a:rPr lang="nb-NO" sz="1800" dirty="0"/>
              <a:t>/Nord (?)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 err="1"/>
              <a:t>Lekeressurs</a:t>
            </a:r>
            <a:r>
              <a:rPr lang="nb-NO" sz="1800" dirty="0"/>
              <a:t>/barnehagekompis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GLØD-nettverk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Gutteklasse på </a:t>
            </a:r>
            <a:r>
              <a:rPr lang="nb-NO" sz="1800" dirty="0" err="1"/>
              <a:t>HiNT</a:t>
            </a:r>
            <a:endParaRPr lang="nb-NO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«Likestilling og likeverd i Trondheimsbarnehagene»</a:t>
            </a:r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3817EBF9-BF19-4964-878B-5480AC71C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Kort historikk</a:t>
            </a:r>
          </a:p>
        </p:txBody>
      </p:sp>
    </p:spTree>
    <p:extLst>
      <p:ext uri="{BB962C8B-B14F-4D97-AF65-F5344CB8AC3E}">
        <p14:creationId xmlns:p14="http://schemas.microsoft.com/office/powerpoint/2010/main" val="164901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80FE31D8-4C6E-4A25-9CFB-93ADFB170D5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nb-NO" dirty="0"/>
              <a:t>Fra «Likestilling 2014»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E4BBF97-4B4C-485B-A14A-D12E3331DE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/>
              <a:t>Pedagogisk likestillingsarbeid eller rekruttering av menn?</a:t>
            </a:r>
          </a:p>
          <a:p>
            <a:r>
              <a:rPr lang="nb-NO" dirty="0"/>
              <a:t>Ja, takk, begge deler?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8346487C-D8B5-4847-BF53-818C44F2AFB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77088" y="1316038"/>
            <a:ext cx="3767137" cy="4608513"/>
            <a:chOff x="4521" y="829"/>
            <a:chExt cx="2373" cy="2903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518EA178-94CF-4840-ADAA-C492DCC101D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521" y="930"/>
              <a:ext cx="2371" cy="2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1A2B08A3-ADF5-4441-821F-47DAB2B04C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7" y="829"/>
              <a:ext cx="1937" cy="2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6325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7127B7-D6CF-4D67-BB5C-7AF4209CC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52401"/>
            <a:ext cx="10080625" cy="1483894"/>
          </a:xfrm>
        </p:spPr>
        <p:txBody>
          <a:bodyPr/>
          <a:lstStyle/>
          <a:p>
            <a:pPr algn="ctr"/>
            <a:r>
              <a:rPr lang="nb-NO" dirty="0"/>
              <a:t>Trøndelagstall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31AAC96-A161-4567-AD6C-48263DB70F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sz="2400" b="1" u="sng" dirty="0"/>
              <a:t>582 barnehager totalt</a:t>
            </a:r>
          </a:p>
          <a:p>
            <a:r>
              <a:rPr lang="nb-NO" sz="2400" b="1" dirty="0"/>
              <a:t>161 barnehager har ikke menn i grunnbemanninga</a:t>
            </a:r>
          </a:p>
          <a:p>
            <a:r>
              <a:rPr lang="nb-NO" sz="2400" b="1" dirty="0"/>
              <a:t>160 barnehager har 1 mann i grunnbemanninga</a:t>
            </a:r>
          </a:p>
          <a:p>
            <a:r>
              <a:rPr lang="nb-NO" sz="2400" b="1" dirty="0"/>
              <a:t>95 barnehager har 2 menn i grunnbemanninga</a:t>
            </a:r>
          </a:p>
          <a:p>
            <a:r>
              <a:rPr lang="nb-NO" sz="2400" b="1" dirty="0"/>
              <a:t>166 har 3 eller fler, 1 av dem har 12!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D0EB0C9-F8B3-4439-BF85-4AB228E973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sz="1600" u="sng" dirty="0"/>
              <a:t>Antall barnehager uten menn i grunnbemanninga:</a:t>
            </a:r>
          </a:p>
          <a:p>
            <a:r>
              <a:rPr lang="nb-NO" sz="1600" dirty="0"/>
              <a:t>Trondheim: 		66 </a:t>
            </a:r>
            <a:r>
              <a:rPr lang="nb-NO" sz="1600" dirty="0" err="1"/>
              <a:t>bhg</a:t>
            </a:r>
            <a:r>
              <a:rPr lang="nb-NO" sz="1600" dirty="0"/>
              <a:t>.</a:t>
            </a:r>
          </a:p>
          <a:p>
            <a:r>
              <a:rPr lang="nb-NO" sz="1600" dirty="0"/>
              <a:t>Fosen:			16 </a:t>
            </a:r>
            <a:r>
              <a:rPr lang="nb-NO" sz="1600" dirty="0" err="1"/>
              <a:t>bhg</a:t>
            </a:r>
            <a:r>
              <a:rPr lang="nb-NO" sz="1600" dirty="0"/>
              <a:t>.</a:t>
            </a:r>
          </a:p>
          <a:p>
            <a:r>
              <a:rPr lang="nb-NO" sz="1600" dirty="0"/>
              <a:t>Gauldalen:		13 </a:t>
            </a:r>
            <a:r>
              <a:rPr lang="nb-NO" sz="1600" dirty="0" err="1"/>
              <a:t>bhg</a:t>
            </a:r>
            <a:r>
              <a:rPr lang="nb-NO" sz="1600" dirty="0"/>
              <a:t>.</a:t>
            </a:r>
          </a:p>
          <a:p>
            <a:r>
              <a:rPr lang="nb-NO" sz="1600" dirty="0"/>
              <a:t>Orkdal/Øy:		8 </a:t>
            </a:r>
            <a:r>
              <a:rPr lang="nb-NO" sz="1600" dirty="0" err="1"/>
              <a:t>bhg</a:t>
            </a:r>
            <a:r>
              <a:rPr lang="nb-NO" sz="1600" dirty="0"/>
              <a:t>. (- Rindal)</a:t>
            </a:r>
          </a:p>
          <a:p>
            <a:r>
              <a:rPr lang="nb-NO" sz="1600" dirty="0"/>
              <a:t>Værnes:			11 </a:t>
            </a:r>
            <a:r>
              <a:rPr lang="nb-NO" sz="1600" dirty="0" err="1"/>
              <a:t>bhg</a:t>
            </a:r>
            <a:r>
              <a:rPr lang="nb-NO" sz="1600" dirty="0"/>
              <a:t>.</a:t>
            </a:r>
          </a:p>
          <a:p>
            <a:r>
              <a:rPr lang="nb-NO" sz="1600" dirty="0"/>
              <a:t>Ytre Namdal:		8 </a:t>
            </a:r>
            <a:r>
              <a:rPr lang="nb-NO" sz="1600" dirty="0" err="1"/>
              <a:t>bhg</a:t>
            </a:r>
            <a:r>
              <a:rPr lang="nb-NO" sz="1600" dirty="0"/>
              <a:t>.</a:t>
            </a:r>
          </a:p>
          <a:p>
            <a:r>
              <a:rPr lang="nb-NO" sz="1600" dirty="0"/>
              <a:t>Midtre Namdal:		4 </a:t>
            </a:r>
            <a:r>
              <a:rPr lang="nb-NO" sz="1600" dirty="0" err="1"/>
              <a:t>bhg</a:t>
            </a:r>
            <a:r>
              <a:rPr lang="nb-NO" sz="1600" dirty="0"/>
              <a:t>.</a:t>
            </a:r>
          </a:p>
          <a:p>
            <a:r>
              <a:rPr lang="nb-NO" sz="1600" dirty="0"/>
              <a:t>Indre Namdal:		1 </a:t>
            </a:r>
            <a:r>
              <a:rPr lang="nb-NO" sz="1600" dirty="0" err="1"/>
              <a:t>bhg</a:t>
            </a:r>
            <a:r>
              <a:rPr lang="nb-NO" sz="1600" dirty="0"/>
              <a:t>.</a:t>
            </a:r>
          </a:p>
          <a:p>
            <a:r>
              <a:rPr lang="nb-NO" sz="1600" dirty="0"/>
              <a:t>Innherred	:		14 </a:t>
            </a:r>
            <a:r>
              <a:rPr lang="nb-NO" sz="1600" dirty="0" err="1"/>
              <a:t>bhg</a:t>
            </a:r>
            <a:r>
              <a:rPr lang="nb-NO" sz="1600" dirty="0"/>
              <a:t>.</a:t>
            </a:r>
          </a:p>
          <a:p>
            <a:r>
              <a:rPr lang="nb-NO" sz="1600" dirty="0"/>
              <a:t>Verdal, Levanger		13 </a:t>
            </a:r>
            <a:r>
              <a:rPr lang="nb-NO" sz="1600" dirty="0" err="1"/>
              <a:t>bhg</a:t>
            </a:r>
            <a:r>
              <a:rPr lang="nb-NO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7529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8BB8F3-8C01-44F1-9EE5-F012891A1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Problemstillinger til drøfting: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FC06367-1D32-49AD-A35C-878D6EDAB8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r>
              <a:rPr lang="nb-NO" sz="1600" dirty="0"/>
              <a:t>Med utgangspunkt i «Kompetansestrategien» om rekruttering av menn til arbeid i barnehage (s.15) og tematiske satsingsområder, Barnehagens verdigrunnlag om likestilling og likeverd (s. 18):</a:t>
            </a:r>
          </a:p>
          <a:p>
            <a:endParaRPr lang="nb-NO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Hvilke erfaringer/tiltak har vi i Trøndelag som vi ønsker å ta med videre?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Hvilke kompetansebehov har sektor på dette området?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A4C4456-448E-4929-A6FD-22658AB3ED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Hva skal løses i hvert enkelt nettverk, og hvilken rolle skal Samarbeidsforum ha?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Hva kan DMMH og Nord universitet bidra med?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1094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DBEC0E1-D055-43DF-A629-B5CFB1A413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CAE16B-463B-4D9A-B532-D4D0B4862104}" type="datetime1">
              <a:rPr lang="nb-NO" smtClean="0"/>
              <a:pPr/>
              <a:t>21.10.2019</a:t>
            </a:fld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0CADBB2-8980-44F7-93F1-DFD4170CD9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Kompetanseutvikling på det samiske feltet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33E3403-C3F7-4730-B406-B00C458F7F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Liv Ingegerd Selfjord, seniorrådgiver</a:t>
            </a:r>
          </a:p>
        </p:txBody>
      </p:sp>
    </p:spTree>
    <p:extLst>
      <p:ext uri="{BB962C8B-B14F-4D97-AF65-F5344CB8AC3E}">
        <p14:creationId xmlns:p14="http://schemas.microsoft.com/office/powerpoint/2010/main" val="1532557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44451AED-182D-4341-9EDC-0ABBD55F45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5694" y="1702143"/>
            <a:ext cx="4889693" cy="4444359"/>
          </a:xfrm>
        </p:spPr>
        <p:txBody>
          <a:bodyPr/>
          <a:lstStyle/>
          <a:p>
            <a:r>
              <a:rPr lang="nb-NO" sz="1800" b="1" dirty="0"/>
              <a:t>NOEN SENTRALE DOKUMENTER/GRUNNLAG: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/>
              <a:t>Regjeringens handlingsplan for samiske språk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/>
              <a:t>Barnehageloven §§ 2 og 8 og Rammeplan for barnehagens innhold og oppgaver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/>
              <a:t>«Veileder for barnehager med samiske barn»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/>
              <a:t>Sametingets barnehagepolitikk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/>
              <a:t>NOU 2016:18 Hjertespråket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 err="1"/>
              <a:t>SáMOS</a:t>
            </a:r>
            <a:endParaRPr lang="nb-NO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/>
              <a:t>Implementeringsplan for det samiske i ny rammeplan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 err="1"/>
              <a:t>Udirs</a:t>
            </a:r>
            <a:r>
              <a:rPr lang="nb-NO" sz="1800" dirty="0"/>
              <a:t> støttemateriell for implementering av rammeplan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1AED3D6-9D13-4484-AA40-3215144C95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44768" y="1702143"/>
            <a:ext cx="4881551" cy="4144259"/>
          </a:xfrm>
        </p:spPr>
        <p:txBody>
          <a:bodyPr/>
          <a:lstStyle/>
          <a:p>
            <a:r>
              <a:rPr lang="nb-NO" sz="1800" b="1" dirty="0"/>
              <a:t>EKSEMPLER PÅ LOKALT ARBEID I TRØNDELAG: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Kursrekker fra 2009- 2018 for personale i samisk barnehage/avd. og barnehager med samiske barn i samarbeid med FMNO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Nettverksarbeid (Trondheimsområdet, Røros/Holtålen, Indre Namdal, Midtre Namdal….)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Konferanser i samarbeid med Sametinget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Støtte til bøker og div. utviklingsarbeid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Utvikling av språkkister</a:t>
            </a:r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3817EBF9-BF19-4964-878B-5480AC71C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694" y="308680"/>
            <a:ext cx="10080625" cy="1077209"/>
          </a:xfrm>
        </p:spPr>
        <p:txBody>
          <a:bodyPr/>
          <a:lstStyle/>
          <a:p>
            <a:r>
              <a:rPr lang="nb-NO" dirty="0"/>
              <a:t>Kort historikk</a:t>
            </a:r>
          </a:p>
        </p:txBody>
      </p:sp>
    </p:spTree>
    <p:extLst>
      <p:ext uri="{BB962C8B-B14F-4D97-AF65-F5344CB8AC3E}">
        <p14:creationId xmlns:p14="http://schemas.microsoft.com/office/powerpoint/2010/main" val="3355053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71580F-7F2D-499E-B9FC-8F09F53D4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NOU 2016:18 Hjertespråket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4210CFD-FC80-42E5-A094-52F8CE3826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Samiske språk er truede språk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Barns språklæring er nøkkelen til revitalisering av språket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Økt bruk og styrking av språk i barnehager og skoler vil være blant de viktigste tiltakene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Samiskspråklige barnehager er det viktigste enkelttiltaket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Det trengs mer personell med samiskspråklig kompetanse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AC12707-1D4F-462F-9D25-8C9910B7F2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Forslag om klassifisering av språkbevaringskommuner og språkvitaliseringskommuner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Forslag om sørsamisk språkressurs-senter i Trondheim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Forslag om at alle kommuner skal tilby samiskspråklig barnehagetilbud til de som ønsker det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Økt rekruttering av samiskspråklige barnehagelærere</a:t>
            </a:r>
          </a:p>
        </p:txBody>
      </p:sp>
    </p:spTree>
    <p:extLst>
      <p:ext uri="{BB962C8B-B14F-4D97-AF65-F5344CB8AC3E}">
        <p14:creationId xmlns:p14="http://schemas.microsoft.com/office/powerpoint/2010/main" val="2449182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solidFill>
            <a:srgbClr val="D5E1EC"/>
          </a:solidFill>
        </p:spPr>
        <p:txBody>
          <a:bodyPr/>
          <a:lstStyle/>
          <a:p>
            <a:br>
              <a:rPr lang="nb-NO" dirty="0">
                <a:latin typeface="Franklin Gothic Book" panose="020B0503020102020204" pitchFamily="34" charset="0"/>
              </a:rPr>
            </a:br>
            <a:br>
              <a:rPr lang="nb-NO" dirty="0">
                <a:latin typeface="Franklin Gothic Book" panose="020B0503020102020204" pitchFamily="34" charset="0"/>
              </a:rPr>
            </a:br>
            <a:br>
              <a:rPr lang="nb-NO" dirty="0">
                <a:latin typeface="Franklin Gothic Book" panose="020B0503020102020204" pitchFamily="34" charset="0"/>
              </a:rPr>
            </a:br>
            <a:r>
              <a:rPr lang="nb-NO" dirty="0">
                <a:latin typeface="Franklin Gothic Book" panose="020B0503020102020204" pitchFamily="34" charset="0"/>
              </a:rPr>
              <a:t>		Samisk innhold i rammeplanen gjelder for</a:t>
            </a:r>
          </a:p>
        </p:txBody>
      </p:sp>
      <p:pic>
        <p:nvPicPr>
          <p:cNvPr id="4" name="Plassholder for innhold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1" cy="4351338"/>
          </a:xfrm>
        </p:spPr>
      </p:pic>
      <p:pic>
        <p:nvPicPr>
          <p:cNvPr id="5" name="Plassholder for innhold 7">
            <a:extLst>
              <a:ext uri="{FF2B5EF4-FFF2-40B4-BE49-F238E27FC236}">
                <a16:creationId xmlns:a16="http://schemas.microsoft.com/office/drawing/2014/main" id="{3F29848D-60FA-4D84-9CD6-B701D24646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544" y="1978025"/>
            <a:ext cx="7735711" cy="4351338"/>
          </a:xfrm>
        </p:spPr>
      </p:pic>
      <p:pic>
        <p:nvPicPr>
          <p:cNvPr id="6" name="Plassholder for innhold 7">
            <a:extLst>
              <a:ext uri="{FF2B5EF4-FFF2-40B4-BE49-F238E27FC236}">
                <a16:creationId xmlns:a16="http://schemas.microsoft.com/office/drawing/2014/main" id="{E1B5DD17-9B8D-4C3D-B9A5-02863CACC7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31" y="865414"/>
            <a:ext cx="10875137" cy="594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0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00843" y="139347"/>
            <a:ext cx="10080625" cy="1077209"/>
          </a:xfrm>
        </p:spPr>
        <p:txBody>
          <a:bodyPr/>
          <a:lstStyle/>
          <a:p>
            <a:r>
              <a:rPr lang="nb-NO" dirty="0"/>
              <a:t>Onsdag 2.oktober</a:t>
            </a:r>
          </a:p>
        </p:txBody>
      </p:sp>
      <p:graphicFrame>
        <p:nvGraphicFramePr>
          <p:cNvPr id="9" name="Tabel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585863"/>
              </p:ext>
            </p:extLst>
          </p:nvPr>
        </p:nvGraphicFramePr>
        <p:xfrm>
          <a:off x="1196623" y="2141713"/>
          <a:ext cx="9674577" cy="4624776"/>
        </p:xfrm>
        <a:graphic>
          <a:graphicData uri="http://schemas.openxmlformats.org/drawingml/2006/table">
            <a:tbl>
              <a:tblPr firstRow="1" firstCol="1" bandRow="1"/>
              <a:tblGrid>
                <a:gridCol w="1728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46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38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 10:30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10:45 – 11:00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11:00 – 13:00</a:t>
                      </a:r>
                    </a:p>
                  </a:txBody>
                  <a:tcPr marL="51985" marR="51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Mulighet for en matbit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Fylkesmannen ønsker velkommen!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Ved Anne Kirsti Welde og Berit Sunnset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Sak 11/19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Nettverkerne presenterer «</a:t>
                      </a:r>
                      <a:r>
                        <a:rPr lang="nb-NO" sz="1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ståa</a:t>
                      </a:r>
                      <a:r>
                        <a:rPr lang="nb-NO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 enkelte kompetansenettverk forteller om prosessene/arbeidet som er gjort i kompetansenettverkene. 10 min hver.</a:t>
                      </a:r>
                    </a:p>
                  </a:txBody>
                  <a:tcPr marL="51985" marR="51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13:00 – 14:00</a:t>
                      </a:r>
                    </a:p>
                  </a:txBody>
                  <a:tcPr marL="51985" marR="51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Lunsj</a:t>
                      </a:r>
                    </a:p>
                  </a:txBody>
                  <a:tcPr marL="51985" marR="51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98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14:00 – 15:00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985" marR="51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Sak 12/19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a) Fylkesmannen oppsummerer fra spørringen (utsendt til kompetansenettverkene 28.mai, med frist 10.09) Se vedlegg.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b) Kontakten mellom kompetansenettverkene og Fylkesmannen.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985" marR="51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8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15:00 - 15:45</a:t>
                      </a:r>
                    </a:p>
                  </a:txBody>
                  <a:tcPr marL="51985" marR="51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Sak 13/19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Ivaretakelse av de nasjonale satsingene i Trøndelag.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Diskutere hvordan vi best kan ivareta/videreføre satsinger knyttet til </a:t>
                      </a:r>
                      <a:r>
                        <a:rPr lang="nb-NO" sz="1000" u="sng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Menn I Barnehagen</a:t>
                      </a:r>
                      <a:r>
                        <a:rPr lang="nb-NO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og </a:t>
                      </a:r>
                      <a:r>
                        <a:rPr lang="nb-NO" sz="1000" u="sng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samisk språk og kultur</a:t>
                      </a:r>
                      <a:r>
                        <a:rPr lang="nb-NO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med dagens geografiske nettverk. Og hvordan kan Nord Universitet og DMMH bidra?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51985" marR="51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15:45 – 16:00</a:t>
                      </a:r>
                    </a:p>
                  </a:txBody>
                  <a:tcPr marL="51985" marR="51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Pause og </a:t>
                      </a:r>
                      <a:r>
                        <a:rPr lang="nb-NO" sz="1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pausematbuffe</a:t>
                      </a:r>
                      <a:endParaRPr lang="nb-NO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58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16:00 – 17:00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985" marR="51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Sak 14/19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Tildeling og midler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Supplerende tildelingsbrev, økt bevilgning på 719.000,-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Samarbeidsforum drøfter bruk av midlene.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985" marR="51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19:00</a:t>
                      </a:r>
                    </a:p>
                  </a:txBody>
                  <a:tcPr marL="51985" marR="51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Middag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985" marR="51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672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bilde 3">
            <a:extLst>
              <a:ext uri="{FF2B5EF4-FFF2-40B4-BE49-F238E27FC236}">
                <a16:creationId xmlns:a16="http://schemas.microsoft.com/office/drawing/2014/main" id="{8FA371AC-4ADC-48BD-A7B9-93B5F1E5658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713" b="171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D3DA974-5FD9-4C9C-A8D1-81875F347B7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8860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bilde 3">
            <a:extLst>
              <a:ext uri="{FF2B5EF4-FFF2-40B4-BE49-F238E27FC236}">
                <a16:creationId xmlns:a16="http://schemas.microsoft.com/office/drawing/2014/main" id="{39BBD703-035C-42FE-9AEC-93C6E4FB8BF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713" b="171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A071005-20DC-4FB9-A3B3-A23DA87B661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1819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bilde 3">
            <a:extLst>
              <a:ext uri="{FF2B5EF4-FFF2-40B4-BE49-F238E27FC236}">
                <a16:creationId xmlns:a16="http://schemas.microsoft.com/office/drawing/2014/main" id="{B1098730-2E96-4222-A268-9C27A4396D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713" b="171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15E47C8-BDBE-4F9C-8155-13C35799672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3862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8BB8F3-8C01-44F1-9EE5-F012891A1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Problemstillinger til drøfting: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FC06367-1D32-49AD-A35C-878D6EDAB8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7541" y="2164988"/>
            <a:ext cx="4889693" cy="45887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Hvilke kompetansebehov har sektor på dette området?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Hvilke erfaringer/tiltak har vi i Trøndelag som vi ønsker å ta med videre?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Hva skal løses i hvert enkelt nettverk, og hvilken rolle skal Samarbeidsforum ha?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Skal vi ha egne nettverk for dette i tillegg?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Hva kan DMMH og Nord universitet bidra med?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A4C4456-448E-4929-A6FD-22658AB3ED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95B62A1-5416-4AA2-B2AD-A7D3C628D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986" y="2005995"/>
            <a:ext cx="3962743" cy="46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3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5694" y="398992"/>
            <a:ext cx="10080625" cy="1077209"/>
          </a:xfrm>
        </p:spPr>
        <p:txBody>
          <a:bodyPr/>
          <a:lstStyle/>
          <a:p>
            <a:r>
              <a:rPr lang="nb-NO" dirty="0"/>
              <a:t>Bruk av midler (30%) Behov i Trøndelag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>
          <a:xfrm>
            <a:off x="1045694" y="2424632"/>
            <a:ext cx="4889693" cy="4144259"/>
          </a:xfrm>
        </p:spPr>
        <p:txBody>
          <a:bodyPr/>
          <a:lstStyle/>
          <a:p>
            <a:r>
              <a:rPr lang="nb-NO" sz="1800" b="1" dirty="0"/>
              <a:t>Barnehagefaglig grunnkompetanse</a:t>
            </a:r>
            <a:endParaRPr lang="nb-NO" sz="1800" dirty="0"/>
          </a:p>
          <a:p>
            <a:r>
              <a:rPr lang="nb-NO" sz="1800" dirty="0"/>
              <a:t>Tiltaket retter seg mot assistenter som mangler barnehagefaglig kompetanse. </a:t>
            </a:r>
          </a:p>
          <a:p>
            <a:r>
              <a:rPr lang="nb-NO" sz="1800" dirty="0"/>
              <a:t>Det er barnehageeiers ansvar å sørge for at alle ansatte uten kompetanse og erfaring fra barnehage får en innføring i barnehagens samfunnsmandat, ansvar og innhold. </a:t>
            </a:r>
          </a:p>
          <a:p>
            <a:r>
              <a:rPr lang="nb-NO" sz="1800" dirty="0"/>
              <a:t>Dette kompetansetiltaket skal gjennomføres lokalt i samarbeid med relevante kompetanseutviklingsmiljøer og må følges opp i barnehagen i etterkant. 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sz="1800" b="1" dirty="0"/>
              <a:t>Kompetansehevingsstudier for fagarbeidere og assistenter</a:t>
            </a:r>
            <a:endParaRPr lang="nb-NO" sz="1800" dirty="0"/>
          </a:p>
          <a:p>
            <a:r>
              <a:rPr lang="nb-NO" sz="1800" dirty="0"/>
              <a:t>Kompetansehevingsstudier for fagarbeidere og assistenter i barnehagen er et studietilbud på 15 studiepoeng i regi av universitets- og høyskolesektoren. </a:t>
            </a:r>
          </a:p>
          <a:p>
            <a:r>
              <a:rPr lang="nb-NO" sz="1800" dirty="0"/>
              <a:t>Målet er å gi fagarbeidere og assistenter en innsikt i barnehagetradisjon, yrkesetikk og erfaring med pedagogisk refleksjon. </a:t>
            </a:r>
          </a:p>
          <a:p>
            <a:r>
              <a:rPr lang="nb-NO" sz="1800" dirty="0"/>
              <a:t>Behovet for tiltaket vurderes lokalt i et samarbeid mellom Fylkesmannen og regionalt nettverk/samarbeidsforum.</a:t>
            </a:r>
          </a:p>
        </p:txBody>
      </p:sp>
    </p:spTree>
    <p:extLst>
      <p:ext uri="{BB962C8B-B14F-4D97-AF65-F5344CB8AC3E}">
        <p14:creationId xmlns:p14="http://schemas.microsoft.com/office/powerpoint/2010/main" val="2464867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1"/>
          </p:nvPr>
        </p:nvSpPr>
        <p:spPr>
          <a:xfrm>
            <a:off x="899496" y="923211"/>
            <a:ext cx="4889693" cy="3648790"/>
          </a:xfrm>
        </p:spPr>
        <p:txBody>
          <a:bodyPr/>
          <a:lstStyle/>
          <a:p>
            <a:r>
              <a:rPr lang="nb-NO" sz="1800" b="1" dirty="0"/>
              <a:t>Fagbrev som barne- og ungdomsarbeider/praksiskandidatordningen</a:t>
            </a:r>
            <a:endParaRPr lang="nb-NO" sz="1800" dirty="0"/>
          </a:p>
          <a:p>
            <a:r>
              <a:rPr lang="nb-NO" sz="1800" dirty="0"/>
              <a:t>Fagbrev gjennom praksiskandidatordningen retter seg mot assistenter med lang erfaring fra arbeid i barnehage. </a:t>
            </a:r>
          </a:p>
          <a:p>
            <a:r>
              <a:rPr lang="nb-NO" sz="1800" dirty="0"/>
              <a:t>Ordningen gir assistenter mulighet til å gå opp til fagprøven slik at de får formalisert sin kompetanse. </a:t>
            </a:r>
          </a:p>
          <a:p>
            <a:r>
              <a:rPr lang="nb-NO" sz="1800" dirty="0"/>
              <a:t>Praksiskandidatordningen gjør det mulig å ta fagbrevet ved siden av arbeid i barnehage, med praksis fra egen arbeidsplass. 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>
          <a:xfrm>
            <a:off x="6210902" y="923209"/>
            <a:ext cx="4881551" cy="4144259"/>
          </a:xfrm>
        </p:spPr>
        <p:txBody>
          <a:bodyPr/>
          <a:lstStyle/>
          <a:p>
            <a:r>
              <a:rPr lang="nb-NO" sz="1800" b="1" dirty="0"/>
              <a:t>Tilretteleggingsmidler for lokal prioritering – studier</a:t>
            </a:r>
          </a:p>
          <a:p>
            <a:r>
              <a:rPr lang="nb-NO" sz="1800" dirty="0"/>
              <a:t>For ansatte i barnehage som tar barnehagelærerutdanning, videreutdanning eller fagskoleutdanning. </a:t>
            </a:r>
          </a:p>
          <a:p>
            <a:r>
              <a:rPr lang="nb-NO" sz="1800" dirty="0"/>
              <a:t>Frem til i dag er det Fylkesmannen som har hatt i oppdrag å fordele tilretteleggingsmidlene, som et ledd i arbeidet med å iverksette og følge opp kompetansestrategien.</a:t>
            </a:r>
          </a:p>
          <a:p>
            <a:r>
              <a:rPr lang="nb-NO" sz="1800" dirty="0"/>
              <a:t>Prioriteringene har vært ABLU/samlingsbasert/deltids barnehagelærerutdanning.</a:t>
            </a:r>
          </a:p>
          <a:p>
            <a:endParaRPr lang="nb-NO" sz="1800" dirty="0"/>
          </a:p>
          <a:p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2374714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57541" y="421569"/>
            <a:ext cx="10080625" cy="1077209"/>
          </a:xfrm>
        </p:spPr>
        <p:txBody>
          <a:bodyPr/>
          <a:lstStyle/>
          <a:p>
            <a:r>
              <a:rPr lang="nb-NO" dirty="0"/>
              <a:t>Bruk av midler 2019-2020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>
          <a:xfrm>
            <a:off x="1057541" y="2164988"/>
            <a:ext cx="10080625" cy="4144259"/>
          </a:xfrm>
        </p:spPr>
        <p:txBody>
          <a:bodyPr/>
          <a:lstStyle/>
          <a:p>
            <a:r>
              <a:rPr lang="nb-NO" dirty="0"/>
              <a:t>Midler denne høsten er: 1.895.000,- (30% av kompetansemidlene)</a:t>
            </a:r>
          </a:p>
          <a:p>
            <a:r>
              <a:rPr lang="nb-NO" dirty="0"/>
              <a:t>25.000,- pr student = 75 søkere</a:t>
            </a:r>
          </a:p>
          <a:p>
            <a:endParaRPr lang="nb-NO" dirty="0"/>
          </a:p>
          <a:p>
            <a:r>
              <a:rPr lang="nb-NO" dirty="0"/>
              <a:t>Totalt antall søkere = 128</a:t>
            </a:r>
          </a:p>
          <a:p>
            <a:endParaRPr lang="nb-NO" dirty="0"/>
          </a:p>
          <a:p>
            <a:r>
              <a:rPr lang="nb-NO" dirty="0"/>
              <a:t>59 BLU søkere som alle ble prioritert (etter enighet fra samarbeidsforum i mars)</a:t>
            </a:r>
          </a:p>
          <a:p>
            <a:r>
              <a:rPr lang="nb-NO" dirty="0"/>
              <a:t>16 søkere igjen (av 69) som får midler.</a:t>
            </a:r>
          </a:p>
          <a:p>
            <a:endParaRPr lang="nb-NO" dirty="0"/>
          </a:p>
          <a:p>
            <a:r>
              <a:rPr lang="nb-NO" dirty="0"/>
              <a:t>53 søkere får ikke midler (vi måtte da ha hatt 1,4 </a:t>
            </a:r>
            <a:r>
              <a:rPr lang="nb-NO" dirty="0" err="1"/>
              <a:t>mill</a:t>
            </a:r>
            <a:r>
              <a:rPr lang="nb-NO" dirty="0"/>
              <a:t> ekstra).</a:t>
            </a:r>
          </a:p>
        </p:txBody>
      </p:sp>
    </p:spTree>
    <p:extLst>
      <p:ext uri="{BB962C8B-B14F-4D97-AF65-F5344CB8AC3E}">
        <p14:creationId xmlns:p14="http://schemas.microsoft.com/office/powerpoint/2010/main" val="3166474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06921" y="218369"/>
            <a:ext cx="10080625" cy="1077209"/>
          </a:xfrm>
        </p:spPr>
        <p:txBody>
          <a:bodyPr/>
          <a:lstStyle/>
          <a:p>
            <a:r>
              <a:rPr lang="nb-NO" dirty="0"/>
              <a:t>Oversikt over studier, nasjonale satsinger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>
          <a:xfrm>
            <a:off x="1057541" y="2164988"/>
            <a:ext cx="4889693" cy="894301"/>
          </a:xfrm>
        </p:spPr>
        <p:txBody>
          <a:bodyPr/>
          <a:lstStyle/>
          <a:p>
            <a:r>
              <a:rPr lang="nb-NO" dirty="0"/>
              <a:t>Utdelt skriv</a:t>
            </a:r>
          </a:p>
          <a:p>
            <a:r>
              <a:rPr lang="nb-NO" dirty="0"/>
              <a:t>Eksempel fra et kompetansenettverk</a:t>
            </a:r>
          </a:p>
        </p:txBody>
      </p:sp>
      <p:graphicFrame>
        <p:nvGraphicFramePr>
          <p:cNvPr id="5" name="Tabell 4"/>
          <p:cNvGraphicFramePr>
            <a:graphicFrameLocks noGrp="1"/>
          </p:cNvGraphicFramePr>
          <p:nvPr/>
        </p:nvGraphicFramePr>
        <p:xfrm>
          <a:off x="1460182" y="3194048"/>
          <a:ext cx="9271635" cy="1550988"/>
        </p:xfrm>
        <a:graphic>
          <a:graphicData uri="http://schemas.openxmlformats.org/drawingml/2006/table">
            <a:tbl>
              <a:tblPr firstRow="1" firstCol="1" bandRow="1"/>
              <a:tblGrid>
                <a:gridCol w="1800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0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4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Kompetansenettverk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Kommune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Studier/fagskole og nasjonale satsinger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Midler fra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Antall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Ytre Namdal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Leka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BLU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Språkløyper –avsluttes des-19 -  Nasjonal satsing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Vikna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Læringsmiljø og pedagogisk ledelse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Udir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Nærøy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Språkutvikling og språklæring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Udir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Språkløyper – avsluttet og implementert   -  Nasjonal satsing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67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57541" y="444147"/>
            <a:ext cx="10080625" cy="1077209"/>
          </a:xfrm>
        </p:spPr>
        <p:txBody>
          <a:bodyPr/>
          <a:lstStyle/>
          <a:p>
            <a:r>
              <a:rPr lang="nb-NO" dirty="0"/>
              <a:t>Bruk av midler 2020 – 2021, 2021 - 2022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sz="quarter" idx="11"/>
          </p:nvPr>
        </p:nvSpPr>
        <p:spPr>
          <a:xfrm>
            <a:off x="1057541" y="2842321"/>
            <a:ext cx="8560592" cy="3095634"/>
          </a:xfrm>
        </p:spPr>
        <p:txBody>
          <a:bodyPr/>
          <a:lstStyle/>
          <a:p>
            <a:r>
              <a:rPr lang="nb-NO" dirty="0"/>
              <a:t>Hvilke behov har barnehageeierne?</a:t>
            </a:r>
          </a:p>
          <a:p>
            <a:endParaRPr lang="nb-NO" dirty="0"/>
          </a:p>
          <a:p>
            <a:r>
              <a:rPr lang="nb-NO" dirty="0"/>
              <a:t>Hva er samlet sett behovene til det enkelte kompetansenettverk?</a:t>
            </a:r>
          </a:p>
          <a:p>
            <a:endParaRPr lang="nb-NO" dirty="0"/>
          </a:p>
          <a:p>
            <a:r>
              <a:rPr lang="nb-NO" dirty="0"/>
              <a:t>Hvilke av de 4 tiltakene er det behov for i 2020-21 og </a:t>
            </a:r>
            <a:r>
              <a:rPr lang="nb-NO" dirty="0" err="1"/>
              <a:t>evnt</a:t>
            </a:r>
            <a:r>
              <a:rPr lang="nb-NO" dirty="0"/>
              <a:t> 2021-22?</a:t>
            </a:r>
          </a:p>
        </p:txBody>
      </p:sp>
    </p:spTree>
    <p:extLst>
      <p:ext uri="{BB962C8B-B14F-4D97-AF65-F5344CB8AC3E}">
        <p14:creationId xmlns:p14="http://schemas.microsoft.com/office/powerpoint/2010/main" val="1934538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52F4B737-B2D9-4B31-808D-C9E29A675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Supplerende tildelingsbrev </a:t>
            </a:r>
            <a:br>
              <a:rPr lang="nb-NO" dirty="0"/>
            </a:br>
            <a:r>
              <a:rPr lang="nb-NO" sz="2800" dirty="0"/>
              <a:t>Økt bevilgning fra </a:t>
            </a:r>
            <a:r>
              <a:rPr lang="nb-NO" sz="2800" dirty="0" err="1"/>
              <a:t>Udir</a:t>
            </a:r>
            <a:r>
              <a:rPr lang="nb-NO" sz="2800" dirty="0"/>
              <a:t> til FM</a:t>
            </a:r>
            <a:endParaRPr lang="nb-NO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137F647-4FBF-4960-AB94-8C9A26BE734A}"/>
              </a:ext>
            </a:extLst>
          </p:cNvPr>
          <p:cNvSpPr/>
          <p:nvPr/>
        </p:nvSpPr>
        <p:spPr>
          <a:xfrm>
            <a:off x="1055688" y="2190045"/>
            <a:ext cx="3853663" cy="1616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Ordinær</a:t>
            </a:r>
          </a:p>
          <a:p>
            <a:pPr algn="ctr"/>
            <a:r>
              <a:rPr lang="nb-NO" dirty="0"/>
              <a:t>14,4 millioner</a:t>
            </a:r>
          </a:p>
          <a:p>
            <a:pPr algn="ctr"/>
            <a:r>
              <a:rPr lang="nb-NO" dirty="0"/>
              <a:t>Barnehagebasert 70%=10,08 </a:t>
            </a:r>
            <a:r>
              <a:rPr lang="nb-NO" dirty="0" err="1"/>
              <a:t>mill</a:t>
            </a:r>
            <a:endParaRPr lang="nb-NO" dirty="0"/>
          </a:p>
          <a:p>
            <a:pPr algn="ctr"/>
            <a:r>
              <a:rPr lang="nb-NO" dirty="0"/>
              <a:t>Lokale behov 30%=4,32 </a:t>
            </a:r>
            <a:r>
              <a:rPr lang="nb-NO" dirty="0" err="1"/>
              <a:t>mill</a:t>
            </a:r>
            <a:endParaRPr lang="nb-NO" dirty="0"/>
          </a:p>
          <a:p>
            <a:pPr algn="ctr"/>
            <a:r>
              <a:rPr lang="nb-NO" dirty="0"/>
              <a:t>Flatt tillegg (10%) = 21 000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0380EBB-CB71-475D-880F-E1435AC66CBD}"/>
              </a:ext>
            </a:extLst>
          </p:cNvPr>
          <p:cNvSpPr/>
          <p:nvPr/>
        </p:nvSpPr>
        <p:spPr>
          <a:xfrm>
            <a:off x="5160434" y="2190045"/>
            <a:ext cx="6600825" cy="1616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Ny</a:t>
            </a:r>
          </a:p>
          <a:p>
            <a:pPr algn="ctr"/>
            <a:r>
              <a:rPr lang="nb-NO" dirty="0"/>
              <a:t>Økt med 719 000 kr</a:t>
            </a:r>
          </a:p>
          <a:p>
            <a:pPr algn="ctr"/>
            <a:r>
              <a:rPr lang="nb-NO" dirty="0"/>
              <a:t>Ny samlet tildeling 15 119 000 kr</a:t>
            </a:r>
          </a:p>
          <a:p>
            <a:pPr algn="ctr"/>
            <a:r>
              <a:rPr lang="nb-NO" dirty="0"/>
              <a:t>Barnehagebasert (70%) = 503 300 kr</a:t>
            </a:r>
          </a:p>
          <a:p>
            <a:pPr algn="ctr"/>
            <a:r>
              <a:rPr lang="nb-NO" dirty="0"/>
              <a:t>Lokale behov (30%)= 215 000 kr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EF9F0D-481C-4714-9C69-2B609894B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199"/>
            <a:ext cx="10515600" cy="34337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Fått 719 000 kr i økt bevilgning</a:t>
            </a:r>
          </a:p>
          <a:p>
            <a:pPr marL="0" indent="0">
              <a:buNone/>
            </a:pPr>
            <a:r>
              <a:rPr lang="nb-NO" dirty="0"/>
              <a:t>Minst 70% av dette skal gå til barnehagebaserte kompetansetiltak</a:t>
            </a:r>
          </a:p>
          <a:p>
            <a:pPr marL="0" indent="0">
              <a:buNone/>
            </a:pPr>
            <a:r>
              <a:rPr lang="nb-NO" dirty="0"/>
              <a:t>   (503 300 kr)</a:t>
            </a:r>
          </a:p>
          <a:p>
            <a:pPr marL="0" indent="0">
              <a:buNone/>
            </a:pPr>
            <a:r>
              <a:rPr lang="nb-NO" dirty="0"/>
              <a:t>Resterende til lokale behov  (215 700 kr)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39992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5694" y="229658"/>
            <a:ext cx="10080625" cy="1077209"/>
          </a:xfrm>
        </p:spPr>
        <p:txBody>
          <a:bodyPr/>
          <a:lstStyle/>
          <a:p>
            <a:r>
              <a:rPr lang="nb-NO" dirty="0"/>
              <a:t>Torsdag 3.oktober</a:t>
            </a:r>
          </a:p>
        </p:txBody>
      </p:sp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613310"/>
              </p:ext>
            </p:extLst>
          </p:nvPr>
        </p:nvGraphicFramePr>
        <p:xfrm>
          <a:off x="1045694" y="2073769"/>
          <a:ext cx="9735195" cy="4584092"/>
        </p:xfrm>
        <a:graphic>
          <a:graphicData uri="http://schemas.openxmlformats.org/drawingml/2006/table">
            <a:tbl>
              <a:tblPr firstRow="1" firstCol="1" bandRow="1"/>
              <a:tblGrid>
                <a:gridCol w="1082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2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1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8:30 - 9:15</a:t>
                      </a:r>
                    </a:p>
                  </a:txBody>
                  <a:tcPr marL="50134" marR="5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Sak 15/19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Bruk av midler i 2020, behov i Trøndelag (30% av midlene)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b-NO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Drøfting: Hvilke behov har barnehageeierne, og hva er samlet sett behovene til det enkelte kompetansenettverk?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Oppsummering: Hvilke av de 4 tiltakene er det behov for i 2020/21, 2021/22?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134" marR="5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2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9:15 – 9:30</a:t>
                      </a:r>
                    </a:p>
                  </a:txBody>
                  <a:tcPr marL="50134" marR="5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Pause og </a:t>
                      </a:r>
                      <a:r>
                        <a:rPr lang="nb-NO" sz="1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pausematbuffe</a:t>
                      </a:r>
                      <a:endParaRPr lang="nb-NO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34" marR="5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74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9:30 – 11:30</a:t>
                      </a:r>
                    </a:p>
                  </a:txBody>
                  <a:tcPr marL="50134" marR="5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Sak 16/19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u="sng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Kunnskapsdepartementets rapport fra ekspertutvalget, om barnehagelærerrollen</a:t>
                      </a:r>
                      <a:r>
                        <a:rPr lang="nb-NO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ved </a:t>
                      </a:r>
                      <a:r>
                        <a:rPr lang="nb-NO" sz="1000" u="sng" dirty="0">
                          <a:solidFill>
                            <a:srgbClr val="0563C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Marit Bøe</a:t>
                      </a:r>
                      <a:r>
                        <a:rPr lang="nb-NO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Førsteamanuensis, Fakultet for humaniora, idretts- og utdanningsvitenskap, Institutt for pedagogikk, Campus Notodden.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«Barnehagelæreren i arbeidet med de statlige føringene om barnehagebasert kompetanseutvikling».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Grunnlaget for arbeidet med kompetanseutvikling både i nettverkene og i den enkelte barnehage bygger på forståelsen av styrerens viktige rolle med å initiere, motivere og lede utviklingsprosesser i den enkelte barnehage.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134" marR="5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2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11:30 – 12:00</a:t>
                      </a:r>
                    </a:p>
                  </a:txBody>
                  <a:tcPr marL="50134" marR="5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Utsjekk </a:t>
                      </a:r>
                    </a:p>
                  </a:txBody>
                  <a:tcPr marL="50134" marR="5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6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12:00 – 13:00</a:t>
                      </a:r>
                    </a:p>
                  </a:txBody>
                  <a:tcPr marL="50134" marR="5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Sak 17/19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Status og evaluering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Rapportering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Møter i 2020. Februar, mai, oktober?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Eventuelt</a:t>
                      </a:r>
                    </a:p>
                  </a:txBody>
                  <a:tcPr marL="50134" marR="5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13:00</a:t>
                      </a:r>
                    </a:p>
                  </a:txBody>
                  <a:tcPr marL="50134" marR="5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Lunsj og hjemreise</a:t>
                      </a:r>
                    </a:p>
                  </a:txBody>
                  <a:tcPr marL="50134" marR="5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06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BD927C9C-086C-49DE-9FD9-BE39A4B4CCBB}"/>
              </a:ext>
            </a:extLst>
          </p:cNvPr>
          <p:cNvGraphicFramePr>
            <a:graphicFrameLocks noGrp="1"/>
          </p:cNvGraphicFramePr>
          <p:nvPr/>
        </p:nvGraphicFramePr>
        <p:xfrm>
          <a:off x="2800350" y="2595404"/>
          <a:ext cx="6109310" cy="2811780"/>
        </p:xfrm>
        <a:graphic>
          <a:graphicData uri="http://schemas.openxmlformats.org/drawingml/2006/table">
            <a:tbl>
              <a:tblPr/>
              <a:tblGrid>
                <a:gridCol w="823997">
                  <a:extLst>
                    <a:ext uri="{9D8B030D-6E8A-4147-A177-3AD203B41FA5}">
                      <a16:colId xmlns:a16="http://schemas.microsoft.com/office/drawing/2014/main" val="961449442"/>
                    </a:ext>
                  </a:extLst>
                </a:gridCol>
                <a:gridCol w="827880">
                  <a:extLst>
                    <a:ext uri="{9D8B030D-6E8A-4147-A177-3AD203B41FA5}">
                      <a16:colId xmlns:a16="http://schemas.microsoft.com/office/drawing/2014/main" val="3044559882"/>
                    </a:ext>
                  </a:extLst>
                </a:gridCol>
                <a:gridCol w="827880">
                  <a:extLst>
                    <a:ext uri="{9D8B030D-6E8A-4147-A177-3AD203B41FA5}">
                      <a16:colId xmlns:a16="http://schemas.microsoft.com/office/drawing/2014/main" val="3672782934"/>
                    </a:ext>
                  </a:extLst>
                </a:gridCol>
                <a:gridCol w="827880">
                  <a:extLst>
                    <a:ext uri="{9D8B030D-6E8A-4147-A177-3AD203B41FA5}">
                      <a16:colId xmlns:a16="http://schemas.microsoft.com/office/drawing/2014/main" val="895621040"/>
                    </a:ext>
                  </a:extLst>
                </a:gridCol>
                <a:gridCol w="827880">
                  <a:extLst>
                    <a:ext uri="{9D8B030D-6E8A-4147-A177-3AD203B41FA5}">
                      <a16:colId xmlns:a16="http://schemas.microsoft.com/office/drawing/2014/main" val="3860104647"/>
                    </a:ext>
                  </a:extLst>
                </a:gridCol>
                <a:gridCol w="1117639">
                  <a:extLst>
                    <a:ext uri="{9D8B030D-6E8A-4147-A177-3AD203B41FA5}">
                      <a16:colId xmlns:a16="http://schemas.microsoft.com/office/drawing/2014/main" val="127221497"/>
                    </a:ext>
                  </a:extLst>
                </a:gridCol>
                <a:gridCol w="28274">
                  <a:extLst>
                    <a:ext uri="{9D8B030D-6E8A-4147-A177-3AD203B41FA5}">
                      <a16:colId xmlns:a16="http://schemas.microsoft.com/office/drawing/2014/main" val="1522621282"/>
                    </a:ext>
                  </a:extLst>
                </a:gridCol>
                <a:gridCol w="827880">
                  <a:extLst>
                    <a:ext uri="{9D8B030D-6E8A-4147-A177-3AD203B41FA5}">
                      <a16:colId xmlns:a16="http://schemas.microsoft.com/office/drawing/2014/main" val="226165699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Tilleggsfullmakt (719 000)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50 330,00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452 970,00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503 300,00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643221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Sats (10%)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Fasttildeling (10%)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Årsverk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Andel av sum årsverk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Årsverkstildeling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tildeling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5275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1 048,54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6 291,25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361,47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24 379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30 670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644 923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58197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1 048,54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6 291,25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544,97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36 755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43 046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905 160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2649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1 048,54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6 291,25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121,50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8 194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14 486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304 601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54912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1 048,54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2 097,08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508,64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34 304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36 401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765 443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24736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1 048,54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5 242,71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304,88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20 562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25 805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542 619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21986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1 048,54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9 436,88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653,79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44 094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53 531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1 125 632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26703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1 048,54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3 145,63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421,72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28 442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31 588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664 223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82466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1 048,54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3 145,63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3 161,58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213 227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216 373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4 549 851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23678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1 048,54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5 242,71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475,38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32 061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37 304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784 419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02126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1 048,54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3 145,63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162,38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10 951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14 097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296 431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81983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50 330,00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6 716,31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452 970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503 300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10 583 300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9120463"/>
                  </a:ext>
                </a:extLst>
              </a:tr>
            </a:tbl>
          </a:graphicData>
        </a:graphic>
      </p:graphicFrame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4600C6E-D852-472D-9A8A-D1C84FD94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4707"/>
            <a:ext cx="10515600" cy="5332255"/>
          </a:xfrm>
        </p:spPr>
        <p:txBody>
          <a:bodyPr/>
          <a:lstStyle/>
          <a:p>
            <a:pPr marL="514350" indent="-514350">
              <a:buAutoNum type="alphaLcParenR"/>
            </a:pPr>
            <a:r>
              <a:rPr lang="nb-NO" dirty="0"/>
              <a:t>Tildeles kompetansenettverkene i tråd med ordinær fordeling</a:t>
            </a:r>
          </a:p>
          <a:p>
            <a:pPr marL="514350" indent="-514350">
              <a:buAutoNum type="alphaLcParenR"/>
            </a:pPr>
            <a:r>
              <a:rPr lang="nb-NO" dirty="0"/>
              <a:t>Vurderer samarbeidsforum at det dukker opp særlige behov?</a:t>
            </a:r>
          </a:p>
          <a:p>
            <a:pPr marL="514350" indent="-514350">
              <a:buAutoNum type="alphaLcParenR"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sz="1100" dirty="0"/>
          </a:p>
          <a:p>
            <a:pPr marL="0" indent="0">
              <a:buNone/>
            </a:pPr>
            <a:endParaRPr lang="nb-NO" sz="1100" dirty="0"/>
          </a:p>
          <a:p>
            <a:pPr marL="0" indent="0">
              <a:buNone/>
            </a:pPr>
            <a:endParaRPr lang="nb-NO" sz="1100" dirty="0"/>
          </a:p>
          <a:p>
            <a:pPr marL="0" indent="0">
              <a:buNone/>
            </a:pPr>
            <a:endParaRPr lang="nb-NO" dirty="0"/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977DD19C-B7AA-4BDB-B362-528076F80B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57554"/>
              </p:ext>
            </p:extLst>
          </p:nvPr>
        </p:nvGraphicFramePr>
        <p:xfrm>
          <a:off x="1581150" y="3305174"/>
          <a:ext cx="1219200" cy="19145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494256366"/>
                    </a:ext>
                  </a:extLst>
                </a:gridCol>
              </a:tblGrid>
              <a:tr h="19145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Fosen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90361426"/>
                  </a:ext>
                </a:extLst>
              </a:tr>
              <a:tr h="19145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Gauldal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72770215"/>
                  </a:ext>
                </a:extLst>
              </a:tr>
              <a:tr h="19145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Indre Namdal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81580828"/>
                  </a:ext>
                </a:extLst>
              </a:tr>
              <a:tr h="19145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Levanger/Verdal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74134263"/>
                  </a:ext>
                </a:extLst>
              </a:tr>
              <a:tr h="19145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Midtre Namdal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67218759"/>
                  </a:ext>
                </a:extLst>
              </a:tr>
              <a:tr h="19145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Orkdal-Øy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58365733"/>
                  </a:ext>
                </a:extLst>
              </a:tr>
              <a:tr h="19145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Innherred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11953116"/>
                  </a:ext>
                </a:extLst>
              </a:tr>
              <a:tr h="19145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Trondheim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05957273"/>
                  </a:ext>
                </a:extLst>
              </a:tr>
              <a:tr h="19145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Værnes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53919158"/>
                  </a:ext>
                </a:extLst>
              </a:tr>
              <a:tr h="19145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Ytre Namdal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63454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9362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5694" y="218370"/>
            <a:ext cx="10080625" cy="1077209"/>
          </a:xfrm>
        </p:spPr>
        <p:txBody>
          <a:bodyPr/>
          <a:lstStyle/>
          <a:p>
            <a:r>
              <a:rPr lang="nb-NO" dirty="0"/>
              <a:t>Videre arbeid i samarbeidsforum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>
          <a:xfrm>
            <a:off x="1045694" y="2063388"/>
            <a:ext cx="9655615" cy="4794612"/>
          </a:xfrm>
        </p:spPr>
        <p:txBody>
          <a:bodyPr/>
          <a:lstStyle/>
          <a:p>
            <a:r>
              <a:rPr lang="nb-NO" sz="1600" dirty="0"/>
              <a:t>Status                	klima</a:t>
            </a:r>
          </a:p>
          <a:p>
            <a:r>
              <a:rPr lang="nb-NO" sz="1600" dirty="0"/>
              <a:t>		samarbeidsforumets sammensetning, størrelse</a:t>
            </a:r>
          </a:p>
          <a:p>
            <a:r>
              <a:rPr lang="nb-NO" sz="1600" dirty="0"/>
              <a:t>		modell; kompetansenettverk </a:t>
            </a:r>
          </a:p>
          <a:p>
            <a:r>
              <a:rPr lang="nb-NO" sz="1600" dirty="0"/>
              <a:t>	              	midler</a:t>
            </a:r>
          </a:p>
          <a:p>
            <a:endParaRPr lang="nb-NO" sz="1600" dirty="0"/>
          </a:p>
          <a:p>
            <a:r>
              <a:rPr lang="nb-NO" sz="1600" dirty="0"/>
              <a:t>Evaluering	intensjonene</a:t>
            </a:r>
          </a:p>
          <a:p>
            <a:r>
              <a:rPr lang="nb-NO" sz="1600" dirty="0"/>
              <a:t>		</a:t>
            </a:r>
          </a:p>
          <a:p>
            <a:r>
              <a:rPr lang="nb-NO" sz="1600" dirty="0"/>
              <a:t>Rapportering	skjema vil bli sendt ut i høst, frist 9.januar</a:t>
            </a:r>
          </a:p>
          <a:p>
            <a:endParaRPr lang="nb-NO" sz="1600" dirty="0"/>
          </a:p>
          <a:p>
            <a:r>
              <a:rPr lang="nb-NO" sz="1600" dirty="0"/>
              <a:t>Møter i 2020	3.-4. mars        </a:t>
            </a:r>
          </a:p>
          <a:p>
            <a:r>
              <a:rPr lang="nb-NO" sz="1600" dirty="0"/>
              <a:t>		9.(-10.) juni</a:t>
            </a:r>
          </a:p>
          <a:p>
            <a:r>
              <a:rPr lang="nb-NO" sz="1600" dirty="0"/>
              <a:t>		13.-14.oktober</a:t>
            </a:r>
          </a:p>
          <a:p>
            <a:r>
              <a:rPr lang="nb-NO" sz="1600" dirty="0"/>
              <a:t>		Innspill – faglig      				EVENTUELT</a:t>
            </a:r>
          </a:p>
        </p:txBody>
      </p:sp>
    </p:spTree>
    <p:extLst>
      <p:ext uri="{BB962C8B-B14F-4D97-AF65-F5344CB8AC3E}">
        <p14:creationId xmlns:p14="http://schemas.microsoft.com/office/powerpoint/2010/main" val="3751504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57541" y="466725"/>
            <a:ext cx="10080625" cy="1077209"/>
          </a:xfrm>
        </p:spPr>
        <p:txBody>
          <a:bodyPr/>
          <a:lstStyle/>
          <a:p>
            <a:r>
              <a:rPr lang="nb-NO" dirty="0"/>
              <a:t>Oppsummering fra spørringa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>
          <a:xfrm>
            <a:off x="1057541" y="2441022"/>
            <a:ext cx="9952275" cy="4144259"/>
          </a:xfrm>
        </p:spPr>
        <p:txBody>
          <a:bodyPr/>
          <a:lstStyle/>
          <a:p>
            <a:r>
              <a:rPr lang="nb-NO" b="1" dirty="0"/>
              <a:t>Kompetansenettverkene har:</a:t>
            </a:r>
            <a:endParaRPr lang="nb-NO" dirty="0"/>
          </a:p>
          <a:p>
            <a:pPr marL="342900" indent="-342900">
              <a:buFontTx/>
              <a:buChar char="-"/>
            </a:pPr>
            <a:r>
              <a:rPr lang="nb-NO" dirty="0"/>
              <a:t>kommet ulikt (kan se forskjell på nye og allerede etablerte nettverk)</a:t>
            </a:r>
          </a:p>
          <a:p>
            <a:pPr marL="342900" indent="-342900">
              <a:buFontTx/>
              <a:buChar char="-"/>
            </a:pPr>
            <a:r>
              <a:rPr lang="nb-NO" dirty="0"/>
              <a:t>kommet mer eller mindre i gang (har hatt møter, er i prosesser, de fleste har hatt kontakt med eller er i dialog med UH. </a:t>
            </a:r>
          </a:p>
          <a:p>
            <a:pPr marL="342900" indent="-342900">
              <a:buFontTx/>
              <a:buChar char="-"/>
            </a:pPr>
            <a:r>
              <a:rPr lang="nb-NO" dirty="0"/>
              <a:t>ulik gjennomføring/struktur – ut fra størrelse/behov/erfaringer/tidligere praksis/forståelse</a:t>
            </a:r>
          </a:p>
          <a:p>
            <a:pPr marL="342900" indent="-342900">
              <a:buFontTx/>
              <a:buChar char="-"/>
            </a:pPr>
            <a:r>
              <a:rPr lang="nb-NO" dirty="0"/>
              <a:t>beskrevet dialogen med barnehageeierne på ymse vis</a:t>
            </a:r>
          </a:p>
          <a:p>
            <a:pPr marL="342900" indent="-342900">
              <a:buFontTx/>
              <a:buChar char="-"/>
            </a:pPr>
            <a:r>
              <a:rPr lang="nb-NO" dirty="0"/>
              <a:t>erfart at det er viktig meg gode analyser, kartlegginger før igangsetting</a:t>
            </a:r>
          </a:p>
          <a:p>
            <a:pPr marL="342900" indent="-342900">
              <a:buFontTx/>
              <a:buChar char="-"/>
            </a:pPr>
            <a:endParaRPr lang="nb-NO" dirty="0"/>
          </a:p>
          <a:p>
            <a:pPr marL="342900" indent="-342900">
              <a:buFontTx/>
              <a:buChar char="-"/>
            </a:pPr>
            <a:endParaRPr lang="nb-NO" dirty="0"/>
          </a:p>
          <a:p>
            <a:r>
              <a:rPr lang="nb-NO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144233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57541" y="455436"/>
            <a:ext cx="10080625" cy="1077209"/>
          </a:xfrm>
        </p:spPr>
        <p:txBody>
          <a:bodyPr/>
          <a:lstStyle/>
          <a:p>
            <a:r>
              <a:rPr lang="nb-NO" dirty="0"/>
              <a:t>Positive erfaringer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>
          <a:xfrm>
            <a:off x="1057541" y="2418443"/>
            <a:ext cx="9974852" cy="4144259"/>
          </a:xfrm>
        </p:spPr>
        <p:txBody>
          <a:bodyPr/>
          <a:lstStyle/>
          <a:p>
            <a:r>
              <a:rPr lang="nb-NO" b="1" dirty="0"/>
              <a:t>Enkelte kompetansenettverk har:</a:t>
            </a:r>
          </a:p>
          <a:p>
            <a:pPr marL="342900" indent="-342900">
              <a:buFontTx/>
              <a:buChar char="-"/>
            </a:pPr>
            <a:r>
              <a:rPr lang="nb-NO" dirty="0"/>
              <a:t>kommentert at det er tett dialog mellom </a:t>
            </a:r>
            <a:r>
              <a:rPr lang="nb-NO" dirty="0" err="1"/>
              <a:t>komptansenettverkene</a:t>
            </a:r>
            <a:r>
              <a:rPr lang="nb-NO" dirty="0"/>
              <a:t> og UH, og sier at dette er viktig/nødvendig</a:t>
            </a:r>
          </a:p>
          <a:p>
            <a:pPr marL="342900" indent="-342900">
              <a:buFontTx/>
              <a:buChar char="-"/>
            </a:pPr>
            <a:r>
              <a:rPr lang="nb-NO" dirty="0"/>
              <a:t>tenkt at det er viktig å få med alle barnehagene fra første stund, god dialog med barnehageeier/myndighetene, og at ledernivået må med.</a:t>
            </a:r>
          </a:p>
          <a:p>
            <a:pPr marL="342900" indent="-342900">
              <a:buFontTx/>
              <a:buChar char="-"/>
            </a:pPr>
            <a:r>
              <a:rPr lang="nb-NO" dirty="0"/>
              <a:t>erfart at det er nødvendig med et godt analysearbeid</a:t>
            </a:r>
          </a:p>
          <a:p>
            <a:pPr marL="342900" indent="-342900">
              <a:buFontTx/>
              <a:buChar char="-"/>
            </a:pPr>
            <a:r>
              <a:rPr lang="nb-NO" dirty="0"/>
              <a:t>tenkt at koordinering er av stor betydning for å lykkes med arbeidet</a:t>
            </a:r>
          </a:p>
          <a:p>
            <a:pPr marL="342900" indent="-342900">
              <a:buFontTx/>
              <a:buChar char="-"/>
            </a:pPr>
            <a:r>
              <a:rPr lang="nb-NO" dirty="0"/>
              <a:t>planer om å lage kontrakter med barnehageeierne med forventningsavklaringer</a:t>
            </a:r>
          </a:p>
          <a:p>
            <a:pPr marL="342900" indent="-342900">
              <a:buFontTx/>
              <a:buChar char="-"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59403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5694" y="263525"/>
            <a:ext cx="10080625" cy="1077209"/>
          </a:xfrm>
        </p:spPr>
        <p:txBody>
          <a:bodyPr/>
          <a:lstStyle/>
          <a:p>
            <a:r>
              <a:rPr lang="nb-NO" dirty="0"/>
              <a:t>Drøftinger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>
          <a:xfrm>
            <a:off x="1055688" y="2158799"/>
            <a:ext cx="10070631" cy="4144259"/>
          </a:xfrm>
        </p:spPr>
        <p:txBody>
          <a:bodyPr/>
          <a:lstStyle/>
          <a:p>
            <a:endParaRPr lang="nb-NO" dirty="0"/>
          </a:p>
          <a:p>
            <a:r>
              <a:rPr lang="nb-NO" dirty="0"/>
              <a:t>Bruk av midler til barnehageeier – for planlegging, frikjøp av tid og ressurser. Erfaringer sier at dette er verdifullt for barnehagene. Er dette gjennomførbart?</a:t>
            </a:r>
          </a:p>
          <a:p>
            <a:endParaRPr lang="nb-NO" dirty="0"/>
          </a:p>
          <a:p>
            <a:r>
              <a:rPr lang="nb-NO" dirty="0"/>
              <a:t>Koordinator – hvordan få til dette?</a:t>
            </a:r>
          </a:p>
          <a:p>
            <a:endParaRPr lang="nb-NO" dirty="0"/>
          </a:p>
          <a:p>
            <a:r>
              <a:rPr lang="nb-NO" dirty="0"/>
              <a:t>UH – hvordan sikre intensjonen om en mer </a:t>
            </a:r>
            <a:r>
              <a:rPr lang="nb-NO" dirty="0" err="1"/>
              <a:t>praksisnær</a:t>
            </a:r>
            <a:r>
              <a:rPr lang="nb-NO" dirty="0"/>
              <a:t> UH i Trøndelag hvis det blir en veldig skjevfordeling av bruk av Nord U og DMMH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83224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06921" y="432859"/>
            <a:ext cx="10080625" cy="1077209"/>
          </a:xfrm>
        </p:spPr>
        <p:txBody>
          <a:bodyPr/>
          <a:lstStyle/>
          <a:p>
            <a:r>
              <a:rPr lang="nb-NO" dirty="0"/>
              <a:t>Kontakten mellom kompetansenettverkene og Fylkesmannen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>
          <a:xfrm>
            <a:off x="906922" y="2158799"/>
            <a:ext cx="10219398" cy="1442357"/>
          </a:xfrm>
        </p:spPr>
        <p:txBody>
          <a:bodyPr/>
          <a:lstStyle/>
          <a:p>
            <a:r>
              <a:rPr lang="nb-NO" dirty="0"/>
              <a:t>Hvordan sikre intensjonene med modellen som er valgt?</a:t>
            </a:r>
          </a:p>
          <a:p>
            <a:r>
              <a:rPr lang="nb-NO" dirty="0"/>
              <a:t>-barnehagebaserte kompetansetiltak, sikre at private barnehager og barnehager med lav kompetanse er med, enda mer </a:t>
            </a:r>
            <a:r>
              <a:rPr lang="nb-NO" dirty="0" err="1"/>
              <a:t>praksisnær</a:t>
            </a:r>
            <a:r>
              <a:rPr lang="nb-NO" dirty="0"/>
              <a:t> UH, tettere samarbeid mellom aktørene…</a:t>
            </a:r>
          </a:p>
          <a:p>
            <a:endParaRPr lang="nb-NO" dirty="0"/>
          </a:p>
          <a:p>
            <a:endParaRPr lang="nb-NO" dirty="0"/>
          </a:p>
          <a:p>
            <a:pPr marL="457200" indent="-457200">
              <a:buAutoNum type="alphaLcParenR"/>
            </a:pPr>
            <a:endParaRPr lang="nb-NO" dirty="0"/>
          </a:p>
          <a:p>
            <a:pPr marL="457200" indent="-457200">
              <a:buAutoNum type="alphaLcParenR"/>
            </a:pPr>
            <a:endParaRPr lang="nb-NO" dirty="0"/>
          </a:p>
        </p:txBody>
      </p:sp>
      <p:sp>
        <p:nvSpPr>
          <p:cNvPr id="5" name="Plassholder for tekst 3"/>
          <p:cNvSpPr>
            <a:spLocks noGrp="1"/>
          </p:cNvSpPr>
          <p:nvPr>
            <p:ph type="body" sz="quarter" idx="12"/>
          </p:nvPr>
        </p:nvSpPr>
        <p:spPr>
          <a:xfrm>
            <a:off x="985944" y="3727955"/>
            <a:ext cx="10219398" cy="2537379"/>
          </a:xfrm>
        </p:spPr>
        <p:txBody>
          <a:bodyPr/>
          <a:lstStyle/>
          <a:p>
            <a:r>
              <a:rPr lang="nb-NO" sz="1600" dirty="0" err="1"/>
              <a:t>Pr.i</a:t>
            </a:r>
            <a:r>
              <a:rPr lang="nb-NO" sz="1600" dirty="0"/>
              <a:t> dag:</a:t>
            </a:r>
          </a:p>
          <a:p>
            <a:r>
              <a:rPr lang="nb-NO" sz="1600" dirty="0"/>
              <a:t>Møtes i samarbeidsforum</a:t>
            </a:r>
          </a:p>
          <a:p>
            <a:r>
              <a:rPr lang="nb-NO" sz="1600" dirty="0"/>
              <a:t>Spørsmål/kontakt/veiledning/drøftinger pr </a:t>
            </a:r>
            <a:r>
              <a:rPr lang="nb-NO" sz="1600" dirty="0" err="1"/>
              <a:t>tlf</a:t>
            </a:r>
            <a:r>
              <a:rPr lang="nb-NO" sz="1600" dirty="0"/>
              <a:t>/mail</a:t>
            </a:r>
          </a:p>
          <a:p>
            <a:r>
              <a:rPr lang="nb-NO" sz="1600" dirty="0"/>
              <a:t>Spørring</a:t>
            </a:r>
          </a:p>
          <a:p>
            <a:r>
              <a:rPr lang="nb-NO" sz="1600" dirty="0"/>
              <a:t>Mottar referat fra møter i KN</a:t>
            </a:r>
          </a:p>
          <a:p>
            <a:r>
              <a:rPr lang="nb-NO" sz="1600" dirty="0"/>
              <a:t>Innhente planer etter hvert</a:t>
            </a:r>
          </a:p>
          <a:p>
            <a:endParaRPr lang="nb-NO" dirty="0"/>
          </a:p>
          <a:p>
            <a:pPr marL="457200" indent="-457200">
              <a:buAutoNum type="alphaLcParenR"/>
            </a:pPr>
            <a:endParaRPr lang="nb-NO" dirty="0"/>
          </a:p>
          <a:p>
            <a:pPr marL="457200" indent="-457200">
              <a:buAutoNum type="alphaLcParenR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51416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>
            <a:spLocks noGrp="1"/>
          </p:cNvSpPr>
          <p:nvPr>
            <p:ph type="title"/>
          </p:nvPr>
        </p:nvSpPr>
        <p:spPr>
          <a:xfrm>
            <a:off x="906463" y="331788"/>
            <a:ext cx="10080625" cy="1076325"/>
          </a:xfrm>
        </p:spPr>
        <p:txBody>
          <a:bodyPr/>
          <a:lstStyle/>
          <a:p>
            <a:r>
              <a:rPr lang="nb-NO" dirty="0"/>
              <a:t>Støtte til kompetansenettverkene</a:t>
            </a:r>
          </a:p>
        </p:txBody>
      </p:sp>
      <p:sp>
        <p:nvSpPr>
          <p:cNvPr id="6" name="Plassholder for tekst 3"/>
          <p:cNvSpPr txBox="1">
            <a:spLocks/>
          </p:cNvSpPr>
          <p:nvPr/>
        </p:nvSpPr>
        <p:spPr>
          <a:xfrm>
            <a:off x="906463" y="2412798"/>
            <a:ext cx="10219398" cy="376222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DMMH fikk i 2018 tildelt 500.000,- for støtte til nettverkene.</a:t>
            </a:r>
          </a:p>
          <a:p>
            <a:endParaRPr lang="nb-NO" sz="1600" dirty="0"/>
          </a:p>
          <a:p>
            <a:r>
              <a:rPr lang="nb-NO" sz="1600" dirty="0"/>
              <a:t>Utbetalingsbrev:</a:t>
            </a:r>
          </a:p>
          <a:p>
            <a:r>
              <a:rPr lang="nb-NO" sz="1600" dirty="0"/>
              <a:t>«Noen av nettverkene er nyetablerte og kan ha behov for støtte i igangsettingen av ordningen. Andre nettverk er en videreføring av eksisterende samarbeid og kan ha behov for annen støtte og tidsperspektiv i prosessen. Et felles tema er hvordan barnehagebaserte kompetanseutviklingstiltak skal innrettes, prioriteres, og dimensjoneres i det enkelte kompetansenettverket. Det kan være snakk om både veiledning og fagsamlinger. Behovet avklares med det enkelte regionale kompetansenettverket.»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I april-19 ble det gjort en undersøkelse.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6179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3"/>
          <p:cNvSpPr txBox="1">
            <a:spLocks/>
          </p:cNvSpPr>
          <p:nvPr/>
        </p:nvSpPr>
        <p:spPr>
          <a:xfrm>
            <a:off x="916915" y="2587777"/>
            <a:ext cx="10219398" cy="25373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nb-NO" dirty="0"/>
              <a:t>Ett møte med alle kompetansenettverkene, møtested i regionene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nb-NO" dirty="0"/>
              <a:t>Etter møtene; skreddersy/støtte hvert enkelt nettverk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nb-NO" dirty="0"/>
              <a:t>Fagdag der alle i nettverket møter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nb-NO" dirty="0"/>
              <a:t>2-dagers kurs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endParaRPr lang="nb-NO" dirty="0"/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nb-NO" dirty="0"/>
              <a:t>Ved behov tar Fylkesmannen møter/veiledning med kompetansenettverkene</a:t>
            </a:r>
          </a:p>
          <a:p>
            <a:endParaRPr lang="nb-NO" dirty="0"/>
          </a:p>
          <a:p>
            <a:r>
              <a:rPr lang="nb-NO" dirty="0"/>
              <a:t>Hva er behovene til kompetansenettverkene?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endParaRPr lang="nb-NO" dirty="0"/>
          </a:p>
          <a:p>
            <a:pPr marL="457200" indent="-457200">
              <a:buFont typeface="Arial" panose="020B0604020202020204" pitchFamily="34" charset="0"/>
              <a:buAutoNum type="alphaLcParenR"/>
            </a:pPr>
            <a:endParaRPr lang="nb-NO" dirty="0"/>
          </a:p>
        </p:txBody>
      </p:sp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985838" y="219075"/>
            <a:ext cx="10080625" cy="1076325"/>
          </a:xfrm>
        </p:spPr>
        <p:txBody>
          <a:bodyPr/>
          <a:lstStyle/>
          <a:p>
            <a:r>
              <a:rPr lang="nb-NO" dirty="0"/>
              <a:t>Kontakt/oppfølging/støtte</a:t>
            </a:r>
          </a:p>
        </p:txBody>
      </p:sp>
    </p:spTree>
    <p:extLst>
      <p:ext uri="{BB962C8B-B14F-4D97-AF65-F5344CB8AC3E}">
        <p14:creationId xmlns:p14="http://schemas.microsoft.com/office/powerpoint/2010/main" val="973098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M_designprofil_2018">
      <a:dk1>
        <a:srgbClr val="00244E"/>
      </a:dk1>
      <a:lt1>
        <a:sysClr val="window" lastClr="FFFFFF"/>
      </a:lt1>
      <a:dk2>
        <a:srgbClr val="00244E"/>
      </a:dk2>
      <a:lt2>
        <a:srgbClr val="E7E6E6"/>
      </a:lt2>
      <a:accent1>
        <a:srgbClr val="00ADBA"/>
      </a:accent1>
      <a:accent2>
        <a:srgbClr val="4C76BA"/>
      </a:accent2>
      <a:accent3>
        <a:srgbClr val="BFC2C0"/>
      </a:accent3>
      <a:accent4>
        <a:srgbClr val="F39200"/>
      </a:accent4>
      <a:accent5>
        <a:srgbClr val="C90B1C"/>
      </a:accent5>
      <a:accent6>
        <a:srgbClr val="87C0C4"/>
      </a:accent6>
      <a:hlink>
        <a:srgbClr val="00ADBA"/>
      </a:hlink>
      <a:folHlink>
        <a:srgbClr val="C90B1C"/>
      </a:folHlink>
    </a:clrScheme>
    <a:fontScheme name="FM_OpenSan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Røykfarget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716C098D-71DA-49CE-9293-D3345703B8C8}" vid="{132B1F7D-1D01-4435-859B-429E3A3764F4}"/>
    </a:ext>
  </a:extLst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FMTL mal power-point</Template>
  <TotalTime>881</TotalTime>
  <Words>2196</Words>
  <Application>Microsoft Office PowerPoint</Application>
  <PresentationFormat>Widescreen</PresentationFormat>
  <Paragraphs>472</Paragraphs>
  <Slides>31</Slides>
  <Notes>29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31</vt:i4>
      </vt:variant>
    </vt:vector>
  </HeadingPairs>
  <TitlesOfParts>
    <vt:vector size="40" baseType="lpstr">
      <vt:lpstr>Arial</vt:lpstr>
      <vt:lpstr>Calibri</vt:lpstr>
      <vt:lpstr>Calibri Light</vt:lpstr>
      <vt:lpstr>Franklin Gothic Book</vt:lpstr>
      <vt:lpstr>Open Sans</vt:lpstr>
      <vt:lpstr>Open Sans Light</vt:lpstr>
      <vt:lpstr>Open Sans SemiBold</vt:lpstr>
      <vt:lpstr>Office-tema</vt:lpstr>
      <vt:lpstr>Egendefinert utforming</vt:lpstr>
      <vt:lpstr>PowerPoint-presentasjon</vt:lpstr>
      <vt:lpstr>Onsdag 2.oktober</vt:lpstr>
      <vt:lpstr>Torsdag 3.oktober</vt:lpstr>
      <vt:lpstr>Oppsummering fra spørringa</vt:lpstr>
      <vt:lpstr>Positive erfaringer</vt:lpstr>
      <vt:lpstr>Drøftinger</vt:lpstr>
      <vt:lpstr>Kontakten mellom kompetansenettverkene og Fylkesmannen</vt:lpstr>
      <vt:lpstr>Støtte til kompetansenettverkene</vt:lpstr>
      <vt:lpstr>Kontakt/oppfølging/støtte</vt:lpstr>
      <vt:lpstr>Nasjonale satsinger</vt:lpstr>
      <vt:lpstr>PowerPoint-presentasjon</vt:lpstr>
      <vt:lpstr>Kort historikk</vt:lpstr>
      <vt:lpstr>PowerPoint-presentasjon</vt:lpstr>
      <vt:lpstr>Trøndelagstall</vt:lpstr>
      <vt:lpstr>Problemstillinger til drøfting:</vt:lpstr>
      <vt:lpstr>PowerPoint-presentasjon</vt:lpstr>
      <vt:lpstr>Kort historikk</vt:lpstr>
      <vt:lpstr>NOU 2016:18 Hjertespråket</vt:lpstr>
      <vt:lpstr>     Samisk innhold i rammeplanen gjelder for</vt:lpstr>
      <vt:lpstr>PowerPoint-presentasjon</vt:lpstr>
      <vt:lpstr>PowerPoint-presentasjon</vt:lpstr>
      <vt:lpstr>PowerPoint-presentasjon</vt:lpstr>
      <vt:lpstr>Problemstillinger til drøfting:</vt:lpstr>
      <vt:lpstr>Bruk av midler (30%) Behov i Trøndelag</vt:lpstr>
      <vt:lpstr>PowerPoint-presentasjon</vt:lpstr>
      <vt:lpstr>Bruk av midler 2019-2020</vt:lpstr>
      <vt:lpstr>Oversikt over studier, nasjonale satsinger</vt:lpstr>
      <vt:lpstr>Bruk av midler 2020 – 2021, 2021 - 2022</vt:lpstr>
      <vt:lpstr>Supplerende tildelingsbrev  Økt bevilgning fra Udir til FM</vt:lpstr>
      <vt:lpstr>PowerPoint-presentasjon</vt:lpstr>
      <vt:lpstr>Videre arbeid i samarbeidsforum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Schroeder, Karsten</dc:creator>
  <cp:lastModifiedBy>Welde, Anne Kirsti</cp:lastModifiedBy>
  <cp:revision>65</cp:revision>
  <cp:lastPrinted>2019-03-05T13:28:46Z</cp:lastPrinted>
  <dcterms:created xsi:type="dcterms:W3CDTF">2019-02-27T12:13:18Z</dcterms:created>
  <dcterms:modified xsi:type="dcterms:W3CDTF">2019-10-21T14:21:34Z</dcterms:modified>
</cp:coreProperties>
</file>