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5"/>
  </p:notesMasterIdLst>
  <p:sldIdLst>
    <p:sldId id="257" r:id="rId5"/>
    <p:sldId id="282" r:id="rId6"/>
    <p:sldId id="283" r:id="rId7"/>
    <p:sldId id="269" r:id="rId8"/>
    <p:sldId id="289" r:id="rId9"/>
    <p:sldId id="290" r:id="rId10"/>
    <p:sldId id="279" r:id="rId11"/>
    <p:sldId id="280" r:id="rId12"/>
    <p:sldId id="281" r:id="rId13"/>
    <p:sldId id="284" r:id="rId14"/>
    <p:sldId id="285" r:id="rId15"/>
    <p:sldId id="291" r:id="rId16"/>
    <p:sldId id="292" r:id="rId17"/>
    <p:sldId id="293" r:id="rId18"/>
    <p:sldId id="294" r:id="rId19"/>
    <p:sldId id="286" r:id="rId20"/>
    <p:sldId id="288" r:id="rId21"/>
    <p:sldId id="262" r:id="rId22"/>
    <p:sldId id="275" r:id="rId23"/>
    <p:sldId id="278" r:id="rId24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59" d="100"/>
          <a:sy n="159" d="100"/>
        </p:scale>
        <p:origin x="1902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66FC08-84D5-44C0-9B41-C62F52DCF0C9}" type="datetimeFigureOut">
              <a:rPr lang="nb-NO" smtClean="0"/>
              <a:t>02.06.2025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09B82-A0D8-40D6-9BBF-DB32F3953E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8990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ssholder for lysbilde 1">
            <a:extLst>
              <a:ext uri="{FF2B5EF4-FFF2-40B4-BE49-F238E27FC236}">
                <a16:creationId xmlns:a16="http://schemas.microsoft.com/office/drawing/2014/main" id="{07BBBBAA-58D8-A538-1CF1-9DC95ABEE35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Plassholder for notater 2">
            <a:extLst>
              <a:ext uri="{FF2B5EF4-FFF2-40B4-BE49-F238E27FC236}">
                <a16:creationId xmlns:a16="http://schemas.microsoft.com/office/drawing/2014/main" id="{3AF940D3-2672-5894-35A2-9F50E67AFD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5124" name="Plassholder for lysbildenummer 3">
            <a:extLst>
              <a:ext uri="{FF2B5EF4-FFF2-40B4-BE49-F238E27FC236}">
                <a16:creationId xmlns:a16="http://schemas.microsoft.com/office/drawing/2014/main" id="{90186048-5B6F-584C-DAE4-08C7A84521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C5E76B-7F87-4AFB-9766-25813925B358}" type="slidenum">
              <a:rPr lang="nb-NO" altLang="nb-NO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nb-NO" altLang="nb-NO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ssholder for lysbilde 1">
            <a:extLst>
              <a:ext uri="{FF2B5EF4-FFF2-40B4-BE49-F238E27FC236}">
                <a16:creationId xmlns:a16="http://schemas.microsoft.com/office/drawing/2014/main" id="{DF84B1B8-F4B6-DC6C-9C1F-8EB41A8FCA4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Plassholder for notater 2">
            <a:extLst>
              <a:ext uri="{FF2B5EF4-FFF2-40B4-BE49-F238E27FC236}">
                <a16:creationId xmlns:a16="http://schemas.microsoft.com/office/drawing/2014/main" id="{77B9F628-435B-AB3D-F62F-7BADA86C8E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9220" name="Plassholder for lysbildenummer 3">
            <a:extLst>
              <a:ext uri="{FF2B5EF4-FFF2-40B4-BE49-F238E27FC236}">
                <a16:creationId xmlns:a16="http://schemas.microsoft.com/office/drawing/2014/main" id="{3BC2384E-B05A-F720-F271-985897A70C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8B40A9-8A61-41E5-991C-1BC7847CF291}" type="slidenum">
              <a:rPr lang="nb-NO" altLang="nb-NO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nb-NO" altLang="nb-NO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Plassholder for lysbilde 1">
            <a:extLst>
              <a:ext uri="{FF2B5EF4-FFF2-40B4-BE49-F238E27FC236}">
                <a16:creationId xmlns:a16="http://schemas.microsoft.com/office/drawing/2014/main" id="{72049B7A-2E6D-355B-5BF3-3E1F6407E6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Plassholder for notater 2">
            <a:extLst>
              <a:ext uri="{FF2B5EF4-FFF2-40B4-BE49-F238E27FC236}">
                <a16:creationId xmlns:a16="http://schemas.microsoft.com/office/drawing/2014/main" id="{077526EF-CFF5-2E0C-BA9D-B02D834D41B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16388" name="Plassholder for lysbildenummer 3">
            <a:extLst>
              <a:ext uri="{FF2B5EF4-FFF2-40B4-BE49-F238E27FC236}">
                <a16:creationId xmlns:a16="http://schemas.microsoft.com/office/drawing/2014/main" id="{E6794898-01C4-36B5-2C53-F4D7B62D45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82AC9A-F3E5-4EA8-BB3C-7C2AE440AB77}" type="slidenum">
              <a:rPr lang="nb-NO" altLang="nb-NO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18</a:t>
            </a:fld>
            <a:endParaRPr lang="nb-NO" altLang="nb-NO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lassholder for lysbilde 1">
            <a:extLst>
              <a:ext uri="{FF2B5EF4-FFF2-40B4-BE49-F238E27FC236}">
                <a16:creationId xmlns:a16="http://schemas.microsoft.com/office/drawing/2014/main" id="{61873DE4-0488-5305-6DDD-5FF613090D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Plassholder for notater 2">
            <a:extLst>
              <a:ext uri="{FF2B5EF4-FFF2-40B4-BE49-F238E27FC236}">
                <a16:creationId xmlns:a16="http://schemas.microsoft.com/office/drawing/2014/main" id="{D7B35AB2-46F0-35B5-3580-3732437FAF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18436" name="Plassholder for lysbildenummer 3">
            <a:extLst>
              <a:ext uri="{FF2B5EF4-FFF2-40B4-BE49-F238E27FC236}">
                <a16:creationId xmlns:a16="http://schemas.microsoft.com/office/drawing/2014/main" id="{C45057E3-584D-FA3C-64C4-A966820AE0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6B98EB-928D-4B1F-8C73-12D6E323BF00}" type="slidenum">
              <a:rPr lang="nb-NO" altLang="nb-NO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19</a:t>
            </a:fld>
            <a:endParaRPr lang="nb-NO" altLang="nb-NO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208862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118472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16448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465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31257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909389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9090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73051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258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269625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29292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29292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29292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29292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29292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29292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29292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29292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29292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23F73A4-8414-789C-D755-936147DCD2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b-NO" dirty="0"/>
              <a:t>RVTS - Midt </a:t>
            </a:r>
            <a:br>
              <a:rPr lang="nb-NO"/>
            </a:br>
            <a:r>
              <a:rPr lang="nb-NO"/>
              <a:t>Juridisk </a:t>
            </a:r>
            <a:r>
              <a:rPr lang="nb-NO" dirty="0"/>
              <a:t>Rådgiver </a:t>
            </a:r>
            <a:br>
              <a:rPr lang="nb-NO" dirty="0"/>
            </a:br>
            <a:r>
              <a:rPr lang="nb-NO" dirty="0"/>
              <a:t>Leif Strøm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B1ED28E-2FE0-8238-AE95-D6FCB25D456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b-NO" b="1" dirty="0"/>
              <a:t>Jus i lavterskel, psykisk helsearbeid barn og unge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C45149-4F91-7821-04C2-73E9306E3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nb-NO" dirty="0"/>
              <a:t>Hva menes med helsehjelp?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E0ED769-9B06-A2B2-C8B0-AEAA082B1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Defineres i </a:t>
            </a:r>
            <a:r>
              <a:rPr lang="nb-NO" dirty="0" err="1"/>
              <a:t>helsepersonellovens</a:t>
            </a:r>
            <a:r>
              <a:rPr lang="nb-NO" dirty="0"/>
              <a:t> § 3, 3. ledd som lyder:</a:t>
            </a:r>
          </a:p>
          <a:p>
            <a:pPr lvl="0"/>
            <a:r>
              <a:rPr lang="nb-NO" dirty="0"/>
              <a:t>Med helsehjelp menes enhver handling som har forebyggende, diagnostisk, behandlende, helsebevarende, rehabiliterende eller pleie- og </a:t>
            </a:r>
            <a:r>
              <a:rPr lang="nb-NO" dirty="0" err="1"/>
              <a:t>omsorgsformål</a:t>
            </a:r>
            <a:r>
              <a:rPr lang="nb-NO" dirty="0"/>
              <a:t> og som utføres av helsepersonell.</a:t>
            </a:r>
          </a:p>
          <a:p>
            <a:r>
              <a:rPr lang="nb-NO" dirty="0"/>
              <a:t> 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2286000" y="920621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15991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4BB2F9E-E648-F0AE-DEE9-C5ABE4544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1143000"/>
          </a:xfrm>
        </p:spPr>
        <p:txBody>
          <a:bodyPr/>
          <a:lstStyle/>
          <a:p>
            <a:r>
              <a:rPr lang="nb-NO" dirty="0"/>
              <a:t>Hva menes med behandling?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896BD1B-6D7A-BDBA-767B-275DA0FCD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Det finnes ingen lovbestemt definisjon av begrepet behandling, men når det gjelder helsemessig behandling utført av helsepersonell, er dette godt dekket av </a:t>
            </a:r>
            <a:r>
              <a:rPr lang="nb-NO" dirty="0" err="1"/>
              <a:t>helsepersonellovens</a:t>
            </a:r>
            <a:r>
              <a:rPr lang="nb-NO" dirty="0"/>
              <a:t> §3, 3. ledd (forrige bilde)</a:t>
            </a:r>
          </a:p>
        </p:txBody>
      </p:sp>
    </p:spTree>
    <p:extLst>
      <p:ext uri="{BB962C8B-B14F-4D97-AF65-F5344CB8AC3E}">
        <p14:creationId xmlns:p14="http://schemas.microsoft.com/office/powerpoint/2010/main" val="808934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/>
          <a:lstStyle/>
          <a:p>
            <a:br>
              <a:rPr lang="nb-NO" dirty="0"/>
            </a:br>
            <a:r>
              <a:rPr lang="nb-NO" dirty="0"/>
              <a:t>Betyr dette at kun helsepersonell kan gi behandling 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9552" y="2204864"/>
            <a:ext cx="8147248" cy="3921299"/>
          </a:xfrm>
        </p:spPr>
        <p:txBody>
          <a:bodyPr/>
          <a:lstStyle/>
          <a:p>
            <a:r>
              <a:rPr lang="nb-NO" dirty="0"/>
              <a:t>Etter min mening, nei, men må avgrense mot ren helsemessig behandling som krever autorisasjon som helsepersonell.</a:t>
            </a:r>
          </a:p>
          <a:p>
            <a:endParaRPr lang="nb-NO" dirty="0"/>
          </a:p>
          <a:p>
            <a:r>
              <a:rPr lang="nb-NO" dirty="0"/>
              <a:t>Eksempelvis miljøterapi og stabilisering er etter min mening behandling som normalt ikke krever helsepersonell. </a:t>
            </a:r>
          </a:p>
        </p:txBody>
      </p:sp>
    </p:spTree>
    <p:extLst>
      <p:ext uri="{BB962C8B-B14F-4D97-AF65-F5344CB8AC3E}">
        <p14:creationId xmlns:p14="http://schemas.microsoft.com/office/powerpoint/2010/main" val="2282428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Bruker og pasient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Disse begrepene er definert i pasient- og brukerrettighetsloven §3-1. </a:t>
            </a:r>
          </a:p>
          <a:p>
            <a:endParaRPr lang="nb-NO" dirty="0"/>
          </a:p>
          <a:p>
            <a:r>
              <a:rPr lang="nb-NO" dirty="0"/>
              <a:t>Pasient i pkt. a</a:t>
            </a:r>
          </a:p>
          <a:p>
            <a:r>
              <a:rPr lang="nb-NO" dirty="0"/>
              <a:t>Bruker  i pkt. f </a:t>
            </a:r>
          </a:p>
        </p:txBody>
      </p:sp>
    </p:spTree>
    <p:extLst>
      <p:ext uri="{BB962C8B-B14F-4D97-AF65-F5344CB8AC3E}">
        <p14:creationId xmlns:p14="http://schemas.microsoft.com/office/powerpoint/2010/main" val="1366215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Taushetsplikt og avvergeplikt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Disse begrepene angår alle men ikke alle skal følge de samme regler.</a:t>
            </a:r>
          </a:p>
          <a:p>
            <a:endParaRPr lang="nb-NO" dirty="0"/>
          </a:p>
          <a:p>
            <a:r>
              <a:rPr lang="nb-NO" dirty="0"/>
              <a:t>Stort sett kan man si det slik:</a:t>
            </a:r>
          </a:p>
          <a:p>
            <a:r>
              <a:rPr lang="nb-NO" dirty="0"/>
              <a:t>Helsepersonell, </a:t>
            </a:r>
            <a:r>
              <a:rPr lang="nb-NO" dirty="0" err="1"/>
              <a:t>helsepersonelloven</a:t>
            </a:r>
            <a:r>
              <a:rPr lang="nb-NO" dirty="0"/>
              <a:t> kap.4</a:t>
            </a:r>
          </a:p>
          <a:p>
            <a:r>
              <a:rPr lang="nb-NO" dirty="0"/>
              <a:t>Andre: Forvaltningsloven §§ 13 – 13 e</a:t>
            </a:r>
          </a:p>
          <a:p>
            <a:endParaRPr lang="nb-NO" dirty="0"/>
          </a:p>
          <a:p>
            <a:r>
              <a:rPr lang="nb-NO" dirty="0" err="1"/>
              <a:t>Avvergplikt</a:t>
            </a:r>
            <a:r>
              <a:rPr lang="nb-NO" dirty="0"/>
              <a:t> for alle, ingen unntak</a:t>
            </a:r>
          </a:p>
        </p:txBody>
      </p:sp>
    </p:spTree>
    <p:extLst>
      <p:ext uri="{BB962C8B-B14F-4D97-AF65-F5344CB8AC3E}">
        <p14:creationId xmlns:p14="http://schemas.microsoft.com/office/powerpoint/2010/main" val="3643333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Arkivplikt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Alle har arkivplikt, men hvilket system kan variere fra sted til sted.</a:t>
            </a:r>
          </a:p>
          <a:p>
            <a:endParaRPr lang="nb-NO" dirty="0"/>
          </a:p>
          <a:p>
            <a:r>
              <a:rPr lang="nb-NO" dirty="0"/>
              <a:t>De som er tilknyttet </a:t>
            </a:r>
            <a:r>
              <a:rPr lang="nb-NO" dirty="0" err="1"/>
              <a:t>helseplattformern</a:t>
            </a:r>
            <a:r>
              <a:rPr lang="nb-NO" dirty="0"/>
              <a:t> må regne med å bruke denne.</a:t>
            </a:r>
          </a:p>
        </p:txBody>
      </p:sp>
    </p:spTree>
    <p:extLst>
      <p:ext uri="{BB962C8B-B14F-4D97-AF65-F5344CB8AC3E}">
        <p14:creationId xmlns:p14="http://schemas.microsoft.com/office/powerpoint/2010/main" val="105142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5BCE90-9DA3-6306-CC52-222FCCEF5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Kravet til Samordning og Samarbeid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B2D5B24-7CBC-0A22-E8CC-5C17AFACD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I 2022 ble det foretatt lovendring i 14 forskjellige lover hvor målet var å styrke Samhandling og Samarbeid.</a:t>
            </a:r>
          </a:p>
          <a:p>
            <a:endParaRPr lang="nb-NO" dirty="0"/>
          </a:p>
          <a:p>
            <a:r>
              <a:rPr lang="nb-NO" dirty="0"/>
              <a:t>Det mest praktiske virkemiddel synes fortsatt å være individuell plan, jfr. helse og omsorgstjenesteloven Kap.7.</a:t>
            </a:r>
          </a:p>
        </p:txBody>
      </p:sp>
    </p:spTree>
    <p:extLst>
      <p:ext uri="{BB962C8B-B14F-4D97-AF65-F5344CB8AC3E}">
        <p14:creationId xmlns:p14="http://schemas.microsoft.com/office/powerpoint/2010/main" val="1970723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2C5117-79F6-BC07-B1B8-72D96B836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Begrensninger i Samarbeidet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EF223AD-0D15-B4D8-41A0-56D90FB34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Kravet til personvern og taushetsplikt kan legge visse begrensninger i Samarbeid og Samordning, det er derfor viktig å ha god kjennskap til taushetspliktsreglene.</a:t>
            </a:r>
          </a:p>
        </p:txBody>
      </p:sp>
    </p:spTree>
    <p:extLst>
      <p:ext uri="{BB962C8B-B14F-4D97-AF65-F5344CB8AC3E}">
        <p14:creationId xmlns:p14="http://schemas.microsoft.com/office/powerpoint/2010/main" val="3617856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49DB7151-F00B-2575-F2D5-71B4488F9A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pPr eaLnBrk="1" hangingPunct="1">
              <a:defRPr/>
            </a:pPr>
            <a:r>
              <a:rPr lang="nb-NO" sz="4000" dirty="0"/>
              <a:t>Oversikt over relevante taushetspliktsregler - avvergeplikt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A213602A-B7E8-DA29-9D3E-9AA94A5132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nb-NO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nb-NO" sz="2800" dirty="0"/>
              <a:t>Forvaltningslovens § 13 - 13 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b-NO" sz="2800" dirty="0"/>
              <a:t>Helse- og omsorgstjenestelovens §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b-NO" sz="2800" dirty="0" err="1"/>
              <a:t>Helsepersonelloven</a:t>
            </a:r>
            <a:r>
              <a:rPr lang="nb-NO" sz="2800" dirty="0"/>
              <a:t> §§ 21,22,23, 25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nb-NO" sz="2800" dirty="0"/>
              <a:t>   og 31, 32, 33.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nb-NO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nb-NO" sz="2800" dirty="0"/>
              <a:t>   Straffeloven § 196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nb-NO" sz="2800" dirty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nb-NO" sz="2800" dirty="0"/>
              <a:t>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nb-NO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nb-NO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nb-NO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nb-NO" sz="2800" dirty="0"/>
          </a:p>
          <a:p>
            <a:pPr eaLnBrk="1" hangingPunct="1">
              <a:lnSpc>
                <a:spcPct val="90000"/>
              </a:lnSpc>
              <a:defRPr/>
            </a:pPr>
            <a:endParaRPr lang="nb-NO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E241371-0E66-03C1-ADA5-BDF5F874A1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b-NO"/>
              <a:t>Taushetspliktposisjonene</a:t>
            </a:r>
          </a:p>
        </p:txBody>
      </p:sp>
      <p:sp>
        <p:nvSpPr>
          <p:cNvPr id="17411" name="Text Box 5">
            <a:extLst>
              <a:ext uri="{FF2B5EF4-FFF2-40B4-BE49-F238E27FC236}">
                <a16:creationId xmlns:a16="http://schemas.microsoft.com/office/drawing/2014/main" id="{117D3FD0-42DC-29DB-EA29-89215E7EB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25" y="29146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nb-NO" altLang="nb-NO" sz="1800"/>
          </a:p>
        </p:txBody>
      </p:sp>
      <p:graphicFrame>
        <p:nvGraphicFramePr>
          <p:cNvPr id="40007" name="Group 71">
            <a:extLst>
              <a:ext uri="{FF2B5EF4-FFF2-40B4-BE49-F238E27FC236}">
                <a16:creationId xmlns:a16="http://schemas.microsoft.com/office/drawing/2014/main" id="{EA385744-17DC-3F0F-D121-812A3F9D6627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1397000"/>
          <a:ext cx="6096000" cy="4023296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68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Taushets-plikt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Opplys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ningsrett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Opplys-</a:t>
                      </a:r>
                      <a:r>
                        <a:rPr kumimoji="0" lang="nb-NO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ningsplikt</a:t>
                      </a:r>
                      <a:endParaRPr kumimoji="0" lang="nb-NO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Meldeplikt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nb-NO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4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Helsepers.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Loven § 21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Helsepers.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Loven § 22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        § 23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         § 25</a:t>
                      </a:r>
                      <a:endParaRPr kumimoji="0" lang="nb-NO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Helsepers.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Loven § 33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nb-NO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BB03C20-88C2-1F71-F752-0368C95D4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Jus og offentlige tjenester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FB231B5-5A27-4305-7FA1-91E3D9FD1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Alle offentlige tjenester er lovregulert, inkludert dette kommunale lavterskeltilbud.</a:t>
            </a:r>
          </a:p>
          <a:p>
            <a:endParaRPr lang="nb-NO" dirty="0"/>
          </a:p>
          <a:p>
            <a:r>
              <a:rPr lang="nb-NO" dirty="0"/>
              <a:t>Det rettslige grunnlag er helse og omsorgstjenestelovens §§ 3-1 og 3-2 </a:t>
            </a:r>
          </a:p>
        </p:txBody>
      </p:sp>
    </p:spTree>
    <p:extLst>
      <p:ext uri="{BB962C8B-B14F-4D97-AF65-F5344CB8AC3E}">
        <p14:creationId xmlns:p14="http://schemas.microsoft.com/office/powerpoint/2010/main" val="31050774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60AA365-0AC8-3487-F3AC-C6542B81A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Avvergeplikt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0619620-95E0-9134-CFEE-A4A132474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Etter Straffelovens § 196 har alle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nb-NO" dirty="0"/>
              <a:t>   plikt til å melde fra til politiet hvis de vet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nb-NO" dirty="0"/>
              <a:t>   eller ha klar mistanke om at et menneske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nb-NO" dirty="0"/>
              <a:t>   uansett alder kan bli utsatt for alvorlige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nb-NO" dirty="0"/>
              <a:t>   voldshandlinger.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nb-NO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nb-NO" dirty="0"/>
              <a:t>   Avvergeplikten går foran taushetsplikten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nb-NO" dirty="0"/>
              <a:t>   og er </a:t>
            </a:r>
            <a:r>
              <a:rPr lang="nb-NO" dirty="0" err="1"/>
              <a:t>straffesanksjonert</a:t>
            </a:r>
            <a:r>
              <a:rPr lang="nb-NO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DBC87C1-E895-6DF4-B919-4FF401DCD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604" y="332656"/>
            <a:ext cx="8229600" cy="1570186"/>
          </a:xfrm>
        </p:spPr>
        <p:txBody>
          <a:bodyPr/>
          <a:lstStyle/>
          <a:p>
            <a:r>
              <a:rPr lang="nb-NO" dirty="0"/>
              <a:t>Hva trenger du mer kunnskap om 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E28BDE3-5473-506A-3CA1-EA855A644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604" y="1902842"/>
            <a:ext cx="8197196" cy="4223321"/>
          </a:xfrm>
        </p:spPr>
        <p:txBody>
          <a:bodyPr/>
          <a:lstStyle/>
          <a:p>
            <a:endParaRPr lang="nb-NO" dirty="0"/>
          </a:p>
          <a:p>
            <a:r>
              <a:rPr lang="nb-NO" dirty="0"/>
              <a:t>Dette vil variere ut ifra hvilken posisjon du er i.</a:t>
            </a:r>
          </a:p>
          <a:p>
            <a:endParaRPr lang="nb-NO" dirty="0"/>
          </a:p>
          <a:p>
            <a:r>
              <a:rPr lang="nb-NO" dirty="0"/>
              <a:t>Har du ansvar for organiseringen, er du leder eller er du en av de ansatte som skal utøve konkrete oppgaver ?</a:t>
            </a:r>
          </a:p>
        </p:txBody>
      </p:sp>
    </p:spTree>
    <p:extLst>
      <p:ext uri="{BB962C8B-B14F-4D97-AF65-F5344CB8AC3E}">
        <p14:creationId xmlns:p14="http://schemas.microsoft.com/office/powerpoint/2010/main" val="3621936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FC732804-6FEC-416E-FEC1-F0489E36D6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536" y="274638"/>
            <a:ext cx="8291264" cy="1642194"/>
          </a:xfrm>
        </p:spPr>
        <p:txBody>
          <a:bodyPr/>
          <a:lstStyle/>
          <a:p>
            <a:pPr eaLnBrk="1" hangingPunct="1">
              <a:defRPr/>
            </a:pPr>
            <a:r>
              <a:rPr lang="nb-NO" dirty="0"/>
              <a:t>Ansvar for organisering av lavterskeltilbud i egen kommune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94197223-D3B4-2DE0-8CA5-D3033ABFB4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1844824"/>
            <a:ext cx="8219256" cy="4281339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nb-NO" dirty="0"/>
              <a:t>Dette krever god oversikt over alt relevant lovverk hvor det sentrale vil være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nb-NO" dirty="0"/>
              <a:t>   - forvaltningsloven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nb-NO" dirty="0"/>
              <a:t>   - arbeidsmiljøloven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nb-NO" dirty="0"/>
              <a:t>   - helse og omsorgstjenesteloven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nb-NO" dirty="0"/>
              <a:t>   - pasient og brukerrettighetsloven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nb-NO" dirty="0"/>
              <a:t>   - </a:t>
            </a:r>
            <a:r>
              <a:rPr lang="nb-NO" dirty="0" err="1"/>
              <a:t>helsepersonelloven</a:t>
            </a:r>
            <a:endParaRPr lang="nb-NO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nb-NO" dirty="0"/>
              <a:t>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Leder for de som utfører tjenester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Samme lovtekster som forrige bilde, men i </a:t>
            </a:r>
          </a:p>
          <a:p>
            <a:r>
              <a:rPr lang="nb-NO" dirty="0"/>
              <a:t>tillegg barnevernslov og opplæringslov  </a:t>
            </a:r>
          </a:p>
        </p:txBody>
      </p:sp>
    </p:spTree>
    <p:extLst>
      <p:ext uri="{BB962C8B-B14F-4D97-AF65-F5344CB8AC3E}">
        <p14:creationId xmlns:p14="http://schemas.microsoft.com/office/powerpoint/2010/main" val="3017569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714202"/>
          </a:xfrm>
        </p:spPr>
        <p:txBody>
          <a:bodyPr/>
          <a:lstStyle/>
          <a:p>
            <a:r>
              <a:rPr lang="nb-NO" dirty="0"/>
              <a:t>Ansatt som utfører konkrete oppgaver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9552" y="2060848"/>
            <a:ext cx="8147248" cy="4065315"/>
          </a:xfrm>
        </p:spPr>
        <p:txBody>
          <a:bodyPr/>
          <a:lstStyle/>
          <a:p>
            <a:r>
              <a:rPr lang="nb-NO" dirty="0"/>
              <a:t>I utgangspunktet samme lovtekster som nevnt, men fokusert på de arbeidsoppgaver du har i lavterskelordningen.</a:t>
            </a:r>
          </a:p>
          <a:p>
            <a:endParaRPr lang="nb-NO" dirty="0"/>
          </a:p>
          <a:p>
            <a:r>
              <a:rPr lang="nb-NO" dirty="0"/>
              <a:t>Hvis du i tillegg har annen jobb </a:t>
            </a:r>
            <a:r>
              <a:rPr lang="nb-NO" dirty="0" err="1"/>
              <a:t>f.eks</a:t>
            </a:r>
            <a:r>
              <a:rPr lang="nb-NO" dirty="0"/>
              <a:t> i barnevernet må du også følge </a:t>
            </a:r>
            <a:r>
              <a:rPr lang="nb-NO" dirty="0" err="1"/>
              <a:t>bvl</a:t>
            </a:r>
            <a:r>
              <a:rPr lang="nb-NO" dirty="0"/>
              <a:t>. der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60867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6AB0E7-A2F3-CCA3-AEEB-252A086CA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Kravet til forsvarlighet</a:t>
            </a:r>
            <a:endParaRPr lang="en-US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2B58D5E-0643-DCE9-FE53-221D3263E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nb-NO" dirty="0"/>
          </a:p>
          <a:p>
            <a:pPr>
              <a:defRPr/>
            </a:pPr>
            <a:r>
              <a:rPr lang="nb-NO" dirty="0" err="1"/>
              <a:t>Helsepersonelloven</a:t>
            </a:r>
            <a:r>
              <a:rPr lang="nb-NO" dirty="0"/>
              <a:t> § 4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nb-NO" dirty="0"/>
              <a:t>   Kun Helsepersonell</a:t>
            </a:r>
          </a:p>
          <a:p>
            <a:pPr>
              <a:defRPr/>
            </a:pPr>
            <a:endParaRPr lang="nb-NO" dirty="0"/>
          </a:p>
          <a:p>
            <a:pPr>
              <a:defRPr/>
            </a:pPr>
            <a:r>
              <a:rPr lang="nb-NO" dirty="0"/>
              <a:t>Helse- og omsorgstjenestelovens § 4-1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nb-NO" dirty="0"/>
              <a:t>   Alle som arbeider under denne lov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0FFC1C-FFC3-D430-2BED-DF6650138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121" y="620688"/>
            <a:ext cx="8229600" cy="1570186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Helsepersonell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annet</a:t>
            </a:r>
            <a:r>
              <a:rPr lang="en-US" dirty="0"/>
              <a:t> </a:t>
            </a:r>
            <a:r>
              <a:rPr lang="en-US" dirty="0" err="1"/>
              <a:t>personell</a:t>
            </a:r>
            <a:endParaRPr lang="en-US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B99432A-7BB3-7F20-D28F-715E24F6B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988840"/>
            <a:ext cx="8147248" cy="4137323"/>
          </a:xfrm>
        </p:spPr>
        <p:txBody>
          <a:bodyPr/>
          <a:lstStyle/>
          <a:p>
            <a:pPr>
              <a:defRPr/>
            </a:pPr>
            <a:endParaRPr lang="nb-NO" dirty="0"/>
          </a:p>
          <a:p>
            <a:pPr>
              <a:defRPr/>
            </a:pPr>
            <a:r>
              <a:rPr lang="nb-NO" dirty="0"/>
              <a:t>Hvem som er helsepersonell følger av legaldefinisjonen i </a:t>
            </a:r>
            <a:r>
              <a:rPr lang="nb-NO" dirty="0" err="1"/>
              <a:t>helsepersonellovens</a:t>
            </a:r>
            <a:r>
              <a:rPr lang="nb-NO" dirty="0"/>
              <a:t> </a:t>
            </a:r>
          </a:p>
          <a:p>
            <a:pPr>
              <a:defRPr/>
            </a:pPr>
            <a:r>
              <a:rPr lang="nb-NO" dirty="0"/>
              <a:t>§ 3.</a:t>
            </a:r>
          </a:p>
          <a:p>
            <a:pPr>
              <a:defRPr/>
            </a:pPr>
            <a:endParaRPr lang="nb-NO" dirty="0"/>
          </a:p>
          <a:p>
            <a:pPr>
              <a:defRPr/>
            </a:pPr>
            <a:r>
              <a:rPr lang="nb-NO" dirty="0"/>
              <a:t>Annet personell vil si alle andre som arbeider med barn og unge på ulik basis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875E0D-3573-774D-C3C2-A412727FA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helsepersonell</a:t>
            </a:r>
            <a:r>
              <a:rPr lang="en-US" dirty="0"/>
              <a:t> </a:t>
            </a:r>
            <a:r>
              <a:rPr lang="en-US" dirty="0" err="1"/>
              <a:t>delegere</a:t>
            </a:r>
            <a:r>
              <a:rPr lang="en-US" dirty="0"/>
              <a:t> </a:t>
            </a:r>
            <a:r>
              <a:rPr lang="en-US" dirty="0" err="1"/>
              <a:t>oppgaver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andre</a:t>
            </a:r>
            <a:r>
              <a:rPr lang="en-US" dirty="0"/>
              <a:t> </a:t>
            </a:r>
            <a:r>
              <a:rPr lang="en-US" dirty="0" err="1"/>
              <a:t>omsorgsarbeidere</a:t>
            </a:r>
            <a:endParaRPr lang="en-US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DA31CC0-A618-962D-347C-9EB53482E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>
              <a:defRPr/>
            </a:pPr>
            <a:endParaRPr lang="nb-NO" dirty="0"/>
          </a:p>
          <a:p>
            <a:pPr>
              <a:defRPr/>
            </a:pPr>
            <a:endParaRPr lang="nb-NO" dirty="0"/>
          </a:p>
          <a:p>
            <a:pPr>
              <a:defRPr/>
            </a:pPr>
            <a:r>
              <a:rPr lang="nb-NO" dirty="0"/>
              <a:t>Svaret er ja og følger av helse-</a:t>
            </a:r>
            <a:r>
              <a:rPr lang="nb-NO" dirty="0" err="1"/>
              <a:t>personellovens</a:t>
            </a:r>
            <a:r>
              <a:rPr lang="nb-NO" dirty="0"/>
              <a:t> § 5</a:t>
            </a:r>
          </a:p>
          <a:p>
            <a:pPr>
              <a:defRPr/>
            </a:pPr>
            <a:endParaRPr lang="nb-N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VTS-MAL ALTERNATIV 2 2013">
  <a:themeElements>
    <a:clrScheme name="Kopi av RVTS-MAL 201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pi av RVTS-MAL 201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nb-NO" altLang="nb-NO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nb-NO" altLang="nb-NO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opi av RVTS-MAL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 av RVTS-MAL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 av RVTS-MAL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 av RVTS-MAL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 av RVTS-MAL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 av RVTS-MAL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 av RVTS-MAL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 av RVTS-MAL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 av RVTS-MAL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 av RVTS-MAL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 av RVTS-MAL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 av RVTS-MAL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TEN NAVN" id="{9685B13D-1FA7-4C1B-96B4-B3BD23621F28}" vid="{33806981-6365-43F9-88FE-01B2C33FC29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1B379C82E0464E87E2E66B53559080" ma:contentTypeVersion="9" ma:contentTypeDescription="Opprett et nytt dokument." ma:contentTypeScope="" ma:versionID="79a94f83a48c275535b69e7887cfabae">
  <xsd:schema xmlns:xsd="http://www.w3.org/2001/XMLSchema" xmlns:xs="http://www.w3.org/2001/XMLSchema" xmlns:p="http://schemas.microsoft.com/office/2006/metadata/properties" xmlns:ns3="f929aad0-c332-417b-a69f-12c62faf3413" targetNamespace="http://schemas.microsoft.com/office/2006/metadata/properties" ma:root="true" ma:fieldsID="8a9ce1a82fe531511d1e6e6012cae3a1" ns3:_="">
    <xsd:import namespace="f929aad0-c332-417b-a69f-12c62faf34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29aad0-c332-417b-a69f-12c62faf34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89F3F4-E7CC-4D58-8FDE-5B239883A8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29aad0-c332-417b-a69f-12c62faf34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AB7D6B-3255-48C2-88AF-491711F7A3A5}">
  <ds:schemaRefs>
    <ds:schemaRef ds:uri="f929aad0-c332-417b-a69f-12c62faf3413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B1C584D-54AA-4CB9-A3A7-DB58B9B69E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662</Words>
  <Application>Microsoft Office PowerPoint</Application>
  <PresentationFormat>Skjermfremvisning (4:3)</PresentationFormat>
  <Paragraphs>122</Paragraphs>
  <Slides>20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20</vt:i4>
      </vt:variant>
    </vt:vector>
  </HeadingPairs>
  <TitlesOfParts>
    <vt:vector size="25" baseType="lpstr">
      <vt:lpstr>Arial</vt:lpstr>
      <vt:lpstr>Calibri</vt:lpstr>
      <vt:lpstr>Tahoma</vt:lpstr>
      <vt:lpstr>Wingdings</vt:lpstr>
      <vt:lpstr>RVTS-MAL ALTERNATIV 2 2013</vt:lpstr>
      <vt:lpstr>RVTS - Midt  Juridisk Rådgiver  Leif Strøm</vt:lpstr>
      <vt:lpstr>Jus og offentlige tjenester</vt:lpstr>
      <vt:lpstr>Hva trenger du mer kunnskap om ?</vt:lpstr>
      <vt:lpstr>Ansvar for organisering av lavterskeltilbud i egen kommune</vt:lpstr>
      <vt:lpstr>Leder for de som utfører tjenester</vt:lpstr>
      <vt:lpstr>Ansatt som utfører konkrete oppgaver</vt:lpstr>
      <vt:lpstr>Kravet til forsvarlighet</vt:lpstr>
      <vt:lpstr>Helsepersonell og annet personell</vt:lpstr>
      <vt:lpstr>Kan helsepersonell delegere oppgaver til andre omsorgsarbeidere</vt:lpstr>
      <vt:lpstr>Hva menes med helsehjelp?</vt:lpstr>
      <vt:lpstr>Hva menes med behandling?</vt:lpstr>
      <vt:lpstr> Betyr dette at kun helsepersonell kan gi behandling ?</vt:lpstr>
      <vt:lpstr>Bruker og pasient</vt:lpstr>
      <vt:lpstr>Taushetsplikt og avvergeplikt</vt:lpstr>
      <vt:lpstr>Arkivplikt</vt:lpstr>
      <vt:lpstr>Kravet til Samordning og Samarbeid</vt:lpstr>
      <vt:lpstr>Begrensninger i Samarbeidet</vt:lpstr>
      <vt:lpstr>Oversikt over relevante taushetspliktsregler - avvergeplikt</vt:lpstr>
      <vt:lpstr>Taushetspliktposisjonene</vt:lpstr>
      <vt:lpstr>Avvergeplikt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Tittel</dc:title>
  <dc:creator>Leif Strøm</dc:creator>
  <cp:lastModifiedBy>Sigrid Ness</cp:lastModifiedBy>
  <cp:revision>33</cp:revision>
  <dcterms:created xsi:type="dcterms:W3CDTF">2017-11-07T15:16:10Z</dcterms:created>
  <dcterms:modified xsi:type="dcterms:W3CDTF">2025-06-02T13:45:48Z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0x0101009E1B379C82E0464E87E2E66B53559080</vt:lpwstr>
  </property>
</Properties>
</file>