
<file path=[Content_Types].xml><?xml version="1.0" encoding="utf-8"?>
<Types xmlns="http://schemas.openxmlformats.org/package/2006/content-types">
  <Default Extension="img" ContentType="image/jpeg"/>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Lst>
  <p:notesMasterIdLst>
    <p:notesMasterId r:id="rId39"/>
  </p:notesMasterIdLst>
  <p:handoutMasterIdLst>
    <p:handoutMasterId r:id="rId40"/>
  </p:handoutMasterIdLst>
  <p:sldIdLst>
    <p:sldId id="258" r:id="rId5"/>
    <p:sldId id="2147478033" r:id="rId6"/>
    <p:sldId id="2147478025" r:id="rId7"/>
    <p:sldId id="2147478021" r:id="rId8"/>
    <p:sldId id="2147478037" r:id="rId9"/>
    <p:sldId id="2147476806" r:id="rId10"/>
    <p:sldId id="2147476812" r:id="rId11"/>
    <p:sldId id="2147478039" r:id="rId12"/>
    <p:sldId id="311" r:id="rId13"/>
    <p:sldId id="324" r:id="rId14"/>
    <p:sldId id="325" r:id="rId15"/>
    <p:sldId id="306" r:id="rId16"/>
    <p:sldId id="2147478029" r:id="rId17"/>
    <p:sldId id="2147478036" r:id="rId18"/>
    <p:sldId id="2147478023" r:id="rId19"/>
    <p:sldId id="2134804378" r:id="rId20"/>
    <p:sldId id="2134804384" r:id="rId21"/>
    <p:sldId id="2147478032" r:id="rId22"/>
    <p:sldId id="302" r:id="rId23"/>
    <p:sldId id="303" r:id="rId24"/>
    <p:sldId id="267" r:id="rId25"/>
    <p:sldId id="2147478030" r:id="rId26"/>
    <p:sldId id="2147477777" r:id="rId27"/>
    <p:sldId id="2147478034" r:id="rId28"/>
    <p:sldId id="1053" r:id="rId29"/>
    <p:sldId id="2134804387" r:id="rId30"/>
    <p:sldId id="2147478038" r:id="rId31"/>
    <p:sldId id="2147478026" r:id="rId32"/>
    <p:sldId id="259" r:id="rId33"/>
    <p:sldId id="1043" r:id="rId34"/>
    <p:sldId id="2147478013" r:id="rId35"/>
    <p:sldId id="2147478017" r:id="rId36"/>
    <p:sldId id="30083" r:id="rId37"/>
    <p:sldId id="2147478035" r:id="rId38"/>
  </p:sldIdLst>
  <p:sldSz cx="12192000" cy="6858000"/>
  <p:notesSz cx="6724650" cy="9774238"/>
  <p:custDataLst>
    <p:tags r:id="rId41"/>
  </p:custDataLst>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CC9E1A-9BF2-4AA5-23A5-2653726F1685}" name="Mads Dahlby Fremstad" initials="MF" userId="S::mads.fremstad@ks.no::b976c53b-8b3c-45b6-bdd5-5a41061fc3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CED"/>
    <a:srgbClr val="001046"/>
    <a:srgbClr val="008CD3"/>
    <a:srgbClr val="001A58"/>
    <a:srgbClr val="BCCFE8"/>
    <a:srgbClr val="F897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04C0C1-42A1-4FE6-99A6-A06D5A33F940}" v="4812" dt="2025-10-21T08:56:49.106"/>
    <p1510:client id="{54528EAC-A503-26E5-9C0E-F0FE8A462169}" v="35" dt="2025-10-21T12:20:19.057"/>
    <p1510:client id="{7144D205-EFEB-45C2-9384-2C10D3CCFDBB}" v="8029" dt="2025-10-21T13:29:57.775"/>
    <p1510:client id="{7E4E1B93-8182-7446-DDD1-9EC060A9AB6A}" v="23" dt="2025-10-21T15:29:49.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778" autoAdjust="0"/>
  </p:normalViewPr>
  <p:slideViewPr>
    <p:cSldViewPr snapToGrid="0">
      <p:cViewPr>
        <p:scale>
          <a:sx n="44" d="100"/>
          <a:sy n="44" d="100"/>
        </p:scale>
        <p:origin x="2160" y="52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Netto driftsresultat</a:t>
            </a:r>
            <a:r>
              <a:rPr lang="nb-NO" baseline="0"/>
              <a:t> med og uten midlertidige skatteinntekter - kommunene </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stacked"/>
        <c:varyColors val="0"/>
        <c:ser>
          <c:idx val="0"/>
          <c:order val="0"/>
          <c:tx>
            <c:strRef>
              <c:f>'Netto driftsresultat kommune'!$B$32</c:f>
              <c:strCache>
                <c:ptCount val="1"/>
                <c:pt idx="0">
                  <c:v>Netto driftsresultat uten midlertidige skatteinntekter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'Netto driftsresultat kommune'!$C$31:$L$31</c:f>
              <c:strCache>
                <c:ptCount val="10"/>
                <c:pt idx="0">
                  <c:v>2015</c:v>
                </c:pt>
                <c:pt idx="1">
                  <c:v>2016</c:v>
                </c:pt>
                <c:pt idx="2">
                  <c:v>2017</c:v>
                </c:pt>
                <c:pt idx="3">
                  <c:v>2018</c:v>
                </c:pt>
                <c:pt idx="4">
                  <c:v>2019</c:v>
                </c:pt>
                <c:pt idx="5">
                  <c:v>2020</c:v>
                </c:pt>
                <c:pt idx="6">
                  <c:v>2021</c:v>
                </c:pt>
                <c:pt idx="7">
                  <c:v>2022</c:v>
                </c:pt>
                <c:pt idx="8">
                  <c:v>2023</c:v>
                </c:pt>
                <c:pt idx="9">
                  <c:v>2024</c:v>
                </c:pt>
              </c:strCache>
            </c:strRef>
          </c:cat>
          <c:val>
            <c:numRef>
              <c:f>'Netto driftsresultat kommune'!$C$32:$L$32</c:f>
              <c:numCache>
                <c:formatCode>0.0\ %</c:formatCode>
                <c:ptCount val="10"/>
                <c:pt idx="0">
                  <c:v>2.5425345128919509E-2</c:v>
                </c:pt>
                <c:pt idx="1">
                  <c:v>3.031244177202801E-2</c:v>
                </c:pt>
                <c:pt idx="2">
                  <c:v>2.6548961244678017E-2</c:v>
                </c:pt>
                <c:pt idx="3">
                  <c:v>1.6811368067975323E-2</c:v>
                </c:pt>
                <c:pt idx="4">
                  <c:v>7.2188997537273045E-3</c:v>
                </c:pt>
                <c:pt idx="5">
                  <c:v>2.439023178811156E-2</c:v>
                </c:pt>
                <c:pt idx="6">
                  <c:v>1.9509547148338701E-2</c:v>
                </c:pt>
                <c:pt idx="7">
                  <c:v>9.9360483276251452E-3</c:v>
                </c:pt>
                <c:pt idx="8">
                  <c:v>-2.2457829244030129E-3</c:v>
                </c:pt>
                <c:pt idx="9">
                  <c:v>7.0181140067338511E-3</c:v>
                </c:pt>
              </c:numCache>
            </c:numRef>
          </c:val>
          <c:extLst>
            <c:ext xmlns:c16="http://schemas.microsoft.com/office/drawing/2014/chart" uri="{C3380CC4-5D6E-409C-BE32-E72D297353CC}">
              <c16:uniqueId val="{00000000-82EA-4A4C-9805-31CA5C1FFFDE}"/>
            </c:ext>
          </c:extLst>
        </c:ser>
        <c:ser>
          <c:idx val="1"/>
          <c:order val="1"/>
          <c:tx>
            <c:strRef>
              <c:f>'Netto driftsresultat kommune'!$B$33</c:f>
              <c:strCache>
                <c:ptCount val="1"/>
                <c:pt idx="0">
                  <c:v>Midlertidige skatteinntekter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'Netto driftsresultat kommune'!$C$31:$L$31</c:f>
              <c:strCache>
                <c:ptCount val="10"/>
                <c:pt idx="0">
                  <c:v>2015</c:v>
                </c:pt>
                <c:pt idx="1">
                  <c:v>2016</c:v>
                </c:pt>
                <c:pt idx="2">
                  <c:v>2017</c:v>
                </c:pt>
                <c:pt idx="3">
                  <c:v>2018</c:v>
                </c:pt>
                <c:pt idx="4">
                  <c:v>2019</c:v>
                </c:pt>
                <c:pt idx="5">
                  <c:v>2020</c:v>
                </c:pt>
                <c:pt idx="6">
                  <c:v>2021</c:v>
                </c:pt>
                <c:pt idx="7">
                  <c:v>2022</c:v>
                </c:pt>
                <c:pt idx="8">
                  <c:v>2023</c:v>
                </c:pt>
                <c:pt idx="9">
                  <c:v>2024</c:v>
                </c:pt>
              </c:strCache>
            </c:strRef>
          </c:cat>
          <c:val>
            <c:numRef>
              <c:f>'Netto driftsresultat kommune'!$C$33:$L$33</c:f>
              <c:numCache>
                <c:formatCode>0.0\ %</c:formatCode>
                <c:ptCount val="10"/>
                <c:pt idx="0">
                  <c:v>4.3253053144373318E-3</c:v>
                </c:pt>
                <c:pt idx="1">
                  <c:v>1.0116808835646165E-2</c:v>
                </c:pt>
                <c:pt idx="2">
                  <c:v>1.1305776252695229E-2</c:v>
                </c:pt>
                <c:pt idx="3">
                  <c:v>9.1868854499938986E-3</c:v>
                </c:pt>
                <c:pt idx="4">
                  <c:v>1.1558251888871895E-2</c:v>
                </c:pt>
                <c:pt idx="5">
                  <c:v>2.2451767706673613E-3</c:v>
                </c:pt>
                <c:pt idx="6">
                  <c:v>2.3035702080483115E-2</c:v>
                </c:pt>
                <c:pt idx="7">
                  <c:v>2.0406521756145636E-2</c:v>
                </c:pt>
                <c:pt idx="8">
                  <c:v>9.8164217987229355E-3</c:v>
                </c:pt>
                <c:pt idx="9">
                  <c:v>-1.1172831901958178E-2</c:v>
                </c:pt>
              </c:numCache>
            </c:numRef>
          </c:val>
          <c:extLst>
            <c:ext xmlns:c16="http://schemas.microsoft.com/office/drawing/2014/chart" uri="{C3380CC4-5D6E-409C-BE32-E72D297353CC}">
              <c16:uniqueId val="{00000001-82EA-4A4C-9805-31CA5C1FFFDE}"/>
            </c:ext>
          </c:extLst>
        </c:ser>
        <c:dLbls>
          <c:showLegendKey val="0"/>
          <c:showVal val="0"/>
          <c:showCatName val="0"/>
          <c:showSerName val="0"/>
          <c:showPercent val="0"/>
          <c:showBubbleSize val="0"/>
        </c:dLbls>
        <c:gapWidth val="150"/>
        <c:overlap val="100"/>
        <c:axId val="1391220448"/>
        <c:axId val="1391221408"/>
      </c:barChart>
      <c:lineChart>
        <c:grouping val="standard"/>
        <c:varyColors val="0"/>
        <c:ser>
          <c:idx val="2"/>
          <c:order val="2"/>
          <c:tx>
            <c:strRef>
              <c:f>'Netto driftsresultat kommune'!$B$34</c:f>
              <c:strCache>
                <c:ptCount val="1"/>
                <c:pt idx="0">
                  <c:v>Anbefalt nivå over tid</c:v>
                </c:pt>
              </c:strCache>
            </c:strRef>
          </c:tx>
          <c:spPr>
            <a:ln w="28575" cap="rnd">
              <a:solidFill>
                <a:schemeClr val="accent3"/>
              </a:solidFill>
              <a:round/>
            </a:ln>
            <a:effectLst/>
          </c:spPr>
          <c:marker>
            <c:symbol val="none"/>
          </c:marker>
          <c:cat>
            <c:strRef>
              <c:f>'Netto driftsresultat kommune'!$C$31:$L$31</c:f>
              <c:strCache>
                <c:ptCount val="10"/>
                <c:pt idx="0">
                  <c:v>2015</c:v>
                </c:pt>
                <c:pt idx="1">
                  <c:v>2016</c:v>
                </c:pt>
                <c:pt idx="2">
                  <c:v>2017</c:v>
                </c:pt>
                <c:pt idx="3">
                  <c:v>2018</c:v>
                </c:pt>
                <c:pt idx="4">
                  <c:v>2019</c:v>
                </c:pt>
                <c:pt idx="5">
                  <c:v>2020</c:v>
                </c:pt>
                <c:pt idx="6">
                  <c:v>2021</c:v>
                </c:pt>
                <c:pt idx="7">
                  <c:v>2022</c:v>
                </c:pt>
                <c:pt idx="8">
                  <c:v>2023</c:v>
                </c:pt>
                <c:pt idx="9">
                  <c:v>2024</c:v>
                </c:pt>
              </c:strCache>
            </c:strRef>
          </c:cat>
          <c:val>
            <c:numRef>
              <c:f>'Netto driftsresultat kommune'!$C$34:$L$34</c:f>
              <c:numCache>
                <c:formatCode>0.0\ %</c:formatCode>
                <c:ptCount val="10"/>
                <c:pt idx="0">
                  <c:v>1.7500000000000002E-2</c:v>
                </c:pt>
                <c:pt idx="1">
                  <c:v>1.7500000000000002E-2</c:v>
                </c:pt>
                <c:pt idx="2">
                  <c:v>1.7500000000000002E-2</c:v>
                </c:pt>
                <c:pt idx="3">
                  <c:v>1.7500000000000002E-2</c:v>
                </c:pt>
                <c:pt idx="4">
                  <c:v>1.7500000000000002E-2</c:v>
                </c:pt>
                <c:pt idx="5">
                  <c:v>1.7500000000000002E-2</c:v>
                </c:pt>
                <c:pt idx="6">
                  <c:v>1.7500000000000002E-2</c:v>
                </c:pt>
                <c:pt idx="7">
                  <c:v>1.7500000000000002E-2</c:v>
                </c:pt>
                <c:pt idx="8">
                  <c:v>1.7500000000000002E-2</c:v>
                </c:pt>
                <c:pt idx="9">
                  <c:v>1.7500000000000002E-2</c:v>
                </c:pt>
              </c:numCache>
            </c:numRef>
          </c:val>
          <c:smooth val="0"/>
          <c:extLst>
            <c:ext xmlns:c16="http://schemas.microsoft.com/office/drawing/2014/chart" uri="{C3380CC4-5D6E-409C-BE32-E72D297353CC}">
              <c16:uniqueId val="{00000002-82EA-4A4C-9805-31CA5C1FFFDE}"/>
            </c:ext>
          </c:extLst>
        </c:ser>
        <c:dLbls>
          <c:showLegendKey val="0"/>
          <c:showVal val="0"/>
          <c:showCatName val="0"/>
          <c:showSerName val="0"/>
          <c:showPercent val="0"/>
          <c:showBubbleSize val="0"/>
        </c:dLbls>
        <c:marker val="1"/>
        <c:smooth val="0"/>
        <c:axId val="1391220448"/>
        <c:axId val="1391221408"/>
      </c:lineChart>
      <c:catAx>
        <c:axId val="13912204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391221408"/>
        <c:crosses val="autoZero"/>
        <c:auto val="1"/>
        <c:lblAlgn val="ctr"/>
        <c:lblOffset val="100"/>
        <c:noMultiLvlLbl val="0"/>
      </c:catAx>
      <c:valAx>
        <c:axId val="1391221408"/>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39122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b="1" i="1"/>
              <a:t>299 «normerende produkter» innenfor helse- og omsorg alene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bar"/>
        <c:grouping val="clustered"/>
        <c:varyColors val="0"/>
        <c:ser>
          <c:idx val="0"/>
          <c:order val="0"/>
          <c:tx>
            <c:strRef>
              <c:f>'Ark1'!$B$1</c:f>
              <c:strCache>
                <c:ptCount val="1"/>
                <c:pt idx="0">
                  <c:v>Helsedirektoratet</c:v>
                </c:pt>
              </c:strCache>
            </c:strRef>
          </c:tx>
          <c:spPr>
            <a:solidFill>
              <a:schemeClr val="accent1"/>
            </a:solidFill>
            <a:ln>
              <a:noFill/>
            </a:ln>
            <a:effectLst/>
          </c:spPr>
          <c:invertIfNegative val="0"/>
          <c:cat>
            <c:strRef>
              <c:f>'Ark1'!$A$2:$A$10</c:f>
              <c:strCache>
                <c:ptCount val="9"/>
                <c:pt idx="0">
                  <c:v>Veiledere</c:v>
                </c:pt>
                <c:pt idx="1">
                  <c:v>Anbefalt standard</c:v>
                </c:pt>
                <c:pt idx="2">
                  <c:v>Retningslinjer</c:v>
                </c:pt>
                <c:pt idx="3">
                  <c:v>Obligatorisk standard</c:v>
                </c:pt>
                <c:pt idx="5">
                  <c:v>Veiledere til lov og forskrift</c:v>
                </c:pt>
                <c:pt idx="6">
                  <c:v>Nasjonale veiledere</c:v>
                </c:pt>
                <c:pt idx="7">
                  <c:v>Nasjonale faglige råd</c:v>
                </c:pt>
                <c:pt idx="8">
                  <c:v>Nasjonale faglige retningslinjer</c:v>
                </c:pt>
              </c:strCache>
            </c:strRef>
          </c:cat>
          <c:val>
            <c:numRef>
              <c:f>'Ark1'!$B$2:$B$10</c:f>
              <c:numCache>
                <c:formatCode>General</c:formatCode>
                <c:ptCount val="9"/>
                <c:pt idx="5">
                  <c:v>18</c:v>
                </c:pt>
                <c:pt idx="6">
                  <c:v>64</c:v>
                </c:pt>
                <c:pt idx="7">
                  <c:v>37</c:v>
                </c:pt>
                <c:pt idx="8">
                  <c:v>78</c:v>
                </c:pt>
              </c:numCache>
            </c:numRef>
          </c:val>
          <c:extLst>
            <c:ext xmlns:c16="http://schemas.microsoft.com/office/drawing/2014/chart" uri="{C3380CC4-5D6E-409C-BE32-E72D297353CC}">
              <c16:uniqueId val="{00000000-C2A5-4720-BD8C-E2258D455FEB}"/>
            </c:ext>
          </c:extLst>
        </c:ser>
        <c:ser>
          <c:idx val="1"/>
          <c:order val="1"/>
          <c:tx>
            <c:strRef>
              <c:f>'Ark1'!$C$1</c:f>
              <c:strCache>
                <c:ptCount val="1"/>
                <c:pt idx="0">
                  <c:v>E-helsedirektoratet</c:v>
                </c:pt>
              </c:strCache>
            </c:strRef>
          </c:tx>
          <c:spPr>
            <a:solidFill>
              <a:schemeClr val="accent2"/>
            </a:solidFill>
            <a:ln>
              <a:noFill/>
            </a:ln>
            <a:effectLst/>
          </c:spPr>
          <c:invertIfNegative val="0"/>
          <c:cat>
            <c:strRef>
              <c:f>'Ark1'!$A$2:$A$10</c:f>
              <c:strCache>
                <c:ptCount val="9"/>
                <c:pt idx="0">
                  <c:v>Veiledere</c:v>
                </c:pt>
                <c:pt idx="1">
                  <c:v>Anbefalt standard</c:v>
                </c:pt>
                <c:pt idx="2">
                  <c:v>Retningslinjer</c:v>
                </c:pt>
                <c:pt idx="3">
                  <c:v>Obligatorisk standard</c:v>
                </c:pt>
                <c:pt idx="5">
                  <c:v>Veiledere til lov og forskrift</c:v>
                </c:pt>
                <c:pt idx="6">
                  <c:v>Nasjonale veiledere</c:v>
                </c:pt>
                <c:pt idx="7">
                  <c:v>Nasjonale faglige råd</c:v>
                </c:pt>
                <c:pt idx="8">
                  <c:v>Nasjonale faglige retningslinjer</c:v>
                </c:pt>
              </c:strCache>
            </c:strRef>
          </c:cat>
          <c:val>
            <c:numRef>
              <c:f>'Ark1'!$C$2:$C$10</c:f>
              <c:numCache>
                <c:formatCode>General</c:formatCode>
                <c:ptCount val="9"/>
                <c:pt idx="0">
                  <c:v>8</c:v>
                </c:pt>
                <c:pt idx="1">
                  <c:v>16</c:v>
                </c:pt>
                <c:pt idx="2">
                  <c:v>22</c:v>
                </c:pt>
                <c:pt idx="3">
                  <c:v>56</c:v>
                </c:pt>
              </c:numCache>
            </c:numRef>
          </c:val>
          <c:extLst>
            <c:ext xmlns:c16="http://schemas.microsoft.com/office/drawing/2014/chart" uri="{C3380CC4-5D6E-409C-BE32-E72D297353CC}">
              <c16:uniqueId val="{00000001-C2A5-4720-BD8C-E2258D455FEB}"/>
            </c:ext>
          </c:extLst>
        </c:ser>
        <c:dLbls>
          <c:showLegendKey val="0"/>
          <c:showVal val="0"/>
          <c:showCatName val="0"/>
          <c:showSerName val="0"/>
          <c:showPercent val="0"/>
          <c:showBubbleSize val="0"/>
        </c:dLbls>
        <c:gapWidth val="182"/>
        <c:axId val="330329055"/>
        <c:axId val="330327135"/>
      </c:barChart>
      <c:catAx>
        <c:axId val="3303290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330327135"/>
        <c:crosses val="autoZero"/>
        <c:auto val="1"/>
        <c:lblAlgn val="ctr"/>
        <c:lblOffset val="100"/>
        <c:noMultiLvlLbl val="0"/>
      </c:catAx>
      <c:valAx>
        <c:axId val="33032713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330329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4015" cy="48871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09079" y="0"/>
            <a:ext cx="2914015" cy="488712"/>
          </a:xfrm>
          <a:prstGeom prst="rect">
            <a:avLst/>
          </a:prstGeom>
        </p:spPr>
        <p:txBody>
          <a:bodyPr vert="horz" lIns="91440" tIns="45720" rIns="91440" bIns="45720" rtlCol="0"/>
          <a:lstStyle>
            <a:lvl1pPr algn="r">
              <a:defRPr sz="1200"/>
            </a:lvl1pPr>
          </a:lstStyle>
          <a:p>
            <a:fld id="{D9E6778F-9D10-D546-AD42-60AA27D9D64A}" type="datetimeFigureOut">
              <a:t>10/21/2025</a:t>
            </a:fld>
            <a:endParaRPr lang="nb-NO"/>
          </a:p>
        </p:txBody>
      </p:sp>
      <p:sp>
        <p:nvSpPr>
          <p:cNvPr id="4" name="Plassholder for bunntekst 3"/>
          <p:cNvSpPr>
            <a:spLocks noGrp="1"/>
          </p:cNvSpPr>
          <p:nvPr>
            <p:ph type="ftr" sz="quarter" idx="2"/>
          </p:nvPr>
        </p:nvSpPr>
        <p:spPr>
          <a:xfrm>
            <a:off x="0" y="9283830"/>
            <a:ext cx="2914015" cy="488712"/>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09079" y="9283830"/>
            <a:ext cx="2914015" cy="488712"/>
          </a:xfrm>
          <a:prstGeom prst="rect">
            <a:avLst/>
          </a:prstGeom>
        </p:spPr>
        <p:txBody>
          <a:bodyPr vert="horz" lIns="91440" tIns="45720" rIns="91440" bIns="45720" rtlCol="0" anchor="b"/>
          <a:lstStyle>
            <a:lvl1pPr algn="r">
              <a:defRPr sz="1200"/>
            </a:lvl1pPr>
          </a:lstStyle>
          <a:p>
            <a:fld id="{8385C552-36E2-FE4A-8959-3A7D73BFBA2A}" type="slidenum">
              <a:t>‹#›</a:t>
            </a:fld>
            <a:endParaRPr lang="nb-NO"/>
          </a:p>
        </p:txBody>
      </p:sp>
    </p:spTree>
    <p:extLst>
      <p:ext uri="{BB962C8B-B14F-4D97-AF65-F5344CB8AC3E}">
        <p14:creationId xmlns:p14="http://schemas.microsoft.com/office/powerpoint/2010/main" val="231089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4015" cy="49040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09079" y="0"/>
            <a:ext cx="2914015" cy="490409"/>
          </a:xfrm>
          <a:prstGeom prst="rect">
            <a:avLst/>
          </a:prstGeom>
        </p:spPr>
        <p:txBody>
          <a:bodyPr vert="horz" lIns="91440" tIns="45720" rIns="91440" bIns="45720" rtlCol="0"/>
          <a:lstStyle>
            <a:lvl1pPr algn="r">
              <a:defRPr sz="1200"/>
            </a:lvl1pPr>
          </a:lstStyle>
          <a:p>
            <a:fld id="{D1487B1A-E018-9140-85DB-7F1A8A38AAEE}" type="datetimeFigureOut">
              <a:rPr lang="nb-NO" smtClean="0"/>
              <a:t>20.10.2025</a:t>
            </a:fld>
            <a:endParaRPr lang="nb-NO"/>
          </a:p>
        </p:txBody>
      </p:sp>
      <p:sp>
        <p:nvSpPr>
          <p:cNvPr id="4" name="Plassholder for lysbilde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2465" y="4703852"/>
            <a:ext cx="5379720" cy="3848606"/>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83830"/>
            <a:ext cx="2914015" cy="49040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09079" y="9283830"/>
            <a:ext cx="2914015" cy="490408"/>
          </a:xfrm>
          <a:prstGeom prst="rect">
            <a:avLst/>
          </a:prstGeom>
        </p:spPr>
        <p:txBody>
          <a:bodyPr vert="horz" lIns="91440" tIns="45720" rIns="91440" bIns="45720" rtlCol="0" anchor="b"/>
          <a:lstStyle>
            <a:lvl1pPr algn="r">
              <a:defRPr sz="1200"/>
            </a:lvl1pPr>
          </a:lstStyle>
          <a:p>
            <a:fld id="{99436332-7825-CC4C-A5F0-67C79CB2EC7A}" type="slidenum">
              <a:rPr lang="nb-NO" smtClean="0"/>
              <a:t>‹#›</a:t>
            </a:fld>
            <a:endParaRPr lang="nb-NO"/>
          </a:p>
        </p:txBody>
      </p:sp>
    </p:spTree>
    <p:extLst>
      <p:ext uri="{BB962C8B-B14F-4D97-AF65-F5344CB8AC3E}">
        <p14:creationId xmlns:p14="http://schemas.microsoft.com/office/powerpoint/2010/main" val="939844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KS er «kommunesektorens organisasjon» – både arbeidsgiver- og interesseorganisasjon.</a:t>
            </a:r>
          </a:p>
        </p:txBody>
      </p:sp>
      <p:sp>
        <p:nvSpPr>
          <p:cNvPr id="4" name="Plassholder for lysbildenummer 3"/>
          <p:cNvSpPr>
            <a:spLocks noGrp="1"/>
          </p:cNvSpPr>
          <p:nvPr>
            <p:ph type="sldNum" sz="quarter" idx="5"/>
          </p:nvPr>
        </p:nvSpPr>
        <p:spPr/>
        <p:txBody>
          <a:bodyPr/>
          <a:lstStyle/>
          <a:p>
            <a:fld id="{99436332-7825-CC4C-A5F0-67C79CB2EC7A}" type="slidenum">
              <a:rPr lang="nb-NO" smtClean="0"/>
              <a:t>1</a:t>
            </a:fld>
            <a:endParaRPr lang="nb-NO"/>
          </a:p>
        </p:txBody>
      </p:sp>
    </p:spTree>
    <p:extLst>
      <p:ext uri="{BB962C8B-B14F-4D97-AF65-F5344CB8AC3E}">
        <p14:creationId xmlns:p14="http://schemas.microsoft.com/office/powerpoint/2010/main" val="301997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kartet når vi dykker inn i fjorårets tall. </a:t>
            </a:r>
          </a:p>
          <a:p>
            <a:endParaRPr lang="nb-NO" dirty="0">
              <a:ea typeface="Calibri"/>
              <a:cs typeface="Calibri"/>
            </a:endParaRPr>
          </a:p>
          <a:p>
            <a:r>
              <a:rPr lang="nb-NO" dirty="0"/>
              <a:t>KS har utviklet en indikator som illustrerer den enkelte kommunes økonomiske handlingsrom der følgende tre økonomiske størrelser ses i sammenheng og vektes likt:</a:t>
            </a:r>
          </a:p>
          <a:p>
            <a:pPr marL="171450" indent="-171450">
              <a:buFont typeface="Arial"/>
              <a:buChar char="•"/>
            </a:pPr>
            <a:r>
              <a:rPr lang="nb-NO" dirty="0"/>
              <a:t>netto driftsresultat etter netto bundne fondsavsetninger</a:t>
            </a:r>
          </a:p>
          <a:p>
            <a:pPr marL="171450" indent="-171450">
              <a:buFont typeface="Arial"/>
              <a:buChar char="•"/>
            </a:pPr>
            <a:r>
              <a:rPr lang="nb-NO" dirty="0"/>
              <a:t>netto lånegjeld fratrukket ubundne investeringsfond</a:t>
            </a:r>
          </a:p>
          <a:p>
            <a:pPr marL="171450" indent="-171450">
              <a:buFont typeface="Arial"/>
              <a:buChar char="•"/>
            </a:pPr>
            <a:r>
              <a:rPr lang="nb-NO" dirty="0"/>
              <a:t>disposisjonsfond inkludert samlet merforbruk i driftsregnskapet til senere inndekning</a:t>
            </a:r>
            <a:endParaRPr lang="nb-NO" dirty="0">
              <a:ea typeface="Calibri"/>
              <a:cs typeface="Calibri"/>
            </a:endParaRPr>
          </a:p>
          <a:p>
            <a:pPr marL="171450" indent="-171450">
              <a:buFont typeface="Arial"/>
              <a:buChar char="•"/>
            </a:pPr>
            <a:endParaRPr lang="nb-NO" dirty="0"/>
          </a:p>
          <a:p>
            <a:r>
              <a:rPr lang="nb-NO" dirty="0">
                <a:ea typeface="Calibri" panose="020F0502020204030204"/>
                <a:cs typeface="Calibri" panose="020F0502020204030204"/>
              </a:rPr>
              <a:t>Grønt betyr større grad av økonomisk handlingsrom </a:t>
            </a:r>
          </a:p>
          <a:p>
            <a:r>
              <a:rPr lang="nb-NO" dirty="0">
                <a:ea typeface="Calibri" panose="020F0502020204030204"/>
                <a:cs typeface="Calibri" panose="020F0502020204030204"/>
              </a:rPr>
              <a:t>Gult betyr moderat økonomisk handlingsrom </a:t>
            </a:r>
            <a:endParaRPr lang="nb-NO" dirty="0"/>
          </a:p>
          <a:p>
            <a:r>
              <a:rPr lang="nb-NO" dirty="0">
                <a:ea typeface="Calibri"/>
                <a:cs typeface="Calibri"/>
              </a:rPr>
              <a:t>Rødt betyr begrenset økonomisk handlingsrom </a:t>
            </a:r>
          </a:p>
          <a:p>
            <a:endParaRPr lang="nb-NO"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10</a:t>
            </a:fld>
            <a:endParaRPr lang="nb-NO"/>
          </a:p>
        </p:txBody>
      </p:sp>
    </p:spTree>
    <p:extLst>
      <p:ext uri="{BB962C8B-B14F-4D97-AF65-F5344CB8AC3E}">
        <p14:creationId xmlns:p14="http://schemas.microsoft.com/office/powerpoint/2010/main" val="361931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u="sng" dirty="0">
                <a:ea typeface="Calibri"/>
                <a:cs typeface="Calibri"/>
              </a:rPr>
              <a:t>Og som alle her vet: Vi må forholde oss til en helt ny virkelighet: </a:t>
            </a:r>
          </a:p>
          <a:p>
            <a:endParaRPr lang="nb-NO" dirty="0">
              <a:ea typeface="Calibri"/>
              <a:cs typeface="Calibri"/>
            </a:endParaRPr>
          </a:p>
          <a:p>
            <a:r>
              <a:rPr lang="nb-NO" dirty="0">
                <a:ea typeface="Calibri"/>
                <a:cs typeface="Calibri"/>
              </a:rPr>
              <a:t>* Demografi: Dobbelt så mange eldre, færre barn og unge, ikke flere i yrkesaktiv alder.</a:t>
            </a:r>
            <a:endParaRPr lang="nb-NO" dirty="0"/>
          </a:p>
          <a:p>
            <a:r>
              <a:rPr lang="nb-NO" dirty="0">
                <a:ea typeface="Calibri"/>
                <a:cs typeface="Calibri"/>
              </a:rPr>
              <a:t>* Økonomi: Mindre inntekter fra olje og gass, offentlige utgifter øker mer enn inntektene.</a:t>
            </a:r>
          </a:p>
          <a:p>
            <a:endParaRPr lang="nb-NO" dirty="0">
              <a:ea typeface="Calibri"/>
              <a:cs typeface="Calibri"/>
            </a:endParaRPr>
          </a:p>
          <a:p>
            <a:r>
              <a:rPr lang="nb-NO" dirty="0">
                <a:ea typeface="Calibri"/>
                <a:cs typeface="Calibri"/>
              </a:rPr>
              <a:t>Med andre ord: Store endringer må til, for å sikre et bærekraftig velferdssamfunn framover.</a:t>
            </a:r>
            <a:endParaRPr lang="nb-NO" dirty="0">
              <a:solidFill>
                <a:srgbClr val="000000"/>
              </a:solidFill>
              <a:ea typeface="Calibri"/>
              <a:cs typeface="Calibri"/>
            </a:endParaRPr>
          </a:p>
        </p:txBody>
      </p:sp>
      <p:sp>
        <p:nvSpPr>
          <p:cNvPr id="4" name="Plassholder for lysbildenummer 3"/>
          <p:cNvSpPr>
            <a:spLocks noGrp="1"/>
          </p:cNvSpPr>
          <p:nvPr>
            <p:ph type="sldNum" sz="quarter" idx="5"/>
          </p:nvPr>
        </p:nvSpPr>
        <p:spPr/>
        <p:txBody>
          <a:bodyPr/>
          <a:lstStyle/>
          <a:p>
            <a:fld id="{99436332-7825-CC4C-A5F0-67C79CB2EC7A}" type="slidenum">
              <a:rPr lang="nb-NO" smtClean="0"/>
              <a:t>12</a:t>
            </a:fld>
            <a:endParaRPr lang="nb-NO"/>
          </a:p>
        </p:txBody>
      </p:sp>
    </p:spTree>
    <p:extLst>
      <p:ext uri="{BB962C8B-B14F-4D97-AF65-F5344CB8AC3E}">
        <p14:creationId xmlns:p14="http://schemas.microsoft.com/office/powerpoint/2010/main" val="725904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vi vet at vi verken kan bemanne eller bevilge oss ut av disse grunnleggende samfunnsutfordringene, så forklarer det kanskje noe av utålmodigheten og kravet om en ryddesjau i den statlige regeljungelen.  </a:t>
            </a:r>
          </a:p>
          <a:p>
            <a:endParaRPr lang="nb-NO" dirty="0"/>
          </a:p>
          <a:p>
            <a:r>
              <a:rPr lang="nb-NO" dirty="0"/>
              <a:t>For vi MÅ bruke ressursene bedre. Hvis ikke, klarer ikke jeg å se for meg hvordan vi skal klare å levere på et nivå som sikrer folk muligheten til å leve gode liv i årene framover. </a:t>
            </a:r>
          </a:p>
          <a:p>
            <a:endParaRPr lang="nb-NO" dirty="0"/>
          </a:p>
          <a:p>
            <a:r>
              <a:rPr lang="nb-NO" dirty="0"/>
              <a:t>Faktum er at ingen har klart å gi en fullstendig oversikt over hvor mange lover, regler, pålegg, retningslinjer med mere som kommuner og fylkeskommuner må etterleve eller forholde seg til. </a:t>
            </a:r>
          </a:p>
          <a:p>
            <a:endParaRPr lang="nb-NO" dirty="0"/>
          </a:p>
          <a:p>
            <a:r>
              <a:rPr lang="nb-NO" dirty="0"/>
              <a:t>Ikke kommunene, </a:t>
            </a:r>
            <a:r>
              <a:rPr lang="nb-NO" dirty="0" err="1"/>
              <a:t>statsfovalterne</a:t>
            </a:r>
            <a:r>
              <a:rPr lang="nb-NO" dirty="0"/>
              <a:t>, DFØ, Perspektivmeldingen, KDD … Ingen! </a:t>
            </a:r>
          </a:p>
          <a:p>
            <a:endParaRPr lang="nb-NO" dirty="0"/>
          </a:p>
          <a:p>
            <a:r>
              <a:rPr lang="nb-NO" dirty="0"/>
              <a:t>Menon </a:t>
            </a:r>
            <a:r>
              <a:rPr lang="nb-NO" dirty="0" err="1"/>
              <a:t>Economics</a:t>
            </a:r>
            <a:r>
              <a:rPr lang="nb-NO" dirty="0"/>
              <a:t>-rapporten «</a:t>
            </a:r>
            <a:r>
              <a:rPr lang="nb-NO" dirty="0" err="1"/>
              <a:t>Ståa</a:t>
            </a:r>
            <a:r>
              <a:rPr lang="nb-NO" dirty="0"/>
              <a:t> i norske kommuner» fra 2022 slår fast at «kommunene står sannsynligvis overfor flere tusen konkrete lov- og </a:t>
            </a:r>
            <a:r>
              <a:rPr lang="nb-NO" dirty="0" err="1"/>
              <a:t>forskriftskav</a:t>
            </a:r>
            <a:r>
              <a:rPr lang="nb-NO" dirty="0"/>
              <a:t>».</a:t>
            </a:r>
          </a:p>
          <a:p>
            <a:endParaRPr lang="nb-NO" dirty="0"/>
          </a:p>
          <a:p>
            <a:r>
              <a:rPr lang="nb-NO" dirty="0"/>
              <a:t>Rapporten anslår at lovoppfyllelsen i snitt er 80 prosent. Det betyr at vi daglig bryter flere lover.</a:t>
            </a:r>
          </a:p>
          <a:p>
            <a:endParaRPr lang="nb-NO" dirty="0"/>
          </a:p>
          <a:p>
            <a:r>
              <a:rPr lang="nb-NO" dirty="0"/>
              <a:t>KS gjorde i 2023 en manuell telling av faglige veiledere og retningslinjer. Bunken ble over to meter høy og inneholder over 400 dokumenter. </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6F91B1-D944-4B7F-BF6E-AD748FAA5B2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27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Litt om historikken: </a:t>
            </a:r>
          </a:p>
          <a:p>
            <a:endParaRPr lang="nb-NO" dirty="0"/>
          </a:p>
          <a:p>
            <a:r>
              <a:rPr lang="nb-NO" sz="1200" b="0" i="0" kern="1200" dirty="0">
                <a:solidFill>
                  <a:schemeClr val="tx1"/>
                </a:solidFill>
                <a:effectLst/>
                <a:latin typeface="+mn-lt"/>
                <a:ea typeface="+mn-ea"/>
                <a:cs typeface="+mn-cs"/>
              </a:rPr>
              <a:t>KS møtte 10. januar kommunalkomitéen. Mitt tydelige budskap var da at «vi har hørt festtaler og lest pene formuleringer om behov for lokalt handlingsrom og økt kommunalt selvstyre lenge nok. Vi trenger ikke flere lange utredninger eller flere pene ord. Vi trenger endring og handling nå. Vi trenger at det grunnlovfestede lokale selvstyret og muligheten for å tenke helhet, tas på alvor. Av alle. Vi trenger tillit til at lokalt handlingsrom gir de beste løsningene». </a:t>
            </a:r>
            <a:br>
              <a:rPr lang="nb-NO" sz="1200" b="0" i="0" kern="1200" dirty="0">
                <a:solidFill>
                  <a:schemeClr val="tx1"/>
                </a:solidFill>
                <a:effectLst/>
                <a:latin typeface="+mn-lt"/>
                <a:ea typeface="+mn-ea"/>
                <a:cs typeface="+mn-cs"/>
              </a:rPr>
            </a:br>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Kommunesektoren mangler penger og aller viktigst: Vi mangler folk. Systemet vårt er laget for en annen tid med økonomisk vekst og vekst i befolkningen. Vi ser at summen av styringstrykket går utover muligheten til å finne gode løsninger for tjenestene vi kan levere til innbyggerne.</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7. mars fulgte vi opp budskapet med da relativt fersk kommunalminister Kjersti Stenseng. 10. mars ba et flertall fra Høyre, Ap og Sp i kommunalkomiteen regjeringen gå gjennom kommunesektorens oppgaver og tilskudd for å rydde i regelverk.</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KS møtte kommunal- og </a:t>
            </a:r>
            <a:r>
              <a:rPr lang="nb-NO" sz="1200" b="0" i="0" kern="1200" dirty="0" err="1">
                <a:solidFill>
                  <a:schemeClr val="tx1"/>
                </a:solidFill>
                <a:effectLst/>
                <a:latin typeface="+mn-lt"/>
                <a:ea typeface="+mn-ea"/>
                <a:cs typeface="+mn-cs"/>
              </a:rPr>
              <a:t>distriktsminister</a:t>
            </a:r>
            <a:r>
              <a:rPr lang="nb-NO" sz="1200" b="0" i="0" kern="1200" dirty="0">
                <a:solidFill>
                  <a:schemeClr val="tx1"/>
                </a:solidFill>
                <a:effectLst/>
                <a:latin typeface="+mn-lt"/>
                <a:ea typeface="+mn-ea"/>
                <a:cs typeface="+mn-cs"/>
              </a:rPr>
              <a:t> Kjersti Stenseng den 18. mars for å diskutere det videre arbeidet med ryddesjauen.</a:t>
            </a:r>
            <a:br>
              <a:rPr lang="nb-NO" sz="1200" b="0" i="0" kern="1200" dirty="0">
                <a:solidFill>
                  <a:schemeClr val="tx1"/>
                </a:solidFill>
                <a:effectLst/>
                <a:latin typeface="+mn-lt"/>
                <a:ea typeface="+mn-ea"/>
                <a:cs typeface="+mn-cs"/>
              </a:rPr>
            </a:b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9. mai var det klart at det ble satt ned en kommunekommisjon. </a:t>
            </a:r>
            <a:endParaRPr lang="nb-NO"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14</a:t>
            </a:fld>
            <a:endParaRPr lang="nb-NO"/>
          </a:p>
        </p:txBody>
      </p:sp>
    </p:spTree>
    <p:extLst>
      <p:ext uri="{BB962C8B-B14F-4D97-AF65-F5344CB8AC3E}">
        <p14:creationId xmlns:p14="http://schemas.microsoft.com/office/powerpoint/2010/main" val="261067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Kommisjonens leder, Eivind Dale, kan i tillegg bekrefte at KS har servert en lang rekke innspill til kommisjonen etter at den startet sitt arbeid. </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Der sitter for øvrig både Helge Eide, som dere så på bildet med den høye dokumentstabelen, og kommunaldirektør i Kristiansand, Camilla Dunsæd, som dere ser her.  </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Vi venter i spenning på hva som kommer både nå i desember og om et års tid. </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Men jeg må også understreke at Kommunekommisjonen ikke må bli en sovepute for regjeringen. </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Vi har merket oss at kommunalminister Bjørnar Skjæran snakker like varmt om å redusere styringstrykket som hans forgjenger Kjersti Stenseng gjorde. </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Vår utfordring er imidlertid denne: Når vi verken kan bevilge eller bemanne oss ut av utfordringene, når demografiendringene treffer oss og styrker utfordringene, og når styringstrykket gjør at helhetssynet taper, da går det ikke lenger. </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Og vi står i dette NÅ! </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Jeg sier ikke at vi er på kanten av den kommunale kollaps, men dere skal vite at det jobbes knallhardt for å unngå den. Hver dag, i hele Kommune-Norge. </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Og da trenger vi nok tiltak, grep, lettelser i styringstrykket – FØR jo heller. Vår bekymring er at dersom store grep ikke ser dagens lys før i NOU 2 om et år, også skal dette på høring og så skal det lages innstillinger som etter hvert havner i Stortinget…. Ja da skjer det ikke noe før tidligst i 2027. </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Det bekymret meg sterkt.</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På toppen av dette kommer det stadig nye løfter, seinest i valgkampen, som binder opp og detaljstyrer. Og seinest de siste dagene har vi sett at diskusjonen om helheten – som vi så tilløp til helt mot slutten av valgkampen og de første dagene etter at statsbudsjettet ble lagt fram – atter en gang ser ut til å havne i skyggen av sektorspørsmål og enkeltsaker. </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Så for å være helt tydelig: Det haster for kommuner og fylkeskommuner å få større handlingsrom til å løse oppgavene. Vi har allerede mange utredninger og vet mye om hva som ikke virker. Vi har ikke tid til å la situasjonen gå fra vondt til verre. </a:t>
            </a:r>
            <a:endParaRPr lang="nb-NO"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15</a:t>
            </a:fld>
            <a:endParaRPr lang="nb-NO"/>
          </a:p>
        </p:txBody>
      </p:sp>
    </p:spTree>
    <p:extLst>
      <p:ext uri="{BB962C8B-B14F-4D97-AF65-F5344CB8AC3E}">
        <p14:creationId xmlns:p14="http://schemas.microsoft.com/office/powerpoint/2010/main" val="150628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Forut for dette, hadde vi allerede masse kunnskap. </a:t>
            </a:r>
          </a:p>
          <a:p>
            <a:endParaRPr lang="nb-NO" dirty="0"/>
          </a:p>
          <a:p>
            <a:r>
              <a:rPr lang="nb-NO" dirty="0"/>
              <a:t>DFØ- rapporten «Hvordan styrer staten kommunene?» fra 2024 slår fast at det samlede styringstrykket er stort og har vært økende siden 2015. </a:t>
            </a:r>
          </a:p>
          <a:p>
            <a:endParaRPr lang="nb-NO" dirty="0"/>
          </a:p>
          <a:p>
            <a:r>
              <a:rPr lang="nb-NO" dirty="0"/>
              <a:t>DFØ anbefaler at staten i større grad utreder alternative og mindre inngripende tiltak og belyser konsekvensene for både personell, kompetanse og økonomi av tiltakene som vurderes. </a:t>
            </a:r>
          </a:p>
          <a:p>
            <a:endParaRPr lang="nb-NO" dirty="0"/>
          </a:p>
          <a:p>
            <a:r>
              <a:rPr lang="nb-NO" dirty="0"/>
              <a:t>DFØ anbefaler også at staten vurderer om forutsetningene for at virkningen skal bli som ønsket, faktisk er til stede i alle typer kommuner.</a:t>
            </a:r>
          </a:p>
          <a:p>
            <a:endParaRPr lang="nb-NO"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16</a:t>
            </a:fld>
            <a:endParaRPr lang="nb-NO"/>
          </a:p>
        </p:txBody>
      </p:sp>
    </p:spTree>
    <p:extLst>
      <p:ext uri="{BB962C8B-B14F-4D97-AF65-F5344CB8AC3E}">
        <p14:creationId xmlns:p14="http://schemas.microsoft.com/office/powerpoint/2010/main" val="1806284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b-NO" sz="1200" kern="100" dirty="0">
                <a:effectLst/>
              </a:rPr>
            </a:br>
            <a:r>
              <a:rPr lang="nb-NO" sz="1200" kern="100" dirty="0">
                <a:effectLst/>
              </a:rPr>
              <a:t>I det Kommunekommisjonen var nedsatt, hadde KS allerede levert over 500 sider med innspill.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To uavhengig utarbeide rapporter som dokumenterer at staten styrer kommunene mer enn før, og at troen på lovverk som styringsverktøy kan være større enn effekten:</a:t>
            </a:r>
          </a:p>
          <a:p>
            <a:pPr marL="0" marR="0" lvl="0" indent="0" algn="l" defTabSz="914400" rtl="0" eaLnBrk="1" fontAlgn="auto" latinLnBrk="0" hangingPunct="1">
              <a:lnSpc>
                <a:spcPct val="100000"/>
              </a:lnSpc>
              <a:spcBef>
                <a:spcPts val="0"/>
              </a:spcBef>
              <a:spcAft>
                <a:spcPts val="0"/>
              </a:spcAft>
              <a:buClrTx/>
              <a:buSzTx/>
              <a:buFontTx/>
              <a:buNone/>
              <a:tabLst/>
              <a:defRPr/>
            </a:pPr>
            <a:br>
              <a:rPr lang="nb-NO" sz="1200" kern="100" dirty="0">
                <a:effectLst/>
              </a:rPr>
            </a:br>
            <a:r>
              <a:rPr lang="nb-NO" sz="1200" kern="100" dirty="0">
                <a:effectLst/>
              </a:rPr>
              <a:t>1. Advokatfirmaet Lund &amp; Co DA og BDO har sett på hvor effektiv og egnet lovgivning er for styring av kommunesektoren.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444444"/>
                </a:solidFill>
                <a:effectLst/>
                <a:latin typeface="SourceSansProRegular"/>
              </a:rPr>
              <a:t>Rapportens oppsummering slår fast at detaljert statlig regulering i sum gir negativ effekt i lovene vi har undersøkt.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444444"/>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444444"/>
                </a:solidFill>
                <a:effectLst/>
                <a:latin typeface="SourceSansProRegular"/>
              </a:rPr>
              <a:t>Det samlede styringspresset gjennom detaljert regulering er også en betydelig byrde for den enkelte kommune, særlig innenfor sektorene helse og omsorg og oppvekst som utgjør en betydelig andel av kommunenes samlede tjenester.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444444"/>
              </a:solidFill>
              <a:effectLst/>
              <a:latin typeface="SourceSans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444444"/>
                </a:solidFill>
                <a:effectLst/>
                <a:latin typeface="SourceSansProRegular"/>
              </a:rPr>
              <a:t>Kort oppsummert: Statlige myndigheter har en overdreven tro på lovverk som styringsvirkemiddel fremfor andre virkemidler. Dette til tross for at det ikke foreligger tilstrekkelig evaluering av lovverk som styringsvirkemiddel, særlig når det gjelder bruker- og samfunnseffekt. </a:t>
            </a:r>
            <a:endParaRPr lang="nb-NO" sz="1200" i="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00" dirty="0">
                <a:effectLst/>
              </a:rPr>
              <a:t>2. Holth &amp; Winge, Sigrid Stokstad og Eivind Smith og </a:t>
            </a:r>
            <a:r>
              <a:rPr lang="nb-NO" sz="1200" kern="100" dirty="0" err="1">
                <a:effectLst/>
              </a:rPr>
              <a:t>OsloMet</a:t>
            </a:r>
            <a:r>
              <a:rPr lang="nb-NO" sz="1200" kern="100" dirty="0">
                <a:effectLst/>
              </a:rPr>
              <a:t>/NIBR som undersøkte det rettslige innholdet i det kommunale selvstyret, sett i lys av nyere lovgivning.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00" dirty="0">
              <a:effectLst/>
            </a:endParaRPr>
          </a:p>
          <a:p>
            <a:r>
              <a:rPr lang="nb-NO" b="0" i="0" dirty="0">
                <a:solidFill>
                  <a:srgbClr val="444444"/>
                </a:solidFill>
                <a:effectLst/>
                <a:latin typeface="SourceSansProRegular"/>
              </a:rPr>
              <a:t>Nye endringer er gjort i Grunnloven og i kommuneloven §§ 2-1 og 2-2. Gjennom intervjuer med flere statsforvalterembeter viser det seg at endringene har hatt liten praktisk betydning i hvordan statsforvalterne forholder seg til kommunene.</a:t>
            </a:r>
          </a:p>
          <a:p>
            <a:endParaRPr lang="nb-NO" b="0" i="0" dirty="0">
              <a:solidFill>
                <a:srgbClr val="444444"/>
              </a:solidFill>
              <a:effectLst/>
              <a:latin typeface="SourceSansProRegular"/>
            </a:endParaRPr>
          </a:p>
          <a:p>
            <a:r>
              <a:rPr lang="nb-NO" b="0" i="0" dirty="0">
                <a:solidFill>
                  <a:srgbClr val="444444"/>
                </a:solidFill>
                <a:effectLst/>
                <a:latin typeface="SourceSansProRegular"/>
              </a:rPr>
              <a:t>Jeg vil egentlig si det så enkelt og likevel så </a:t>
            </a:r>
            <a:r>
              <a:rPr lang="nb-NO" b="0" i="0" dirty="0" err="1">
                <a:solidFill>
                  <a:srgbClr val="444444"/>
                </a:solidFill>
                <a:effectLst/>
                <a:latin typeface="SourceSansProRegular"/>
              </a:rPr>
              <a:t>kraftfult</a:t>
            </a:r>
            <a:r>
              <a:rPr lang="nb-NO" b="0" i="0" dirty="0">
                <a:solidFill>
                  <a:srgbClr val="444444"/>
                </a:solidFill>
                <a:effectLst/>
                <a:latin typeface="SourceSansProRegular"/>
              </a:rPr>
              <a:t> som dette: Det grunnlovfestede kommunale selvstyret må styrkes, ikke bare på papiret, og det den må respekteres. </a:t>
            </a:r>
          </a:p>
        </p:txBody>
      </p:sp>
      <p:sp>
        <p:nvSpPr>
          <p:cNvPr id="4" name="Plassholder for lysbildenummer 3"/>
          <p:cNvSpPr>
            <a:spLocks noGrp="1"/>
          </p:cNvSpPr>
          <p:nvPr>
            <p:ph type="sldNum" sz="quarter" idx="5"/>
          </p:nvPr>
        </p:nvSpPr>
        <p:spPr/>
        <p:txBody>
          <a:bodyPr/>
          <a:lstStyle/>
          <a:p>
            <a:fld id="{99436332-7825-CC4C-A5F0-67C79CB2EC7A}" type="slidenum">
              <a:rPr lang="nb-NO" smtClean="0"/>
              <a:t>17</a:t>
            </a:fld>
            <a:endParaRPr lang="nb-NO"/>
          </a:p>
        </p:txBody>
      </p:sp>
    </p:spTree>
    <p:extLst>
      <p:ext uri="{BB962C8B-B14F-4D97-AF65-F5344CB8AC3E}">
        <p14:creationId xmlns:p14="http://schemas.microsoft.com/office/powerpoint/2010/main" val="3878746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dirty="0">
                <a:solidFill>
                  <a:schemeClr val="tx1"/>
                </a:solidFill>
                <a:latin typeface="+mn-lt"/>
                <a:ea typeface="+mn-ea"/>
                <a:cs typeface="+mn-cs"/>
              </a:rPr>
              <a:t>Kommunesektoren er allerede godt i gang med å omstille seg! </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Ny teknologi og digitale løsninger er en viktig del av nesten alle kommunale og fylkeskommunale tjenester – fra kartløsninger i tekniske tjenester til avansert helseteknologi. Sikre digitale løsninger gjør hverdagen lettere for ansatte og innbyggere. Digitalisering og kunstig intelligens har et stort potensial for å effektivisere driften og redusere behovet for arbeidskraft. KS’ </a:t>
            </a:r>
            <a:r>
              <a:rPr lang="nb-NO" sz="1200" b="0" i="0" u="sng" strike="noStrike" kern="1200" baseline="0" dirty="0">
                <a:solidFill>
                  <a:schemeClr val="tx1"/>
                </a:solidFill>
                <a:latin typeface="+mn-lt"/>
                <a:ea typeface="+mn-ea"/>
                <a:cs typeface="+mn-cs"/>
              </a:rPr>
              <a:t>Innovasjonsbarometer </a:t>
            </a:r>
            <a:r>
              <a:rPr lang="nb-NO" sz="1200" b="0" i="0" u="none" strike="noStrike" kern="1200" baseline="0" dirty="0">
                <a:solidFill>
                  <a:schemeClr val="tx1"/>
                </a:solidFill>
                <a:latin typeface="+mn-lt"/>
                <a:ea typeface="+mn-ea"/>
                <a:cs typeface="+mn-cs"/>
              </a:rPr>
              <a:t>fra 2024 viser at åtte av ti kommunale ledere har gjennomført innovasjon i tjenestene de siste to årene og at teknologi er den viktigste innsatsfaktoren og driveren. </a:t>
            </a:r>
          </a:p>
          <a:p>
            <a:br>
              <a:rPr lang="nb-NO" sz="1200" b="0" i="0" u="sng" strike="noStrike" kern="1200" baseline="0" dirty="0">
                <a:solidFill>
                  <a:schemeClr val="tx1"/>
                </a:solidFill>
                <a:latin typeface="+mn-lt"/>
                <a:ea typeface="+mn-ea"/>
                <a:cs typeface="+mn-cs"/>
              </a:rPr>
            </a:br>
            <a:r>
              <a:rPr lang="nb-NO" sz="1200" b="0" i="0" kern="1200" dirty="0">
                <a:solidFill>
                  <a:schemeClr val="tx1"/>
                </a:solidFill>
                <a:effectLst/>
                <a:latin typeface="+mn-lt"/>
                <a:ea typeface="+mn-ea"/>
                <a:cs typeface="+mn-cs"/>
              </a:rPr>
              <a:t>Når vi står overfor utfordringer som den enkelte kommune og fylkeskommune ikke kan løse alene. For å løse utfordringene må vi tenke nytt og endre systemene våre. KS er kommunesektorens støtte og utviklingspartner i dette. Vi har blant annet etablert partnerskap for radikal innovasjon  inngår samarbeid med aktører på tvers av fagfelt, sektorer og forvaltningsnivåer. Ved å mobilisere ressurser fra hele samfunnet – med ulik bakgrunn, erfaring og kompetanse – finner vi løsningene som sikrer innbyggerne og kommunens behov også i fremtiden. Vi har blant annet inngått samarbeid med Posten, Sparebankstiftelsen DNB, Norges forskningsråd. </a:t>
            </a:r>
          </a:p>
          <a:p>
            <a:endParaRPr lang="nb-NO" sz="1200" b="0" i="0" u="sng" strike="noStrike" kern="1200" baseline="0" dirty="0">
              <a:solidFill>
                <a:schemeClr val="tx1"/>
              </a:solidFill>
              <a:effectLst/>
              <a:latin typeface="+mn-lt"/>
              <a:ea typeface="+mn-ea"/>
              <a:cs typeface="+mn-cs"/>
            </a:endParaRPr>
          </a:p>
          <a:p>
            <a:r>
              <a:rPr lang="nb-NO" sz="1200" b="0" i="0" u="sng" strike="noStrike" kern="1200" baseline="0" dirty="0">
                <a:solidFill>
                  <a:schemeClr val="tx1"/>
                </a:solidFill>
                <a:latin typeface="+mn-lt"/>
                <a:ea typeface="+mn-ea"/>
                <a:cs typeface="+mn-cs"/>
              </a:rPr>
              <a:t>KS Digital </a:t>
            </a:r>
            <a:r>
              <a:rPr lang="nb-NO" sz="1200" b="0" i="0" u="none" strike="noStrike" kern="1200" baseline="0" dirty="0">
                <a:solidFill>
                  <a:schemeClr val="tx1"/>
                </a:solidFill>
                <a:latin typeface="+mn-lt"/>
                <a:ea typeface="+mn-ea"/>
                <a:cs typeface="+mn-cs"/>
              </a:rPr>
              <a:t>og KS utvikler felles digitale løsninger for kommunesektoren, som bidrar til omstilling og gjør det lettere å samarbeide. KS oppfordrer også kommunene til å samarbeide enda mer med hverandre, fordi dette er krevende å gjøre alene. På nasjonalt nivå samordner KS kommunesektorens behov overfor staten og leverandørene. </a:t>
            </a:r>
            <a:endParaRPr lang="nb-NO"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18</a:t>
            </a:fld>
            <a:endParaRPr lang="nb-NO"/>
          </a:p>
        </p:txBody>
      </p:sp>
    </p:spTree>
    <p:extLst>
      <p:ext uri="{BB962C8B-B14F-4D97-AF65-F5344CB8AC3E}">
        <p14:creationId xmlns:p14="http://schemas.microsoft.com/office/powerpoint/2010/main" val="1583025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KS fikk svært tydelige tilbakemeldinger på fjorårets debatthefte, som handlet om forventningsgapet. </a:t>
            </a:r>
            <a:r>
              <a:rPr lang="nb-NO" sz="1200" b="1" kern="1200" dirty="0">
                <a:solidFill>
                  <a:schemeClr val="tx1"/>
                </a:solidFill>
                <a:effectLst/>
                <a:latin typeface="+mn-lt"/>
                <a:ea typeface="+mn-ea"/>
                <a:cs typeface="+mn-cs"/>
              </a:rPr>
              <a:t>Kommuner og fylkeskommuner trenger større politisk og økonomisk handlingsrom for å løse oppgavene.</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Dere påpekte at for å redusere forventningsgapet er det avgjørende med tydelig kommunikasjon med innbyggerne. De må også få medvirke i beslutninger, og vi må tenke nytt og bruke teknologi. KS Folkevalgtprogram ble trukket frem som et viktig bidrag fra KS, og det er et ønske om at vi skal bidra med verktøy og opplæring. </a:t>
            </a:r>
          </a:p>
          <a:p>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Dette ga KS styrke til å presse på Stortinget og regjeringen.</a:t>
            </a:r>
          </a:p>
          <a:p>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Resultatet ble en ekstrabevilgning til en stram kommuneøkonomi i fjor og i år, og ikke minst: Kommunekommisjonen, som skal foreslå endringer i statens styring av kommunene.</a:t>
            </a:r>
          </a:p>
          <a:p>
            <a:endParaRPr lang="nb-NO"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19</a:t>
            </a:fld>
            <a:endParaRPr lang="nb-NO"/>
          </a:p>
        </p:txBody>
      </p:sp>
    </p:spTree>
    <p:extLst>
      <p:ext uri="{BB962C8B-B14F-4D97-AF65-F5344CB8AC3E}">
        <p14:creationId xmlns:p14="http://schemas.microsoft.com/office/powerpoint/2010/main" val="3491428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Som dere allerede vet – Kommunekommisjonen er bare en del av løsningen. Vi har en jobb å gjøre, og vi må brette opp ermene. Jeg vil si det såpass sterkt som at vi nå står ved et veiskille:</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Kommunenes og fylkeskommunenes oppgaver vokser. Demografien endrer seg raskt, og samfunnssikkerhet og beredskap vil også kreve ressurser.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Men ressursene vokser ikke. Det blir knapphet på både penger og arbeidskraft.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Det betyr at kommuner og fylkeskommuner gjennomfører store endringer for å bruke ressursene best mulig, for innbyggerne våre.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Samtidig må vi forberede oss på at det verst tenkelige kan skje. Vi må tenke nytt om samfunnssikkerhet og skjerpet beredskap.</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Hvordan skal vi klare å dekke innbyggernes behov – når vi blir færre yngre, flere eldre og ressursene blir strammere?</a:t>
            </a:r>
          </a:p>
          <a:p>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Hvordan kan vi endre oss raskt nok, og samtidig sikre at kommunene fortsatt er motoren i velferdssamfunnet?</a:t>
            </a:r>
          </a:p>
          <a:p>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Hvordan skal vi ruste oss for krisene vi vet kommer – og for det mest utenkelige, krig?</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Dette er krevende spørsmål som vekker mange dilemmaer. Tallenes tale om befolkningsutvikling og økonomi er klar. Vi må alle forholde oss til en ny virkelighet.</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Det er tema på årets debatthefte, som blir sendt ut til alle kommunestyrer og fylkesting om kort tid. </a:t>
            </a:r>
          </a:p>
          <a:p>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800" dirty="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Det er enorm kraft i kommunesektoren – nær en halv million ansatte med bred kompetanse, og over 10 000 engasjerte lokalpolitikere har som felles mål å </a:t>
            </a:r>
            <a:r>
              <a:rPr lang="nb-NO" sz="1200" b="0" i="0" kern="1200" dirty="0">
                <a:solidFill>
                  <a:schemeClr val="tx1"/>
                </a:solidFill>
                <a:effectLst/>
                <a:latin typeface="+mn-lt"/>
                <a:ea typeface="+mn-ea"/>
                <a:cs typeface="+mn-cs"/>
              </a:rPr>
              <a:t>dekke innbyggernes behov.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effectLst/>
                <a:latin typeface="Segoe UI" panose="020B0502040204020203" pitchFamily="34" charset="0"/>
              </a:rPr>
              <a:t>KS er fellesskapet av kommuner og fylkeskommuner, og alle norske </a:t>
            </a:r>
            <a:r>
              <a:rPr lang="nb-NO" sz="1200" dirty="0"/>
              <a:t>kommuner og fylkeskommuner er medlemmer. Fra 1. januar er det 15 fylker og 357 kommuner.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effectLst/>
                <a:latin typeface="Segoe UI" panose="020B0502040204020203" pitchFamily="34" charset="0"/>
              </a:rPr>
              <a:t>Vi er med andre ord en medlemsorganisasjon - styrt av dere medlemmene. </a:t>
            </a:r>
            <a:endParaRPr lang="nb-NO" sz="1200" b="0" i="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Og det er alle dere KS er til for. Når vi </a:t>
            </a:r>
            <a:r>
              <a:rPr lang="nb-NO" b="0" dirty="0"/>
              <a:t>slår kreftene sammen får vi til mye. </a:t>
            </a:r>
          </a:p>
          <a:p>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Svarene og innspillene fra kommunestyrer og fylkesting i debattheftet er avgjørende for at KS skal kunne være en sterk stemme for kommunesektoren – både overfor nasjonale myndigheter og i utviklingen av framtidens løsninger.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Bruk muligheten og lykke til med debatten!</a:t>
            </a: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99436332-7825-CC4C-A5F0-67C79CB2EC7A}" type="slidenum">
              <a:rPr lang="nb-NO" smtClean="0"/>
              <a:t>20</a:t>
            </a:fld>
            <a:endParaRPr lang="nb-NO"/>
          </a:p>
        </p:txBody>
      </p:sp>
    </p:spTree>
    <p:extLst>
      <p:ext uri="{BB962C8B-B14F-4D97-AF65-F5344CB8AC3E}">
        <p14:creationId xmlns:p14="http://schemas.microsoft.com/office/powerpoint/2010/main" val="407654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effectLst/>
                <a:latin typeface="Segoe UI" panose="020B0502040204020203" pitchFamily="34" charset="0"/>
              </a:rPr>
              <a:t>Først, det er veldig hyggelig å være her! </a:t>
            </a:r>
          </a:p>
          <a:p>
            <a:r>
              <a:rPr lang="nb-NO" sz="1200" kern="1200" dirty="0">
                <a:solidFill>
                  <a:schemeClr val="tx1"/>
                </a:solidFill>
                <a:effectLst/>
                <a:latin typeface="+mn-lt"/>
                <a:ea typeface="+mn-ea"/>
                <a:cs typeface="+mn-cs"/>
              </a:rPr>
              <a:t>Hva er situasjonen for KS og kommunesektoren akkurat nå? For litt over en uke siden sto jeg i mylderet i vandrehallen på Stortinget. </a:t>
            </a:r>
          </a:p>
          <a:p>
            <a:r>
              <a:rPr lang="nb-NO" sz="1200" kern="1200" dirty="0">
                <a:solidFill>
                  <a:schemeClr val="tx1"/>
                </a:solidFill>
                <a:effectLst/>
                <a:latin typeface="+mn-lt"/>
                <a:ea typeface="+mn-ea"/>
                <a:cs typeface="+mn-cs"/>
              </a:rPr>
              <a:t>Der var det en jevn pågang av journalister som ville snakke med KS om regjeringens forslag til statsbudsjett. Vi gikk live både i NRK og hos TV2, i tillegg til intervjuer med ti-tolv andre medier. Et stort trøkk, men ikke uventet.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Mer overraskende var pågangen av toppledere fra andre interesseorganisasjoner. Både fra arbeidsgiver- og arbeidstakersida hørte jeg det samme: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«Er det noen som har grunn til å snakke med store bokstaver i dag, så er det deg, Gunn Marit».</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Det er støtteerklæringer som det er all grunn til å ta med seg. </a:t>
            </a:r>
          </a:p>
        </p:txBody>
      </p:sp>
      <p:sp>
        <p:nvSpPr>
          <p:cNvPr id="4" name="Plassholder for lysbildenummer 3"/>
          <p:cNvSpPr>
            <a:spLocks noGrp="1"/>
          </p:cNvSpPr>
          <p:nvPr>
            <p:ph type="sldNum" sz="quarter" idx="5"/>
          </p:nvPr>
        </p:nvSpPr>
        <p:spPr/>
        <p:txBody>
          <a:bodyPr/>
          <a:lstStyle/>
          <a:p>
            <a:fld id="{99436332-7825-CC4C-A5F0-67C79CB2EC7A}" type="slidenum">
              <a:rPr lang="nb-NO" smtClean="0"/>
              <a:t>2</a:t>
            </a:fld>
            <a:endParaRPr lang="nb-NO"/>
          </a:p>
        </p:txBody>
      </p:sp>
    </p:spTree>
    <p:extLst>
      <p:ext uri="{BB962C8B-B14F-4D97-AF65-F5344CB8AC3E}">
        <p14:creationId xmlns:p14="http://schemas.microsoft.com/office/powerpoint/2010/main" val="454133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Kommunesektoren omstiller allerede for milliarder.</a:t>
            </a:r>
          </a:p>
          <a:p>
            <a:pPr>
              <a:defRPr/>
            </a:pPr>
            <a:r>
              <a:rPr lang="nb-NO" dirty="0"/>
              <a:t>«Mange bekker små gjør en stor Å» er et gammel godt norsk ordtak. Hver for seg små og spe – kanskje så spe at man tørker ut før bekken har gjort stort her i verden. Men samles man – man </a:t>
            </a:r>
            <a:r>
              <a:rPr lang="nb-NO" dirty="0" err="1"/>
              <a:t>man</a:t>
            </a:r>
            <a:r>
              <a:rPr lang="nb-NO" dirty="0"/>
              <a:t> bli en nærmest </a:t>
            </a:r>
            <a:r>
              <a:rPr lang="nb-NO" dirty="0" err="1"/>
              <a:t>utstoppelig</a:t>
            </a:r>
            <a:r>
              <a:rPr lang="nb-NO" dirty="0"/>
              <a:t> kraft.</a:t>
            </a:r>
            <a:br>
              <a:rPr lang="nb-NO" dirty="0">
                <a:cs typeface="+mn-lt"/>
              </a:rPr>
            </a:br>
            <a:br>
              <a:rPr lang="nb-NO" dirty="0">
                <a:cs typeface="+mn-lt"/>
              </a:rPr>
            </a:br>
            <a:r>
              <a:rPr lang="nb-NO" dirty="0"/>
              <a:t>Og KS Digital er eksempelet på et av KS' viktigste strategiske virkemidler  – der kommunene har gått sammen for å få til noe større, noe som kan utgjøre en forskjell.</a:t>
            </a:r>
            <a:r>
              <a:rPr lang="nb-NO" b="1" dirty="0"/>
              <a:t> KS Digital har en sentral rolle i å støtte kommunene med kompetanse, verktøy og erfaringsdeling, slik at sektoren kan lykkes bedre med å realisere gevinstene av digitalisering. KS Digital det viktigste strategiske virkemiddelet i KS. Det vil Sissel Nordhagen, direktør i KS Digital, snakke mer om. </a:t>
            </a:r>
            <a:endParaRPr lang="nb-NO" dirty="0">
              <a:ea typeface="Calibri"/>
              <a:cs typeface="Calibri"/>
            </a:endParaRPr>
          </a:p>
          <a:p>
            <a:endParaRPr lang="nb-NO" dirty="0"/>
          </a:p>
          <a:p>
            <a:endParaRPr lang="nb-NO" dirty="0"/>
          </a:p>
          <a:p>
            <a:r>
              <a:rPr lang="nb-NO" dirty="0"/>
              <a:t>Jeg er opptatt av at den kraften brukes, og brukes slik at den gir aller best samlet effekt for dem KS er til for – kommuner, fylkeskommuner og innbyggerne. </a:t>
            </a:r>
            <a:endParaRPr lang="nb-NO" dirty="0">
              <a:ea typeface="Calibri"/>
              <a:cs typeface="Calibri"/>
            </a:endParaRPr>
          </a:p>
          <a:p>
            <a:endParaRPr lang="nb-NO" dirty="0">
              <a:ea typeface="Calibri"/>
              <a:cs typeface="Calibri"/>
            </a:endParaRPr>
          </a:p>
          <a:p>
            <a:r>
              <a:rPr lang="nb-NO" b="1" dirty="0"/>
              <a:t>Felles tjenesteplattform mener jeg er et helt genialt grep, og har da også helt fra start stått veldig høyt på prioriteringslista – og i 2025 og 2026 alle øverst – på oppdragene kommuner og fylkeskommuner ønsker at KS Digital skal løse. Og ikke bare vil tjenesteplattformen bidra til konkrete løsninger, at vi gjennom dataplattformen og utvikling av felles begrep og standarder omsider kan få økt fart på datadeling, mener jeg er helt epokegjørende. </a:t>
            </a:r>
            <a:endParaRPr lang="nb-NO" b="1" dirty="0">
              <a:ea typeface="Calibri"/>
              <a:cs typeface="Calibri"/>
            </a:endParaRPr>
          </a:p>
          <a:p>
            <a:endParaRPr lang="nb-NO" b="1" dirty="0"/>
          </a:p>
          <a:p>
            <a:r>
              <a:rPr lang="nb-NO" b="1" dirty="0"/>
              <a:t>Og som ikke det var nok – at det også skal være en samspillsarena der leverandørene kan innovere – vil bidra ytterligere til å øke både innovasjons- og omstillingsevnen vår, og kunne styrke samarbeidet med privat sektor. </a:t>
            </a:r>
            <a:br>
              <a:rPr lang="nb-NO" b="1" dirty="0">
                <a:cs typeface="+mn-lt"/>
              </a:rPr>
            </a:br>
            <a:br>
              <a:rPr lang="nb-NO" b="1" dirty="0">
                <a:cs typeface="+mn-lt"/>
              </a:rPr>
            </a:br>
            <a:r>
              <a:rPr lang="nb-NO" b="1" dirty="0"/>
              <a:t>Et godt eksempel på hvordan KS digital kan samle ressursmiljø som hver for seg er små – til en stor og kraftfull innsats for fellesskapet. </a:t>
            </a:r>
            <a:endParaRPr lang="nb-NO" b="1" dirty="0">
              <a:ea typeface="Calibri"/>
              <a:cs typeface="Calibri"/>
            </a:endParaRPr>
          </a:p>
          <a:p>
            <a:endParaRPr lang="nb-NO" b="1" dirty="0"/>
          </a:p>
          <a:p>
            <a:r>
              <a:rPr lang="nb-NO" b="1" dirty="0"/>
              <a:t>Digital lommebok</a:t>
            </a:r>
            <a:endParaRPr lang="nb-NO" b="1" dirty="0">
              <a:ea typeface="Calibri"/>
              <a:cs typeface="Calibri"/>
            </a:endParaRPr>
          </a:p>
          <a:p>
            <a:r>
              <a:rPr lang="nb-NO" b="1" dirty="0"/>
              <a:t>Kompleksitet</a:t>
            </a:r>
            <a:endParaRPr lang="nb-NO" b="1" dirty="0">
              <a:ea typeface="Calibri"/>
              <a:cs typeface="Calibri"/>
            </a:endParaRPr>
          </a:p>
          <a:p>
            <a:r>
              <a:rPr lang="nb-NO" b="1" dirty="0" err="1"/>
              <a:t>DigiHelse</a:t>
            </a:r>
            <a:r>
              <a:rPr lang="nb-NO" b="1" dirty="0"/>
              <a:t> er krevende å få til gevinst på</a:t>
            </a:r>
            <a:endParaRPr lang="nb-NO" b="1" dirty="0">
              <a:ea typeface="Calibri"/>
              <a:cs typeface="Calibri"/>
            </a:endParaRPr>
          </a:p>
          <a:p>
            <a:r>
              <a:rPr lang="nb-NO" b="1" dirty="0"/>
              <a:t>Oversettelse til god politikk – krevende å forstå </a:t>
            </a:r>
            <a:endParaRPr lang="nb-NO" b="1" dirty="0">
              <a:ea typeface="Calibri"/>
              <a:cs typeface="Calibri"/>
            </a:endParaRPr>
          </a:p>
          <a:p>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 har en ekstrem vekst, at det har satt fatt i arbeidet og at kommuner og fylkeskommuner de nærmeste par årene vil merke forskjell gjennom flere leveranser av fellesløsning og bidrag til felles gjennomføringskraft. Husk de er bare to år.</a:t>
            </a:r>
            <a:endParaRPr lang="nb-NO" sz="1200" kern="1200" dirty="0">
              <a:solidFill>
                <a:schemeClr val="tx1"/>
              </a:solidFill>
              <a:effectLst/>
              <a:latin typeface="+mn-lt"/>
              <a:ea typeface="Calibri"/>
              <a:cs typeface="Calibri"/>
            </a:endParaRPr>
          </a:p>
          <a:p>
            <a:endParaRPr lang="nb-NO" b="1" dirty="0"/>
          </a:p>
          <a:p>
            <a:endParaRPr lang="nb-NO" dirty="0"/>
          </a:p>
          <a:p>
            <a:endParaRPr lang="nb-NO" dirty="0">
              <a:ea typeface="Calibri" panose="020F0502020204030204"/>
              <a:cs typeface="Calibri" panose="020F0502020204030204"/>
            </a:endParaRPr>
          </a:p>
          <a:p>
            <a:endParaRPr lang="nb-NO" dirty="0">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99436332-7825-CC4C-A5F0-67C79CB2EC7A}" type="slidenum">
              <a:rPr lang="nb-NO" smtClean="0"/>
              <a:t>23</a:t>
            </a:fld>
            <a:endParaRPr lang="nb-NO"/>
          </a:p>
        </p:txBody>
      </p:sp>
    </p:spTree>
    <p:extLst>
      <p:ext uri="{BB962C8B-B14F-4D97-AF65-F5344CB8AC3E}">
        <p14:creationId xmlns:p14="http://schemas.microsoft.com/office/powerpoint/2010/main" val="1345454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skal si litt om hva som møter oss framover. </a:t>
            </a:r>
          </a:p>
          <a:p>
            <a:endParaRPr lang="nb-NO" dirty="0"/>
          </a:p>
          <a:p>
            <a:r>
              <a:rPr lang="nb-NO" dirty="0"/>
              <a:t>Utfordringene våre er kort oppsummert tredelt: </a:t>
            </a:r>
          </a:p>
          <a:p>
            <a:br>
              <a:rPr lang="nb-NO" dirty="0"/>
            </a:br>
            <a:r>
              <a:rPr lang="nb-NO" dirty="0"/>
              <a:t>1. Kommuneøkonomien er presset. Og framover vil utgiftene øke mer enn inntektene. </a:t>
            </a:r>
          </a:p>
          <a:p>
            <a:r>
              <a:rPr lang="nb-NO" dirty="0"/>
              <a:t>2. Norge endres. Vi blir flere eldre, (og de eldre lever lenger). Og vi blir færre unge og folk i arbeidsfør alder. </a:t>
            </a:r>
          </a:p>
          <a:p>
            <a:r>
              <a:rPr lang="nb-NO" dirty="0"/>
              <a:t>3. Og – det som har utløst kommunekommisjonen (og som jeg kommer tilbake til): Alt for mye statlig detaljstyring </a:t>
            </a:r>
          </a:p>
          <a:p>
            <a:endParaRPr lang="nb-NO"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24</a:t>
            </a:fld>
            <a:endParaRPr lang="nb-NO"/>
          </a:p>
        </p:txBody>
      </p:sp>
    </p:spTree>
    <p:extLst>
      <p:ext uri="{BB962C8B-B14F-4D97-AF65-F5344CB8AC3E}">
        <p14:creationId xmlns:p14="http://schemas.microsoft.com/office/powerpoint/2010/main" val="4222378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KS har i lang tid satt forventningsgapet på dagsorden. </a:t>
            </a: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Den samtalen dreier seg i bunn og grunn også om hvilken forståelse man har av nasjonale virkemidler. Bemanningsnormer, øremerking, detaljerte krav om organisering osv. - altså måter for staten å styre på. </a:t>
            </a: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Men virker det? </a:t>
            </a: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Ett av de viktigste virkemidlene Stortinget har er å vedta nye lover – for eksempel bemanningsnormer. </a:t>
            </a: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Vi vet at norske kommuner i snitt klarer å oppfylle 80 prosent av alle lovpålagte oppgaver. Med andre ord blir 20 prosent  i snitt – (av ulike grunner) ikke gjennomført.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En ryddesjau er altså ikke bare en </a:t>
            </a:r>
            <a:r>
              <a:rPr lang="nb-NO" sz="1400" kern="100" dirty="0" err="1">
                <a:effectLst/>
                <a:latin typeface="Aptos" panose="020B0004020202020204" pitchFamily="34" charset="0"/>
                <a:ea typeface="Aptos" panose="020B0004020202020204" pitchFamily="34" charset="0"/>
                <a:cs typeface="Times New Roman" panose="02020603050405020304" pitchFamily="18" charset="0"/>
              </a:rPr>
              <a:t>en</a:t>
            </a:r>
            <a:r>
              <a:rPr lang="nb-NO" sz="1400" kern="100" dirty="0">
                <a:effectLst/>
                <a:latin typeface="Aptos" panose="020B0004020202020204" pitchFamily="34" charset="0"/>
                <a:ea typeface="Aptos" panose="020B0004020202020204" pitchFamily="34" charset="0"/>
                <a:cs typeface="Times New Roman" panose="02020603050405020304" pitchFamily="18" charset="0"/>
              </a:rPr>
              <a:t> god gjerning fra Stortingets side. Det handler faktisk om å gjøre lovgivers verktøykasse mer potent.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b-NO" sz="1400"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AC01F-CF03-41C9-93B2-B751B19DA6E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059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t>Vi må ikke glemme at situasjonen i verden også påvirker oss. Vi ser tendenser til nye </a:t>
            </a:r>
            <a:r>
              <a:rPr lang="nb-NO" sz="1800" dirty="0" err="1"/>
              <a:t>maktforskyvinger</a:t>
            </a:r>
            <a:r>
              <a:rPr lang="nb-NO" sz="1800" dirty="0"/>
              <a:t> og allianser: </a:t>
            </a:r>
            <a:r>
              <a:rPr lang="nb-NO" sz="1800" b="1" dirty="0"/>
              <a:t>Russland, Kina, Iran og Nord-Korea</a:t>
            </a:r>
            <a:r>
              <a:rPr lang="nb-NO" sz="1800" dirty="0"/>
              <a:t> har styrket sine bånd betydelig siden invasjonen av Ukraina i 2022. De har inngått strategiske avtaler, militært samarbeid og økonomiske partnerskap som utfordrer </a:t>
            </a:r>
            <a:r>
              <a:rPr lang="nb-NO" sz="1800" b="1" dirty="0"/>
              <a:t>USAs globale innflytelse. </a:t>
            </a:r>
            <a:r>
              <a:rPr lang="nb-NO" sz="1800" b="0" dirty="0"/>
              <a:t>USA – under Trump – er en mer uforutsigbar aktør og støttespiller. </a:t>
            </a:r>
          </a:p>
          <a:p>
            <a:endParaRPr lang="nb-NO" sz="1800" b="0" dirty="0"/>
          </a:p>
          <a:p>
            <a:r>
              <a:rPr lang="nb-NO" sz="1800" dirty="0"/>
              <a:t>Autoritære stater  er på fremmarsj. Det er ikke bare en utfordring mot vår sikkerhet, det utfordrer også internasjonale normer og spilleregler. Demokratiet er under press.</a:t>
            </a:r>
          </a:p>
          <a:p>
            <a:endParaRPr lang="nb-NO" sz="1800" dirty="0"/>
          </a:p>
          <a:p>
            <a:r>
              <a:rPr lang="nb-NO" sz="1200" b="0" i="0" kern="1200" dirty="0">
                <a:solidFill>
                  <a:schemeClr val="tx1"/>
                </a:solidFill>
                <a:effectLst/>
                <a:latin typeface="+mn-lt"/>
                <a:ea typeface="+mn-ea"/>
                <a:cs typeface="+mn-cs"/>
              </a:rPr>
              <a:t>En mer urolig verden gjør det enda viktigere å sikre at kommunene får handlingsrom til å finne de gode løsningene. </a:t>
            </a:r>
            <a:endParaRPr lang="nb-NO" sz="1800" dirty="0"/>
          </a:p>
          <a:p>
            <a:pPr marL="0" lvl="0" indent="0">
              <a:lnSpc>
                <a:spcPct val="114999"/>
              </a:lnSpc>
              <a:buFont typeface="Symbol" panose="05050102010706020507" pitchFamily="18" charset="2"/>
              <a:buNone/>
            </a:pPr>
            <a:endParaRPr lang="nb-NO" sz="4000" b="0" i="0" dirty="0">
              <a:solidFill>
                <a:srgbClr val="222222"/>
              </a:solidFill>
              <a:effectLst/>
              <a:latin typeface="avenir-next-nho"/>
              <a:ea typeface="Open Sans"/>
              <a:cs typeface="Open Sans"/>
            </a:endParaRPr>
          </a:p>
        </p:txBody>
      </p:sp>
      <p:sp>
        <p:nvSpPr>
          <p:cNvPr id="4" name="Plassholder for lysbildenummer 3"/>
          <p:cNvSpPr>
            <a:spLocks noGrp="1"/>
          </p:cNvSpPr>
          <p:nvPr>
            <p:ph type="sldNum" sz="quarter" idx="5"/>
          </p:nvPr>
        </p:nvSpPr>
        <p:spPr/>
        <p:txBody>
          <a:bodyPr/>
          <a:lstStyle/>
          <a:p>
            <a:fld id="{99436332-7825-CC4C-A5F0-67C79CB2EC7A}" type="slidenum">
              <a:rPr lang="nb-NO" smtClean="0"/>
              <a:t>26</a:t>
            </a:fld>
            <a:endParaRPr lang="nb-NO"/>
          </a:p>
        </p:txBody>
      </p:sp>
    </p:spTree>
    <p:extLst>
      <p:ext uri="{BB962C8B-B14F-4D97-AF65-F5344CB8AC3E}">
        <p14:creationId xmlns:p14="http://schemas.microsoft.com/office/powerpoint/2010/main" val="707428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Utfordringsbildet</a:t>
            </a:r>
            <a:r>
              <a:rPr lang="nb-NO" dirty="0"/>
              <a:t> kjenner dere jo, men jeg vil særlig peke på tre hovedtrekk som utfordrer bærekraften i Kommune-Norge. </a:t>
            </a:r>
            <a:br>
              <a:rPr lang="nb-NO" dirty="0"/>
            </a:br>
            <a:br>
              <a:rPr lang="nb-NO" dirty="0"/>
            </a:br>
            <a:r>
              <a:rPr lang="nb-NO" dirty="0"/>
              <a:t>For det første: </a:t>
            </a:r>
          </a:p>
          <a:p>
            <a:r>
              <a:rPr lang="nb-NO" sz="1200" b="0" i="0" u="none" strike="noStrike" kern="1200" baseline="0" dirty="0">
                <a:solidFill>
                  <a:schemeClr val="tx1"/>
                </a:solidFill>
                <a:latin typeface="+mn-lt"/>
                <a:ea typeface="+mn-ea"/>
                <a:cs typeface="+mn-cs"/>
              </a:rPr>
              <a:t>Regjeringens perspektivmelding viser tydelig hvordan Norge er i endring. Vi vil få flere eldre og færre unge. Mangelen på arbeidskraft kan vi ikke kjøpe oss ut av. Det er behov for 180.000 flere i helse- og omsorgsyrker frem mot 2060, gitt at vi løser oppgavene på samme måte som i dag. </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Samtidig vil utgiftene øke mer enn inntektene etter 2030. </a:t>
            </a:r>
            <a:r>
              <a:rPr lang="nb-NO" dirty="0"/>
              <a:t>Kommuneøkonomien er presset. Og vi vet utgiftene vil øke mer enn inntektene også i fremtiden.</a:t>
            </a:r>
          </a:p>
          <a:p>
            <a:endParaRPr lang="nb-NO" dirty="0"/>
          </a:p>
          <a:p>
            <a:r>
              <a:rPr lang="nb-NO" dirty="0"/>
              <a:t>(Illustrasjonen viser </a:t>
            </a:r>
            <a:r>
              <a:rPr lang="nb-NO" dirty="0" err="1"/>
              <a:t>befolkningsfremskrivingen</a:t>
            </a:r>
            <a:r>
              <a:rPr lang="nb-NO" dirty="0"/>
              <a:t> for 2024, og er lånt av SSB) </a:t>
            </a:r>
          </a:p>
          <a:p>
            <a:endParaRPr lang="nb-NO" dirty="0"/>
          </a:p>
          <a:p>
            <a:r>
              <a:rPr lang="nb-NO" dirty="0"/>
              <a:t>For det andre: </a:t>
            </a:r>
          </a:p>
          <a:p>
            <a:r>
              <a:rPr lang="nb-NO" dirty="0"/>
              <a:t>Kommuneøkonomien er under betydelig press. </a:t>
            </a:r>
            <a:r>
              <a:rPr lang="nb-NO" sz="1200" b="0" i="0" u="none" strike="noStrike" kern="1200" baseline="0" dirty="0">
                <a:solidFill>
                  <a:schemeClr val="tx1"/>
                </a:solidFill>
                <a:latin typeface="+mn-lt"/>
                <a:ea typeface="+mn-ea"/>
                <a:cs typeface="+mn-cs"/>
              </a:rPr>
              <a:t>Noe av forklaringen er at kommuner og fylkeskommuner må betale mer for varer og tjenester, samtidig som de må bruke mer av inntektene på å betale renter. Også tjenestene kommuner og fylkeskommuner leverer blir stadig mer kostbare. </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Ikke bare fordi vi blir flere eldre, men også fordi de eldre lever lenger. Stadig flere har behov for ressurskrevende helse- og omsorgstjenester. </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Det er også stadig mer tilrettelegging for enkeltindivider i barnehager og skoler. Og sosialbudsjettene øker (flyktninger delforklaring?) </a:t>
            </a:r>
          </a:p>
          <a:p>
            <a:endParaRPr lang="nb-NO" sz="1200" b="0" i="0" u="none" strike="noStrike" kern="1200" baseline="0" dirty="0">
              <a:solidFill>
                <a:schemeClr val="tx1"/>
              </a:solidFill>
              <a:latin typeface="+mn-lt"/>
              <a:ea typeface="+mn-ea"/>
              <a:cs typeface="+mn-cs"/>
            </a:endParaRPr>
          </a:p>
          <a:p>
            <a:r>
              <a:rPr lang="nb-NO" dirty="0"/>
              <a:t>For det tredje: </a:t>
            </a:r>
          </a:p>
          <a:p>
            <a:r>
              <a:rPr lang="nb-NO" sz="1200" b="0" i="0" u="none" strike="noStrike" kern="1200" baseline="0" dirty="0">
                <a:solidFill>
                  <a:schemeClr val="tx1"/>
                </a:solidFill>
                <a:latin typeface="+mn-lt"/>
                <a:ea typeface="+mn-ea"/>
                <a:cs typeface="+mn-cs"/>
              </a:rPr>
              <a:t>Kommuner og fylkeskommuner utøver sitt lokale selvstyre innenfor nasjonale rammer, og skal samtidig iverksette statlige mål. Statlig styring av kommunene skal baseres på rammestyring. </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Men som KS i en årrekke har påpekt: Den statlige styringen er for detaljert og for omfattende. </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Mange kommuner og fylkeskommuner erfarer også at statsforvalterens praksis kan være ulik, og at ikke alltid faglige veiledere og råd treffer på kommunesektorens reelle behov. </a:t>
            </a:r>
          </a:p>
          <a:p>
            <a:endParaRPr lang="nb-NO" sz="1200" b="0" i="0" u="none" strike="noStrike" kern="1200" baseline="0" dirty="0">
              <a:solidFill>
                <a:schemeClr val="tx1"/>
              </a:solidFill>
              <a:latin typeface="+mn-lt"/>
              <a:ea typeface="+mn-ea"/>
              <a:cs typeface="+mn-cs"/>
            </a:endParaRPr>
          </a:p>
          <a:p>
            <a:r>
              <a:rPr lang="nb-NO" sz="1200" b="0" i="0" u="none" strike="noStrike" kern="1200" baseline="0" dirty="0">
                <a:solidFill>
                  <a:schemeClr val="tx1"/>
                </a:solidFill>
                <a:latin typeface="+mn-lt"/>
                <a:ea typeface="+mn-ea"/>
                <a:cs typeface="+mn-cs"/>
              </a:rPr>
              <a:t>Dette kommer jeg straks tilbake til. </a:t>
            </a:r>
            <a:endParaRPr lang="nb-NO"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27</a:t>
            </a:fld>
            <a:endParaRPr lang="nb-NO"/>
          </a:p>
        </p:txBody>
      </p:sp>
    </p:spTree>
    <p:extLst>
      <p:ext uri="{BB962C8B-B14F-4D97-AF65-F5344CB8AC3E}">
        <p14:creationId xmlns:p14="http://schemas.microsoft.com/office/powerpoint/2010/main" val="495562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b="1" dirty="0">
                <a:effectLst/>
                <a:latin typeface="Segoe UI" panose="020B0502040204020203" pitchFamily="34" charset="0"/>
              </a:rPr>
              <a:t>Først, det er veldig hyggelig å være her!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800" b="1"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b="1" dirty="0">
                <a:effectLst/>
                <a:latin typeface="Segoe UI" panose="020B0502040204020203" pitchFamily="34" charset="0"/>
              </a:rPr>
              <a:t>Jeg vil gjerne benytte anledningen til å minne om at KS er fellesskapet av kommuner og fylkeskommuner.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dirty="0">
                <a:effectLst/>
                <a:latin typeface="Segoe UI" panose="020B0502040204020203" pitchFamily="34" charset="0"/>
              </a:rPr>
              <a:t>Bildet er fra KS Landsting februar 2024. Der møtte</a:t>
            </a:r>
            <a:r>
              <a:rPr lang="nb-NO" sz="1200" b="0" i="0" kern="1200" dirty="0">
                <a:solidFill>
                  <a:schemeClr val="tx1"/>
                </a:solidFill>
                <a:effectLst/>
                <a:latin typeface="+mn-lt"/>
                <a:ea typeface="+mn-ea"/>
                <a:cs typeface="+mn-cs"/>
              </a:rPr>
              <a:t> 254 delegater, som representerer kommuner, fylkeskommuner og bedrifter. Vi ble enige om en felles politikk og vedtok kommunesektorens politiske prioriteringer. </a:t>
            </a:r>
            <a:endParaRPr lang="nb-NO" sz="1800" dirty="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dirty="0">
                <a:effectLst/>
                <a:latin typeface="Segoe UI" panose="020B0502040204020203" pitchFamily="34" charset="0"/>
              </a:rPr>
              <a:t>KS er fellesskapet av kommuner og fylkeskommuner, og alle norske </a:t>
            </a:r>
            <a:r>
              <a:rPr lang="nb-NO" sz="1800" dirty="0"/>
              <a:t>kommuner og fylkeskommuner er medlemmer. Fra 1. januar er det 15 fylker og 357 kommuner.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dirty="0">
                <a:effectLst/>
                <a:latin typeface="Segoe UI" panose="020B0502040204020203" pitchFamily="34" charset="0"/>
              </a:rPr>
              <a:t>Vi er med andre ord en medlemsorganisasjon - styrt av dere medlemmene.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800" dirty="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Det er enorm kraft i kommunesektoren – nær en halv million ansatte med bred kompetanse, og over 10 000 engasjerte lokalpolitikere har som felles mål å </a:t>
            </a:r>
            <a:r>
              <a:rPr lang="nb-NO" sz="1200" b="0" i="0" kern="1200" dirty="0">
                <a:solidFill>
                  <a:schemeClr val="tx1"/>
                </a:solidFill>
                <a:effectLst/>
                <a:latin typeface="+mn-lt"/>
                <a:ea typeface="+mn-ea"/>
                <a:cs typeface="+mn-cs"/>
              </a:rPr>
              <a:t>dekke innbyggernes behov.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Og det er alle dere KS er til for. Når vi </a:t>
            </a:r>
            <a:r>
              <a:rPr lang="nb-NO" b="0" dirty="0"/>
              <a:t>slår kreftene sammen får vi til mye. </a:t>
            </a:r>
          </a:p>
          <a:p>
            <a:endParaRPr lang="nb-NO" i="1"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29</a:t>
            </a:fld>
            <a:endParaRPr lang="nb-NO"/>
          </a:p>
        </p:txBody>
      </p:sp>
    </p:spTree>
    <p:extLst>
      <p:ext uri="{BB962C8B-B14F-4D97-AF65-F5344CB8AC3E}">
        <p14:creationId xmlns:p14="http://schemas.microsoft.com/office/powerpoint/2010/main" val="2697354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Situasjonen i verden påvirker oss. Vi ser tendenser til nye </a:t>
            </a:r>
            <a:r>
              <a:rPr lang="nb-NO" dirty="0" err="1"/>
              <a:t>maktforskyvinger</a:t>
            </a:r>
            <a:r>
              <a:rPr lang="nb-NO" dirty="0"/>
              <a:t> og allianser: </a:t>
            </a:r>
            <a:r>
              <a:rPr lang="nb-NO" b="1" dirty="0"/>
              <a:t>Russland, Kina, Iran og Nord-Korea</a:t>
            </a:r>
            <a:r>
              <a:rPr lang="nb-NO" dirty="0"/>
              <a:t> har styrket sine bånd betydelig siden invasjonen av Ukraina i 2022. De har inngått strategiske avtaler, militært samarbeid og økonomiske partnerskap som utfordrer </a:t>
            </a:r>
            <a:r>
              <a:rPr lang="nb-NO" b="1" dirty="0"/>
              <a:t>USAs globale innflytelse. </a:t>
            </a:r>
            <a:r>
              <a:rPr lang="nb-NO" b="0" dirty="0"/>
              <a:t>USA – under Trump – er en mer uforutsigbar aktør og støttespiller. </a:t>
            </a:r>
          </a:p>
          <a:p>
            <a:endParaRPr lang="nb-NO" b="0" dirty="0"/>
          </a:p>
          <a:p>
            <a:r>
              <a:rPr lang="nb-NO" dirty="0"/>
              <a:t>Autoritære stater  er på fremmarsj. Det er ikke bare en utfordring mot vår sikkerhet, det utfordrer også internasjonale normer og spilleregler. Og hva betyr det for demokratiet vårt? </a:t>
            </a:r>
          </a:p>
        </p:txBody>
      </p:sp>
      <p:sp>
        <p:nvSpPr>
          <p:cNvPr id="4" name="Plassholder for lysbildenummer 3"/>
          <p:cNvSpPr>
            <a:spLocks noGrp="1"/>
          </p:cNvSpPr>
          <p:nvPr>
            <p:ph type="sldNum" sz="quarter" idx="5"/>
          </p:nvPr>
        </p:nvSpPr>
        <p:spPr/>
        <p:txBody>
          <a:bodyPr/>
          <a:lstStyle/>
          <a:p>
            <a:fld id="{99436332-7825-CC4C-A5F0-67C79CB2EC7A}" type="slidenum">
              <a:rPr lang="nb-NO" smtClean="0"/>
              <a:t>30</a:t>
            </a:fld>
            <a:endParaRPr lang="nb-NO"/>
          </a:p>
        </p:txBody>
      </p:sp>
    </p:spTree>
    <p:extLst>
      <p:ext uri="{BB962C8B-B14F-4D97-AF65-F5344CB8AC3E}">
        <p14:creationId xmlns:p14="http://schemas.microsoft.com/office/powerpoint/2010/main" val="1409632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ea typeface="Calibri"/>
                <a:cs typeface="Calibri"/>
              </a:rPr>
              <a:t>En av de </a:t>
            </a:r>
            <a:r>
              <a:rPr lang="en-US" dirty="0" err="1">
                <a:ea typeface="Calibri"/>
                <a:cs typeface="Calibri"/>
              </a:rPr>
              <a:t>interessante</a:t>
            </a:r>
            <a:r>
              <a:rPr lang="en-US" dirty="0">
                <a:ea typeface="Calibri"/>
                <a:cs typeface="Calibri"/>
              </a:rPr>
              <a:t> </a:t>
            </a:r>
            <a:r>
              <a:rPr lang="en-US" dirty="0" err="1">
                <a:ea typeface="Calibri"/>
                <a:cs typeface="Calibri"/>
              </a:rPr>
              <a:t>nyhetene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kom</a:t>
            </a:r>
            <a:r>
              <a:rPr lang="en-US" dirty="0">
                <a:ea typeface="Calibri"/>
                <a:cs typeface="Calibri"/>
              </a:rPr>
              <a:t> </a:t>
            </a:r>
            <a:r>
              <a:rPr lang="en-US" dirty="0" err="1">
                <a:ea typeface="Calibri"/>
                <a:cs typeface="Calibri"/>
              </a:rPr>
              <a:t>i</a:t>
            </a:r>
            <a:r>
              <a:rPr lang="en-US" dirty="0">
                <a:ea typeface="Calibri"/>
                <a:cs typeface="Calibri"/>
              </a:rPr>
              <a:t> </a:t>
            </a:r>
            <a:r>
              <a:rPr lang="en-US" dirty="0" err="1">
                <a:ea typeface="Calibri"/>
                <a:cs typeface="Calibri"/>
              </a:rPr>
              <a:t>løpet</a:t>
            </a:r>
            <a:r>
              <a:rPr lang="en-US" dirty="0">
                <a:ea typeface="Calibri"/>
                <a:cs typeface="Calibri"/>
              </a:rPr>
              <a:t> av </a:t>
            </a:r>
            <a:r>
              <a:rPr lang="en-US" dirty="0" err="1">
                <a:ea typeface="Calibri"/>
                <a:cs typeface="Calibri"/>
              </a:rPr>
              <a:t>valgkampen</a:t>
            </a:r>
            <a:r>
              <a:rPr lang="en-US" dirty="0">
                <a:ea typeface="Calibri"/>
                <a:cs typeface="Calibri"/>
              </a:rPr>
              <a:t> var </a:t>
            </a:r>
            <a:r>
              <a:rPr lang="en-US" dirty="0" err="1">
                <a:ea typeface="Calibri"/>
                <a:cs typeface="Calibri"/>
              </a:rPr>
              <a:t>nyheten</a:t>
            </a:r>
            <a:r>
              <a:rPr lang="en-US" dirty="0">
                <a:ea typeface="Calibri"/>
                <a:cs typeface="Calibri"/>
              </a:rPr>
              <a:t> om at </a:t>
            </a:r>
            <a:r>
              <a:rPr lang="en-US" dirty="0" err="1">
                <a:ea typeface="Calibri"/>
                <a:cs typeface="Calibri"/>
              </a:rPr>
              <a:t>regjeringen</a:t>
            </a:r>
            <a:r>
              <a:rPr lang="en-US" dirty="0">
                <a:ea typeface="Calibri"/>
                <a:cs typeface="Calibri"/>
              </a:rPr>
              <a:t> </a:t>
            </a:r>
            <a:r>
              <a:rPr lang="en-US" dirty="0" err="1">
                <a:ea typeface="Calibri"/>
                <a:cs typeface="Calibri"/>
              </a:rPr>
              <a:t>satte</a:t>
            </a:r>
            <a:r>
              <a:rPr lang="en-US" dirty="0">
                <a:ea typeface="Calibri"/>
                <a:cs typeface="Calibri"/>
              </a:rPr>
              <a:t> </a:t>
            </a:r>
            <a:r>
              <a:rPr lang="en-US" dirty="0" err="1">
                <a:ea typeface="Calibri"/>
                <a:cs typeface="Calibri"/>
              </a:rPr>
              <a:t>ned</a:t>
            </a:r>
            <a:r>
              <a:rPr lang="en-US" dirty="0">
                <a:ea typeface="Calibri"/>
                <a:cs typeface="Calibri"/>
              </a:rPr>
              <a:t> et </a:t>
            </a:r>
            <a:r>
              <a:rPr lang="en-US" dirty="0" err="1">
                <a:ea typeface="Calibri"/>
                <a:cs typeface="Calibri"/>
              </a:rPr>
              <a:t>helsereformutvalg</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skal</a:t>
            </a:r>
            <a:r>
              <a:rPr lang="en-US" dirty="0">
                <a:solidFill>
                  <a:srgbClr val="333333"/>
                </a:solidFill>
                <a:ea typeface="Calibri"/>
                <a:cs typeface="Calibri"/>
              </a:rPr>
              <a:t> </a:t>
            </a:r>
            <a:r>
              <a:rPr lang="en-US" dirty="0">
                <a:solidFill>
                  <a:srgbClr val="333333"/>
                </a:solidFill>
              </a:rPr>
              <a:t>"</a:t>
            </a:r>
            <a:r>
              <a:rPr lang="en-US" dirty="0" err="1">
                <a:solidFill>
                  <a:srgbClr val="333333"/>
                </a:solidFill>
              </a:rPr>
              <a:t>utrede</a:t>
            </a:r>
            <a:r>
              <a:rPr lang="en-US" dirty="0">
                <a:solidFill>
                  <a:srgbClr val="333333"/>
                </a:solidFill>
              </a:rPr>
              <a:t> </a:t>
            </a:r>
            <a:r>
              <a:rPr lang="en-US" dirty="0" err="1">
                <a:solidFill>
                  <a:srgbClr val="333333"/>
                </a:solidFill>
              </a:rPr>
              <a:t>og</a:t>
            </a:r>
            <a:r>
              <a:rPr lang="en-US" dirty="0">
                <a:solidFill>
                  <a:srgbClr val="333333"/>
                </a:solidFill>
              </a:rPr>
              <a:t> </a:t>
            </a:r>
            <a:r>
              <a:rPr lang="en-US" dirty="0" err="1">
                <a:solidFill>
                  <a:srgbClr val="333333"/>
                </a:solidFill>
              </a:rPr>
              <a:t>foreslå</a:t>
            </a:r>
            <a:r>
              <a:rPr lang="en-US" dirty="0">
                <a:solidFill>
                  <a:srgbClr val="333333"/>
                </a:solidFill>
              </a:rPr>
              <a:t> nye </a:t>
            </a:r>
            <a:r>
              <a:rPr lang="en-US" dirty="0" err="1">
                <a:solidFill>
                  <a:srgbClr val="333333"/>
                </a:solidFill>
              </a:rPr>
              <a:t>modeller</a:t>
            </a:r>
            <a:r>
              <a:rPr lang="en-US" dirty="0">
                <a:solidFill>
                  <a:srgbClr val="333333"/>
                </a:solidFill>
              </a:rPr>
              <a:t> for </a:t>
            </a:r>
            <a:r>
              <a:rPr lang="en-US" dirty="0" err="1">
                <a:solidFill>
                  <a:srgbClr val="333333"/>
                </a:solidFill>
              </a:rPr>
              <a:t>fremtidig</a:t>
            </a:r>
            <a:r>
              <a:rPr lang="en-US" dirty="0">
                <a:solidFill>
                  <a:srgbClr val="333333"/>
                </a:solidFill>
              </a:rPr>
              <a:t> </a:t>
            </a:r>
            <a:r>
              <a:rPr lang="en-US" dirty="0" err="1">
                <a:solidFill>
                  <a:srgbClr val="333333"/>
                </a:solidFill>
              </a:rPr>
              <a:t>organisering</a:t>
            </a:r>
            <a:r>
              <a:rPr lang="en-US" dirty="0">
                <a:solidFill>
                  <a:srgbClr val="333333"/>
                </a:solidFill>
              </a:rPr>
              <a:t>, </a:t>
            </a:r>
            <a:r>
              <a:rPr lang="en-US" dirty="0" err="1">
                <a:solidFill>
                  <a:srgbClr val="333333"/>
                </a:solidFill>
              </a:rPr>
              <a:t>styring</a:t>
            </a:r>
            <a:r>
              <a:rPr lang="en-US" dirty="0">
                <a:solidFill>
                  <a:srgbClr val="333333"/>
                </a:solidFill>
              </a:rPr>
              <a:t> </a:t>
            </a:r>
            <a:r>
              <a:rPr lang="en-US" dirty="0" err="1">
                <a:solidFill>
                  <a:srgbClr val="333333"/>
                </a:solidFill>
              </a:rPr>
              <a:t>og</a:t>
            </a:r>
            <a:r>
              <a:rPr lang="en-US" dirty="0">
                <a:solidFill>
                  <a:srgbClr val="333333"/>
                </a:solidFill>
              </a:rPr>
              <a:t> </a:t>
            </a:r>
            <a:r>
              <a:rPr lang="en-US" dirty="0" err="1">
                <a:solidFill>
                  <a:srgbClr val="333333"/>
                </a:solidFill>
              </a:rPr>
              <a:t>finansiering</a:t>
            </a:r>
            <a:r>
              <a:rPr lang="en-US" dirty="0">
                <a:solidFill>
                  <a:srgbClr val="333333"/>
                </a:solidFill>
              </a:rPr>
              <a:t> av </a:t>
            </a:r>
            <a:r>
              <a:rPr lang="en-US" dirty="0" err="1">
                <a:solidFill>
                  <a:srgbClr val="333333"/>
                </a:solidFill>
              </a:rPr>
              <a:t>en</a:t>
            </a:r>
            <a:r>
              <a:rPr lang="en-US" dirty="0">
                <a:solidFill>
                  <a:srgbClr val="333333"/>
                </a:solidFill>
              </a:rPr>
              <a:t> </a:t>
            </a:r>
            <a:r>
              <a:rPr lang="en-US" dirty="0" err="1">
                <a:solidFill>
                  <a:srgbClr val="333333"/>
                </a:solidFill>
              </a:rPr>
              <a:t>sammenhengende</a:t>
            </a:r>
            <a:r>
              <a:rPr lang="en-US" dirty="0">
                <a:solidFill>
                  <a:srgbClr val="333333"/>
                </a:solidFill>
              </a:rPr>
              <a:t> </a:t>
            </a:r>
            <a:r>
              <a:rPr lang="en-US" dirty="0" err="1">
                <a:solidFill>
                  <a:srgbClr val="333333"/>
                </a:solidFill>
              </a:rPr>
              <a:t>og</a:t>
            </a:r>
            <a:r>
              <a:rPr lang="en-US" dirty="0">
                <a:solidFill>
                  <a:srgbClr val="333333"/>
                </a:solidFill>
              </a:rPr>
              <a:t> </a:t>
            </a:r>
            <a:r>
              <a:rPr lang="en-US" dirty="0" err="1">
                <a:solidFill>
                  <a:srgbClr val="333333"/>
                </a:solidFill>
              </a:rPr>
              <a:t>integrert</a:t>
            </a:r>
            <a:r>
              <a:rPr lang="en-US" dirty="0">
                <a:solidFill>
                  <a:srgbClr val="333333"/>
                </a:solidFill>
              </a:rPr>
              <a:t> </a:t>
            </a:r>
            <a:r>
              <a:rPr lang="en-US" dirty="0" err="1">
                <a:solidFill>
                  <a:srgbClr val="333333"/>
                </a:solidFill>
              </a:rPr>
              <a:t>helse</a:t>
            </a:r>
            <a:r>
              <a:rPr lang="en-US" dirty="0">
                <a:solidFill>
                  <a:srgbClr val="333333"/>
                </a:solidFill>
              </a:rPr>
              <a:t>- </a:t>
            </a:r>
            <a:r>
              <a:rPr lang="en-US" dirty="0" err="1">
                <a:solidFill>
                  <a:srgbClr val="333333"/>
                </a:solidFill>
              </a:rPr>
              <a:t>og</a:t>
            </a:r>
            <a:r>
              <a:rPr lang="en-US" dirty="0">
                <a:solidFill>
                  <a:srgbClr val="333333"/>
                </a:solidFill>
              </a:rPr>
              <a:t> </a:t>
            </a:r>
            <a:r>
              <a:rPr lang="en-US" dirty="0" err="1">
                <a:solidFill>
                  <a:srgbClr val="333333"/>
                </a:solidFill>
              </a:rPr>
              <a:t>omsorgstjeneste</a:t>
            </a:r>
            <a:r>
              <a:rPr lang="en-US" dirty="0">
                <a:solidFill>
                  <a:srgbClr val="333333"/>
                </a:solidFill>
              </a:rPr>
              <a:t> </a:t>
            </a:r>
            <a:r>
              <a:rPr lang="en-US" dirty="0" err="1">
                <a:solidFill>
                  <a:srgbClr val="333333"/>
                </a:solidFill>
              </a:rPr>
              <a:t>i</a:t>
            </a:r>
            <a:r>
              <a:rPr lang="en-US" dirty="0">
                <a:solidFill>
                  <a:srgbClr val="333333"/>
                </a:solidFill>
              </a:rPr>
              <a:t> Norge" - </a:t>
            </a:r>
            <a:r>
              <a:rPr lang="en-US" dirty="0" err="1">
                <a:solidFill>
                  <a:srgbClr val="333333"/>
                </a:solidFill>
              </a:rPr>
              <a:t>som</a:t>
            </a:r>
            <a:r>
              <a:rPr lang="en-US" dirty="0">
                <a:solidFill>
                  <a:srgbClr val="333333"/>
                </a:solidFill>
              </a:rPr>
              <a:t> det </a:t>
            </a:r>
            <a:r>
              <a:rPr lang="en-US" dirty="0" err="1">
                <a:solidFill>
                  <a:srgbClr val="333333"/>
                </a:solidFill>
              </a:rPr>
              <a:t>står</a:t>
            </a:r>
            <a:r>
              <a:rPr lang="en-US" dirty="0">
                <a:solidFill>
                  <a:srgbClr val="333333"/>
                </a:solidFill>
              </a:rPr>
              <a:t> </a:t>
            </a:r>
            <a:endParaRPr lang="en-US" dirty="0">
              <a:solidFill>
                <a:srgbClr val="000000"/>
              </a:solidFill>
            </a:endParaRPr>
          </a:p>
          <a:p>
            <a:r>
              <a:rPr lang="en-US" dirty="0" err="1">
                <a:solidFill>
                  <a:srgbClr val="333333"/>
                </a:solidFill>
              </a:rPr>
              <a:t>i</a:t>
            </a:r>
            <a:r>
              <a:rPr lang="en-US" dirty="0">
                <a:solidFill>
                  <a:srgbClr val="333333"/>
                </a:solidFill>
              </a:rPr>
              <a:t> </a:t>
            </a:r>
            <a:r>
              <a:rPr lang="en-US" dirty="0" err="1">
                <a:solidFill>
                  <a:srgbClr val="333333"/>
                </a:solidFill>
              </a:rPr>
              <a:t>mandatet</a:t>
            </a:r>
            <a:r>
              <a:rPr lang="en-US" dirty="0">
                <a:solidFill>
                  <a:srgbClr val="333333"/>
                </a:solidFill>
              </a:rPr>
              <a:t>.  Vår </a:t>
            </a:r>
            <a:r>
              <a:rPr lang="en-US" dirty="0" err="1">
                <a:solidFill>
                  <a:srgbClr val="333333"/>
                </a:solidFill>
              </a:rPr>
              <a:t>nytilsatte</a:t>
            </a:r>
            <a:r>
              <a:rPr lang="en-US" dirty="0">
                <a:solidFill>
                  <a:srgbClr val="333333"/>
                </a:solidFill>
              </a:rPr>
              <a:t> </a:t>
            </a:r>
            <a:r>
              <a:rPr lang="en-US" dirty="0" err="1">
                <a:solidFill>
                  <a:srgbClr val="333333"/>
                </a:solidFill>
              </a:rPr>
              <a:t>regiondirektør</a:t>
            </a:r>
            <a:r>
              <a:rPr lang="en-US" dirty="0">
                <a:solidFill>
                  <a:srgbClr val="333333"/>
                </a:solidFill>
              </a:rPr>
              <a:t> </a:t>
            </a:r>
            <a:r>
              <a:rPr lang="en-US" dirty="0" err="1">
                <a:solidFill>
                  <a:srgbClr val="333333"/>
                </a:solidFill>
              </a:rPr>
              <a:t>i</a:t>
            </a:r>
            <a:r>
              <a:rPr lang="en-US" dirty="0">
                <a:solidFill>
                  <a:srgbClr val="333333"/>
                </a:solidFill>
              </a:rPr>
              <a:t> </a:t>
            </a:r>
            <a:r>
              <a:rPr lang="en-US" dirty="0" err="1">
                <a:solidFill>
                  <a:srgbClr val="333333"/>
                </a:solidFill>
              </a:rPr>
              <a:t>Innlandet</a:t>
            </a:r>
            <a:r>
              <a:rPr lang="en-US" dirty="0">
                <a:solidFill>
                  <a:srgbClr val="333333"/>
                </a:solidFill>
              </a:rPr>
              <a:t> </a:t>
            </a:r>
            <a:r>
              <a:rPr lang="en-US" dirty="0" err="1">
                <a:solidFill>
                  <a:srgbClr val="333333"/>
                </a:solidFill>
              </a:rPr>
              <a:t>og</a:t>
            </a:r>
            <a:r>
              <a:rPr lang="en-US" dirty="0">
                <a:solidFill>
                  <a:srgbClr val="333333"/>
                </a:solidFill>
              </a:rPr>
              <a:t> </a:t>
            </a:r>
            <a:r>
              <a:rPr lang="en-US" dirty="0" err="1">
                <a:solidFill>
                  <a:srgbClr val="333333"/>
                </a:solidFill>
              </a:rPr>
              <a:t>nå</a:t>
            </a:r>
            <a:r>
              <a:rPr lang="en-US" dirty="0">
                <a:solidFill>
                  <a:srgbClr val="333333"/>
                </a:solidFill>
              </a:rPr>
              <a:t> </a:t>
            </a:r>
            <a:r>
              <a:rPr lang="en-US" dirty="0" err="1">
                <a:solidFill>
                  <a:srgbClr val="333333"/>
                </a:solidFill>
              </a:rPr>
              <a:t>helse-og</a:t>
            </a:r>
            <a:r>
              <a:rPr lang="en-US" dirty="0">
                <a:solidFill>
                  <a:srgbClr val="333333"/>
                </a:solidFill>
              </a:rPr>
              <a:t> </a:t>
            </a:r>
            <a:r>
              <a:rPr lang="en-US" dirty="0" err="1">
                <a:solidFill>
                  <a:srgbClr val="333333"/>
                </a:solidFill>
              </a:rPr>
              <a:t>velferdsdirektør</a:t>
            </a:r>
            <a:r>
              <a:rPr lang="en-US" dirty="0">
                <a:solidFill>
                  <a:srgbClr val="333333"/>
                </a:solidFill>
              </a:rPr>
              <a:t> </a:t>
            </a:r>
            <a:r>
              <a:rPr lang="en-US" dirty="0" err="1">
                <a:solidFill>
                  <a:srgbClr val="333333"/>
                </a:solidFill>
              </a:rPr>
              <a:t>i</a:t>
            </a:r>
            <a:r>
              <a:rPr lang="en-US" dirty="0">
                <a:solidFill>
                  <a:srgbClr val="333333"/>
                </a:solidFill>
              </a:rPr>
              <a:t> Hamar </a:t>
            </a:r>
            <a:r>
              <a:rPr lang="en-US" dirty="0" err="1">
                <a:solidFill>
                  <a:srgbClr val="333333"/>
                </a:solidFill>
              </a:rPr>
              <a:t>Kommune</a:t>
            </a:r>
            <a:r>
              <a:rPr lang="en-US" dirty="0">
                <a:solidFill>
                  <a:srgbClr val="333333"/>
                </a:solidFill>
              </a:rPr>
              <a:t>, </a:t>
            </a:r>
            <a:r>
              <a:rPr lang="en-US" dirty="0" err="1">
                <a:solidFill>
                  <a:srgbClr val="333333"/>
                </a:solidFill>
              </a:rPr>
              <a:t>tidligere</a:t>
            </a:r>
            <a:r>
              <a:rPr lang="en-US" dirty="0">
                <a:solidFill>
                  <a:srgbClr val="333333"/>
                </a:solidFill>
              </a:rPr>
              <a:t> </a:t>
            </a:r>
            <a:r>
              <a:rPr lang="en-US" dirty="0" err="1">
                <a:solidFill>
                  <a:srgbClr val="333333"/>
                </a:solidFill>
              </a:rPr>
              <a:t>nestleder</a:t>
            </a:r>
            <a:r>
              <a:rPr lang="en-US" dirty="0">
                <a:solidFill>
                  <a:srgbClr val="333333"/>
                </a:solidFill>
              </a:rPr>
              <a:t> I </a:t>
            </a:r>
            <a:r>
              <a:rPr lang="en-US" dirty="0" err="1">
                <a:solidFill>
                  <a:srgbClr val="333333"/>
                </a:solidFill>
              </a:rPr>
              <a:t>Sykepleierforbundet</a:t>
            </a:r>
            <a:r>
              <a:rPr lang="en-US" dirty="0">
                <a:solidFill>
                  <a:srgbClr val="333333"/>
                </a:solidFill>
              </a:rPr>
              <a:t> Silje Naustvik er </a:t>
            </a:r>
            <a:r>
              <a:rPr lang="en-US" dirty="0" err="1">
                <a:solidFill>
                  <a:srgbClr val="333333"/>
                </a:solidFill>
              </a:rPr>
              <a:t>medlem</a:t>
            </a:r>
            <a:r>
              <a:rPr lang="en-US" dirty="0">
                <a:solidFill>
                  <a:srgbClr val="333333"/>
                </a:solidFill>
              </a:rPr>
              <a:t> </a:t>
            </a:r>
            <a:r>
              <a:rPr lang="en-US" dirty="0" err="1">
                <a:solidFill>
                  <a:srgbClr val="333333"/>
                </a:solidFill>
              </a:rPr>
              <a:t>i</a:t>
            </a:r>
            <a:r>
              <a:rPr lang="en-US" dirty="0">
                <a:solidFill>
                  <a:srgbClr val="333333"/>
                </a:solidFill>
              </a:rPr>
              <a:t> </a:t>
            </a:r>
            <a:r>
              <a:rPr lang="en-US" dirty="0" err="1">
                <a:solidFill>
                  <a:srgbClr val="333333"/>
                </a:solidFill>
              </a:rPr>
              <a:t>utvalget</a:t>
            </a:r>
            <a:r>
              <a:rPr lang="en-US" dirty="0">
                <a:solidFill>
                  <a:srgbClr val="333333"/>
                </a:solidFill>
              </a:rPr>
              <a:t>, men </a:t>
            </a:r>
            <a:r>
              <a:rPr lang="en-US" dirty="0" err="1">
                <a:solidFill>
                  <a:srgbClr val="333333"/>
                </a:solidFill>
              </a:rPr>
              <a:t>ikke</a:t>
            </a:r>
            <a:r>
              <a:rPr lang="en-US" dirty="0">
                <a:solidFill>
                  <a:srgbClr val="333333"/>
                </a:solidFill>
              </a:rPr>
              <a:t> </a:t>
            </a:r>
            <a:r>
              <a:rPr lang="en-US" dirty="0" err="1">
                <a:solidFill>
                  <a:srgbClr val="333333"/>
                </a:solidFill>
              </a:rPr>
              <a:t>som</a:t>
            </a:r>
            <a:r>
              <a:rPr lang="en-US" dirty="0">
                <a:solidFill>
                  <a:srgbClr val="333333"/>
                </a:solidFill>
              </a:rPr>
              <a:t> representant for KS. </a:t>
            </a:r>
            <a:r>
              <a:rPr lang="en-US" dirty="0" err="1">
                <a:solidFill>
                  <a:srgbClr val="333333"/>
                </a:solidFill>
              </a:rPr>
              <a:t>Ordfører</a:t>
            </a:r>
            <a:r>
              <a:rPr lang="en-US" dirty="0">
                <a:solidFill>
                  <a:srgbClr val="333333"/>
                </a:solidFill>
              </a:rPr>
              <a:t> Jonny Finstad </a:t>
            </a:r>
            <a:r>
              <a:rPr lang="en-US" dirty="0" err="1">
                <a:solidFill>
                  <a:srgbClr val="333333"/>
                </a:solidFill>
              </a:rPr>
              <a:t>i</a:t>
            </a:r>
            <a:r>
              <a:rPr lang="en-US" dirty="0">
                <a:solidFill>
                  <a:srgbClr val="333333"/>
                </a:solidFill>
              </a:rPr>
              <a:t> </a:t>
            </a:r>
            <a:r>
              <a:rPr lang="en-US" dirty="0" err="1">
                <a:solidFill>
                  <a:srgbClr val="333333"/>
                </a:solidFill>
              </a:rPr>
              <a:t>Vestvågøy</a:t>
            </a:r>
            <a:r>
              <a:rPr lang="en-US" dirty="0">
                <a:solidFill>
                  <a:srgbClr val="333333"/>
                </a:solidFill>
              </a:rPr>
              <a:t> </a:t>
            </a:r>
            <a:r>
              <a:rPr lang="en-US" dirty="0" err="1">
                <a:solidFill>
                  <a:srgbClr val="333333"/>
                </a:solidFill>
              </a:rPr>
              <a:t>kommune</a:t>
            </a:r>
            <a:r>
              <a:rPr lang="en-US" dirty="0">
                <a:solidFill>
                  <a:srgbClr val="333333"/>
                </a:solidFill>
              </a:rPr>
              <a:t> er </a:t>
            </a:r>
            <a:r>
              <a:rPr lang="en-US" dirty="0" err="1">
                <a:solidFill>
                  <a:srgbClr val="333333"/>
                </a:solidFill>
              </a:rPr>
              <a:t>også</a:t>
            </a:r>
            <a:r>
              <a:rPr lang="en-US" dirty="0">
                <a:solidFill>
                  <a:srgbClr val="333333"/>
                </a:solidFill>
              </a:rPr>
              <a:t> </a:t>
            </a:r>
            <a:r>
              <a:rPr lang="en-US" dirty="0" err="1">
                <a:solidFill>
                  <a:srgbClr val="333333"/>
                </a:solidFill>
              </a:rPr>
              <a:t>medlem</a:t>
            </a:r>
            <a:r>
              <a:rPr lang="en-US" dirty="0">
                <a:solidFill>
                  <a:srgbClr val="333333"/>
                </a:solidFill>
              </a:rPr>
              <a:t>. Det er </a:t>
            </a:r>
            <a:r>
              <a:rPr lang="en-US" dirty="0" err="1">
                <a:solidFill>
                  <a:srgbClr val="333333"/>
                </a:solidFill>
              </a:rPr>
              <a:t>forøvrig</a:t>
            </a:r>
            <a:r>
              <a:rPr lang="en-US" dirty="0">
                <a:solidFill>
                  <a:srgbClr val="333333"/>
                </a:solidFill>
              </a:rPr>
              <a:t> </a:t>
            </a:r>
            <a:r>
              <a:rPr lang="en-US" dirty="0" err="1">
                <a:solidFill>
                  <a:srgbClr val="333333"/>
                </a:solidFill>
              </a:rPr>
              <a:t>en</a:t>
            </a:r>
            <a:r>
              <a:rPr lang="en-US" dirty="0">
                <a:solidFill>
                  <a:srgbClr val="333333"/>
                </a:solidFill>
              </a:rPr>
              <a:t> av </a:t>
            </a:r>
            <a:r>
              <a:rPr lang="en-US" dirty="0" err="1">
                <a:solidFill>
                  <a:srgbClr val="333333"/>
                </a:solidFill>
              </a:rPr>
              <a:t>kommunene</a:t>
            </a:r>
            <a:r>
              <a:rPr lang="en-US" dirty="0">
                <a:solidFill>
                  <a:srgbClr val="333333"/>
                </a:solidFill>
              </a:rPr>
              <a:t> </a:t>
            </a:r>
            <a:r>
              <a:rPr lang="en-US" dirty="0" err="1">
                <a:solidFill>
                  <a:srgbClr val="333333"/>
                </a:solidFill>
              </a:rPr>
              <a:t>som</a:t>
            </a:r>
            <a:r>
              <a:rPr lang="en-US" dirty="0">
                <a:solidFill>
                  <a:srgbClr val="333333"/>
                </a:solidFill>
              </a:rPr>
              <a:t> </a:t>
            </a:r>
            <a:r>
              <a:rPr lang="en-US" dirty="0" err="1">
                <a:solidFill>
                  <a:srgbClr val="333333"/>
                </a:solidFill>
              </a:rPr>
              <a:t>deltar</a:t>
            </a:r>
            <a:r>
              <a:rPr lang="en-US" dirty="0">
                <a:solidFill>
                  <a:srgbClr val="333333"/>
                </a:solidFill>
              </a:rPr>
              <a:t> </a:t>
            </a:r>
            <a:r>
              <a:rPr lang="en-US" dirty="0" err="1">
                <a:solidFill>
                  <a:srgbClr val="333333"/>
                </a:solidFill>
              </a:rPr>
              <a:t>i</a:t>
            </a:r>
            <a:r>
              <a:rPr lang="en-US" dirty="0">
                <a:solidFill>
                  <a:srgbClr val="333333"/>
                </a:solidFill>
              </a:rPr>
              <a:t> </a:t>
            </a:r>
            <a:r>
              <a:rPr lang="en-US" dirty="0" err="1">
                <a:solidFill>
                  <a:srgbClr val="333333"/>
                </a:solidFill>
              </a:rPr>
              <a:t>ett</a:t>
            </a:r>
            <a:r>
              <a:rPr lang="en-US" dirty="0">
                <a:solidFill>
                  <a:srgbClr val="333333"/>
                </a:solidFill>
              </a:rPr>
              <a:t> av </a:t>
            </a:r>
            <a:r>
              <a:rPr lang="en-US" dirty="0" err="1">
                <a:solidFill>
                  <a:srgbClr val="333333"/>
                </a:solidFill>
              </a:rPr>
              <a:t>helseministerens</a:t>
            </a:r>
            <a:r>
              <a:rPr lang="en-US" dirty="0">
                <a:solidFill>
                  <a:srgbClr val="333333"/>
                </a:solidFill>
              </a:rPr>
              <a:t> </a:t>
            </a:r>
            <a:r>
              <a:rPr lang="en-US" dirty="0" err="1">
                <a:solidFill>
                  <a:srgbClr val="333333"/>
                </a:solidFill>
              </a:rPr>
              <a:t>såkalte</a:t>
            </a:r>
            <a:r>
              <a:rPr lang="en-US" dirty="0">
                <a:solidFill>
                  <a:srgbClr val="333333"/>
                </a:solidFill>
              </a:rPr>
              <a:t> "</a:t>
            </a:r>
            <a:r>
              <a:rPr lang="en-US" dirty="0" err="1">
                <a:solidFill>
                  <a:srgbClr val="333333"/>
                </a:solidFill>
              </a:rPr>
              <a:t>prosjekt</a:t>
            </a:r>
            <a:r>
              <a:rPr lang="en-US" dirty="0">
                <a:solidFill>
                  <a:srgbClr val="333333"/>
                </a:solidFill>
              </a:rPr>
              <a:t> X" </a:t>
            </a:r>
            <a:r>
              <a:rPr lang="en-US" dirty="0" err="1">
                <a:solidFill>
                  <a:srgbClr val="333333"/>
                </a:solidFill>
              </a:rPr>
              <a:t>forsøk</a:t>
            </a:r>
            <a:r>
              <a:rPr lang="en-US" dirty="0">
                <a:solidFill>
                  <a:srgbClr val="333333"/>
                </a:solidFill>
              </a:rPr>
              <a:t> med </a:t>
            </a:r>
            <a:r>
              <a:rPr lang="en-US" dirty="0" err="1">
                <a:solidFill>
                  <a:srgbClr val="333333"/>
                </a:solidFill>
              </a:rPr>
              <a:t>ny</a:t>
            </a:r>
            <a:r>
              <a:rPr lang="en-US" dirty="0">
                <a:solidFill>
                  <a:srgbClr val="333333"/>
                </a:solidFill>
              </a:rPr>
              <a:t> </a:t>
            </a:r>
            <a:r>
              <a:rPr lang="en-US" dirty="0" err="1">
                <a:solidFill>
                  <a:srgbClr val="333333"/>
                </a:solidFill>
              </a:rPr>
              <a:t>organisering</a:t>
            </a:r>
            <a:r>
              <a:rPr lang="en-US" dirty="0">
                <a:solidFill>
                  <a:srgbClr val="333333"/>
                </a:solidFill>
              </a:rPr>
              <a:t> av </a:t>
            </a:r>
            <a:r>
              <a:rPr lang="en-US" dirty="0" err="1">
                <a:solidFill>
                  <a:srgbClr val="333333"/>
                </a:solidFill>
              </a:rPr>
              <a:t>helsetjenestene</a:t>
            </a:r>
            <a:r>
              <a:rPr lang="en-US" dirty="0">
                <a:solidFill>
                  <a:srgbClr val="333333"/>
                </a:solidFill>
              </a:rPr>
              <a:t>. </a:t>
            </a:r>
            <a:endParaRPr lang="en-US" dirty="0">
              <a:solidFill>
                <a:srgbClr val="333333"/>
              </a:solidFill>
              <a:ea typeface="Calibri"/>
              <a:cs typeface="Calibri"/>
            </a:endParaRPr>
          </a:p>
          <a:p>
            <a:endParaRPr lang="en-US" dirty="0">
              <a:solidFill>
                <a:srgbClr val="333333"/>
              </a:solidFill>
              <a:ea typeface="Calibri"/>
              <a:cs typeface="Calibri"/>
            </a:endParaRPr>
          </a:p>
          <a:p>
            <a:r>
              <a:rPr lang="en-US" dirty="0">
                <a:solidFill>
                  <a:srgbClr val="333333"/>
                </a:solidFill>
                <a:ea typeface="Calibri"/>
                <a:cs typeface="Calibri"/>
              </a:rPr>
              <a:t>Dette </a:t>
            </a:r>
            <a:r>
              <a:rPr lang="en-US" dirty="0" err="1">
                <a:solidFill>
                  <a:srgbClr val="333333"/>
                </a:solidFill>
                <a:ea typeface="Calibri"/>
                <a:cs typeface="Calibri"/>
              </a:rPr>
              <a:t>blir</a:t>
            </a:r>
            <a:r>
              <a:rPr lang="en-US" dirty="0">
                <a:solidFill>
                  <a:srgbClr val="333333"/>
                </a:solidFill>
                <a:ea typeface="Calibri"/>
                <a:cs typeface="Calibri"/>
              </a:rPr>
              <a:t> et </a:t>
            </a:r>
            <a:r>
              <a:rPr lang="en-US" dirty="0" err="1">
                <a:solidFill>
                  <a:srgbClr val="333333"/>
                </a:solidFill>
                <a:ea typeface="Calibri"/>
                <a:cs typeface="Calibri"/>
              </a:rPr>
              <a:t>svært</a:t>
            </a:r>
            <a:r>
              <a:rPr lang="en-US" dirty="0">
                <a:solidFill>
                  <a:srgbClr val="333333"/>
                </a:solidFill>
                <a:ea typeface="Calibri"/>
                <a:cs typeface="Calibri"/>
              </a:rPr>
              <a:t> </a:t>
            </a:r>
            <a:r>
              <a:rPr lang="en-US" dirty="0" err="1">
                <a:solidFill>
                  <a:srgbClr val="333333"/>
                </a:solidFill>
                <a:ea typeface="Calibri"/>
                <a:cs typeface="Calibri"/>
              </a:rPr>
              <a:t>viktig</a:t>
            </a:r>
            <a:r>
              <a:rPr lang="en-US" dirty="0">
                <a:solidFill>
                  <a:srgbClr val="333333"/>
                </a:solidFill>
                <a:ea typeface="Calibri"/>
                <a:cs typeface="Calibri"/>
              </a:rPr>
              <a:t> </a:t>
            </a:r>
            <a:r>
              <a:rPr lang="en-US" dirty="0" err="1">
                <a:solidFill>
                  <a:srgbClr val="333333"/>
                </a:solidFill>
                <a:ea typeface="Calibri"/>
                <a:cs typeface="Calibri"/>
              </a:rPr>
              <a:t>utvalgsarbeid</a:t>
            </a:r>
            <a:r>
              <a:rPr lang="en-US" dirty="0">
                <a:solidFill>
                  <a:srgbClr val="333333"/>
                </a:solidFill>
                <a:ea typeface="Calibri"/>
                <a:cs typeface="Calibri"/>
              </a:rPr>
              <a:t> å </a:t>
            </a:r>
            <a:r>
              <a:rPr lang="en-US" dirty="0" err="1">
                <a:solidFill>
                  <a:srgbClr val="333333"/>
                </a:solidFill>
                <a:ea typeface="Calibri"/>
                <a:cs typeface="Calibri"/>
              </a:rPr>
              <a:t>følge</a:t>
            </a:r>
            <a:r>
              <a:rPr lang="en-US" dirty="0">
                <a:solidFill>
                  <a:srgbClr val="333333"/>
                </a:solidFill>
                <a:ea typeface="Calibri"/>
                <a:cs typeface="Calibri"/>
              </a:rPr>
              <a:t> med </a:t>
            </a:r>
            <a:r>
              <a:rPr lang="en-US" dirty="0" err="1">
                <a:solidFill>
                  <a:srgbClr val="333333"/>
                </a:solidFill>
                <a:ea typeface="Calibri"/>
                <a:cs typeface="Calibri"/>
              </a:rPr>
              <a:t>på</a:t>
            </a:r>
            <a:r>
              <a:rPr lang="en-US" dirty="0">
                <a:solidFill>
                  <a:srgbClr val="333333"/>
                </a:solidFill>
                <a:ea typeface="Calibri"/>
                <a:cs typeface="Calibri"/>
              </a:rPr>
              <a:t> </a:t>
            </a:r>
            <a:r>
              <a:rPr lang="en-US" dirty="0" err="1">
                <a:solidFill>
                  <a:srgbClr val="333333"/>
                </a:solidFill>
                <a:ea typeface="Calibri"/>
                <a:cs typeface="Calibri"/>
              </a:rPr>
              <a:t>fra</a:t>
            </a:r>
            <a:r>
              <a:rPr lang="en-US" dirty="0">
                <a:solidFill>
                  <a:srgbClr val="333333"/>
                </a:solidFill>
                <a:ea typeface="Calibri"/>
                <a:cs typeface="Calibri"/>
              </a:rPr>
              <a:t> KS side, I </a:t>
            </a:r>
            <a:r>
              <a:rPr lang="en-US" dirty="0" err="1">
                <a:solidFill>
                  <a:srgbClr val="333333"/>
                </a:solidFill>
                <a:ea typeface="Calibri"/>
                <a:cs typeface="Calibri"/>
              </a:rPr>
              <a:t>lys</a:t>
            </a:r>
            <a:r>
              <a:rPr lang="en-US" dirty="0">
                <a:solidFill>
                  <a:srgbClr val="333333"/>
                </a:solidFill>
                <a:ea typeface="Calibri"/>
                <a:cs typeface="Calibri"/>
              </a:rPr>
              <a:t> av </a:t>
            </a:r>
            <a:r>
              <a:rPr lang="en-US" dirty="0" err="1">
                <a:solidFill>
                  <a:srgbClr val="333333"/>
                </a:solidFill>
                <a:ea typeface="Calibri"/>
                <a:cs typeface="Calibri"/>
              </a:rPr>
              <a:t>særlig</a:t>
            </a:r>
            <a:r>
              <a:rPr lang="en-US" dirty="0">
                <a:solidFill>
                  <a:srgbClr val="333333"/>
                </a:solidFill>
                <a:ea typeface="Calibri"/>
                <a:cs typeface="Calibri"/>
              </a:rPr>
              <a:t> </a:t>
            </a:r>
            <a:r>
              <a:rPr lang="en-US" dirty="0" err="1">
                <a:solidFill>
                  <a:srgbClr val="333333"/>
                </a:solidFill>
                <a:ea typeface="Calibri"/>
                <a:cs typeface="Calibri"/>
              </a:rPr>
              <a:t>noen</a:t>
            </a:r>
            <a:r>
              <a:rPr lang="en-US" dirty="0">
                <a:solidFill>
                  <a:srgbClr val="333333"/>
                </a:solidFill>
                <a:ea typeface="Calibri"/>
                <a:cs typeface="Calibri"/>
              </a:rPr>
              <a:t> av </a:t>
            </a:r>
            <a:r>
              <a:rPr lang="en-US" dirty="0" err="1">
                <a:solidFill>
                  <a:srgbClr val="333333"/>
                </a:solidFill>
                <a:ea typeface="Calibri"/>
                <a:cs typeface="Calibri"/>
              </a:rPr>
              <a:t>mandatpunktene</a:t>
            </a:r>
            <a:r>
              <a:rPr lang="en-US" dirty="0">
                <a:solidFill>
                  <a:srgbClr val="333333"/>
                </a:solidFill>
                <a:ea typeface="Calibri"/>
                <a:cs typeface="Calibri"/>
              </a:rPr>
              <a:t> </a:t>
            </a:r>
            <a:r>
              <a:rPr lang="en-US" dirty="0" err="1">
                <a:solidFill>
                  <a:srgbClr val="333333"/>
                </a:solidFill>
                <a:ea typeface="Calibri"/>
                <a:cs typeface="Calibri"/>
              </a:rPr>
              <a:t>som</a:t>
            </a:r>
            <a:r>
              <a:rPr lang="en-US" dirty="0">
                <a:solidFill>
                  <a:srgbClr val="333333"/>
                </a:solidFill>
                <a:ea typeface="Calibri"/>
                <a:cs typeface="Calibri"/>
              </a:rPr>
              <a:t> </a:t>
            </a:r>
            <a:r>
              <a:rPr lang="en-US" dirty="0" err="1">
                <a:solidFill>
                  <a:srgbClr val="333333"/>
                </a:solidFill>
                <a:ea typeface="Calibri"/>
                <a:cs typeface="Calibri"/>
              </a:rPr>
              <a:t>jeg</a:t>
            </a:r>
            <a:r>
              <a:rPr lang="en-US" dirty="0">
                <a:solidFill>
                  <a:srgbClr val="333333"/>
                </a:solidFill>
                <a:ea typeface="Calibri"/>
                <a:cs typeface="Calibri"/>
              </a:rPr>
              <a:t> </a:t>
            </a:r>
            <a:r>
              <a:rPr lang="en-US" dirty="0" err="1">
                <a:solidFill>
                  <a:srgbClr val="333333"/>
                </a:solidFill>
                <a:ea typeface="Calibri"/>
                <a:cs typeface="Calibri"/>
              </a:rPr>
              <a:t>har</a:t>
            </a:r>
            <a:r>
              <a:rPr lang="en-US" dirty="0">
                <a:solidFill>
                  <a:srgbClr val="333333"/>
                </a:solidFill>
                <a:ea typeface="Calibri"/>
                <a:cs typeface="Calibri"/>
              </a:rPr>
              <a:t> </a:t>
            </a:r>
            <a:r>
              <a:rPr lang="en-US" dirty="0" err="1">
                <a:solidFill>
                  <a:srgbClr val="333333"/>
                </a:solidFill>
                <a:ea typeface="Calibri"/>
                <a:cs typeface="Calibri"/>
              </a:rPr>
              <a:t>lagt</a:t>
            </a:r>
            <a:r>
              <a:rPr lang="en-US" dirty="0">
                <a:solidFill>
                  <a:srgbClr val="333333"/>
                </a:solidFill>
                <a:ea typeface="Calibri"/>
                <a:cs typeface="Calibri"/>
              </a:rPr>
              <a:t> inn her </a:t>
            </a:r>
            <a:r>
              <a:rPr lang="en-US" dirty="0" err="1">
                <a:solidFill>
                  <a:srgbClr val="333333"/>
                </a:solidFill>
                <a:ea typeface="Calibri"/>
                <a:cs typeface="Calibri"/>
              </a:rPr>
              <a:t>på</a:t>
            </a:r>
            <a:r>
              <a:rPr lang="en-US" dirty="0">
                <a:solidFill>
                  <a:srgbClr val="333333"/>
                </a:solidFill>
                <a:ea typeface="Calibri"/>
                <a:cs typeface="Calibri"/>
              </a:rPr>
              <a:t> </a:t>
            </a:r>
            <a:r>
              <a:rPr lang="en-US" dirty="0" err="1">
                <a:solidFill>
                  <a:srgbClr val="333333"/>
                </a:solidFill>
                <a:ea typeface="Calibri"/>
                <a:cs typeface="Calibri"/>
              </a:rPr>
              <a:t>lysarket</a:t>
            </a:r>
            <a:r>
              <a:rPr lang="en-US" dirty="0">
                <a:solidFill>
                  <a:srgbClr val="333333"/>
                </a:solidFill>
                <a:ea typeface="Calibri"/>
                <a:cs typeface="Calibri"/>
              </a:rPr>
              <a:t>. Leder av </a:t>
            </a:r>
            <a:r>
              <a:rPr lang="en-US" dirty="0" err="1">
                <a:solidFill>
                  <a:srgbClr val="333333"/>
                </a:solidFill>
                <a:ea typeface="Calibri"/>
                <a:cs typeface="Calibri"/>
              </a:rPr>
              <a:t>utvalget</a:t>
            </a:r>
            <a:r>
              <a:rPr lang="en-US" dirty="0">
                <a:solidFill>
                  <a:srgbClr val="333333"/>
                </a:solidFill>
                <a:ea typeface="Calibri"/>
                <a:cs typeface="Calibri"/>
              </a:rPr>
              <a:t> var </a:t>
            </a:r>
            <a:r>
              <a:rPr lang="en-US" dirty="0" err="1">
                <a:solidFill>
                  <a:srgbClr val="333333"/>
                </a:solidFill>
                <a:ea typeface="Calibri"/>
                <a:cs typeface="Calibri"/>
              </a:rPr>
              <a:t>også</a:t>
            </a:r>
            <a:r>
              <a:rPr lang="en-US" dirty="0">
                <a:solidFill>
                  <a:srgbClr val="333333"/>
                </a:solidFill>
                <a:ea typeface="Calibri"/>
                <a:cs typeface="Calibri"/>
              </a:rPr>
              <a:t> </a:t>
            </a:r>
            <a:r>
              <a:rPr lang="en-US" dirty="0" err="1">
                <a:solidFill>
                  <a:srgbClr val="333333"/>
                </a:solidFill>
                <a:ea typeface="Calibri"/>
                <a:cs typeface="Calibri"/>
              </a:rPr>
              <a:t>leder</a:t>
            </a:r>
            <a:r>
              <a:rPr lang="en-US" dirty="0">
                <a:solidFill>
                  <a:srgbClr val="333333"/>
                </a:solidFill>
                <a:ea typeface="Calibri"/>
                <a:cs typeface="Calibri"/>
              </a:rPr>
              <a:t> av </a:t>
            </a:r>
            <a:r>
              <a:rPr lang="en-US" dirty="0" err="1">
                <a:solidFill>
                  <a:srgbClr val="333333"/>
                </a:solidFill>
                <a:ea typeface="Calibri"/>
                <a:cs typeface="Calibri"/>
              </a:rPr>
              <a:t>helsepersonellkommisjonen</a:t>
            </a:r>
            <a:r>
              <a:rPr lang="en-US" dirty="0">
                <a:solidFill>
                  <a:srgbClr val="333333"/>
                </a:solidFill>
                <a:ea typeface="Calibri"/>
                <a:cs typeface="Calibri"/>
              </a:rPr>
              <a:t> </a:t>
            </a:r>
            <a:r>
              <a:rPr lang="en-US" dirty="0" err="1">
                <a:solidFill>
                  <a:srgbClr val="333333"/>
                </a:solidFill>
                <a:ea typeface="Calibri"/>
                <a:cs typeface="Calibri"/>
              </a:rPr>
              <a:t>som</a:t>
            </a:r>
            <a:r>
              <a:rPr lang="en-US" dirty="0">
                <a:solidFill>
                  <a:srgbClr val="333333"/>
                </a:solidFill>
                <a:ea typeface="Calibri"/>
                <a:cs typeface="Calibri"/>
              </a:rPr>
              <a:t> jo </a:t>
            </a:r>
            <a:r>
              <a:rPr lang="en-US" dirty="0" err="1">
                <a:solidFill>
                  <a:srgbClr val="333333"/>
                </a:solidFill>
                <a:ea typeface="Calibri"/>
                <a:cs typeface="Calibri"/>
              </a:rPr>
              <a:t>foreslo</a:t>
            </a:r>
            <a:r>
              <a:rPr lang="en-US" dirty="0">
                <a:solidFill>
                  <a:srgbClr val="333333"/>
                </a:solidFill>
                <a:ea typeface="Calibri"/>
                <a:cs typeface="Calibri"/>
              </a:rPr>
              <a:t> å </a:t>
            </a:r>
            <a:r>
              <a:rPr lang="en-US" dirty="0" err="1">
                <a:solidFill>
                  <a:srgbClr val="333333"/>
                </a:solidFill>
                <a:ea typeface="Calibri"/>
                <a:cs typeface="Calibri"/>
              </a:rPr>
              <a:t>utrede</a:t>
            </a:r>
            <a:r>
              <a:rPr lang="en-US" dirty="0">
                <a:solidFill>
                  <a:srgbClr val="333333"/>
                </a:solidFill>
                <a:ea typeface="Calibri"/>
                <a:cs typeface="Calibri"/>
              </a:rPr>
              <a:t> </a:t>
            </a:r>
            <a:r>
              <a:rPr lang="en-US" dirty="0" err="1">
                <a:solidFill>
                  <a:srgbClr val="333333"/>
                </a:solidFill>
                <a:ea typeface="Calibri"/>
                <a:cs typeface="Calibri"/>
              </a:rPr>
              <a:t>ett</a:t>
            </a:r>
            <a:r>
              <a:rPr lang="en-US" dirty="0">
                <a:solidFill>
                  <a:srgbClr val="333333"/>
                </a:solidFill>
                <a:ea typeface="Calibri"/>
                <a:cs typeface="Calibri"/>
              </a:rPr>
              <a:t> </a:t>
            </a:r>
            <a:r>
              <a:rPr lang="en-US" dirty="0" err="1">
                <a:solidFill>
                  <a:srgbClr val="333333"/>
                </a:solidFill>
                <a:ea typeface="Calibri"/>
                <a:cs typeface="Calibri"/>
              </a:rPr>
              <a:t>forvaltningsnivå</a:t>
            </a:r>
            <a:r>
              <a:rPr lang="en-US" dirty="0">
                <a:solidFill>
                  <a:srgbClr val="333333"/>
                </a:solidFill>
                <a:ea typeface="Calibri"/>
                <a:cs typeface="Calibri"/>
              </a:rPr>
              <a:t> for </a:t>
            </a:r>
            <a:r>
              <a:rPr lang="en-US" dirty="0" err="1">
                <a:solidFill>
                  <a:srgbClr val="333333"/>
                </a:solidFill>
                <a:ea typeface="Calibri"/>
                <a:cs typeface="Calibri"/>
              </a:rPr>
              <a:t>helsetjenestene</a:t>
            </a:r>
            <a:r>
              <a:rPr lang="en-US" dirty="0">
                <a:solidFill>
                  <a:srgbClr val="333333"/>
                </a:solidFill>
                <a:ea typeface="Calibri"/>
                <a:cs typeface="Calibri"/>
              </a:rPr>
              <a:t>. Og </a:t>
            </a:r>
            <a:r>
              <a:rPr lang="en-US" dirty="0" err="1">
                <a:solidFill>
                  <a:srgbClr val="333333"/>
                </a:solidFill>
                <a:ea typeface="Calibri"/>
                <a:cs typeface="Calibri"/>
              </a:rPr>
              <a:t>han</a:t>
            </a:r>
            <a:r>
              <a:rPr lang="en-US" dirty="0">
                <a:solidFill>
                  <a:srgbClr val="333333"/>
                </a:solidFill>
                <a:ea typeface="Calibri"/>
                <a:cs typeface="Calibri"/>
              </a:rPr>
              <a:t> </a:t>
            </a:r>
            <a:r>
              <a:rPr lang="en-US" dirty="0" err="1">
                <a:solidFill>
                  <a:srgbClr val="333333"/>
                </a:solidFill>
                <a:ea typeface="Calibri"/>
                <a:cs typeface="Calibri"/>
              </a:rPr>
              <a:t>deltok</a:t>
            </a:r>
            <a:r>
              <a:rPr lang="en-US" dirty="0">
                <a:solidFill>
                  <a:srgbClr val="333333"/>
                </a:solidFill>
                <a:ea typeface="Calibri"/>
                <a:cs typeface="Calibri"/>
              </a:rPr>
              <a:t> </a:t>
            </a:r>
            <a:r>
              <a:rPr lang="en-US" dirty="0" err="1">
                <a:solidFill>
                  <a:srgbClr val="333333"/>
                </a:solidFill>
                <a:ea typeface="Calibri"/>
                <a:cs typeface="Calibri"/>
              </a:rPr>
              <a:t>også</a:t>
            </a:r>
            <a:r>
              <a:rPr lang="en-US" dirty="0">
                <a:solidFill>
                  <a:srgbClr val="333333"/>
                </a:solidFill>
                <a:ea typeface="Calibri"/>
                <a:cs typeface="Calibri"/>
              </a:rPr>
              <a:t> I </a:t>
            </a:r>
            <a:r>
              <a:rPr lang="en-US" dirty="0" err="1">
                <a:solidFill>
                  <a:srgbClr val="333333"/>
                </a:solidFill>
                <a:ea typeface="Calibri"/>
                <a:cs typeface="Calibri"/>
              </a:rPr>
              <a:t>forarbeidet</a:t>
            </a:r>
            <a:r>
              <a:rPr lang="en-US" dirty="0">
                <a:solidFill>
                  <a:srgbClr val="333333"/>
                </a:solidFill>
                <a:ea typeface="Calibri"/>
                <a:cs typeface="Calibri"/>
              </a:rPr>
              <a:t> for </a:t>
            </a:r>
            <a:r>
              <a:rPr lang="en-US" dirty="0" err="1">
                <a:solidFill>
                  <a:srgbClr val="333333"/>
                </a:solidFill>
                <a:ea typeface="Calibri"/>
                <a:cs typeface="Calibri"/>
              </a:rPr>
              <a:t>Sunnhetsreformen</a:t>
            </a:r>
            <a:r>
              <a:rPr lang="en-US" dirty="0">
                <a:solidFill>
                  <a:srgbClr val="333333"/>
                </a:solidFill>
                <a:ea typeface="Calibri"/>
                <a:cs typeface="Calibri"/>
              </a:rPr>
              <a:t> I Danmark, </a:t>
            </a:r>
            <a:r>
              <a:rPr lang="en-US" dirty="0" err="1">
                <a:solidFill>
                  <a:srgbClr val="333333"/>
                </a:solidFill>
                <a:ea typeface="Calibri"/>
                <a:cs typeface="Calibri"/>
              </a:rPr>
              <a:t>hvor</a:t>
            </a:r>
            <a:r>
              <a:rPr lang="en-US" dirty="0">
                <a:solidFill>
                  <a:srgbClr val="333333"/>
                </a:solidFill>
                <a:ea typeface="Calibri"/>
                <a:cs typeface="Calibri"/>
              </a:rPr>
              <a:t> </a:t>
            </a:r>
            <a:r>
              <a:rPr lang="en-US" dirty="0" err="1">
                <a:solidFill>
                  <a:srgbClr val="333333"/>
                </a:solidFill>
                <a:ea typeface="Calibri"/>
                <a:cs typeface="Calibri"/>
              </a:rPr>
              <a:t>noen</a:t>
            </a:r>
            <a:r>
              <a:rPr lang="en-US" dirty="0">
                <a:solidFill>
                  <a:srgbClr val="333333"/>
                </a:solidFill>
                <a:ea typeface="Calibri"/>
                <a:cs typeface="Calibri"/>
              </a:rPr>
              <a:t> </a:t>
            </a:r>
            <a:r>
              <a:rPr lang="en-US" dirty="0" err="1">
                <a:solidFill>
                  <a:srgbClr val="333333"/>
                </a:solidFill>
                <a:ea typeface="Calibri"/>
                <a:cs typeface="Calibri"/>
              </a:rPr>
              <a:t>funksjoner</a:t>
            </a:r>
            <a:r>
              <a:rPr lang="en-US" dirty="0">
                <a:solidFill>
                  <a:srgbClr val="333333"/>
                </a:solidFill>
                <a:ea typeface="Calibri"/>
                <a:cs typeface="Calibri"/>
              </a:rPr>
              <a:t> er </a:t>
            </a:r>
            <a:r>
              <a:rPr lang="en-US" dirty="0" err="1">
                <a:solidFill>
                  <a:srgbClr val="333333"/>
                </a:solidFill>
                <a:ea typeface="Calibri"/>
                <a:cs typeface="Calibri"/>
              </a:rPr>
              <a:t>flyttet</a:t>
            </a:r>
            <a:r>
              <a:rPr lang="en-US" dirty="0">
                <a:solidFill>
                  <a:srgbClr val="333333"/>
                </a:solidFill>
                <a:ea typeface="Calibri"/>
                <a:cs typeface="Calibri"/>
              </a:rPr>
              <a:t> </a:t>
            </a:r>
            <a:r>
              <a:rPr lang="en-US" dirty="0" err="1">
                <a:solidFill>
                  <a:srgbClr val="333333"/>
                </a:solidFill>
                <a:ea typeface="Calibri"/>
                <a:cs typeface="Calibri"/>
              </a:rPr>
              <a:t>fra</a:t>
            </a:r>
            <a:r>
              <a:rPr lang="en-US" dirty="0">
                <a:solidFill>
                  <a:srgbClr val="333333"/>
                </a:solidFill>
                <a:ea typeface="Calibri"/>
                <a:cs typeface="Calibri"/>
              </a:rPr>
              <a:t> </a:t>
            </a:r>
            <a:r>
              <a:rPr lang="en-US" dirty="0" err="1">
                <a:solidFill>
                  <a:srgbClr val="333333"/>
                </a:solidFill>
                <a:ea typeface="Calibri"/>
                <a:cs typeface="Calibri"/>
              </a:rPr>
              <a:t>kommunene</a:t>
            </a:r>
            <a:r>
              <a:rPr lang="en-US" dirty="0">
                <a:solidFill>
                  <a:srgbClr val="333333"/>
                </a:solidFill>
                <a:ea typeface="Calibri"/>
                <a:cs typeface="Calibri"/>
              </a:rPr>
              <a:t> </a:t>
            </a:r>
            <a:r>
              <a:rPr lang="en-US" dirty="0" err="1">
                <a:solidFill>
                  <a:srgbClr val="333333"/>
                </a:solidFill>
                <a:ea typeface="Calibri"/>
                <a:cs typeface="Calibri"/>
              </a:rPr>
              <a:t>til</a:t>
            </a:r>
            <a:r>
              <a:rPr lang="en-US" dirty="0">
                <a:solidFill>
                  <a:srgbClr val="333333"/>
                </a:solidFill>
                <a:ea typeface="Calibri"/>
                <a:cs typeface="Calibri"/>
              </a:rPr>
              <a:t> de nye </a:t>
            </a:r>
            <a:r>
              <a:rPr lang="en-US" dirty="0" err="1">
                <a:solidFill>
                  <a:srgbClr val="333333"/>
                </a:solidFill>
                <a:ea typeface="Calibri"/>
                <a:cs typeface="Calibri"/>
              </a:rPr>
              <a:t>sunnhetsregionene</a:t>
            </a:r>
            <a:r>
              <a:rPr lang="en-US" dirty="0">
                <a:solidFill>
                  <a:srgbClr val="333333"/>
                </a:solidFill>
                <a:ea typeface="Calibri"/>
                <a:cs typeface="Calibri"/>
              </a:rPr>
              <a:t>.  Vi </a:t>
            </a:r>
            <a:r>
              <a:rPr lang="en-US" dirty="0" err="1">
                <a:solidFill>
                  <a:srgbClr val="333333"/>
                </a:solidFill>
                <a:ea typeface="Calibri"/>
                <a:cs typeface="Calibri"/>
              </a:rPr>
              <a:t>har</a:t>
            </a:r>
            <a:r>
              <a:rPr lang="en-US" dirty="0">
                <a:solidFill>
                  <a:srgbClr val="333333"/>
                </a:solidFill>
                <a:ea typeface="Calibri"/>
                <a:cs typeface="Calibri"/>
              </a:rPr>
              <a:t> </a:t>
            </a:r>
            <a:r>
              <a:rPr lang="en-US" dirty="0" err="1">
                <a:solidFill>
                  <a:srgbClr val="333333"/>
                </a:solidFill>
                <a:ea typeface="Calibri"/>
                <a:cs typeface="Calibri"/>
              </a:rPr>
              <a:t>også</a:t>
            </a:r>
            <a:r>
              <a:rPr lang="en-US" dirty="0">
                <a:solidFill>
                  <a:srgbClr val="333333"/>
                </a:solidFill>
                <a:ea typeface="Calibri"/>
                <a:cs typeface="Calibri"/>
              </a:rPr>
              <a:t> </a:t>
            </a:r>
            <a:r>
              <a:rPr lang="en-US" dirty="0" err="1">
                <a:solidFill>
                  <a:srgbClr val="333333"/>
                </a:solidFill>
                <a:ea typeface="Calibri"/>
                <a:cs typeface="Calibri"/>
              </a:rPr>
              <a:t>lagt</a:t>
            </a:r>
            <a:r>
              <a:rPr lang="en-US" dirty="0">
                <a:solidFill>
                  <a:srgbClr val="333333"/>
                </a:solidFill>
                <a:ea typeface="Calibri"/>
                <a:cs typeface="Calibri"/>
              </a:rPr>
              <a:t> </a:t>
            </a:r>
            <a:r>
              <a:rPr lang="en-US" dirty="0" err="1">
                <a:solidFill>
                  <a:srgbClr val="333333"/>
                </a:solidFill>
                <a:ea typeface="Calibri"/>
                <a:cs typeface="Calibri"/>
              </a:rPr>
              <a:t>særlig</a:t>
            </a:r>
            <a:r>
              <a:rPr lang="en-US" dirty="0">
                <a:solidFill>
                  <a:srgbClr val="333333"/>
                </a:solidFill>
                <a:ea typeface="Calibri"/>
                <a:cs typeface="Calibri"/>
              </a:rPr>
              <a:t> </a:t>
            </a:r>
            <a:r>
              <a:rPr lang="en-US" dirty="0" err="1">
                <a:solidFill>
                  <a:srgbClr val="333333"/>
                </a:solidFill>
                <a:ea typeface="Calibri"/>
                <a:cs typeface="Calibri"/>
              </a:rPr>
              <a:t>merke</a:t>
            </a:r>
            <a:r>
              <a:rPr lang="en-US" dirty="0">
                <a:solidFill>
                  <a:srgbClr val="333333"/>
                </a:solidFill>
                <a:ea typeface="Calibri"/>
                <a:cs typeface="Calibri"/>
              </a:rPr>
              <a:t> </a:t>
            </a:r>
            <a:r>
              <a:rPr lang="en-US" dirty="0" err="1">
                <a:solidFill>
                  <a:srgbClr val="333333"/>
                </a:solidFill>
                <a:ea typeface="Calibri"/>
                <a:cs typeface="Calibri"/>
              </a:rPr>
              <a:t>til</a:t>
            </a:r>
            <a:r>
              <a:rPr lang="en-US" dirty="0">
                <a:solidFill>
                  <a:srgbClr val="333333"/>
                </a:solidFill>
                <a:ea typeface="Calibri"/>
                <a:cs typeface="Calibri"/>
              </a:rPr>
              <a:t> </a:t>
            </a:r>
            <a:r>
              <a:rPr lang="en-US" dirty="0" err="1">
                <a:solidFill>
                  <a:srgbClr val="333333"/>
                </a:solidFill>
                <a:ea typeface="Calibri"/>
                <a:cs typeface="Calibri"/>
              </a:rPr>
              <a:t>mandatpunktet</a:t>
            </a:r>
            <a:r>
              <a:rPr lang="en-US" dirty="0">
                <a:solidFill>
                  <a:srgbClr val="333333"/>
                </a:solidFill>
                <a:ea typeface="Calibri"/>
                <a:cs typeface="Calibri"/>
              </a:rPr>
              <a:t> </a:t>
            </a:r>
            <a:r>
              <a:rPr lang="en-US" dirty="0" err="1">
                <a:solidFill>
                  <a:srgbClr val="333333"/>
                </a:solidFill>
                <a:ea typeface="Calibri"/>
                <a:cs typeface="Calibri"/>
              </a:rPr>
              <a:t>hvor</a:t>
            </a:r>
            <a:r>
              <a:rPr lang="en-US" dirty="0">
                <a:solidFill>
                  <a:srgbClr val="333333"/>
                </a:solidFill>
                <a:ea typeface="Calibri"/>
                <a:cs typeface="Calibri"/>
              </a:rPr>
              <a:t> det </a:t>
            </a:r>
            <a:r>
              <a:rPr lang="en-US" dirty="0" err="1">
                <a:solidFill>
                  <a:srgbClr val="333333"/>
                </a:solidFill>
                <a:ea typeface="Calibri"/>
                <a:cs typeface="Calibri"/>
              </a:rPr>
              <a:t>står</a:t>
            </a:r>
            <a:r>
              <a:rPr lang="en-US" dirty="0">
                <a:solidFill>
                  <a:srgbClr val="333333"/>
                </a:solidFill>
                <a:ea typeface="Calibri"/>
                <a:cs typeface="Calibri"/>
              </a:rPr>
              <a:t> at det </a:t>
            </a:r>
            <a:r>
              <a:rPr lang="en-US" dirty="0" err="1">
                <a:solidFill>
                  <a:srgbClr val="333333"/>
                </a:solidFill>
                <a:ea typeface="Calibri"/>
                <a:cs typeface="Calibri"/>
              </a:rPr>
              <a:t>legges</a:t>
            </a:r>
            <a:r>
              <a:rPr lang="en-US" dirty="0">
                <a:solidFill>
                  <a:srgbClr val="333333"/>
                </a:solidFill>
                <a:ea typeface="Calibri"/>
                <a:cs typeface="Calibri"/>
              </a:rPr>
              <a:t> </a:t>
            </a:r>
            <a:r>
              <a:rPr lang="en-US" dirty="0" err="1">
                <a:solidFill>
                  <a:srgbClr val="333333"/>
                </a:solidFill>
                <a:ea typeface="Calibri"/>
                <a:cs typeface="Calibri"/>
              </a:rPr>
              <a:t>til</a:t>
            </a:r>
            <a:r>
              <a:rPr lang="en-US" dirty="0">
                <a:solidFill>
                  <a:srgbClr val="333333"/>
                </a:solidFill>
                <a:ea typeface="Calibri"/>
                <a:cs typeface="Calibri"/>
              </a:rPr>
              <a:t> </a:t>
            </a:r>
            <a:r>
              <a:rPr lang="en-US" dirty="0" err="1">
                <a:solidFill>
                  <a:srgbClr val="333333"/>
                </a:solidFill>
                <a:ea typeface="Calibri"/>
                <a:cs typeface="Calibri"/>
              </a:rPr>
              <a:t>grunn</a:t>
            </a:r>
            <a:r>
              <a:rPr lang="en-US" dirty="0">
                <a:solidFill>
                  <a:srgbClr val="333333"/>
                </a:solidFill>
                <a:ea typeface="Calibri"/>
                <a:cs typeface="Calibri"/>
              </a:rPr>
              <a:t> at </a:t>
            </a:r>
            <a:r>
              <a:rPr lang="en-US" dirty="0" err="1">
                <a:solidFill>
                  <a:srgbClr val="333333"/>
                </a:solidFill>
                <a:ea typeface="Calibri"/>
                <a:cs typeface="Calibri"/>
              </a:rPr>
              <a:t>kommunene</a:t>
            </a:r>
            <a:r>
              <a:rPr lang="en-US" dirty="0">
                <a:solidFill>
                  <a:srgbClr val="333333"/>
                </a:solidFill>
                <a:ea typeface="Calibri"/>
                <a:cs typeface="Calibri"/>
              </a:rPr>
              <a:t> </a:t>
            </a:r>
            <a:r>
              <a:rPr lang="en-US" dirty="0" err="1">
                <a:solidFill>
                  <a:srgbClr val="333333"/>
                </a:solidFill>
                <a:ea typeface="Calibri"/>
                <a:cs typeface="Calibri"/>
              </a:rPr>
              <a:t>fortsatt</a:t>
            </a:r>
            <a:r>
              <a:rPr lang="en-US" dirty="0">
                <a:solidFill>
                  <a:srgbClr val="333333"/>
                </a:solidFill>
                <a:ea typeface="Calibri"/>
                <a:cs typeface="Calibri"/>
              </a:rPr>
              <a:t> </a:t>
            </a:r>
            <a:r>
              <a:rPr lang="en-US" dirty="0" err="1">
                <a:solidFill>
                  <a:srgbClr val="333333"/>
                </a:solidFill>
                <a:ea typeface="Calibri"/>
                <a:cs typeface="Calibri"/>
              </a:rPr>
              <a:t>skal</a:t>
            </a:r>
            <a:r>
              <a:rPr lang="en-US" dirty="0">
                <a:solidFill>
                  <a:srgbClr val="333333"/>
                </a:solidFill>
                <a:ea typeface="Calibri"/>
                <a:cs typeface="Calibri"/>
              </a:rPr>
              <a:t> ha </a:t>
            </a:r>
            <a:r>
              <a:rPr lang="en-US" dirty="0" err="1">
                <a:solidFill>
                  <a:srgbClr val="333333"/>
                </a:solidFill>
                <a:ea typeface="Calibri"/>
                <a:cs typeface="Calibri"/>
              </a:rPr>
              <a:t>ansvar</a:t>
            </a:r>
            <a:r>
              <a:rPr lang="en-US" dirty="0">
                <a:solidFill>
                  <a:srgbClr val="333333"/>
                </a:solidFill>
                <a:ea typeface="Calibri"/>
                <a:cs typeface="Calibri"/>
              </a:rPr>
              <a:t> for </a:t>
            </a:r>
            <a:r>
              <a:rPr lang="en-US" dirty="0" err="1">
                <a:solidFill>
                  <a:srgbClr val="333333"/>
                </a:solidFill>
                <a:ea typeface="Calibri"/>
                <a:cs typeface="Calibri"/>
              </a:rPr>
              <a:t>omsorgstjenestene</a:t>
            </a:r>
            <a:r>
              <a:rPr lang="en-US" dirty="0">
                <a:solidFill>
                  <a:srgbClr val="333333"/>
                </a:solidFill>
                <a:ea typeface="Calibri"/>
                <a:cs typeface="Calibri"/>
              </a:rPr>
              <a:t> – men </a:t>
            </a:r>
            <a:r>
              <a:rPr lang="en-US" dirty="0" err="1">
                <a:solidFill>
                  <a:srgbClr val="333333"/>
                </a:solidFill>
                <a:ea typeface="Calibri"/>
                <a:cs typeface="Calibri"/>
              </a:rPr>
              <a:t>hvor</a:t>
            </a:r>
            <a:r>
              <a:rPr lang="en-US" dirty="0">
                <a:solidFill>
                  <a:srgbClr val="333333"/>
                </a:solidFill>
                <a:ea typeface="Calibri"/>
                <a:cs typeface="Calibri"/>
              </a:rPr>
              <a:t> "</a:t>
            </a:r>
            <a:r>
              <a:rPr lang="en-US" dirty="0" err="1">
                <a:solidFill>
                  <a:srgbClr val="333333"/>
                </a:solidFill>
                <a:ea typeface="Calibri"/>
                <a:cs typeface="Calibri"/>
              </a:rPr>
              <a:t>helsetjenester</a:t>
            </a:r>
            <a:r>
              <a:rPr lang="en-US" dirty="0">
                <a:solidFill>
                  <a:srgbClr val="333333"/>
                </a:solidFill>
                <a:ea typeface="Calibri"/>
                <a:cs typeface="Calibri"/>
              </a:rPr>
              <a:t>" </a:t>
            </a:r>
            <a:r>
              <a:rPr lang="en-US" dirty="0" err="1">
                <a:solidFill>
                  <a:srgbClr val="333333"/>
                </a:solidFill>
                <a:ea typeface="Calibri"/>
                <a:cs typeface="Calibri"/>
              </a:rPr>
              <a:t>ikke</a:t>
            </a:r>
            <a:r>
              <a:rPr lang="en-US" dirty="0">
                <a:solidFill>
                  <a:srgbClr val="333333"/>
                </a:solidFill>
                <a:ea typeface="Calibri"/>
                <a:cs typeface="Calibri"/>
              </a:rPr>
              <a:t> er </a:t>
            </a:r>
            <a:r>
              <a:rPr lang="en-US" dirty="0" err="1">
                <a:solidFill>
                  <a:srgbClr val="333333"/>
                </a:solidFill>
                <a:ea typeface="Calibri"/>
                <a:cs typeface="Calibri"/>
              </a:rPr>
              <a:t>nevnt</a:t>
            </a:r>
            <a:r>
              <a:rPr lang="en-US" dirty="0">
                <a:solidFill>
                  <a:srgbClr val="333333"/>
                </a:solidFill>
                <a:ea typeface="Calibri"/>
                <a:cs typeface="Calibri"/>
              </a:rPr>
              <a:t>. Å </a:t>
            </a:r>
            <a:r>
              <a:rPr lang="en-US" dirty="0" err="1">
                <a:solidFill>
                  <a:srgbClr val="333333"/>
                </a:solidFill>
                <a:ea typeface="Calibri"/>
                <a:cs typeface="Calibri"/>
              </a:rPr>
              <a:t>skille</a:t>
            </a:r>
            <a:r>
              <a:rPr lang="en-US" dirty="0">
                <a:solidFill>
                  <a:srgbClr val="333333"/>
                </a:solidFill>
                <a:ea typeface="Calibri"/>
                <a:cs typeface="Calibri"/>
              </a:rPr>
              <a:t> </a:t>
            </a:r>
            <a:r>
              <a:rPr lang="en-US" dirty="0" err="1">
                <a:solidFill>
                  <a:srgbClr val="333333"/>
                </a:solidFill>
                <a:ea typeface="Calibri"/>
                <a:cs typeface="Calibri"/>
              </a:rPr>
              <a:t>mellom</a:t>
            </a:r>
            <a:r>
              <a:rPr lang="en-US" dirty="0">
                <a:solidFill>
                  <a:srgbClr val="333333"/>
                </a:solidFill>
                <a:ea typeface="Calibri"/>
                <a:cs typeface="Calibri"/>
              </a:rPr>
              <a:t> </a:t>
            </a:r>
            <a:r>
              <a:rPr lang="en-US" dirty="0" err="1">
                <a:solidFill>
                  <a:srgbClr val="333333"/>
                </a:solidFill>
                <a:ea typeface="Calibri"/>
                <a:cs typeface="Calibri"/>
              </a:rPr>
              <a:t>helsetjenester</a:t>
            </a:r>
            <a:r>
              <a:rPr lang="en-US" dirty="0">
                <a:solidFill>
                  <a:srgbClr val="333333"/>
                </a:solidFill>
                <a:ea typeface="Calibri"/>
                <a:cs typeface="Calibri"/>
              </a:rPr>
              <a:t> </a:t>
            </a:r>
            <a:r>
              <a:rPr lang="en-US" dirty="0" err="1">
                <a:solidFill>
                  <a:srgbClr val="333333"/>
                </a:solidFill>
                <a:ea typeface="Calibri"/>
                <a:cs typeface="Calibri"/>
              </a:rPr>
              <a:t>og</a:t>
            </a:r>
            <a:r>
              <a:rPr lang="en-US" dirty="0">
                <a:solidFill>
                  <a:srgbClr val="333333"/>
                </a:solidFill>
                <a:ea typeface="Calibri"/>
                <a:cs typeface="Calibri"/>
              </a:rPr>
              <a:t> </a:t>
            </a:r>
            <a:r>
              <a:rPr lang="en-US" dirty="0" err="1">
                <a:solidFill>
                  <a:srgbClr val="333333"/>
                </a:solidFill>
                <a:ea typeface="Calibri"/>
                <a:cs typeface="Calibri"/>
              </a:rPr>
              <a:t>omsorgstjenester</a:t>
            </a:r>
            <a:r>
              <a:rPr lang="en-US" dirty="0">
                <a:solidFill>
                  <a:srgbClr val="333333"/>
                </a:solidFill>
                <a:ea typeface="Calibri"/>
                <a:cs typeface="Calibri"/>
              </a:rPr>
              <a:t> </a:t>
            </a:r>
            <a:r>
              <a:rPr lang="en-US" dirty="0" err="1">
                <a:solidFill>
                  <a:srgbClr val="333333"/>
                </a:solidFill>
                <a:ea typeface="Calibri"/>
                <a:cs typeface="Calibri"/>
              </a:rPr>
              <a:t>slik</a:t>
            </a:r>
            <a:r>
              <a:rPr lang="en-US" dirty="0">
                <a:solidFill>
                  <a:srgbClr val="333333"/>
                </a:solidFill>
                <a:ea typeface="Calibri"/>
                <a:cs typeface="Calibri"/>
              </a:rPr>
              <a:t> </a:t>
            </a:r>
            <a:r>
              <a:rPr lang="en-US" dirty="0" err="1">
                <a:solidFill>
                  <a:srgbClr val="333333"/>
                </a:solidFill>
                <a:ea typeface="Calibri"/>
                <a:cs typeface="Calibri"/>
              </a:rPr>
              <a:t>mandatet</a:t>
            </a:r>
            <a:r>
              <a:rPr lang="en-US" dirty="0">
                <a:solidFill>
                  <a:srgbClr val="333333"/>
                </a:solidFill>
                <a:ea typeface="Calibri"/>
                <a:cs typeface="Calibri"/>
              </a:rPr>
              <a:t> </a:t>
            </a:r>
            <a:r>
              <a:rPr lang="en-US" dirty="0" err="1">
                <a:solidFill>
                  <a:srgbClr val="333333"/>
                </a:solidFill>
                <a:ea typeface="Calibri"/>
                <a:cs typeface="Calibri"/>
              </a:rPr>
              <a:t>fra</a:t>
            </a:r>
            <a:r>
              <a:rPr lang="en-US" dirty="0">
                <a:solidFill>
                  <a:srgbClr val="333333"/>
                </a:solidFill>
                <a:ea typeface="Calibri"/>
                <a:cs typeface="Calibri"/>
              </a:rPr>
              <a:t> HOD </a:t>
            </a:r>
            <a:r>
              <a:rPr lang="en-US" dirty="0" err="1">
                <a:solidFill>
                  <a:srgbClr val="333333"/>
                </a:solidFill>
                <a:ea typeface="Calibri"/>
                <a:cs typeface="Calibri"/>
              </a:rPr>
              <a:t>gjør</a:t>
            </a:r>
            <a:r>
              <a:rPr lang="en-US" dirty="0">
                <a:solidFill>
                  <a:srgbClr val="333333"/>
                </a:solidFill>
                <a:ea typeface="Calibri"/>
                <a:cs typeface="Calibri"/>
              </a:rPr>
              <a:t>, stiller vi </a:t>
            </a:r>
            <a:r>
              <a:rPr lang="en-US" dirty="0" err="1">
                <a:solidFill>
                  <a:srgbClr val="333333"/>
                </a:solidFill>
                <a:ea typeface="Calibri"/>
                <a:cs typeface="Calibri"/>
              </a:rPr>
              <a:t>oss</a:t>
            </a:r>
            <a:r>
              <a:rPr lang="en-US" dirty="0">
                <a:solidFill>
                  <a:srgbClr val="333333"/>
                </a:solidFill>
                <a:ea typeface="Calibri"/>
                <a:cs typeface="Calibri"/>
              </a:rPr>
              <a:t> </a:t>
            </a:r>
            <a:r>
              <a:rPr lang="en-US" dirty="0" err="1">
                <a:solidFill>
                  <a:srgbClr val="333333"/>
                </a:solidFill>
                <a:ea typeface="Calibri"/>
                <a:cs typeface="Calibri"/>
              </a:rPr>
              <a:t>spørrende</a:t>
            </a:r>
            <a:r>
              <a:rPr lang="en-US" dirty="0">
                <a:solidFill>
                  <a:srgbClr val="333333"/>
                </a:solidFill>
                <a:ea typeface="Calibri"/>
                <a:cs typeface="Calibri"/>
              </a:rPr>
              <a:t> </a:t>
            </a:r>
            <a:r>
              <a:rPr lang="en-US" dirty="0" err="1">
                <a:solidFill>
                  <a:srgbClr val="333333"/>
                </a:solidFill>
                <a:ea typeface="Calibri"/>
                <a:cs typeface="Calibri"/>
              </a:rPr>
              <a:t>til</a:t>
            </a:r>
            <a:r>
              <a:rPr lang="en-US" dirty="0">
                <a:solidFill>
                  <a:srgbClr val="333333"/>
                </a:solidFill>
                <a:ea typeface="Calibri"/>
                <a:cs typeface="Calibri"/>
              </a:rPr>
              <a:t>. </a:t>
            </a:r>
          </a:p>
          <a:p>
            <a:endParaRPr lang="en-US" dirty="0">
              <a:solidFill>
                <a:srgbClr val="333333"/>
              </a:solidFill>
              <a:ea typeface="Calibri"/>
              <a:cs typeface="Calibri"/>
            </a:endParaRPr>
          </a:p>
          <a:p>
            <a:r>
              <a:rPr lang="en-US" dirty="0">
                <a:solidFill>
                  <a:srgbClr val="333333"/>
                </a:solidFill>
                <a:ea typeface="Calibri"/>
                <a:cs typeface="Calibri"/>
              </a:rPr>
              <a:t>Vi </a:t>
            </a:r>
            <a:r>
              <a:rPr lang="en-US" dirty="0" err="1">
                <a:solidFill>
                  <a:srgbClr val="333333"/>
                </a:solidFill>
                <a:ea typeface="Calibri"/>
                <a:cs typeface="Calibri"/>
              </a:rPr>
              <a:t>vil</a:t>
            </a:r>
            <a:r>
              <a:rPr lang="en-US" dirty="0">
                <a:solidFill>
                  <a:srgbClr val="333333"/>
                </a:solidFill>
                <a:ea typeface="Calibri"/>
                <a:cs typeface="Calibri"/>
              </a:rPr>
              <a:t> </a:t>
            </a:r>
            <a:r>
              <a:rPr lang="en-US" dirty="0" err="1">
                <a:solidFill>
                  <a:srgbClr val="333333"/>
                </a:solidFill>
                <a:ea typeface="Calibri"/>
                <a:cs typeface="Calibri"/>
              </a:rPr>
              <a:t>ganske</a:t>
            </a:r>
            <a:r>
              <a:rPr lang="en-US" dirty="0">
                <a:solidFill>
                  <a:srgbClr val="333333"/>
                </a:solidFill>
                <a:ea typeface="Calibri"/>
                <a:cs typeface="Calibri"/>
              </a:rPr>
              <a:t> </a:t>
            </a:r>
            <a:r>
              <a:rPr lang="en-US" dirty="0" err="1">
                <a:solidFill>
                  <a:srgbClr val="333333"/>
                </a:solidFill>
                <a:ea typeface="Calibri"/>
                <a:cs typeface="Calibri"/>
              </a:rPr>
              <a:t>raskt</a:t>
            </a:r>
            <a:r>
              <a:rPr lang="en-US" dirty="0">
                <a:solidFill>
                  <a:srgbClr val="333333"/>
                </a:solidFill>
                <a:ea typeface="Calibri"/>
                <a:cs typeface="Calibri"/>
              </a:rPr>
              <a:t> </a:t>
            </a:r>
            <a:r>
              <a:rPr lang="en-US" dirty="0" err="1">
                <a:solidFill>
                  <a:srgbClr val="333333"/>
                </a:solidFill>
                <a:ea typeface="Calibri"/>
                <a:cs typeface="Calibri"/>
              </a:rPr>
              <a:t>legge</a:t>
            </a:r>
            <a:r>
              <a:rPr lang="en-US" dirty="0">
                <a:solidFill>
                  <a:srgbClr val="333333"/>
                </a:solidFill>
                <a:ea typeface="Calibri"/>
                <a:cs typeface="Calibri"/>
              </a:rPr>
              <a:t> </a:t>
            </a:r>
            <a:r>
              <a:rPr lang="en-US" dirty="0" err="1">
                <a:solidFill>
                  <a:srgbClr val="333333"/>
                </a:solidFill>
                <a:ea typeface="Calibri"/>
                <a:cs typeface="Calibri"/>
              </a:rPr>
              <a:t>opp</a:t>
            </a:r>
            <a:r>
              <a:rPr lang="en-US" dirty="0">
                <a:solidFill>
                  <a:srgbClr val="333333"/>
                </a:solidFill>
                <a:ea typeface="Calibri"/>
                <a:cs typeface="Calibri"/>
              </a:rPr>
              <a:t> </a:t>
            </a:r>
            <a:r>
              <a:rPr lang="en-US" dirty="0" err="1">
                <a:solidFill>
                  <a:srgbClr val="333333"/>
                </a:solidFill>
                <a:ea typeface="Calibri"/>
                <a:cs typeface="Calibri"/>
              </a:rPr>
              <a:t>til</a:t>
            </a:r>
            <a:r>
              <a:rPr lang="en-US" dirty="0">
                <a:solidFill>
                  <a:srgbClr val="333333"/>
                </a:solidFill>
                <a:ea typeface="Calibri"/>
                <a:cs typeface="Calibri"/>
              </a:rPr>
              <a:t> </a:t>
            </a:r>
            <a:r>
              <a:rPr lang="en-US" dirty="0" err="1">
                <a:solidFill>
                  <a:srgbClr val="333333"/>
                </a:solidFill>
                <a:ea typeface="Calibri"/>
                <a:cs typeface="Calibri"/>
              </a:rPr>
              <a:t>en</a:t>
            </a:r>
            <a:r>
              <a:rPr lang="en-US" dirty="0">
                <a:solidFill>
                  <a:srgbClr val="333333"/>
                </a:solidFill>
                <a:ea typeface="Calibri"/>
                <a:cs typeface="Calibri"/>
              </a:rPr>
              <a:t> </a:t>
            </a:r>
            <a:r>
              <a:rPr lang="en-US" dirty="0" err="1">
                <a:solidFill>
                  <a:srgbClr val="333333"/>
                </a:solidFill>
                <a:ea typeface="Calibri"/>
                <a:cs typeface="Calibri"/>
              </a:rPr>
              <a:t>bedre</a:t>
            </a:r>
            <a:r>
              <a:rPr lang="en-US" dirty="0">
                <a:solidFill>
                  <a:srgbClr val="333333"/>
                </a:solidFill>
                <a:ea typeface="Calibri"/>
                <a:cs typeface="Calibri"/>
              </a:rPr>
              <a:t> </a:t>
            </a:r>
            <a:r>
              <a:rPr lang="en-US" dirty="0" err="1">
                <a:solidFill>
                  <a:srgbClr val="333333"/>
                </a:solidFill>
                <a:ea typeface="Calibri"/>
                <a:cs typeface="Calibri"/>
              </a:rPr>
              <a:t>forberedt</a:t>
            </a:r>
            <a:r>
              <a:rPr lang="en-US" dirty="0">
                <a:solidFill>
                  <a:srgbClr val="333333"/>
                </a:solidFill>
                <a:ea typeface="Calibri"/>
                <a:cs typeface="Calibri"/>
              </a:rPr>
              <a:t> </a:t>
            </a:r>
            <a:r>
              <a:rPr lang="en-US" dirty="0" err="1">
                <a:solidFill>
                  <a:srgbClr val="333333"/>
                </a:solidFill>
                <a:ea typeface="Calibri"/>
                <a:cs typeface="Calibri"/>
              </a:rPr>
              <a:t>diskusjon</a:t>
            </a:r>
            <a:r>
              <a:rPr lang="en-US" dirty="0">
                <a:solidFill>
                  <a:srgbClr val="333333"/>
                </a:solidFill>
                <a:ea typeface="Calibri"/>
                <a:cs typeface="Calibri"/>
              </a:rPr>
              <a:t> om </a:t>
            </a:r>
            <a:r>
              <a:rPr lang="en-US" dirty="0" err="1">
                <a:solidFill>
                  <a:srgbClr val="333333"/>
                </a:solidFill>
                <a:ea typeface="Calibri"/>
                <a:cs typeface="Calibri"/>
              </a:rPr>
              <a:t>dette</a:t>
            </a:r>
            <a:r>
              <a:rPr lang="en-US" dirty="0">
                <a:solidFill>
                  <a:srgbClr val="333333"/>
                </a:solidFill>
                <a:ea typeface="Calibri"/>
                <a:cs typeface="Calibri"/>
              </a:rPr>
              <a:t> </a:t>
            </a:r>
            <a:r>
              <a:rPr lang="en-US" dirty="0" err="1">
                <a:solidFill>
                  <a:srgbClr val="333333"/>
                </a:solidFill>
                <a:ea typeface="Calibri"/>
                <a:cs typeface="Calibri"/>
              </a:rPr>
              <a:t>i</a:t>
            </a:r>
            <a:r>
              <a:rPr lang="en-US" dirty="0">
                <a:solidFill>
                  <a:srgbClr val="333333"/>
                </a:solidFill>
                <a:ea typeface="Calibri"/>
                <a:cs typeface="Calibri"/>
              </a:rPr>
              <a:t> </a:t>
            </a:r>
            <a:r>
              <a:rPr lang="en-US" dirty="0" err="1">
                <a:solidFill>
                  <a:srgbClr val="333333"/>
                </a:solidFill>
                <a:ea typeface="Calibri"/>
                <a:cs typeface="Calibri"/>
              </a:rPr>
              <a:t>hovedstyret</a:t>
            </a:r>
            <a:r>
              <a:rPr lang="en-US" dirty="0">
                <a:solidFill>
                  <a:srgbClr val="333333"/>
                </a:solidFill>
                <a:ea typeface="Calibri"/>
                <a:cs typeface="Calibri"/>
              </a:rPr>
              <a:t>. </a:t>
            </a:r>
          </a:p>
          <a:p>
            <a:endParaRPr lang="en-US" dirty="0">
              <a:solidFill>
                <a:srgbClr val="333333"/>
              </a:solidFill>
              <a:ea typeface="Calibri"/>
              <a:cs typeface="Calibri"/>
            </a:endParaRPr>
          </a:p>
          <a:p>
            <a:endParaRPr lang="en-US" dirty="0">
              <a:solidFill>
                <a:srgbClr val="333333"/>
              </a:solidFill>
              <a:ea typeface="Calibri"/>
              <a:cs typeface="Calibri"/>
            </a:endParaRPr>
          </a:p>
          <a:p>
            <a:r>
              <a:rPr lang="en-US" dirty="0">
                <a:solidFill>
                  <a:srgbClr val="333333"/>
                </a:solidFill>
                <a:ea typeface="Calibri"/>
                <a:cs typeface="Calibri"/>
              </a:rPr>
              <a:t> </a:t>
            </a:r>
            <a:endParaRPr lang="en-US" dirty="0"/>
          </a:p>
          <a:p>
            <a:endParaRPr lang="en-US" dirty="0">
              <a:solidFill>
                <a:srgbClr val="333333"/>
              </a:solidFill>
              <a:ea typeface="Calibri"/>
              <a:cs typeface="Calibri"/>
            </a:endParaRPr>
          </a:p>
        </p:txBody>
      </p:sp>
      <p:sp>
        <p:nvSpPr>
          <p:cNvPr id="4" name="Plassholder for lysbildenummer 3"/>
          <p:cNvSpPr>
            <a:spLocks noGrp="1"/>
          </p:cNvSpPr>
          <p:nvPr>
            <p:ph type="sldNum" sz="quarter" idx="5"/>
          </p:nvPr>
        </p:nvSpPr>
        <p:spPr/>
        <p:txBody>
          <a:bodyPr/>
          <a:lstStyle/>
          <a:p>
            <a:fld id="{99436332-7825-CC4C-A5F0-67C79CB2EC7A}" type="slidenum">
              <a:rPr lang="nb-NO" smtClean="0"/>
              <a:t>31</a:t>
            </a:fld>
            <a:endParaRPr lang="nb-NO"/>
          </a:p>
        </p:txBody>
      </p:sp>
    </p:spTree>
    <p:extLst>
      <p:ext uri="{BB962C8B-B14F-4D97-AF65-F5344CB8AC3E}">
        <p14:creationId xmlns:p14="http://schemas.microsoft.com/office/powerpoint/2010/main" val="1310823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Logikken bak lovgivning bygger på noen antakelser om hvordan lover virker. </a:t>
            </a: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[Klikk frem modellen]</a:t>
            </a: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Men empirien sier noe annet:</a:t>
            </a: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[Klikk]</a:t>
            </a: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Vi vet at norske kommuner i snitt klarer å oppfylle 80% av alle lovpålagte oppgaver. </a:t>
            </a:r>
            <a:r>
              <a:rPr lang="nb-NO" sz="1400" kern="100" dirty="0" err="1">
                <a:effectLst/>
                <a:latin typeface="Aptos" panose="020B0004020202020204" pitchFamily="34" charset="0"/>
                <a:ea typeface="Aptos" panose="020B0004020202020204" pitchFamily="34" charset="0"/>
                <a:cs typeface="Times New Roman" panose="02020603050405020304" pitchFamily="18" charset="0"/>
              </a:rPr>
              <a:t>Dvs</a:t>
            </a:r>
            <a:r>
              <a:rPr lang="nb-NO" sz="1400" kern="100" dirty="0">
                <a:effectLst/>
                <a:latin typeface="Aptos" panose="020B0004020202020204" pitchFamily="34" charset="0"/>
                <a:ea typeface="Aptos" panose="020B0004020202020204" pitchFamily="34" charset="0"/>
                <a:cs typeface="Times New Roman" panose="02020603050405020304" pitchFamily="18" charset="0"/>
              </a:rPr>
              <a:t>, 20% - i snitt – blir (av ulike grunner) ikke gjennomført. </a:t>
            </a: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Eller som en helse- og omsorgssjef jeg nylig møtte i Møre og Romsdal sa; hun var særs skuffet over den nye såkalte prioriteringsveilederen fra Helsedirektoratet, fordi den forklarte ikke hva hun skulle prioritere, når valget var mellom å gi den mildt utviklingshemmede hjemmetjenester, eller følge kravene til tilstrekkelig kompetanse på sykehjemmet nattestid. </a:t>
            </a:r>
            <a:r>
              <a:rPr lang="nb-NO" sz="1400" kern="100" dirty="0" err="1">
                <a:effectLst/>
                <a:latin typeface="Aptos" panose="020B0004020202020204" pitchFamily="34" charset="0"/>
                <a:ea typeface="Aptos" panose="020B0004020202020204" pitchFamily="34" charset="0"/>
                <a:cs typeface="Times New Roman" panose="02020603050405020304" pitchFamily="18" charset="0"/>
              </a:rPr>
              <a:t>Dvs</a:t>
            </a:r>
            <a:r>
              <a:rPr lang="nb-NO" sz="1400" kern="100" dirty="0">
                <a:effectLst/>
                <a:latin typeface="Aptos" panose="020B0004020202020204" pitchFamily="34" charset="0"/>
                <a:ea typeface="Aptos" panose="020B0004020202020204" pitchFamily="34" charset="0"/>
                <a:cs typeface="Times New Roman" panose="02020603050405020304" pitchFamily="18" charset="0"/>
              </a:rPr>
              <a:t>, hver dag velges lovpålagte oppgaver bort. </a:t>
            </a: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[Klikk]</a:t>
            </a: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Dette er ikke bare en utfordring for kommunene, men minst like mye for Stortinget, dvs. lovgivende myndighet. Når det vedtas en ny lov, som treffer kommunene – havner den i 80%-kategorien (blir fulgt) eller i 20%-kategorien (blir ikke fulgt opp)?</a:t>
            </a:r>
          </a:p>
          <a:p>
            <a:pPr>
              <a:lnSpc>
                <a:spcPct val="107000"/>
              </a:lnSpc>
              <a:spcAft>
                <a:spcPts val="800"/>
              </a:spcAft>
            </a:pPr>
            <a:endParaRPr lang="nb-NO"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1400" kern="100" dirty="0">
                <a:effectLst/>
                <a:latin typeface="Aptos" panose="020B0004020202020204" pitchFamily="34" charset="0"/>
                <a:ea typeface="Aptos" panose="020B0004020202020204" pitchFamily="34" charset="0"/>
                <a:cs typeface="Times New Roman" panose="02020603050405020304" pitchFamily="18" charset="0"/>
              </a:rPr>
              <a:t>Å gjøre en ryddesjau er altså ikke bare en altruistisk aktivitet fra lovgiver, men vel så mye en måte å gjøre lovgivers verktøykasse mer potent.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AC01F-CF03-41C9-93B2-B751B19DA6E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946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9436332-7825-CC4C-A5F0-67C79CB2EC7A}" type="slidenum">
              <a:rPr lang="nb-NO" smtClean="0"/>
              <a:t>34</a:t>
            </a:fld>
            <a:endParaRPr lang="nb-NO"/>
          </a:p>
        </p:txBody>
      </p:sp>
    </p:spTree>
    <p:extLst>
      <p:ext uri="{BB962C8B-B14F-4D97-AF65-F5344CB8AC3E}">
        <p14:creationId xmlns:p14="http://schemas.microsoft.com/office/powerpoint/2010/main" val="281335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4938B-628C-A85A-2AAF-BDED4A2EFCC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E97ACB4-71FC-B4CF-5C40-E6407098DDA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FBAAD70-4F7C-BFA7-62A9-9F8F6A93D0FE}"/>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Jeg har vært – og er (!) – tydelig på at regjeringens forslag til statsbudsjett ikke var særlig gode nyheter for kommuner og fylkeskommuner.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En kort repetisjon: </a:t>
            </a:r>
            <a:endParaRPr lang="nb-NO" sz="1200" kern="1200" dirty="0">
              <a:solidFill>
                <a:schemeClr val="tx1"/>
              </a:solidFill>
              <a:effectLst/>
              <a:latin typeface="+mn-lt"/>
              <a:ea typeface="Calibri"/>
              <a:cs typeface="Calibri"/>
            </a:endParaRPr>
          </a:p>
          <a:p>
            <a:r>
              <a:rPr lang="nb-NO" sz="1200" kern="1200" dirty="0">
                <a:solidFill>
                  <a:schemeClr val="tx1"/>
                </a:solidFill>
                <a:effectLst/>
                <a:latin typeface="+mn-lt"/>
                <a:ea typeface="+mn-ea"/>
                <a:cs typeface="+mn-cs"/>
              </a:rPr>
              <a:t>Regjeringen foreslår en vekst i kommunesektorens frie inntekter neste år på 4,2 milliarder kroner, fordelt med 3,2 milliarder kroner til kommunene og 1 milliard kroner til fylkene. Justert for utgiftene til befolkningsendringer gir det et samlet økt handlingsrom på 1,3 milliarder kroner. </a:t>
            </a:r>
            <a:endParaRPr lang="nb-NO" sz="1200" kern="1200" dirty="0">
              <a:solidFill>
                <a:schemeClr val="tx1"/>
              </a:solidFill>
              <a:effectLst/>
              <a:latin typeface="+mn-lt"/>
              <a:ea typeface="Calibri"/>
              <a:cs typeface="Calibri"/>
            </a:endParaRPr>
          </a:p>
          <a:p>
            <a:r>
              <a:rPr lang="nb-NO" sz="1200" kern="1200" dirty="0">
                <a:solidFill>
                  <a:schemeClr val="tx1"/>
                </a:solidFill>
                <a:effectLst/>
                <a:latin typeface="+mn-lt"/>
                <a:ea typeface="+mn-ea"/>
                <a:cs typeface="+mn-cs"/>
              </a:rPr>
              <a:t> </a:t>
            </a:r>
            <a:endParaRPr lang="nb-NO" sz="1200" kern="1200" dirty="0">
              <a:solidFill>
                <a:schemeClr val="tx1"/>
              </a:solidFill>
              <a:effectLst/>
              <a:latin typeface="+mn-lt"/>
              <a:ea typeface="Calibri"/>
              <a:cs typeface="Calibri"/>
            </a:endParaRPr>
          </a:p>
          <a:p>
            <a:r>
              <a:rPr lang="nb-NO" sz="1200" kern="1200" dirty="0">
                <a:solidFill>
                  <a:schemeClr val="tx1"/>
                </a:solidFill>
                <a:effectLst/>
                <a:latin typeface="+mn-lt"/>
                <a:ea typeface="+mn-ea"/>
                <a:cs typeface="+mn-cs"/>
              </a:rPr>
              <a:t>4,2 milliarder var det laveste nivået i det intervallet for inntektsvekst som regjeringen varslet i kommuneproposisjonen i mai. Dette er en bunnplanke. </a:t>
            </a:r>
            <a:endParaRPr lang="nb-NO" sz="1200" kern="1200" dirty="0">
              <a:solidFill>
                <a:schemeClr val="tx1"/>
              </a:solidFill>
              <a:effectLst/>
              <a:latin typeface="+mn-lt"/>
              <a:ea typeface="Calibri"/>
              <a:cs typeface="Calibri"/>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Som jeg sa i regjeringens kontaktutvalg med arbeidslivets parter dagen etter at budsjettforslaget var lagt fram: </a:t>
            </a:r>
            <a:endParaRPr lang="nb-NO" sz="1200" kern="1200" dirty="0">
              <a:solidFill>
                <a:schemeClr val="tx1"/>
              </a:solidFill>
              <a:effectLst/>
              <a:latin typeface="+mn-lt"/>
              <a:ea typeface="Calibri"/>
              <a:cs typeface="Calibri"/>
            </a:endParaRPr>
          </a:p>
          <a:p>
            <a:r>
              <a:rPr lang="nb-NO" sz="1200" kern="1200" dirty="0">
                <a:solidFill>
                  <a:schemeClr val="tx1"/>
                </a:solidFill>
                <a:effectLst/>
                <a:latin typeface="+mn-lt"/>
                <a:ea typeface="+mn-ea"/>
                <a:cs typeface="+mn-cs"/>
              </a:rPr>
              <a:t>«På papiret er et budsjett kolonner og tall. I vår virkelighet, i kommuner og fylkeskommuner landet rundt, så handler det om mennesker. Det handler om helse, skole, barnevern, barnehager, fritidsklubber, hjemmehjelp og samtidig få til god lokalsamfunnsutvikling.»  </a:t>
            </a:r>
            <a:endParaRPr lang="nb-NO" sz="1200" kern="1200" dirty="0">
              <a:solidFill>
                <a:schemeClr val="tx1"/>
              </a:solidFill>
              <a:effectLst/>
              <a:latin typeface="+mn-lt"/>
              <a:ea typeface="Calibri"/>
              <a:cs typeface="Calibri"/>
            </a:endParaRPr>
          </a:p>
          <a:p>
            <a:r>
              <a:rPr lang="nb-NO" dirty="0">
                <a:highlight>
                  <a:srgbClr val="FFFF00"/>
                </a:highlight>
                <a:ea typeface="Calibri"/>
                <a:cs typeface="Calibri"/>
              </a:rPr>
              <a:t>Forholdet mellom de oppgaver det forventes at kommunene skal løse, og de rammene vi får, henger ikke sammen. Kommuner og fylkeskommuner trenger større handlingsrom.</a:t>
            </a:r>
          </a:p>
        </p:txBody>
      </p:sp>
      <p:sp>
        <p:nvSpPr>
          <p:cNvPr id="4" name="Plassholder for lysbildenummer 3">
            <a:extLst>
              <a:ext uri="{FF2B5EF4-FFF2-40B4-BE49-F238E27FC236}">
                <a16:creationId xmlns:a16="http://schemas.microsoft.com/office/drawing/2014/main" id="{FFB09DA2-1DB1-54C6-04DB-3FC769BF6BC4}"/>
              </a:ext>
            </a:extLst>
          </p:cNvPr>
          <p:cNvSpPr>
            <a:spLocks noGrp="1"/>
          </p:cNvSpPr>
          <p:nvPr>
            <p:ph type="sldNum" sz="quarter" idx="5"/>
          </p:nvPr>
        </p:nvSpPr>
        <p:spPr/>
        <p:txBody>
          <a:bodyPr/>
          <a:lstStyle/>
          <a:p>
            <a:fld id="{99436332-7825-CC4C-A5F0-67C79CB2EC7A}" type="slidenum">
              <a:rPr lang="nb-NO" smtClean="0"/>
              <a:t>3</a:t>
            </a:fld>
            <a:endParaRPr lang="nb-NO"/>
          </a:p>
        </p:txBody>
      </p:sp>
    </p:spTree>
    <p:extLst>
      <p:ext uri="{BB962C8B-B14F-4D97-AF65-F5344CB8AC3E}">
        <p14:creationId xmlns:p14="http://schemas.microsoft.com/office/powerpoint/2010/main" val="2917898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En annen viktig sak for KS og hele vår sektor er kollektivkrisa. </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Når nye kollektivkontrakter ligger 30 prosent høyere i pris, så sier det seg selv at rutekutt, økte priser eller begge deler – det blir konsekvensen dersom ikke fylkeskommunenes budsjettrammer øker. Og igjen: Taperne blir innbyggerne.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Derfor er KS tydelige når vi nå peker på at Stortinget har en stor jobb å gjøre med å løfte kommunesektorens frie inntekter. Det handler om tjenestene og det handler om mennesker. </a:t>
            </a:r>
          </a:p>
          <a:p>
            <a:endParaRPr lang="nb-NO"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4</a:t>
            </a:fld>
            <a:endParaRPr lang="nb-NO"/>
          </a:p>
        </p:txBody>
      </p:sp>
    </p:spTree>
    <p:extLst>
      <p:ext uri="{BB962C8B-B14F-4D97-AF65-F5344CB8AC3E}">
        <p14:creationId xmlns:p14="http://schemas.microsoft.com/office/powerpoint/2010/main" val="134339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Jeg var også tydelig i kontaktutvalget på at KS selvfølgelig er opptatt av helheten i statsbudsjettet. Vi forstår at forsvarsbudsjettet øker. Dette er det tverrpolitisk enighet om. </a:t>
            </a:r>
          </a:p>
          <a:p>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Vårt budskap er bare blitt enda viktigere når verden endres til et mer usikkert og geopolitisk ustabilt sted. </a:t>
            </a:r>
          </a:p>
          <a:p>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Russlands angrepskrig i Ukraina har ført til at Russland, Kina, Iran og Nord-Korea har styrket sine bånd betydelig. Og USA, under Donald Trump, er blitt en mer uforutsigbar aktør og støttespiller. </a:t>
            </a:r>
            <a:endParaRPr lang="en-US"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Jeg er dypt bekymret over at autoritære stater er på fremmarsj. Det er ikke bare en utfordring mot vår sikkerhet, det utfordrer også internasjonale normer og spilleregler. Og hva betyr det for demokratiet vårt? </a:t>
            </a:r>
            <a:endParaRPr lang="en-US"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I dette bildet er det viktig for KS å minne om at den norske totalberedskapen er dønn avhengig av sivilsamfunnet.  Og der er kommuner og fylkeskommuner førstelinja. Vi er bekymret over at dette ikke gjenspeiles i budsjettforslaget.  </a:t>
            </a:r>
            <a:endParaRPr lang="en-US" sz="1200" kern="1200" dirty="0">
              <a:solidFill>
                <a:schemeClr val="tx1"/>
              </a:solidFill>
              <a:effectLst/>
              <a:latin typeface="+mn-lt"/>
              <a:ea typeface="+mn-ea"/>
              <a:cs typeface="+mn-cs"/>
            </a:endParaRPr>
          </a:p>
          <a:p>
            <a:endParaRPr lang="en-US"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5</a:t>
            </a:fld>
            <a:endParaRPr lang="nb-NO"/>
          </a:p>
        </p:txBody>
      </p:sp>
    </p:spTree>
    <p:extLst>
      <p:ext uri="{BB962C8B-B14F-4D97-AF65-F5344CB8AC3E}">
        <p14:creationId xmlns:p14="http://schemas.microsoft.com/office/powerpoint/2010/main" val="1538779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a typeface="Calibri"/>
                <a:cs typeface="Calibri"/>
              </a:rPr>
              <a:t>For vi har jo nå fått et nytt storting. Vår klare forventning er at stortinget følger opp statsbudsjettet. </a:t>
            </a:r>
            <a:endParaRPr lang="en-US" dirty="0">
              <a:ea typeface="Calibri"/>
              <a:cs typeface="Calibri"/>
            </a:endParaRPr>
          </a:p>
          <a:p>
            <a:endParaRPr lang="en-US" dirty="0">
              <a:ea typeface="Calibri"/>
              <a:cs typeface="Calibri"/>
            </a:endParaRPr>
          </a:p>
          <a:p>
            <a:r>
              <a:rPr lang="en-US" dirty="0" err="1">
                <a:ea typeface="Calibri"/>
                <a:cs typeface="Calibri"/>
              </a:rPr>
              <a:t>Dialogen</a:t>
            </a:r>
            <a:r>
              <a:rPr lang="en-US" dirty="0">
                <a:ea typeface="Calibri"/>
                <a:cs typeface="Calibri"/>
              </a:rPr>
              <a:t> med Stortinget </a:t>
            </a:r>
            <a:r>
              <a:rPr lang="en-US" dirty="0" err="1">
                <a:ea typeface="Calibri"/>
                <a:cs typeface="Calibri"/>
              </a:rPr>
              <a:t>som</a:t>
            </a:r>
            <a:r>
              <a:rPr lang="en-US" dirty="0">
                <a:ea typeface="Calibri"/>
                <a:cs typeface="Calibri"/>
              </a:rPr>
              <a:t> </a:t>
            </a:r>
            <a:r>
              <a:rPr lang="en-US" dirty="0" err="1">
                <a:ea typeface="Calibri"/>
                <a:cs typeface="Calibri"/>
              </a:rPr>
              <a:t>vår</a:t>
            </a:r>
            <a:r>
              <a:rPr lang="en-US" dirty="0">
                <a:ea typeface="Calibri"/>
                <a:cs typeface="Calibri"/>
              </a:rPr>
              <a:t> </a:t>
            </a:r>
            <a:r>
              <a:rPr lang="en-US" dirty="0" err="1">
                <a:ea typeface="Calibri"/>
                <a:cs typeface="Calibri"/>
              </a:rPr>
              <a:t>nasjonalforsamling</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alltid</a:t>
            </a:r>
            <a:r>
              <a:rPr lang="en-US" dirty="0">
                <a:ea typeface="Calibri"/>
                <a:cs typeface="Calibri"/>
              </a:rPr>
              <a:t> </a:t>
            </a:r>
            <a:r>
              <a:rPr lang="en-US" dirty="0" err="1">
                <a:ea typeface="Calibri"/>
                <a:cs typeface="Calibri"/>
              </a:rPr>
              <a:t>vært</a:t>
            </a:r>
            <a:r>
              <a:rPr lang="en-US" dirty="0">
                <a:ea typeface="Calibri"/>
                <a:cs typeface="Calibri"/>
              </a:rPr>
              <a:t> </a:t>
            </a:r>
            <a:r>
              <a:rPr lang="en-US" dirty="0" err="1">
                <a:ea typeface="Calibri"/>
                <a:cs typeface="Calibri"/>
              </a:rPr>
              <a:t>viktig</a:t>
            </a:r>
            <a:r>
              <a:rPr lang="en-US" dirty="0">
                <a:ea typeface="Calibri"/>
                <a:cs typeface="Calibri"/>
              </a:rPr>
              <a:t> for KS. Men det </a:t>
            </a:r>
            <a:r>
              <a:rPr lang="en-US" dirty="0" err="1">
                <a:ea typeface="Calibri"/>
                <a:cs typeface="Calibri"/>
              </a:rPr>
              <a:t>får</a:t>
            </a:r>
            <a:r>
              <a:rPr lang="en-US" dirty="0">
                <a:ea typeface="Calibri"/>
                <a:cs typeface="Calibri"/>
              </a:rPr>
              <a:t> </a:t>
            </a:r>
            <a:r>
              <a:rPr lang="en-US" dirty="0" err="1">
                <a:ea typeface="Calibri"/>
                <a:cs typeface="Calibri"/>
              </a:rPr>
              <a:t>ytterligere</a:t>
            </a:r>
            <a:r>
              <a:rPr lang="en-US" dirty="0">
                <a:ea typeface="Calibri"/>
                <a:cs typeface="Calibri"/>
              </a:rPr>
              <a:t> </a:t>
            </a:r>
            <a:r>
              <a:rPr lang="en-US" dirty="0" err="1">
                <a:ea typeface="Calibri"/>
                <a:cs typeface="Calibri"/>
              </a:rPr>
              <a:t>betydning</a:t>
            </a:r>
            <a:r>
              <a:rPr lang="en-US" dirty="0">
                <a:ea typeface="Calibri"/>
                <a:cs typeface="Calibri"/>
              </a:rPr>
              <a:t> </a:t>
            </a:r>
            <a:r>
              <a:rPr lang="en-US" dirty="0" err="1">
                <a:ea typeface="Calibri"/>
                <a:cs typeface="Calibri"/>
              </a:rPr>
              <a:t>nå</a:t>
            </a:r>
            <a:r>
              <a:rPr lang="en-US" dirty="0">
                <a:ea typeface="Calibri"/>
                <a:cs typeface="Calibri"/>
              </a:rPr>
              <a:t> </a:t>
            </a:r>
            <a:r>
              <a:rPr lang="en-US" dirty="0" err="1">
                <a:ea typeface="Calibri"/>
                <a:cs typeface="Calibri"/>
              </a:rPr>
              <a:t>i</a:t>
            </a:r>
            <a:r>
              <a:rPr lang="en-US" dirty="0">
                <a:ea typeface="Calibri"/>
                <a:cs typeface="Calibri"/>
              </a:rPr>
              <a:t> den </a:t>
            </a:r>
            <a:r>
              <a:rPr lang="en-US" dirty="0" err="1">
                <a:ea typeface="Calibri"/>
                <a:cs typeface="Calibri"/>
              </a:rPr>
              <a:t>perioden</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står</a:t>
            </a:r>
            <a:r>
              <a:rPr lang="en-US" dirty="0">
                <a:ea typeface="Calibri"/>
                <a:cs typeface="Calibri"/>
              </a:rPr>
              <a:t> </a:t>
            </a:r>
            <a:r>
              <a:rPr lang="en-US" dirty="0" err="1">
                <a:ea typeface="Calibri"/>
                <a:cs typeface="Calibri"/>
              </a:rPr>
              <a:t>foran</a:t>
            </a:r>
            <a:r>
              <a:rPr lang="en-US" dirty="0">
                <a:ea typeface="Calibri"/>
                <a:cs typeface="Calibri"/>
              </a:rPr>
              <a:t> </a:t>
            </a:r>
            <a:r>
              <a:rPr lang="en-US" dirty="0" err="1">
                <a:ea typeface="Calibri"/>
                <a:cs typeface="Calibri"/>
              </a:rPr>
              <a:t>oss</a:t>
            </a:r>
            <a:r>
              <a:rPr lang="en-US" dirty="0">
                <a:ea typeface="Calibri"/>
                <a:cs typeface="Calibri"/>
              </a:rPr>
              <a:t>. Den </a:t>
            </a:r>
            <a:r>
              <a:rPr lang="en-US" dirty="0" err="1">
                <a:ea typeface="Calibri"/>
                <a:cs typeface="Calibri"/>
              </a:rPr>
              <a:t>kontakten</a:t>
            </a:r>
            <a:r>
              <a:rPr lang="en-US" dirty="0">
                <a:ea typeface="Calibri"/>
                <a:cs typeface="Calibri"/>
              </a:rPr>
              <a:t> vi </a:t>
            </a:r>
            <a:r>
              <a:rPr lang="en-US" dirty="0" err="1">
                <a:ea typeface="Calibri"/>
                <a:cs typeface="Calibri"/>
              </a:rPr>
              <a:t>har</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ett</a:t>
            </a:r>
            <a:r>
              <a:rPr lang="en-US" dirty="0">
                <a:ea typeface="Calibri"/>
                <a:cs typeface="Calibri"/>
              </a:rPr>
              <a:t> KS med </a:t>
            </a:r>
            <a:r>
              <a:rPr lang="en-US" dirty="0" err="1">
                <a:ea typeface="Calibri"/>
                <a:cs typeface="Calibri"/>
              </a:rPr>
              <a:t>komiteene</a:t>
            </a:r>
            <a:r>
              <a:rPr lang="en-US" dirty="0">
                <a:ea typeface="Calibri"/>
                <a:cs typeface="Calibri"/>
              </a:rPr>
              <a:t> – </a:t>
            </a:r>
            <a:r>
              <a:rPr lang="en-US" dirty="0" err="1">
                <a:ea typeface="Calibri"/>
                <a:cs typeface="Calibri"/>
              </a:rPr>
              <a:t>og</a:t>
            </a:r>
            <a:r>
              <a:rPr lang="en-US" dirty="0">
                <a:ea typeface="Calibri"/>
                <a:cs typeface="Calibri"/>
              </a:rPr>
              <a:t> den </a:t>
            </a:r>
            <a:r>
              <a:rPr lang="en-US" dirty="0" err="1">
                <a:ea typeface="Calibri"/>
                <a:cs typeface="Calibri"/>
              </a:rPr>
              <a:t>kontakten</a:t>
            </a:r>
            <a:r>
              <a:rPr lang="en-US" dirty="0">
                <a:ea typeface="Calibri"/>
                <a:cs typeface="Calibri"/>
              </a:rPr>
              <a:t> vi </a:t>
            </a:r>
            <a:r>
              <a:rPr lang="en-US" dirty="0" err="1">
                <a:ea typeface="Calibri"/>
                <a:cs typeface="Calibri"/>
              </a:rPr>
              <a:t>som</a:t>
            </a:r>
            <a:r>
              <a:rPr lang="en-US" dirty="0">
                <a:ea typeface="Calibri"/>
                <a:cs typeface="Calibri"/>
              </a:rPr>
              <a:t> </a:t>
            </a:r>
            <a:r>
              <a:rPr lang="en-US" dirty="0" err="1">
                <a:ea typeface="Calibri"/>
                <a:cs typeface="Calibri"/>
              </a:rPr>
              <a:t>tillitsvalgte</a:t>
            </a:r>
            <a:r>
              <a:rPr lang="en-US" dirty="0">
                <a:ea typeface="Calibri"/>
                <a:cs typeface="Calibri"/>
              </a:rPr>
              <a:t> </a:t>
            </a:r>
            <a:r>
              <a:rPr lang="en-US" dirty="0" err="1">
                <a:ea typeface="Calibri"/>
                <a:cs typeface="Calibri"/>
              </a:rPr>
              <a:t>i</a:t>
            </a:r>
            <a:r>
              <a:rPr lang="en-US" dirty="0">
                <a:ea typeface="Calibri"/>
                <a:cs typeface="Calibri"/>
              </a:rPr>
              <a:t> KS </a:t>
            </a:r>
            <a:r>
              <a:rPr lang="en-US" dirty="0" err="1">
                <a:ea typeface="Calibri"/>
                <a:cs typeface="Calibri"/>
              </a:rPr>
              <a:t>har</a:t>
            </a:r>
            <a:r>
              <a:rPr lang="en-US" dirty="0">
                <a:ea typeface="Calibri"/>
                <a:cs typeface="Calibri"/>
              </a:rPr>
              <a:t> med </a:t>
            </a:r>
            <a:r>
              <a:rPr lang="en-US" dirty="0" err="1">
                <a:ea typeface="Calibri"/>
                <a:cs typeface="Calibri"/>
              </a:rPr>
              <a:t>hver</a:t>
            </a:r>
            <a:r>
              <a:rPr lang="en-US" dirty="0">
                <a:ea typeface="Calibri"/>
                <a:cs typeface="Calibri"/>
              </a:rPr>
              <a:t> </a:t>
            </a:r>
            <a:r>
              <a:rPr lang="en-US" dirty="0" err="1">
                <a:ea typeface="Calibri"/>
                <a:cs typeface="Calibri"/>
              </a:rPr>
              <a:t>våre</a:t>
            </a:r>
            <a:r>
              <a:rPr lang="en-US" dirty="0">
                <a:ea typeface="Calibri"/>
                <a:cs typeface="Calibri"/>
              </a:rPr>
              <a:t> </a:t>
            </a:r>
            <a:r>
              <a:rPr lang="en-US" dirty="0" err="1">
                <a:ea typeface="Calibri"/>
                <a:cs typeface="Calibri"/>
              </a:rPr>
              <a:t>partifraksjoner</a:t>
            </a:r>
            <a:r>
              <a:rPr lang="en-US" dirty="0">
                <a:ea typeface="Calibri"/>
                <a:cs typeface="Calibri"/>
              </a:rPr>
              <a:t> – </a:t>
            </a:r>
            <a:r>
              <a:rPr lang="en-US" dirty="0" err="1">
                <a:ea typeface="Calibri"/>
                <a:cs typeface="Calibri"/>
              </a:rPr>
              <a:t>blir</a:t>
            </a:r>
            <a:r>
              <a:rPr lang="en-US" dirty="0">
                <a:ea typeface="Calibri"/>
                <a:cs typeface="Calibri"/>
              </a:rPr>
              <a:t> </a:t>
            </a:r>
            <a:r>
              <a:rPr lang="en-US" dirty="0" err="1">
                <a:ea typeface="Calibri"/>
                <a:cs typeface="Calibri"/>
              </a:rPr>
              <a:t>enda</a:t>
            </a:r>
            <a:r>
              <a:rPr lang="en-US" dirty="0">
                <a:ea typeface="Calibri"/>
                <a:cs typeface="Calibri"/>
              </a:rPr>
              <a:t> </a:t>
            </a:r>
            <a:r>
              <a:rPr lang="en-US" dirty="0" err="1">
                <a:ea typeface="Calibri"/>
                <a:cs typeface="Calibri"/>
              </a:rPr>
              <a:t>viktigere</a:t>
            </a:r>
            <a:r>
              <a:rPr lang="en-US" dirty="0">
                <a:ea typeface="Calibri"/>
                <a:cs typeface="Calibri"/>
              </a:rPr>
              <a:t> </a:t>
            </a:r>
            <a:r>
              <a:rPr lang="en-US" dirty="0" err="1">
                <a:ea typeface="Calibri"/>
                <a:cs typeface="Calibri"/>
              </a:rPr>
              <a:t>enn</a:t>
            </a:r>
            <a:r>
              <a:rPr lang="en-US" dirty="0">
                <a:ea typeface="Calibri"/>
                <a:cs typeface="Calibri"/>
              </a:rPr>
              <a:t> </a:t>
            </a:r>
            <a:r>
              <a:rPr lang="en-US" dirty="0" err="1">
                <a:ea typeface="Calibri"/>
                <a:cs typeface="Calibri"/>
              </a:rPr>
              <a:t>tidligere</a:t>
            </a:r>
            <a:r>
              <a:rPr lang="en-US" dirty="0">
                <a:ea typeface="Calibri"/>
                <a:cs typeface="Calibri"/>
              </a:rPr>
              <a:t>. </a:t>
            </a:r>
          </a:p>
          <a:p>
            <a:endParaRPr lang="en-US" dirty="0">
              <a:ea typeface="Calibri"/>
              <a:cs typeface="Calibri"/>
            </a:endParaRPr>
          </a:p>
          <a:p>
            <a:r>
              <a:rPr lang="en-US" dirty="0" err="1">
                <a:ea typeface="Calibri"/>
                <a:cs typeface="Calibri"/>
              </a:rPr>
              <a:t>Vårt</a:t>
            </a:r>
            <a:r>
              <a:rPr lang="en-US" dirty="0">
                <a:ea typeface="Calibri"/>
                <a:cs typeface="Calibri"/>
              </a:rPr>
              <a:t> </a:t>
            </a:r>
            <a:r>
              <a:rPr lang="en-US" dirty="0" err="1">
                <a:ea typeface="Calibri"/>
                <a:cs typeface="Calibri"/>
              </a:rPr>
              <a:t>viktigste</a:t>
            </a:r>
            <a:r>
              <a:rPr lang="en-US" dirty="0">
                <a:ea typeface="Calibri"/>
                <a:cs typeface="Calibri"/>
              </a:rPr>
              <a:t> </a:t>
            </a:r>
            <a:r>
              <a:rPr lang="en-US" dirty="0" err="1">
                <a:ea typeface="Calibri"/>
                <a:cs typeface="Calibri"/>
              </a:rPr>
              <a:t>budskap</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ny</a:t>
            </a:r>
            <a:r>
              <a:rPr lang="en-US" dirty="0">
                <a:ea typeface="Calibri"/>
                <a:cs typeface="Calibri"/>
              </a:rPr>
              <a:t> </a:t>
            </a:r>
            <a:r>
              <a:rPr lang="en-US" dirty="0" err="1">
                <a:ea typeface="Calibri"/>
                <a:cs typeface="Calibri"/>
              </a:rPr>
              <a:t>regjering</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nytt</a:t>
            </a:r>
            <a:r>
              <a:rPr lang="en-US" dirty="0">
                <a:ea typeface="Calibri"/>
                <a:cs typeface="Calibri"/>
              </a:rPr>
              <a:t> </a:t>
            </a:r>
            <a:r>
              <a:rPr lang="en-US" dirty="0" err="1">
                <a:ea typeface="Calibri"/>
                <a:cs typeface="Calibri"/>
              </a:rPr>
              <a:t>storting</a:t>
            </a:r>
            <a:r>
              <a:rPr lang="en-US" dirty="0">
                <a:ea typeface="Calibri"/>
                <a:cs typeface="Calibri"/>
              </a:rPr>
              <a:t> er at </a:t>
            </a:r>
            <a:r>
              <a:rPr lang="en-US" dirty="0" err="1">
                <a:ea typeface="Calibri"/>
                <a:cs typeface="Calibri"/>
              </a:rPr>
              <a:t>kommunene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fylkeskommunene</a:t>
            </a:r>
            <a:r>
              <a:rPr lang="en-US" dirty="0">
                <a:ea typeface="Calibri"/>
                <a:cs typeface="Calibri"/>
              </a:rPr>
              <a:t> </a:t>
            </a:r>
            <a:r>
              <a:rPr lang="en-US" dirty="0" err="1">
                <a:ea typeface="Calibri"/>
                <a:cs typeface="Calibri"/>
              </a:rPr>
              <a:t>forventer</a:t>
            </a:r>
            <a:r>
              <a:rPr lang="en-US" dirty="0">
                <a:ea typeface="Calibri"/>
                <a:cs typeface="Calibri"/>
              </a:rPr>
              <a:t> </a:t>
            </a:r>
            <a:r>
              <a:rPr lang="en-US" dirty="0" err="1">
                <a:ea typeface="Calibri"/>
                <a:cs typeface="Calibri"/>
              </a:rPr>
              <a:t>frihet</a:t>
            </a:r>
            <a:r>
              <a:rPr lang="en-US" dirty="0">
                <a:ea typeface="Calibri"/>
                <a:cs typeface="Calibri"/>
              </a:rPr>
              <a:t>. </a:t>
            </a:r>
          </a:p>
          <a:p>
            <a:endParaRPr lang="en-US" dirty="0">
              <a:ea typeface="Calibri"/>
              <a:cs typeface="Calibri"/>
            </a:endParaRPr>
          </a:p>
          <a:p>
            <a:endParaRPr lang="en-US" dirty="0">
              <a:ea typeface="Calibri"/>
              <a:cs typeface="Calibri"/>
            </a:endParaRPr>
          </a:p>
          <a:p>
            <a:r>
              <a:rPr lang="en-US" dirty="0">
                <a:ea typeface="Calibri"/>
                <a:cs typeface="Calibri"/>
              </a:rPr>
              <a:t>(I et </a:t>
            </a:r>
            <a:r>
              <a:rPr lang="en-US" dirty="0" err="1">
                <a:ea typeface="Calibri"/>
                <a:cs typeface="Calibri"/>
              </a:rPr>
              <a:t>brev</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regjeringen</a:t>
            </a:r>
            <a:r>
              <a:rPr lang="en-US" dirty="0">
                <a:ea typeface="Calibri"/>
                <a:cs typeface="Calibri"/>
              </a:rPr>
              <a:t> </a:t>
            </a:r>
            <a:r>
              <a:rPr lang="en-US" dirty="0" err="1">
                <a:ea typeface="Calibri"/>
                <a:cs typeface="Calibri"/>
              </a:rPr>
              <a:t>listet</a:t>
            </a:r>
            <a:r>
              <a:rPr lang="en-US" dirty="0">
                <a:ea typeface="Calibri"/>
                <a:cs typeface="Calibri"/>
              </a:rPr>
              <a:t> vi </a:t>
            </a:r>
            <a:r>
              <a:rPr lang="en-US" dirty="0" err="1">
                <a:ea typeface="Calibri"/>
                <a:cs typeface="Calibri"/>
              </a:rPr>
              <a:t>opp</a:t>
            </a:r>
            <a:r>
              <a:rPr lang="en-US" dirty="0">
                <a:ea typeface="Calibri"/>
                <a:cs typeface="Calibri"/>
              </a:rPr>
              <a:t> </a:t>
            </a:r>
            <a:r>
              <a:rPr lang="en-US" dirty="0" err="1">
                <a:ea typeface="Calibri"/>
                <a:cs typeface="Calibri"/>
              </a:rPr>
              <a:t>følgende</a:t>
            </a:r>
            <a:r>
              <a:rPr lang="en-US" dirty="0">
                <a:ea typeface="Calibri"/>
                <a:cs typeface="Calibri"/>
              </a:rPr>
              <a:t> </a:t>
            </a:r>
            <a:r>
              <a:rPr lang="en-US" dirty="0" err="1">
                <a:ea typeface="Calibri"/>
                <a:cs typeface="Calibri"/>
              </a:rPr>
              <a:t>prioriteringsliste</a:t>
            </a:r>
            <a:r>
              <a:rPr lang="en-US" dirty="0">
                <a:ea typeface="Calibri"/>
                <a:cs typeface="Calibri"/>
              </a:rPr>
              <a:t>:</a:t>
            </a:r>
          </a:p>
          <a:p>
            <a:endParaRPr lang="en-US" dirty="0">
              <a:ea typeface="Calibri"/>
              <a:cs typeface="Calibri"/>
            </a:endParaRPr>
          </a:p>
          <a:p>
            <a:pPr>
              <a:lnSpc>
                <a:spcPct val="90000"/>
              </a:lnSpc>
            </a:pPr>
            <a:r>
              <a:rPr lang="nb-NO" sz="1200" dirty="0"/>
              <a:t>Styrket rekruttering i helse og omsorg, blant annet gjennom nasjonale prosjekter som Tørn og Menn i helse </a:t>
            </a:r>
          </a:p>
          <a:p>
            <a:pPr>
              <a:lnSpc>
                <a:spcPct val="90000"/>
              </a:lnSpc>
            </a:pPr>
            <a:r>
              <a:rPr lang="nb-NO" sz="1200" dirty="0"/>
              <a:t>God kommuneøkonomi som sikrer velferdstjenester og barnevern </a:t>
            </a:r>
          </a:p>
          <a:p>
            <a:pPr>
              <a:lnSpc>
                <a:spcPct val="90000"/>
              </a:lnSpc>
            </a:pPr>
            <a:r>
              <a:rPr lang="nb-NO" sz="1200" dirty="0"/>
              <a:t>Økt lokal frihet og mindre statlig detaljstyring for å møte omstillingsbehov </a:t>
            </a:r>
          </a:p>
          <a:p>
            <a:pPr>
              <a:lnSpc>
                <a:spcPct val="90000"/>
              </a:lnSpc>
            </a:pPr>
            <a:r>
              <a:rPr lang="nb-NO" sz="1200" dirty="0"/>
              <a:t>Sterkere involvering av kommunesektoren i beredskapsarbeid </a:t>
            </a:r>
          </a:p>
          <a:p>
            <a:pPr>
              <a:lnSpc>
                <a:spcPct val="90000"/>
              </a:lnSpc>
            </a:pPr>
            <a:r>
              <a:rPr lang="nb-NO" sz="1200" dirty="0"/>
              <a:t>Klimasats og Natursats som virkemidler for grønn omstilling </a:t>
            </a:r>
          </a:p>
          <a:p>
            <a:pPr>
              <a:lnSpc>
                <a:spcPct val="90000"/>
              </a:lnSpc>
            </a:pPr>
            <a:r>
              <a:rPr lang="nb-NO" sz="1200" dirty="0"/>
              <a:t>Bedre rammer for kollektivtransport og vedlikehold av fylkesveier)</a:t>
            </a:r>
          </a:p>
          <a:p>
            <a:endParaRPr lang="en-US" dirty="0">
              <a:ea typeface="Calibri"/>
              <a:cs typeface="Calibri"/>
            </a:endParaRPr>
          </a:p>
          <a:p>
            <a:r>
              <a:rPr lang="en-US" dirty="0">
                <a:ea typeface="Calibri"/>
                <a:cs typeface="Calibri"/>
              </a:rPr>
              <a:t>Vi </a:t>
            </a:r>
            <a:r>
              <a:rPr lang="en-US" dirty="0" err="1">
                <a:ea typeface="Calibri"/>
                <a:cs typeface="Calibri"/>
              </a:rPr>
              <a:t>forventer</a:t>
            </a:r>
            <a:r>
              <a:rPr lang="en-US" dirty="0">
                <a:ea typeface="Calibri"/>
                <a:cs typeface="Calibri"/>
              </a:rPr>
              <a:t> </a:t>
            </a:r>
            <a:r>
              <a:rPr lang="en-US" dirty="0" err="1">
                <a:ea typeface="Calibri"/>
                <a:cs typeface="Calibri"/>
              </a:rPr>
              <a:t>også</a:t>
            </a:r>
            <a:r>
              <a:rPr lang="en-US" dirty="0">
                <a:ea typeface="Calibri"/>
                <a:cs typeface="Calibri"/>
              </a:rPr>
              <a:t> at </a:t>
            </a:r>
            <a:r>
              <a:rPr lang="en-US" dirty="0" err="1">
                <a:ea typeface="Calibri"/>
                <a:cs typeface="Calibri"/>
              </a:rPr>
              <a:t>regjeringen</a:t>
            </a:r>
            <a:r>
              <a:rPr lang="en-US" dirty="0">
                <a:ea typeface="Calibri"/>
                <a:cs typeface="Calibri"/>
              </a:rPr>
              <a:t> </a:t>
            </a:r>
            <a:r>
              <a:rPr lang="en-US" dirty="0" err="1">
                <a:ea typeface="Calibri"/>
                <a:cs typeface="Calibri"/>
              </a:rPr>
              <a:t>går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nasjonale</a:t>
            </a:r>
            <a:r>
              <a:rPr lang="en-US" dirty="0">
                <a:ea typeface="Calibri"/>
                <a:cs typeface="Calibri"/>
              </a:rPr>
              <a:t> </a:t>
            </a:r>
            <a:r>
              <a:rPr lang="en-US" dirty="0" err="1">
                <a:ea typeface="Calibri"/>
                <a:cs typeface="Calibri"/>
              </a:rPr>
              <a:t>politikere</a:t>
            </a:r>
            <a:r>
              <a:rPr lang="en-US" dirty="0">
                <a:ea typeface="Calibri"/>
                <a:cs typeface="Calibri"/>
              </a:rPr>
              <a:t> </a:t>
            </a:r>
            <a:r>
              <a:rPr lang="en-US" dirty="0" err="1">
                <a:ea typeface="Calibri"/>
                <a:cs typeface="Calibri"/>
              </a:rPr>
              <a:t>går</a:t>
            </a:r>
            <a:r>
              <a:rPr lang="en-US" dirty="0">
                <a:ea typeface="Calibri"/>
                <a:cs typeface="Calibri"/>
              </a:rPr>
              <a:t> </a:t>
            </a:r>
            <a:r>
              <a:rPr lang="en-US" dirty="0" err="1">
                <a:ea typeface="Calibri"/>
                <a:cs typeface="Calibri"/>
              </a:rPr>
              <a:t>i</a:t>
            </a:r>
            <a:r>
              <a:rPr lang="en-US" dirty="0">
                <a:ea typeface="Calibri"/>
                <a:cs typeface="Calibri"/>
              </a:rPr>
              <a:t> seg </a:t>
            </a:r>
            <a:r>
              <a:rPr lang="en-US" dirty="0" err="1">
                <a:ea typeface="Calibri"/>
                <a:cs typeface="Calibri"/>
              </a:rPr>
              <a:t>selv</a:t>
            </a:r>
            <a:r>
              <a:rPr lang="en-US" dirty="0">
                <a:ea typeface="Calibri"/>
                <a:cs typeface="Calibri"/>
              </a:rPr>
              <a:t>. </a:t>
            </a:r>
            <a:r>
              <a:rPr lang="en-US" dirty="0" err="1">
                <a:ea typeface="Calibri"/>
                <a:cs typeface="Calibri"/>
              </a:rPr>
              <a:t>Valgkampen</a:t>
            </a:r>
            <a:r>
              <a:rPr lang="en-US" dirty="0">
                <a:ea typeface="Calibri"/>
                <a:cs typeface="Calibri"/>
              </a:rPr>
              <a:t> med mange </a:t>
            </a:r>
            <a:r>
              <a:rPr lang="en-US" dirty="0" err="1">
                <a:ea typeface="Calibri"/>
                <a:cs typeface="Calibri"/>
              </a:rPr>
              <a:t>lovnader</a:t>
            </a:r>
            <a:r>
              <a:rPr lang="en-US" dirty="0">
                <a:ea typeface="Calibri"/>
                <a:cs typeface="Calibri"/>
              </a:rPr>
              <a:t>. </a:t>
            </a:r>
            <a:r>
              <a:rPr lang="en-US" dirty="0" err="1">
                <a:ea typeface="Calibri"/>
                <a:cs typeface="Calibri"/>
              </a:rPr>
              <a:t>Brutte</a:t>
            </a:r>
            <a:r>
              <a:rPr lang="en-US" dirty="0">
                <a:ea typeface="Calibri"/>
                <a:cs typeface="Calibri"/>
              </a:rPr>
              <a:t> </a:t>
            </a:r>
            <a:r>
              <a:rPr lang="en-US" dirty="0" err="1">
                <a:ea typeface="Calibri"/>
                <a:cs typeface="Calibri"/>
              </a:rPr>
              <a:t>løfter</a:t>
            </a:r>
            <a:r>
              <a:rPr lang="en-US" dirty="0">
                <a:ea typeface="Calibri"/>
                <a:cs typeface="Calibri"/>
              </a:rPr>
              <a:t> om gratis </a:t>
            </a:r>
            <a:r>
              <a:rPr lang="en-US" dirty="0" err="1">
                <a:ea typeface="Calibri"/>
                <a:cs typeface="Calibri"/>
              </a:rPr>
              <a:t>ferje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studiestøtte</a:t>
            </a:r>
            <a:r>
              <a:rPr lang="en-US" dirty="0">
                <a:ea typeface="Calibri"/>
                <a:cs typeface="Calibri"/>
              </a:rPr>
              <a:t>. Staten </a:t>
            </a:r>
            <a:r>
              <a:rPr lang="en-US" dirty="0" err="1">
                <a:ea typeface="Calibri"/>
                <a:cs typeface="Calibri"/>
              </a:rPr>
              <a:t>må</a:t>
            </a:r>
            <a:r>
              <a:rPr lang="en-US" dirty="0">
                <a:ea typeface="Calibri"/>
                <a:cs typeface="Calibri"/>
              </a:rPr>
              <a:t> </a:t>
            </a:r>
            <a:r>
              <a:rPr lang="en-US" dirty="0" err="1">
                <a:ea typeface="Calibri"/>
                <a:cs typeface="Calibri"/>
              </a:rPr>
              <a:t>også</a:t>
            </a:r>
            <a:r>
              <a:rPr lang="en-US" dirty="0">
                <a:ea typeface="Calibri"/>
                <a:cs typeface="Calibri"/>
              </a:rPr>
              <a:t> </a:t>
            </a:r>
            <a:r>
              <a:rPr lang="en-US" dirty="0" err="1">
                <a:ea typeface="Calibri"/>
                <a:cs typeface="Calibri"/>
              </a:rPr>
              <a:t>bidra</a:t>
            </a:r>
            <a:r>
              <a:rPr lang="en-US" dirty="0">
                <a:ea typeface="Calibri"/>
                <a:cs typeface="Calibri"/>
              </a:rPr>
              <a:t> </a:t>
            </a:r>
            <a:r>
              <a:rPr lang="en-US" dirty="0" err="1">
                <a:ea typeface="Calibri"/>
                <a:cs typeface="Calibri"/>
              </a:rPr>
              <a:t>til</a:t>
            </a:r>
            <a:r>
              <a:rPr lang="en-US" dirty="0">
                <a:ea typeface="Calibri"/>
                <a:cs typeface="Calibri"/>
              </a:rPr>
              <a:t> å </a:t>
            </a:r>
            <a:r>
              <a:rPr lang="en-US" dirty="0" err="1">
                <a:ea typeface="Calibri"/>
                <a:cs typeface="Calibri"/>
              </a:rPr>
              <a:t>kommunisere</a:t>
            </a:r>
            <a:r>
              <a:rPr lang="en-US" dirty="0">
                <a:ea typeface="Calibri"/>
                <a:cs typeface="Calibri"/>
              </a:rPr>
              <a:t> </a:t>
            </a:r>
            <a:r>
              <a:rPr lang="en-US" dirty="0" err="1">
                <a:ea typeface="Calibri"/>
                <a:cs typeface="Calibri"/>
              </a:rPr>
              <a:t>hva</a:t>
            </a:r>
            <a:r>
              <a:rPr lang="en-US" dirty="0">
                <a:ea typeface="Calibri"/>
                <a:cs typeface="Calibri"/>
              </a:rPr>
              <a:t> vi </a:t>
            </a:r>
            <a:r>
              <a:rPr lang="en-US" dirty="0" err="1">
                <a:ea typeface="Calibri"/>
                <a:cs typeface="Calibri"/>
              </a:rPr>
              <a:t>som</a:t>
            </a:r>
            <a:r>
              <a:rPr lang="en-US" dirty="0">
                <a:ea typeface="Calibri"/>
                <a:cs typeface="Calibri"/>
              </a:rPr>
              <a:t> </a:t>
            </a:r>
            <a:r>
              <a:rPr lang="en-US" dirty="0" err="1">
                <a:ea typeface="Calibri"/>
                <a:cs typeface="Calibri"/>
              </a:rPr>
              <a:t>innbyggere</a:t>
            </a:r>
            <a:r>
              <a:rPr lang="en-US" dirty="0">
                <a:ea typeface="Calibri"/>
                <a:cs typeface="Calibri"/>
              </a:rPr>
              <a:t> </a:t>
            </a:r>
            <a:r>
              <a:rPr lang="en-US" dirty="0" err="1">
                <a:ea typeface="Calibri"/>
                <a:cs typeface="Calibri"/>
              </a:rPr>
              <a:t>kan</a:t>
            </a:r>
            <a:r>
              <a:rPr lang="en-US" dirty="0">
                <a:ea typeface="Calibri"/>
                <a:cs typeface="Calibri"/>
              </a:rPr>
              <a:t> </a:t>
            </a:r>
            <a:r>
              <a:rPr lang="en-US" dirty="0" err="1">
                <a:ea typeface="Calibri"/>
                <a:cs typeface="Calibri"/>
              </a:rPr>
              <a:t>forvente</a:t>
            </a:r>
            <a:r>
              <a:rPr lang="en-US" dirty="0">
                <a:ea typeface="Calibri"/>
                <a:cs typeface="Calibri"/>
              </a:rPr>
              <a:t> </a:t>
            </a:r>
            <a:r>
              <a:rPr lang="en-US" dirty="0" err="1">
                <a:ea typeface="Calibri"/>
                <a:cs typeface="Calibri"/>
              </a:rPr>
              <a:t>fremover</a:t>
            </a:r>
            <a:r>
              <a:rPr lang="en-US" dirty="0">
                <a:ea typeface="Calibri"/>
                <a:cs typeface="Calibri"/>
              </a:rPr>
              <a:t>. Det </a:t>
            </a:r>
            <a:r>
              <a:rPr lang="en-US" dirty="0" err="1">
                <a:ea typeface="Calibri"/>
                <a:cs typeface="Calibri"/>
              </a:rPr>
              <a:t>blir</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stor</a:t>
            </a:r>
            <a:r>
              <a:rPr lang="en-US" dirty="0">
                <a:ea typeface="Calibri"/>
                <a:cs typeface="Calibri"/>
              </a:rPr>
              <a:t> dugnad. </a:t>
            </a:r>
          </a:p>
          <a:p>
            <a:endParaRPr lang="en-US" dirty="0">
              <a:ea typeface="Calibri"/>
              <a:cs typeface="Calibri"/>
            </a:endParaRPr>
          </a:p>
          <a:p>
            <a:r>
              <a:rPr lang="en-US" dirty="0">
                <a:ea typeface="Calibri"/>
                <a:cs typeface="Calibri"/>
              </a:rPr>
              <a:t>  </a:t>
            </a:r>
            <a:endParaRPr lang="en-US"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6</a:t>
            </a:fld>
            <a:endParaRPr lang="nb-NO"/>
          </a:p>
        </p:txBody>
      </p:sp>
    </p:spTree>
    <p:extLst>
      <p:ext uri="{BB962C8B-B14F-4D97-AF65-F5344CB8AC3E}">
        <p14:creationId xmlns:p14="http://schemas.microsoft.com/office/powerpoint/2010/main" val="1725507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ea typeface="Calibri"/>
                <a:cs typeface="Calibri"/>
              </a:rPr>
              <a:t>Denne </a:t>
            </a:r>
            <a:r>
              <a:rPr lang="en-US" dirty="0" err="1">
                <a:ea typeface="Calibri"/>
                <a:cs typeface="Calibri"/>
              </a:rPr>
              <a:t>dialogen</a:t>
            </a:r>
            <a:r>
              <a:rPr lang="en-US" dirty="0">
                <a:ea typeface="Calibri"/>
                <a:cs typeface="Calibri"/>
              </a:rPr>
              <a:t> </a:t>
            </a:r>
            <a:r>
              <a:rPr lang="en-US" dirty="0" err="1">
                <a:ea typeface="Calibri"/>
                <a:cs typeface="Calibri"/>
              </a:rPr>
              <a:t>vil</a:t>
            </a:r>
            <a:r>
              <a:rPr lang="en-US" dirty="0">
                <a:ea typeface="Calibri"/>
                <a:cs typeface="Calibri"/>
              </a:rPr>
              <a:t> vi </a:t>
            </a:r>
            <a:r>
              <a:rPr lang="en-US" dirty="0" err="1">
                <a:ea typeface="Calibri"/>
                <a:cs typeface="Calibri"/>
              </a:rPr>
              <a:t>fortsette</a:t>
            </a:r>
            <a:r>
              <a:rPr lang="en-US" dirty="0">
                <a:ea typeface="Calibri"/>
                <a:cs typeface="Calibri"/>
              </a:rPr>
              <a:t> med </a:t>
            </a:r>
            <a:r>
              <a:rPr lang="en-US" dirty="0" err="1">
                <a:ea typeface="Calibri"/>
                <a:cs typeface="Calibri"/>
              </a:rPr>
              <a:t>når</a:t>
            </a:r>
            <a:r>
              <a:rPr lang="en-US" dirty="0">
                <a:ea typeface="Calibri"/>
                <a:cs typeface="Calibri"/>
              </a:rPr>
              <a:t> vi </a:t>
            </a:r>
            <a:r>
              <a:rPr lang="en-US" dirty="0" err="1">
                <a:ea typeface="Calibri"/>
                <a:cs typeface="Calibri"/>
              </a:rPr>
              <a:t>gjennom</a:t>
            </a:r>
            <a:r>
              <a:rPr lang="en-US" dirty="0">
                <a:ea typeface="Calibri"/>
                <a:cs typeface="Calibri"/>
              </a:rPr>
              <a:t> </a:t>
            </a:r>
            <a:r>
              <a:rPr lang="en-US" dirty="0" err="1">
                <a:ea typeface="Calibri"/>
                <a:cs typeface="Calibri"/>
              </a:rPr>
              <a:t>høsten</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bilaterale</a:t>
            </a:r>
            <a:r>
              <a:rPr lang="en-US" dirty="0">
                <a:ea typeface="Calibri"/>
                <a:cs typeface="Calibri"/>
              </a:rPr>
              <a:t> </a:t>
            </a:r>
            <a:r>
              <a:rPr lang="en-US" dirty="0" err="1">
                <a:ea typeface="Calibri"/>
                <a:cs typeface="Calibri"/>
              </a:rPr>
              <a:t>møter</a:t>
            </a:r>
            <a:r>
              <a:rPr lang="en-US" dirty="0">
                <a:ea typeface="Calibri"/>
                <a:cs typeface="Calibri"/>
              </a:rPr>
              <a:t> med </a:t>
            </a:r>
            <a:r>
              <a:rPr lang="en-US" dirty="0" err="1">
                <a:ea typeface="Calibri"/>
                <a:cs typeface="Calibri"/>
              </a:rPr>
              <a:t>nesten</a:t>
            </a:r>
            <a:r>
              <a:rPr lang="en-US" dirty="0">
                <a:ea typeface="Calibri"/>
                <a:cs typeface="Calibri"/>
              </a:rPr>
              <a:t> alle </a:t>
            </a:r>
            <a:r>
              <a:rPr lang="en-US" dirty="0" err="1">
                <a:ea typeface="Calibri"/>
                <a:cs typeface="Calibri"/>
              </a:rPr>
              <a:t>statsrådene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departementene</a:t>
            </a:r>
            <a:r>
              <a:rPr lang="en-US" dirty="0">
                <a:ea typeface="Calibri"/>
                <a:cs typeface="Calibri"/>
              </a:rPr>
              <a:t>.</a:t>
            </a:r>
          </a:p>
          <a:p>
            <a:endParaRPr lang="en-US" dirty="0">
              <a:ea typeface="Calibri"/>
              <a:cs typeface="Calibri"/>
            </a:endParaRPr>
          </a:p>
          <a:p>
            <a:r>
              <a:rPr lang="nb-NO" dirty="0"/>
              <a:t>Gjennomgående tema:</a:t>
            </a:r>
          </a:p>
          <a:p>
            <a:pPr lvl="1"/>
            <a:r>
              <a:rPr lang="nb-NO" sz="2800" dirty="0"/>
              <a:t>Stram kommuneøkonomi</a:t>
            </a:r>
          </a:p>
          <a:p>
            <a:pPr lvl="1"/>
            <a:r>
              <a:rPr lang="nb-NO" sz="2800" dirty="0"/>
              <a:t>Bærekraftig velferd</a:t>
            </a:r>
          </a:p>
          <a:p>
            <a:pPr lvl="1"/>
            <a:r>
              <a:rPr lang="nb-NO" sz="2800" dirty="0"/>
              <a:t>Samfunnssikkerhet og totalberedskap</a:t>
            </a:r>
          </a:p>
          <a:p>
            <a:pPr lvl="1"/>
            <a:r>
              <a:rPr lang="nb-NO" sz="2800" dirty="0"/>
              <a:t> Kommunalt selvstyre i arealforvaltningen i avveining mot behov for boligbygging og behov for vern av sårbar natur</a:t>
            </a: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99436332-7825-CC4C-A5F0-67C79CB2EC7A}" type="slidenum">
              <a:rPr lang="nb-NO" smtClean="0"/>
              <a:t>7</a:t>
            </a:fld>
            <a:endParaRPr lang="nb-NO"/>
          </a:p>
        </p:txBody>
      </p:sp>
    </p:spTree>
    <p:extLst>
      <p:ext uri="{BB962C8B-B14F-4D97-AF65-F5344CB8AC3E}">
        <p14:creationId xmlns:p14="http://schemas.microsoft.com/office/powerpoint/2010/main" val="221750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Utfordringsbildet</a:t>
            </a:r>
            <a:r>
              <a:rPr lang="nb-NO" dirty="0"/>
              <a:t> kjenner dere jo, men jeg vil særlig peke på tre hovedtrekk som utfordrer bærekraften i Kommune-Norge. </a:t>
            </a:r>
            <a:br>
              <a:rPr lang="nb-NO" dirty="0">
                <a:cs typeface="+mn-lt"/>
              </a:rPr>
            </a:br>
            <a:br>
              <a:rPr lang="nb-NO" dirty="0">
                <a:cs typeface="+mn-lt"/>
              </a:rPr>
            </a:br>
            <a:r>
              <a:rPr lang="nb-NO" dirty="0"/>
              <a:t>For det første: </a:t>
            </a:r>
            <a:endParaRPr lang="en-US" dirty="0">
              <a:solidFill>
                <a:srgbClr val="444444"/>
              </a:solidFill>
            </a:endParaRPr>
          </a:p>
          <a:p>
            <a:r>
              <a:rPr lang="nb-NO" dirty="0"/>
              <a:t>Regjeringens perspektivmelding viser tydelig hvordan Norge er i endring. Vi vil få flere eldre og færre unge. Mangelen på arbeidskraft kan vi ikke kjøpe oss ut av. Det er behov for 180.000 flere i helse- og omsorgsyrker frem mot 2060, gitt at vi løser oppgavene på samme måte som i dag. </a:t>
            </a:r>
            <a:endParaRPr lang="en-US" dirty="0">
              <a:solidFill>
                <a:srgbClr val="444444"/>
              </a:solidFill>
            </a:endParaRPr>
          </a:p>
          <a:p>
            <a:endParaRPr lang="nb-NO" dirty="0">
              <a:solidFill>
                <a:srgbClr val="444444"/>
              </a:solidFill>
            </a:endParaRPr>
          </a:p>
          <a:p>
            <a:r>
              <a:rPr lang="nb-NO" dirty="0"/>
              <a:t>Samtidig vil utgiftene øke mer enn inntektene etter 2030. Kommuneøkonomien er presset. Og vi vet utgiftene vil øke mer enn inntektene også i fremtiden.</a:t>
            </a:r>
            <a:endParaRPr lang="en-US" dirty="0">
              <a:solidFill>
                <a:srgbClr val="444444"/>
              </a:solidFill>
            </a:endParaRPr>
          </a:p>
          <a:p>
            <a:endParaRPr lang="nb-NO" dirty="0">
              <a:solidFill>
                <a:srgbClr val="444444"/>
              </a:solidFill>
            </a:endParaRPr>
          </a:p>
          <a:p>
            <a:endParaRPr lang="nb-NO" dirty="0">
              <a:solidFill>
                <a:srgbClr val="444444"/>
              </a:solidFill>
            </a:endParaRPr>
          </a:p>
          <a:p>
            <a:r>
              <a:rPr lang="nb-NO" dirty="0"/>
              <a:t>For det andre: </a:t>
            </a:r>
            <a:endParaRPr lang="en-US" dirty="0">
              <a:solidFill>
                <a:srgbClr val="444444"/>
              </a:solidFill>
            </a:endParaRPr>
          </a:p>
          <a:p>
            <a:r>
              <a:rPr lang="nb-NO" dirty="0"/>
              <a:t>Kommuneøkonomien er under betydelig press. Noe av forklaringen er at kommuner og fylkeskommuner må betale mer for varer og tjenester, samtidig som de må bruke mer av inntektene på å betale renter. Også tjenestene kommuner og fylkeskommuner leverer blir stadig mer kostbare. </a:t>
            </a:r>
            <a:endParaRPr lang="en-US" dirty="0">
              <a:solidFill>
                <a:srgbClr val="444444"/>
              </a:solidFill>
            </a:endParaRPr>
          </a:p>
          <a:p>
            <a:endParaRPr lang="nb-NO" dirty="0">
              <a:solidFill>
                <a:srgbClr val="444444"/>
              </a:solidFill>
            </a:endParaRPr>
          </a:p>
          <a:p>
            <a:r>
              <a:rPr lang="nb-NO" dirty="0"/>
              <a:t>Ikke bare fordi vi blir flere eldre, men også fordi de eldre lever lenger. Stadig flere har behov for ressurskrevende helse- og omsorgstjenester. </a:t>
            </a:r>
            <a:endParaRPr lang="en-US" dirty="0">
              <a:solidFill>
                <a:srgbClr val="444444"/>
              </a:solidFill>
            </a:endParaRPr>
          </a:p>
          <a:p>
            <a:endParaRPr lang="nb-NO" dirty="0">
              <a:solidFill>
                <a:srgbClr val="444444"/>
              </a:solidFill>
            </a:endParaRPr>
          </a:p>
          <a:p>
            <a:r>
              <a:rPr lang="nb-NO" dirty="0"/>
              <a:t>Det er også stadig mer tilrettelegging for enkeltindivider i barnehager og skoler. Og sosialbudsjettene øker (flyktninger delforklaring?) </a:t>
            </a:r>
            <a:endParaRPr lang="en-US" dirty="0">
              <a:solidFill>
                <a:srgbClr val="444444"/>
              </a:solidFill>
            </a:endParaRPr>
          </a:p>
          <a:p>
            <a:endParaRPr lang="nb-NO" dirty="0">
              <a:solidFill>
                <a:srgbClr val="444444"/>
              </a:solidFill>
            </a:endParaRPr>
          </a:p>
          <a:p>
            <a:r>
              <a:rPr lang="nb-NO" dirty="0"/>
              <a:t>For det tredje: </a:t>
            </a:r>
            <a:endParaRPr lang="en-US" dirty="0">
              <a:solidFill>
                <a:srgbClr val="444444"/>
              </a:solidFill>
            </a:endParaRPr>
          </a:p>
          <a:p>
            <a:r>
              <a:rPr lang="nb-NO" dirty="0"/>
              <a:t>Kommuner og fylkeskommuner utøver sitt lokale selvstyre innenfor nasjonale rammer, og skal samtidig iverksette statlige mål. Statlig styring av kommunene skal baseres på rammestyring. </a:t>
            </a:r>
            <a:endParaRPr lang="en-US" dirty="0">
              <a:solidFill>
                <a:srgbClr val="444444"/>
              </a:solidFill>
            </a:endParaRPr>
          </a:p>
          <a:p>
            <a:endParaRPr lang="nb-NO" dirty="0">
              <a:solidFill>
                <a:srgbClr val="444444"/>
              </a:solidFill>
            </a:endParaRPr>
          </a:p>
          <a:p>
            <a:r>
              <a:rPr lang="nb-NO" dirty="0"/>
              <a:t>Men som KS i en årrekke har påpekt: Den statlige styringen er for detaljert og for omfattende. </a:t>
            </a:r>
            <a:endParaRPr lang="en-US" dirty="0">
              <a:solidFill>
                <a:srgbClr val="444444"/>
              </a:solidFill>
            </a:endParaRPr>
          </a:p>
          <a:p>
            <a:endParaRPr lang="nb-NO" dirty="0">
              <a:solidFill>
                <a:srgbClr val="444444"/>
              </a:solidFill>
            </a:endParaRPr>
          </a:p>
          <a:p>
            <a:r>
              <a:rPr lang="nb-NO" dirty="0"/>
              <a:t>Mange kommuner og fylkeskommuner erfarer også at statsforvalterens praksis kan være ulik, og at ikke alltid faglige veiledere og råd treffer på kommunesektorens reelle behov. </a:t>
            </a:r>
            <a:endParaRPr lang="en-US" dirty="0">
              <a:solidFill>
                <a:srgbClr val="444444"/>
              </a:solidFill>
            </a:endParaRPr>
          </a:p>
          <a:p>
            <a:endParaRPr lang="nb-NO" dirty="0">
              <a:solidFill>
                <a:srgbClr val="444444"/>
              </a:solidFill>
            </a:endParaRPr>
          </a:p>
          <a:p>
            <a:r>
              <a:rPr lang="nb-NO" dirty="0"/>
              <a:t>Dette kommer jeg straks tilbake til. </a:t>
            </a:r>
            <a:endParaRPr lang="en-US" dirty="0">
              <a:solidFill>
                <a:srgbClr val="444444"/>
              </a:solidFill>
            </a:endParaRPr>
          </a:p>
          <a:p>
            <a:endParaRPr lang="en-US" dirty="0"/>
          </a:p>
        </p:txBody>
      </p:sp>
      <p:sp>
        <p:nvSpPr>
          <p:cNvPr id="4" name="Plassholder for lysbildenummer 3"/>
          <p:cNvSpPr>
            <a:spLocks noGrp="1"/>
          </p:cNvSpPr>
          <p:nvPr>
            <p:ph type="sldNum" sz="quarter" idx="5"/>
          </p:nvPr>
        </p:nvSpPr>
        <p:spPr/>
        <p:txBody>
          <a:bodyPr/>
          <a:lstStyle/>
          <a:p>
            <a:fld id="{99436332-7825-CC4C-A5F0-67C79CB2EC7A}" type="slidenum">
              <a:rPr lang="nb-NO" smtClean="0"/>
              <a:t>8</a:t>
            </a:fld>
            <a:endParaRPr lang="nb-NO"/>
          </a:p>
        </p:txBody>
      </p:sp>
    </p:spTree>
    <p:extLst>
      <p:ext uri="{BB962C8B-B14F-4D97-AF65-F5344CB8AC3E}">
        <p14:creationId xmlns:p14="http://schemas.microsoft.com/office/powerpoint/2010/main" val="4211108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dirty="0">
                <a:solidFill>
                  <a:schemeClr val="tx1"/>
                </a:solidFill>
                <a:effectLst/>
                <a:latin typeface="+mn-lt"/>
                <a:ea typeface="+mn-ea"/>
                <a:cs typeface="+mn-cs"/>
              </a:rPr>
              <a:t>Først et par ord til om </a:t>
            </a:r>
            <a:r>
              <a:rPr lang="nb-NO" dirty="0"/>
              <a:t>økonomien</a:t>
            </a:r>
            <a:r>
              <a:rPr lang="nb-NO" sz="1200" kern="1200" dirty="0">
                <a:solidFill>
                  <a:schemeClr val="tx1"/>
                </a:solidFill>
                <a:effectLst/>
                <a:latin typeface="+mn-lt"/>
                <a:ea typeface="+mn-ea"/>
                <a:cs typeface="+mn-cs"/>
              </a:rPr>
              <a:t>. </a:t>
            </a:r>
          </a:p>
          <a:p>
            <a:pPr lvl="0"/>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Den økonomiske situasjonen er svært krevende for mange i kommune-Norge. Snart skal kommuner og fylkeskommuner i gang med tøffe budsjettrunder for 2026.</a:t>
            </a:r>
            <a:endParaRPr lang="nb-NO" sz="1200" kern="1200" dirty="0">
              <a:solidFill>
                <a:schemeClr val="tx1"/>
              </a:solidFill>
              <a:effectLst/>
              <a:latin typeface="+mn-lt"/>
              <a:ea typeface="Calibri"/>
              <a:cs typeface="Calibri"/>
            </a:endParaRPr>
          </a:p>
          <a:p>
            <a:pPr lvl="0"/>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Seks av ti kommuner gjorde opp fjoråret med røde tall. Det er en firedobling på to år! Underskuddet (netto driftsresultat for kommunene) var i 2024 på hele 2,6 milliarder kroner. Det er det svakeste på mange, mange år.</a:t>
            </a:r>
            <a:endParaRPr lang="nb-NO" sz="1200" kern="1200" dirty="0">
              <a:solidFill>
                <a:schemeClr val="tx1"/>
              </a:solidFill>
              <a:effectLst/>
              <a:latin typeface="+mn-lt"/>
              <a:ea typeface="Calibri"/>
              <a:cs typeface="Calibri"/>
            </a:endParaRPr>
          </a:p>
          <a:p>
            <a:pPr lvl="0"/>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27 kommuner er allerede på ROBEK-listen. En økning på fire siden desember i fjor. Vi frykter at flere vil følge etter. </a:t>
            </a:r>
            <a:endParaRPr lang="nb-NO" sz="1200" kern="1200" dirty="0">
              <a:solidFill>
                <a:schemeClr val="tx1"/>
              </a:solidFill>
              <a:effectLst/>
              <a:latin typeface="+mn-lt"/>
              <a:ea typeface="Calibri"/>
              <a:cs typeface="Calibri"/>
            </a:endParaRPr>
          </a:p>
          <a:p>
            <a:pPr lvl="0"/>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Så er det riktig at det kom tilleggsbevillinger i fjor, mye takket være iherdig innsats fra KS inn mot bevilgende myndigheter. </a:t>
            </a:r>
            <a:endParaRPr lang="nb-NO" sz="1200" kern="1200" dirty="0">
              <a:solidFill>
                <a:schemeClr val="tx1"/>
              </a:solidFill>
              <a:effectLst/>
              <a:latin typeface="+mn-lt"/>
              <a:ea typeface="Calibri"/>
              <a:cs typeface="Calibri"/>
            </a:endParaRPr>
          </a:p>
          <a:p>
            <a:pPr lvl="0"/>
            <a:endParaRPr lang="nb-NO" sz="1200" b="0" i="0" kern="1200" dirty="0">
              <a:solidFill>
                <a:schemeClr val="tx1"/>
              </a:solidFill>
              <a:effectLst/>
              <a:latin typeface="+mn-lt"/>
              <a:ea typeface="+mn-ea"/>
              <a:cs typeface="+mn-cs"/>
            </a:endParaRPr>
          </a:p>
          <a:p>
            <a:pPr lvl="0"/>
            <a:r>
              <a:rPr lang="nb-NO" sz="1200" b="0" i="0" kern="1200" dirty="0">
                <a:solidFill>
                  <a:schemeClr val="tx1"/>
                </a:solidFill>
                <a:effectLst/>
                <a:latin typeface="+mn-lt"/>
                <a:ea typeface="+mn-ea"/>
                <a:cs typeface="+mn-cs"/>
              </a:rPr>
              <a:t>Likevel er det altså fortsatt svært krevende veldig mange steder. </a:t>
            </a:r>
            <a:endParaRPr lang="nb-NO" sz="1200" b="0" i="0" kern="1200" dirty="0">
              <a:solidFill>
                <a:schemeClr val="tx1"/>
              </a:solidFill>
              <a:effectLst/>
              <a:latin typeface="+mn-lt"/>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198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8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2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72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10/21/2025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6243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10/21/2025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8225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10/21/2025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15499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6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5947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6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8595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6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80648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363546"/>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10/21/2025</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495660"/>
            <a:ext cx="10972800" cy="441425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4402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 lysblå bakgru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rgbClr val="E3EC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Plassholder for tittel 1"/>
          <p:cNvSpPr>
            <a:spLocks noGrp="1"/>
          </p:cNvSpPr>
          <p:nvPr>
            <p:ph type="title"/>
          </p:nvPr>
        </p:nvSpPr>
        <p:spPr>
          <a:xfrm>
            <a:off x="609600" y="363546"/>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10/21/2025</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495660"/>
            <a:ext cx="10972800" cy="441425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172884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spalter - bilde høyr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Plassholder for tittel 1"/>
          <p:cNvSpPr>
            <a:spLocks noGrp="1"/>
          </p:cNvSpPr>
          <p:nvPr>
            <p:ph type="title"/>
          </p:nvPr>
        </p:nvSpPr>
        <p:spPr>
          <a:xfrm>
            <a:off x="609600" y="696774"/>
            <a:ext cx="5343939" cy="913366"/>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10/21/2025</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759226"/>
            <a:ext cx="5343938" cy="415068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6096001" y="0"/>
            <a:ext cx="6096000" cy="6858000"/>
          </a:xfrm>
          <a:solidFill>
            <a:srgbClr val="E3ECED"/>
          </a:solidFill>
        </p:spPr>
        <p:txBody>
          <a:bodyPr/>
          <a:lstStyle/>
          <a:p>
            <a:r>
              <a:rPr lang="nb-NO"/>
              <a:t>Klikk for å sette inn bilde</a:t>
            </a:r>
          </a:p>
        </p:txBody>
      </p:sp>
    </p:spTree>
    <p:extLst>
      <p:ext uri="{BB962C8B-B14F-4D97-AF65-F5344CB8AC3E}">
        <p14:creationId xmlns:p14="http://schemas.microsoft.com/office/powerpoint/2010/main" val="232815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spalter - bilde venstre">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456845" y="548535"/>
            <a:ext cx="5343939" cy="1172818"/>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10/21/2025</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456846" y="1759226"/>
            <a:ext cx="5343938" cy="415068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1" y="0"/>
            <a:ext cx="6096000" cy="6858000"/>
          </a:xfrm>
          <a:solidFill>
            <a:srgbClr val="E3ECED"/>
          </a:solidFill>
        </p:spPr>
        <p:txBody>
          <a:bodyPr/>
          <a:lstStyle/>
          <a:p>
            <a:r>
              <a:rPr lang="nb-NO"/>
              <a:t>Klikk for å sette inn bilde</a:t>
            </a:r>
          </a:p>
        </p:txBody>
      </p:sp>
    </p:spTree>
    <p:extLst>
      <p:ext uri="{BB962C8B-B14F-4D97-AF65-F5344CB8AC3E}">
        <p14:creationId xmlns:p14="http://schemas.microsoft.com/office/powerpoint/2010/main" val="41254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spalter - bilde høyre - blå bakgrunn tekst">
    <p:bg>
      <p:bgPr>
        <a:solidFill>
          <a:srgbClr val="E3ECED"/>
        </a:solidFill>
        <a:effectLst/>
      </p:bgPr>
    </p:bg>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696774"/>
            <a:ext cx="5343939" cy="913366"/>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10/21/2025</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759226"/>
            <a:ext cx="5343938" cy="415068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6096001" y="0"/>
            <a:ext cx="6096000" cy="6858000"/>
          </a:xfrm>
          <a:solidFill>
            <a:schemeClr val="bg1"/>
          </a:solidFill>
        </p:spPr>
        <p:txBody>
          <a:bodyPr/>
          <a:lstStyle/>
          <a:p>
            <a:r>
              <a:rPr lang="nb-NO"/>
              <a:t>Klikk for å sette inn bilde</a:t>
            </a:r>
          </a:p>
        </p:txBody>
      </p:sp>
    </p:spTree>
    <p:extLst>
      <p:ext uri="{BB962C8B-B14F-4D97-AF65-F5344CB8AC3E}">
        <p14:creationId xmlns:p14="http://schemas.microsoft.com/office/powerpoint/2010/main" val="2998535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spalter - bilde venstre - blå bakgrunn">
    <p:bg>
      <p:bgPr>
        <a:solidFill>
          <a:srgbClr val="E3ECED"/>
        </a:solidFill>
        <a:effectLst/>
      </p:bgPr>
    </p:bg>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456845" y="548535"/>
            <a:ext cx="5343939" cy="1172818"/>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10/21/2025</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456846" y="1759226"/>
            <a:ext cx="5343938" cy="415068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1" y="0"/>
            <a:ext cx="6096000" cy="6858000"/>
          </a:xfrm>
          <a:solidFill>
            <a:schemeClr val="bg1"/>
          </a:solidFill>
        </p:spPr>
        <p:txBody>
          <a:bodyPr/>
          <a:lstStyle/>
          <a:p>
            <a:r>
              <a:rPr lang="nb-NO"/>
              <a:t>Klikk for å sette inn bilde</a:t>
            </a:r>
          </a:p>
        </p:txBody>
      </p:sp>
    </p:spTree>
    <p:extLst>
      <p:ext uri="{BB962C8B-B14F-4D97-AF65-F5344CB8AC3E}">
        <p14:creationId xmlns:p14="http://schemas.microsoft.com/office/powerpoint/2010/main" val="89296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ksempel - bilde høyr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rgbClr val="E3EC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Plassholder for tittel 1"/>
          <p:cNvSpPr>
            <a:spLocks noGrp="1"/>
          </p:cNvSpPr>
          <p:nvPr>
            <p:ph type="title"/>
          </p:nvPr>
        </p:nvSpPr>
        <p:spPr>
          <a:xfrm>
            <a:off x="609600" y="696774"/>
            <a:ext cx="5343939" cy="913366"/>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10/21/2025</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759226"/>
            <a:ext cx="5343938" cy="415068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6096001" y="0"/>
            <a:ext cx="6096000" cy="6858000"/>
          </a:xfrm>
          <a:solidFill>
            <a:schemeClr val="bg1"/>
          </a:solidFill>
        </p:spPr>
        <p:txBody>
          <a:bodyPr/>
          <a:lstStyle/>
          <a:p>
            <a:r>
              <a:rPr lang="nb-NO"/>
              <a:t>Klikk for å sette inn bilde</a:t>
            </a:r>
          </a:p>
        </p:txBody>
      </p:sp>
      <p:sp>
        <p:nvSpPr>
          <p:cNvPr id="13" name="Plassholder for tittel 1">
            <a:extLst>
              <a:ext uri="{FF2B5EF4-FFF2-40B4-BE49-F238E27FC236}">
                <a16:creationId xmlns:a16="http://schemas.microsoft.com/office/drawing/2014/main" id="{559ADE44-D286-4C48-AF6F-703878012833}"/>
              </a:ext>
            </a:extLst>
          </p:cNvPr>
          <p:cNvSpPr txBox="1">
            <a:spLocks/>
          </p:cNvSpPr>
          <p:nvPr userDrawn="1"/>
        </p:nvSpPr>
        <p:spPr>
          <a:xfrm>
            <a:off x="1124619" y="319087"/>
            <a:ext cx="4780794" cy="37768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1046"/>
                </a:solidFill>
                <a:latin typeface="+mj-lt"/>
                <a:ea typeface="+mj-ea"/>
                <a:cs typeface="+mj-cs"/>
              </a:defRPr>
            </a:lvl1pPr>
          </a:lstStyle>
          <a:p>
            <a:r>
              <a:rPr lang="nb-NO" sz="1800"/>
              <a:t>EKSEMPEL</a:t>
            </a:r>
          </a:p>
        </p:txBody>
      </p:sp>
      <p:pic>
        <p:nvPicPr>
          <p:cNvPr id="5" name="Bilde 4" descr="Et bilde som inneholder lys, tegning&#10;&#10;Automatisk generert beskrivelse">
            <a:extLst>
              <a:ext uri="{FF2B5EF4-FFF2-40B4-BE49-F238E27FC236}">
                <a16:creationId xmlns:a16="http://schemas.microsoft.com/office/drawing/2014/main" id="{BDAA196A-661F-1943-8354-6DA556F118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3566" y="319087"/>
            <a:ext cx="335213" cy="381133"/>
          </a:xfrm>
          <a:prstGeom prst="rect">
            <a:avLst/>
          </a:prstGeom>
        </p:spPr>
      </p:pic>
    </p:spTree>
    <p:extLst>
      <p:ext uri="{BB962C8B-B14F-4D97-AF65-F5344CB8AC3E}">
        <p14:creationId xmlns:p14="http://schemas.microsoft.com/office/powerpoint/2010/main" val="1576102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ksempel - bilde venstr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rgbClr val="E3EC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Plassholder for tittel 1"/>
          <p:cNvSpPr>
            <a:spLocks noGrp="1"/>
          </p:cNvSpPr>
          <p:nvPr>
            <p:ph type="title"/>
          </p:nvPr>
        </p:nvSpPr>
        <p:spPr>
          <a:xfrm>
            <a:off x="6456845" y="548535"/>
            <a:ext cx="5343939" cy="1172818"/>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10/21/2025</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456846" y="1759226"/>
            <a:ext cx="5343938" cy="415068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1" y="0"/>
            <a:ext cx="6096000" cy="6858000"/>
          </a:xfrm>
          <a:solidFill>
            <a:schemeClr val="bg1"/>
          </a:solidFill>
        </p:spPr>
        <p:txBody>
          <a:bodyPr/>
          <a:lstStyle/>
          <a:p>
            <a:r>
              <a:rPr lang="nb-NO"/>
              <a:t>Klikk for å sette inn bilde</a:t>
            </a:r>
          </a:p>
        </p:txBody>
      </p:sp>
      <p:sp>
        <p:nvSpPr>
          <p:cNvPr id="13" name="Plassholder for tittel 1">
            <a:extLst>
              <a:ext uri="{FF2B5EF4-FFF2-40B4-BE49-F238E27FC236}">
                <a16:creationId xmlns:a16="http://schemas.microsoft.com/office/drawing/2014/main" id="{76465E12-734C-3245-9C95-4F8EED55FA64}"/>
              </a:ext>
            </a:extLst>
          </p:cNvPr>
          <p:cNvSpPr txBox="1">
            <a:spLocks/>
          </p:cNvSpPr>
          <p:nvPr userDrawn="1"/>
        </p:nvSpPr>
        <p:spPr>
          <a:xfrm>
            <a:off x="6945848" y="319087"/>
            <a:ext cx="4780794" cy="37768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1046"/>
                </a:solidFill>
                <a:latin typeface="+mj-lt"/>
                <a:ea typeface="+mj-ea"/>
                <a:cs typeface="+mj-cs"/>
              </a:defRPr>
            </a:lvl1pPr>
          </a:lstStyle>
          <a:p>
            <a:r>
              <a:rPr lang="nb-NO" sz="1800"/>
              <a:t>EKSEMPEL</a:t>
            </a:r>
          </a:p>
        </p:txBody>
      </p:sp>
      <p:pic>
        <p:nvPicPr>
          <p:cNvPr id="15" name="Bilde 14" descr="Et bilde som inneholder lys, tegning&#10;&#10;Automatisk generert beskrivelse">
            <a:extLst>
              <a:ext uri="{FF2B5EF4-FFF2-40B4-BE49-F238E27FC236}">
                <a16:creationId xmlns:a16="http://schemas.microsoft.com/office/drawing/2014/main" id="{D19E0E4C-2FD0-EE4A-8162-DFCEE973FC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44795" y="319087"/>
            <a:ext cx="335213" cy="381133"/>
          </a:xfrm>
          <a:prstGeom prst="rect">
            <a:avLst/>
          </a:prstGeom>
        </p:spPr>
      </p:pic>
    </p:spTree>
    <p:extLst>
      <p:ext uri="{BB962C8B-B14F-4D97-AF65-F5344CB8AC3E}">
        <p14:creationId xmlns:p14="http://schemas.microsoft.com/office/powerpoint/2010/main" val="2555333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366591"/>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548091"/>
            <a:ext cx="10972800" cy="432332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10/21/2025</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552726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11" r:id="rId3"/>
    <p:sldLayoutId id="2147483714" r:id="rId4"/>
    <p:sldLayoutId id="2147483715" r:id="rId5"/>
    <p:sldLayoutId id="2147483716" r:id="rId6"/>
    <p:sldLayoutId id="2147483717" r:id="rId7"/>
    <p:sldLayoutId id="2147483712" r:id="rId8"/>
    <p:sldLayoutId id="2147483713" r:id="rId9"/>
    <p:sldLayoutId id="2147483701" r:id="rId10"/>
    <p:sldLayoutId id="2147483703" r:id="rId11"/>
    <p:sldLayoutId id="2147483704" r:id="rId12"/>
    <p:sldLayoutId id="2147483649" r:id="rId13"/>
    <p:sldLayoutId id="2147483709" r:id="rId14"/>
    <p:sldLayoutId id="2147483710" r:id="rId15"/>
  </p:sldLayoutIdLst>
  <p:txStyles>
    <p:titleStyle>
      <a:lvl1pPr algn="l" defTabSz="457200" rtl="0" eaLnBrk="1" latinLnBrk="0" hangingPunct="1">
        <a:spcBef>
          <a:spcPct val="0"/>
        </a:spcBef>
        <a:buNone/>
        <a:defRPr sz="36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jpe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im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msn.com/nb-no/nyheter/norge/ekspert-om-trump-utspill-f%C3%B8r-skjebnem%C3%B8te-g%C3%A5r-inn-i-et-kjent-m%C3%B8nster/ar-AA1OFs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664227" y="2072164"/>
            <a:ext cx="9915291" cy="1140427"/>
          </a:xfrm>
        </p:spPr>
        <p:txBody>
          <a:bodyPr/>
          <a:lstStyle/>
          <a:p>
            <a:r>
              <a:rPr lang="nb-NO"/>
              <a:t>Arena Trøndelag 2025</a:t>
            </a:r>
            <a:br>
              <a:rPr lang="nb-NO"/>
            </a:br>
            <a:br>
              <a:rPr lang="nb-NO"/>
            </a:br>
            <a:r>
              <a:rPr lang="nb-NO" sz="2800"/>
              <a:t>Slik kan vi takle framtidas utfordringer</a:t>
            </a:r>
            <a:br>
              <a:rPr lang="nb-NO" sz="2800"/>
            </a:br>
            <a:endParaRPr lang="nb-NO" sz="2800"/>
          </a:p>
        </p:txBody>
      </p:sp>
      <p:sp>
        <p:nvSpPr>
          <p:cNvPr id="7" name="Undertittel 6"/>
          <p:cNvSpPr>
            <a:spLocks noGrp="1"/>
          </p:cNvSpPr>
          <p:nvPr>
            <p:ph type="subTitle" idx="1"/>
          </p:nvPr>
        </p:nvSpPr>
        <p:spPr>
          <a:xfrm>
            <a:off x="6579278" y="5574926"/>
            <a:ext cx="4000240" cy="475109"/>
          </a:xfrm>
        </p:spPr>
        <p:txBody>
          <a:bodyPr>
            <a:noAutofit/>
          </a:bodyPr>
          <a:lstStyle/>
          <a:p>
            <a:r>
              <a:rPr lang="nb-NO" sz="2800" i="1">
                <a:solidFill>
                  <a:srgbClr val="001046"/>
                </a:solidFill>
              </a:rPr>
              <a:t>«En selvstendig, effektiv og</a:t>
            </a:r>
          </a:p>
        </p:txBody>
      </p:sp>
      <p:sp>
        <p:nvSpPr>
          <p:cNvPr id="4" name="Undertittel 6"/>
          <p:cNvSpPr txBox="1">
            <a:spLocks/>
          </p:cNvSpPr>
          <p:nvPr/>
        </p:nvSpPr>
        <p:spPr>
          <a:xfrm>
            <a:off x="7154630" y="5930114"/>
            <a:ext cx="5284509" cy="541161"/>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sz="2800" i="1">
                <a:solidFill>
                  <a:srgbClr val="001046"/>
                </a:solidFill>
              </a:rPr>
              <a:t>nyskapende kommunesektor»</a:t>
            </a:r>
          </a:p>
        </p:txBody>
      </p:sp>
      <p:sp>
        <p:nvSpPr>
          <p:cNvPr id="2" name="TekstSylinder 1">
            <a:extLst>
              <a:ext uri="{FF2B5EF4-FFF2-40B4-BE49-F238E27FC236}">
                <a16:creationId xmlns:a16="http://schemas.microsoft.com/office/drawing/2014/main" id="{78D8ADA0-1C9F-5AB2-AEEA-C0720A4453CD}"/>
              </a:ext>
            </a:extLst>
          </p:cNvPr>
          <p:cNvSpPr txBox="1"/>
          <p:nvPr/>
        </p:nvSpPr>
        <p:spPr>
          <a:xfrm>
            <a:off x="664227" y="3628992"/>
            <a:ext cx="7151915" cy="400110"/>
          </a:xfrm>
          <a:prstGeom prst="rect">
            <a:avLst/>
          </a:prstGeom>
          <a:noFill/>
        </p:spPr>
        <p:txBody>
          <a:bodyPr wrap="square" rtlCol="0">
            <a:spAutoFit/>
          </a:bodyPr>
          <a:lstStyle/>
          <a:p>
            <a:r>
              <a:rPr lang="nb-NO" sz="2000" i="1">
                <a:solidFill>
                  <a:schemeClr val="bg1"/>
                </a:solidFill>
              </a:rPr>
              <a:t>Gunn Marit Helgesen, styreleder i KS</a:t>
            </a:r>
            <a:endParaRPr lang="nb-NO" sz="2000">
              <a:solidFill>
                <a:schemeClr val="bg1"/>
              </a:solidFill>
            </a:endParaRPr>
          </a:p>
        </p:txBody>
      </p:sp>
      <p:pic>
        <p:nvPicPr>
          <p:cNvPr id="3" name="Bilde 2">
            <a:extLst>
              <a:ext uri="{FF2B5EF4-FFF2-40B4-BE49-F238E27FC236}">
                <a16:creationId xmlns:a16="http://schemas.microsoft.com/office/drawing/2014/main" id="{C2CD8FF6-F4DC-0E8D-AC44-C7CF9EB660F9}"/>
              </a:ext>
            </a:extLst>
          </p:cNvPr>
          <p:cNvPicPr>
            <a:picLocks noChangeAspect="1"/>
          </p:cNvPicPr>
          <p:nvPr/>
        </p:nvPicPr>
        <p:blipFill>
          <a:blip r:embed="rId3"/>
          <a:srcRect t="13510"/>
          <a:stretch>
            <a:fillRect/>
          </a:stretch>
        </p:blipFill>
        <p:spPr>
          <a:xfrm>
            <a:off x="7931347" y="2969703"/>
            <a:ext cx="1865537" cy="2420254"/>
          </a:xfrm>
          <a:prstGeom prst="rect">
            <a:avLst/>
          </a:prstGeom>
        </p:spPr>
      </p:pic>
    </p:spTree>
    <p:extLst>
      <p:ext uri="{BB962C8B-B14F-4D97-AF65-F5344CB8AC3E}">
        <p14:creationId xmlns:p14="http://schemas.microsoft.com/office/powerpoint/2010/main" val="2953483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631CA-C103-645B-BB07-8A451BB1DAD1}"/>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915874F7-821B-4E71-9F38-C2804B63E8F2}"/>
              </a:ext>
            </a:extLst>
          </p:cNvPr>
          <p:cNvSpPr>
            <a:spLocks noGrp="1"/>
          </p:cNvSpPr>
          <p:nvPr>
            <p:ph type="title"/>
          </p:nvPr>
        </p:nvSpPr>
        <p:spPr>
          <a:xfrm>
            <a:off x="4480686" y="0"/>
            <a:ext cx="2508937" cy="1172818"/>
          </a:xfrm>
        </p:spPr>
        <p:txBody>
          <a:bodyPr/>
          <a:lstStyle/>
          <a:p>
            <a:r>
              <a:rPr lang="en-US"/>
              <a:t>Norge 2024</a:t>
            </a:r>
          </a:p>
        </p:txBody>
      </p:sp>
      <p:pic>
        <p:nvPicPr>
          <p:cNvPr id="5" name="Bilde 4">
            <a:extLst>
              <a:ext uri="{FF2B5EF4-FFF2-40B4-BE49-F238E27FC236}">
                <a16:creationId xmlns:a16="http://schemas.microsoft.com/office/drawing/2014/main" id="{7F74455F-8DA5-A549-C559-46FCCEC96FBE}"/>
              </a:ext>
            </a:extLst>
          </p:cNvPr>
          <p:cNvPicPr>
            <a:picLocks noChangeAspect="1"/>
          </p:cNvPicPr>
          <p:nvPr/>
        </p:nvPicPr>
        <p:blipFill>
          <a:blip r:embed="rId3"/>
          <a:stretch>
            <a:fillRect/>
          </a:stretch>
        </p:blipFill>
        <p:spPr>
          <a:xfrm>
            <a:off x="1135968" y="1153655"/>
            <a:ext cx="4254179" cy="4933185"/>
          </a:xfrm>
          <a:prstGeom prst="rect">
            <a:avLst/>
          </a:prstGeom>
        </p:spPr>
      </p:pic>
      <p:pic>
        <p:nvPicPr>
          <p:cNvPr id="9" name="Bilde 8">
            <a:extLst>
              <a:ext uri="{FF2B5EF4-FFF2-40B4-BE49-F238E27FC236}">
                <a16:creationId xmlns:a16="http://schemas.microsoft.com/office/drawing/2014/main" id="{B869489C-189A-BA9E-B454-FF42C6E6DEA5}"/>
              </a:ext>
            </a:extLst>
          </p:cNvPr>
          <p:cNvPicPr>
            <a:picLocks noChangeAspect="1"/>
          </p:cNvPicPr>
          <p:nvPr/>
        </p:nvPicPr>
        <p:blipFill>
          <a:blip r:embed="rId4"/>
          <a:stretch>
            <a:fillRect/>
          </a:stretch>
        </p:blipFill>
        <p:spPr>
          <a:xfrm>
            <a:off x="5733370" y="1172819"/>
            <a:ext cx="5872696" cy="4271052"/>
          </a:xfrm>
          <a:prstGeom prst="rect">
            <a:avLst/>
          </a:prstGeom>
        </p:spPr>
      </p:pic>
    </p:spTree>
    <p:extLst>
      <p:ext uri="{BB962C8B-B14F-4D97-AF65-F5344CB8AC3E}">
        <p14:creationId xmlns:p14="http://schemas.microsoft.com/office/powerpoint/2010/main" val="3278349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8BD016-9607-55E1-7DF0-493D2226B0C7}"/>
              </a:ext>
            </a:extLst>
          </p:cNvPr>
          <p:cNvSpPr>
            <a:spLocks noGrp="1"/>
          </p:cNvSpPr>
          <p:nvPr>
            <p:ph type="title"/>
          </p:nvPr>
        </p:nvSpPr>
        <p:spPr/>
        <p:txBody>
          <a:bodyPr/>
          <a:lstStyle/>
          <a:p>
            <a:r>
              <a:rPr lang="nb-NO"/>
              <a:t>Trøndelag 2024</a:t>
            </a:r>
          </a:p>
        </p:txBody>
      </p:sp>
      <p:sp>
        <p:nvSpPr>
          <p:cNvPr id="3" name="Plassholder for innhold 2">
            <a:extLst>
              <a:ext uri="{FF2B5EF4-FFF2-40B4-BE49-F238E27FC236}">
                <a16:creationId xmlns:a16="http://schemas.microsoft.com/office/drawing/2014/main" id="{A1FBDD6A-2D58-43A6-A4BB-98CD19603B5B}"/>
              </a:ext>
            </a:extLst>
          </p:cNvPr>
          <p:cNvSpPr>
            <a:spLocks noGrp="1"/>
          </p:cNvSpPr>
          <p:nvPr>
            <p:ph sz="quarter" idx="10"/>
          </p:nvPr>
        </p:nvSpPr>
        <p:spPr/>
        <p:txBody>
          <a:bodyPr/>
          <a:lstStyle/>
          <a:p>
            <a:pPr>
              <a:lnSpc>
                <a:spcPct val="90000"/>
              </a:lnSpc>
            </a:pPr>
            <a:r>
              <a:rPr lang="nb-NO"/>
              <a:t>22 av 38 kommuner med høyere gjeldsgrad enn 85 prosent</a:t>
            </a:r>
          </a:p>
          <a:p>
            <a:pPr>
              <a:lnSpc>
                <a:spcPct val="90000"/>
              </a:lnSpc>
            </a:pPr>
            <a:r>
              <a:rPr lang="nb-NO"/>
              <a:t>2 av 38 kommuner med disposisjonsfond under 5 prosent av driftsinntektene</a:t>
            </a:r>
          </a:p>
          <a:p>
            <a:pPr>
              <a:lnSpc>
                <a:spcPct val="90000"/>
              </a:lnSpc>
            </a:pPr>
            <a:r>
              <a:rPr lang="nb-NO"/>
              <a:t>26 av 38 kommuner med netto driftsresultat* under 1 prosent</a:t>
            </a:r>
          </a:p>
          <a:p>
            <a:pPr>
              <a:lnSpc>
                <a:spcPct val="90000"/>
              </a:lnSpc>
            </a:pPr>
            <a:endParaRPr lang="nb-NO"/>
          </a:p>
          <a:p>
            <a:pPr marL="0" indent="0">
              <a:lnSpc>
                <a:spcPct val="90000"/>
              </a:lnSpc>
              <a:buNone/>
            </a:pPr>
            <a:br>
              <a:rPr lang="nb-NO"/>
            </a:br>
            <a:r>
              <a:rPr lang="nb-NO"/>
              <a:t>*Netto driftsresultat eks. bundne fond</a:t>
            </a:r>
          </a:p>
          <a:p>
            <a:pPr>
              <a:lnSpc>
                <a:spcPct val="90000"/>
              </a:lnSpc>
            </a:pPr>
            <a:endParaRPr lang="nb-NO"/>
          </a:p>
          <a:p>
            <a:endParaRPr lang="nb-NO"/>
          </a:p>
        </p:txBody>
      </p:sp>
      <p:pic>
        <p:nvPicPr>
          <p:cNvPr id="10" name="Bilde 9">
            <a:extLst>
              <a:ext uri="{FF2B5EF4-FFF2-40B4-BE49-F238E27FC236}">
                <a16:creationId xmlns:a16="http://schemas.microsoft.com/office/drawing/2014/main" id="{4EC45B36-6AA1-2F0A-3D73-443D5F1BE1D4}"/>
              </a:ext>
            </a:extLst>
          </p:cNvPr>
          <p:cNvPicPr>
            <a:picLocks noChangeAspect="1"/>
          </p:cNvPicPr>
          <p:nvPr/>
        </p:nvPicPr>
        <p:blipFill>
          <a:blip r:embed="rId2"/>
          <a:stretch>
            <a:fillRect/>
          </a:stretch>
        </p:blipFill>
        <p:spPr>
          <a:xfrm>
            <a:off x="0" y="364873"/>
            <a:ext cx="6095999" cy="6128253"/>
          </a:xfrm>
          <a:prstGeom prst="rect">
            <a:avLst/>
          </a:prstGeom>
        </p:spPr>
      </p:pic>
    </p:spTree>
    <p:extLst>
      <p:ext uri="{BB962C8B-B14F-4D97-AF65-F5344CB8AC3E}">
        <p14:creationId xmlns:p14="http://schemas.microsoft.com/office/powerpoint/2010/main" val="548544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descr="Et bilde som inneholder tekst, skjermbilde, line, diagram&#10;&#10;KI-generert innhold kan være feil.">
            <a:extLst>
              <a:ext uri="{FF2B5EF4-FFF2-40B4-BE49-F238E27FC236}">
                <a16:creationId xmlns:a16="http://schemas.microsoft.com/office/drawing/2014/main" id="{5FA4C13C-FE2C-73C9-EEF1-86C57CC6CD8E}"/>
              </a:ext>
            </a:extLst>
          </p:cNvPr>
          <p:cNvPicPr>
            <a:picLocks noGrp="1" noChangeAspect="1"/>
          </p:cNvPicPr>
          <p:nvPr>
            <p:ph sz="quarter" idx="10"/>
          </p:nvPr>
        </p:nvPicPr>
        <p:blipFill>
          <a:blip r:embed="rId3"/>
          <a:stretch>
            <a:fillRect/>
          </a:stretch>
        </p:blipFill>
        <p:spPr>
          <a:xfrm>
            <a:off x="147959" y="68263"/>
            <a:ext cx="11896082" cy="6037262"/>
          </a:xfrm>
          <a:noFill/>
        </p:spPr>
      </p:pic>
      <p:sp>
        <p:nvSpPr>
          <p:cNvPr id="4" name="TekstSylinder 3">
            <a:extLst>
              <a:ext uri="{FF2B5EF4-FFF2-40B4-BE49-F238E27FC236}">
                <a16:creationId xmlns:a16="http://schemas.microsoft.com/office/drawing/2014/main" id="{1BD33026-911E-3A67-A069-FDACA551B146}"/>
              </a:ext>
            </a:extLst>
          </p:cNvPr>
          <p:cNvSpPr txBox="1"/>
          <p:nvPr/>
        </p:nvSpPr>
        <p:spPr>
          <a:xfrm>
            <a:off x="495300" y="6105525"/>
            <a:ext cx="2794000" cy="369332"/>
          </a:xfrm>
          <a:prstGeom prst="rect">
            <a:avLst/>
          </a:prstGeom>
          <a:noFill/>
        </p:spPr>
        <p:txBody>
          <a:bodyPr wrap="square" rtlCol="0">
            <a:spAutoFit/>
          </a:bodyPr>
          <a:lstStyle/>
          <a:p>
            <a:r>
              <a:rPr lang="nb-NO"/>
              <a:t>Kilde: </a:t>
            </a:r>
            <a:r>
              <a:rPr lang="nb-NO" err="1"/>
              <a:t>Finansdepartmentet</a:t>
            </a:r>
            <a:endParaRPr lang="nb-NO"/>
          </a:p>
        </p:txBody>
      </p:sp>
    </p:spTree>
    <p:extLst>
      <p:ext uri="{BB962C8B-B14F-4D97-AF65-F5344CB8AC3E}">
        <p14:creationId xmlns:p14="http://schemas.microsoft.com/office/powerpoint/2010/main" val="1812609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A2DB26-0AC2-7159-ACAF-B8F2B04E6F4E}"/>
              </a:ext>
            </a:extLst>
          </p:cNvPr>
          <p:cNvSpPr>
            <a:spLocks noGrp="1"/>
          </p:cNvSpPr>
          <p:nvPr>
            <p:ph type="title"/>
          </p:nvPr>
        </p:nvSpPr>
        <p:spPr>
          <a:xfrm>
            <a:off x="609600" y="363546"/>
            <a:ext cx="8442960" cy="1132114"/>
          </a:xfrm>
        </p:spPr>
        <p:txBody>
          <a:bodyPr>
            <a:normAutofit fontScale="90000"/>
          </a:bodyPr>
          <a:lstStyle/>
          <a:p>
            <a:br>
              <a:rPr lang="nb-NO" dirty="0"/>
            </a:br>
            <a:r>
              <a:rPr lang="nb-NO" dirty="0"/>
              <a:t>Mer enn 400 statlige forventninger til kommunal oppgaveløsning</a:t>
            </a:r>
          </a:p>
        </p:txBody>
      </p:sp>
      <p:graphicFrame>
        <p:nvGraphicFramePr>
          <p:cNvPr id="6" name="Plassholder for innhold 5">
            <a:extLst>
              <a:ext uri="{FF2B5EF4-FFF2-40B4-BE49-F238E27FC236}">
                <a16:creationId xmlns:a16="http://schemas.microsoft.com/office/drawing/2014/main" id="{366F5655-AFBD-E24D-89D9-9954858C2A02}"/>
              </a:ext>
            </a:extLst>
          </p:cNvPr>
          <p:cNvGraphicFramePr>
            <a:graphicFrameLocks noGrp="1"/>
          </p:cNvGraphicFramePr>
          <p:nvPr>
            <p:ph sz="quarter" idx="10"/>
            <p:extLst>
              <p:ext uri="{D42A27DB-BD31-4B8C-83A1-F6EECF244321}">
                <p14:modId xmlns:p14="http://schemas.microsoft.com/office/powerpoint/2010/main" val="2285262283"/>
              </p:ext>
            </p:extLst>
          </p:nvPr>
        </p:nvGraphicFramePr>
        <p:xfrm>
          <a:off x="609601" y="1654517"/>
          <a:ext cx="8663354" cy="4560546"/>
        </p:xfrm>
        <a:graphic>
          <a:graphicData uri="http://schemas.openxmlformats.org/drawingml/2006/chart">
            <c:chart xmlns:c="http://schemas.openxmlformats.org/drawingml/2006/chart" xmlns:r="http://schemas.openxmlformats.org/officeDocument/2006/relationships" r:id="rId3"/>
          </a:graphicData>
        </a:graphic>
      </p:graphicFrame>
      <p:pic>
        <p:nvPicPr>
          <p:cNvPr id="7" name="Bilde 6" descr="Et bilde som inneholder klær, person, sko, Bukser&#10;&#10;Automatisk generert beskrivelse">
            <a:extLst>
              <a:ext uri="{FF2B5EF4-FFF2-40B4-BE49-F238E27FC236}">
                <a16:creationId xmlns:a16="http://schemas.microsoft.com/office/drawing/2014/main" id="{BA7D94BB-D259-1000-717A-1365760F198D}"/>
              </a:ext>
            </a:extLst>
          </p:cNvPr>
          <p:cNvPicPr>
            <a:picLocks noChangeAspect="1"/>
          </p:cNvPicPr>
          <p:nvPr/>
        </p:nvPicPr>
        <p:blipFill>
          <a:blip r:embed="rId4"/>
          <a:stretch>
            <a:fillRect/>
          </a:stretch>
        </p:blipFill>
        <p:spPr>
          <a:xfrm>
            <a:off x="8773052" y="929603"/>
            <a:ext cx="3309251" cy="4439920"/>
          </a:xfrm>
          <a:prstGeom prst="rect">
            <a:avLst/>
          </a:prstGeom>
          <a:effectLst>
            <a:outerShdw blurRad="50800" dist="38100" dir="2700000" algn="tl" rotWithShape="0">
              <a:prstClr val="black">
                <a:alpha val="40000"/>
              </a:prstClr>
            </a:outerShdw>
          </a:effectLst>
        </p:spPr>
      </p:pic>
      <p:sp>
        <p:nvSpPr>
          <p:cNvPr id="3" name="TekstSylinder 2">
            <a:extLst>
              <a:ext uri="{FF2B5EF4-FFF2-40B4-BE49-F238E27FC236}">
                <a16:creationId xmlns:a16="http://schemas.microsoft.com/office/drawing/2014/main" id="{365CAB72-0C1B-5E26-ED33-81B9C96D4942}"/>
              </a:ext>
            </a:extLst>
          </p:cNvPr>
          <p:cNvSpPr txBox="1"/>
          <p:nvPr/>
        </p:nvSpPr>
        <p:spPr>
          <a:xfrm>
            <a:off x="5455403" y="6246302"/>
            <a:ext cx="281035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0" i="1" u="none" strike="noStrike" kern="1200" cap="none" spc="0" normalizeH="0" baseline="0" noProof="0" dirty="0">
                <a:ln>
                  <a:noFill/>
                </a:ln>
                <a:solidFill>
                  <a:prstClr val="black"/>
                </a:solidFill>
                <a:effectLst/>
                <a:uLnTx/>
                <a:uFillTx/>
                <a:latin typeface="Calibri"/>
                <a:ea typeface="+mn-ea"/>
                <a:cs typeface="+mn-cs"/>
              </a:rPr>
              <a:t>Kilde: Helsedirektoratets nettside</a:t>
            </a:r>
          </a:p>
        </p:txBody>
      </p:sp>
    </p:spTree>
    <p:extLst>
      <p:ext uri="{BB962C8B-B14F-4D97-AF65-F5344CB8AC3E}">
        <p14:creationId xmlns:p14="http://schemas.microsoft.com/office/powerpoint/2010/main" val="3739605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Menneskeansikt, innendørs&#10;&#10;KI-generert innhold kan være feil.">
            <a:extLst>
              <a:ext uri="{FF2B5EF4-FFF2-40B4-BE49-F238E27FC236}">
                <a16:creationId xmlns:a16="http://schemas.microsoft.com/office/drawing/2014/main" id="{ABE6ED9E-6E82-50AE-98D2-E48272D5BCC5}"/>
              </a:ext>
            </a:extLst>
          </p:cNvPr>
          <p:cNvPicPr>
            <a:picLocks noChangeAspect="1"/>
          </p:cNvPicPr>
          <p:nvPr/>
        </p:nvPicPr>
        <p:blipFill>
          <a:blip r:embed="rId3"/>
          <a:stretch>
            <a:fillRect/>
          </a:stretch>
        </p:blipFill>
        <p:spPr>
          <a:xfrm>
            <a:off x="959222" y="645458"/>
            <a:ext cx="4639237" cy="2783542"/>
          </a:xfrm>
          <a:prstGeom prst="rect">
            <a:avLst/>
          </a:prstGeom>
        </p:spPr>
      </p:pic>
      <p:sp>
        <p:nvSpPr>
          <p:cNvPr id="4" name="TekstSylinder 3">
            <a:extLst>
              <a:ext uri="{FF2B5EF4-FFF2-40B4-BE49-F238E27FC236}">
                <a16:creationId xmlns:a16="http://schemas.microsoft.com/office/drawing/2014/main" id="{EBF698A1-8C4A-0900-4A17-994A1ED003B1}"/>
              </a:ext>
            </a:extLst>
          </p:cNvPr>
          <p:cNvSpPr txBox="1"/>
          <p:nvPr/>
        </p:nvSpPr>
        <p:spPr>
          <a:xfrm>
            <a:off x="959222" y="3541691"/>
            <a:ext cx="4472891" cy="646331"/>
          </a:xfrm>
          <a:prstGeom prst="rect">
            <a:avLst/>
          </a:prstGeom>
          <a:noFill/>
        </p:spPr>
        <p:txBody>
          <a:bodyPr wrap="none" rtlCol="0">
            <a:spAutoFit/>
          </a:bodyPr>
          <a:lstStyle/>
          <a:p>
            <a:r>
              <a:rPr lang="nb-NO" b="1"/>
              <a:t>Møte med Kommunalkomiteen på Stortinget</a:t>
            </a:r>
            <a:br>
              <a:rPr lang="nb-NO" b="1"/>
            </a:br>
            <a:r>
              <a:rPr lang="nb-NO" b="1"/>
              <a:t>10. januar 2025</a:t>
            </a:r>
          </a:p>
        </p:txBody>
      </p:sp>
      <p:pic>
        <p:nvPicPr>
          <p:cNvPr id="6" name="Bilde 5" descr="Et bilde som inneholder klær, person, Menneskeansikt, smil&#10;&#10;KI-generert innhold kan være feil.">
            <a:extLst>
              <a:ext uri="{FF2B5EF4-FFF2-40B4-BE49-F238E27FC236}">
                <a16:creationId xmlns:a16="http://schemas.microsoft.com/office/drawing/2014/main" id="{E5BC1CA2-EE4F-0FE4-B8BD-D09D09870985}"/>
              </a:ext>
            </a:extLst>
          </p:cNvPr>
          <p:cNvPicPr>
            <a:picLocks noChangeAspect="1"/>
          </p:cNvPicPr>
          <p:nvPr/>
        </p:nvPicPr>
        <p:blipFill>
          <a:blip r:embed="rId4"/>
          <a:stretch>
            <a:fillRect/>
          </a:stretch>
        </p:blipFill>
        <p:spPr>
          <a:xfrm>
            <a:off x="6230472" y="659817"/>
            <a:ext cx="4383208" cy="2629925"/>
          </a:xfrm>
          <a:prstGeom prst="rect">
            <a:avLst/>
          </a:prstGeom>
        </p:spPr>
      </p:pic>
      <p:pic>
        <p:nvPicPr>
          <p:cNvPr id="8" name="Grafikk 7" descr="Linjepil: roter mot høyre med heldekkende fyll">
            <a:extLst>
              <a:ext uri="{FF2B5EF4-FFF2-40B4-BE49-F238E27FC236}">
                <a16:creationId xmlns:a16="http://schemas.microsoft.com/office/drawing/2014/main" id="{AA4A10BC-B2BA-E740-87F1-51200DF0D3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50543" y="-71024"/>
            <a:ext cx="779929" cy="779929"/>
          </a:xfrm>
          <a:prstGeom prst="rect">
            <a:avLst/>
          </a:prstGeom>
        </p:spPr>
      </p:pic>
      <p:sp>
        <p:nvSpPr>
          <p:cNvPr id="9" name="TekstSylinder 8">
            <a:extLst>
              <a:ext uri="{FF2B5EF4-FFF2-40B4-BE49-F238E27FC236}">
                <a16:creationId xmlns:a16="http://schemas.microsoft.com/office/drawing/2014/main" id="{A6605B76-5146-6490-FCFF-AD6214501A18}"/>
              </a:ext>
            </a:extLst>
          </p:cNvPr>
          <p:cNvSpPr txBox="1"/>
          <p:nvPr/>
        </p:nvSpPr>
        <p:spPr>
          <a:xfrm>
            <a:off x="6296940" y="3330084"/>
            <a:ext cx="4935838" cy="646331"/>
          </a:xfrm>
          <a:prstGeom prst="rect">
            <a:avLst/>
          </a:prstGeom>
          <a:noFill/>
        </p:spPr>
        <p:txBody>
          <a:bodyPr wrap="none" rtlCol="0">
            <a:spAutoFit/>
          </a:bodyPr>
          <a:lstStyle/>
          <a:p>
            <a:r>
              <a:rPr lang="nb-NO" b="1"/>
              <a:t>Konsultasjonsmøte med statsråd Kjersti Stenseng </a:t>
            </a:r>
            <a:br>
              <a:rPr lang="nb-NO" b="1"/>
            </a:br>
            <a:r>
              <a:rPr lang="nb-NO" b="1"/>
              <a:t>7. mars 2025</a:t>
            </a:r>
          </a:p>
        </p:txBody>
      </p:sp>
      <p:pic>
        <p:nvPicPr>
          <p:cNvPr id="11" name="Bilde 10" descr="Et bilde som inneholder klær, person, Menneskeansikt, dress&#10;&#10;KI-generert innhold kan være feil.">
            <a:extLst>
              <a:ext uri="{FF2B5EF4-FFF2-40B4-BE49-F238E27FC236}">
                <a16:creationId xmlns:a16="http://schemas.microsoft.com/office/drawing/2014/main" id="{3FB3E3C6-D93C-D423-7234-662E8C5DB00E}"/>
              </a:ext>
            </a:extLst>
          </p:cNvPr>
          <p:cNvPicPr>
            <a:picLocks noChangeAspect="1"/>
          </p:cNvPicPr>
          <p:nvPr/>
        </p:nvPicPr>
        <p:blipFill>
          <a:blip r:embed="rId7"/>
          <a:stretch>
            <a:fillRect/>
          </a:stretch>
        </p:blipFill>
        <p:spPr>
          <a:xfrm>
            <a:off x="6230472" y="4075331"/>
            <a:ext cx="4244788" cy="2546873"/>
          </a:xfrm>
          <a:prstGeom prst="rect">
            <a:avLst/>
          </a:prstGeom>
        </p:spPr>
      </p:pic>
      <p:pic>
        <p:nvPicPr>
          <p:cNvPr id="12" name="Grafikk 11" descr="Linjepil: roter mot høyre med heldekkende fyll">
            <a:extLst>
              <a:ext uri="{FF2B5EF4-FFF2-40B4-BE49-F238E27FC236}">
                <a16:creationId xmlns:a16="http://schemas.microsoft.com/office/drawing/2014/main" id="{9657287D-2BDC-3A63-F9B0-359F798B78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676317">
            <a:off x="10851249" y="3389130"/>
            <a:ext cx="951452" cy="951452"/>
          </a:xfrm>
          <a:prstGeom prst="rect">
            <a:avLst/>
          </a:prstGeom>
        </p:spPr>
      </p:pic>
      <p:pic>
        <p:nvPicPr>
          <p:cNvPr id="14" name="Bilde 13" descr="Et bilde som inneholder tekst, Font, hvit, skjermbilde&#10;&#10;KI-generert innhold kan være feil.">
            <a:extLst>
              <a:ext uri="{FF2B5EF4-FFF2-40B4-BE49-F238E27FC236}">
                <a16:creationId xmlns:a16="http://schemas.microsoft.com/office/drawing/2014/main" id="{DA746CDB-5199-553D-BC40-E4B350CDE3D2}"/>
              </a:ext>
            </a:extLst>
          </p:cNvPr>
          <p:cNvPicPr>
            <a:picLocks noChangeAspect="1"/>
          </p:cNvPicPr>
          <p:nvPr/>
        </p:nvPicPr>
        <p:blipFill>
          <a:blip r:embed="rId8"/>
          <a:stretch>
            <a:fillRect/>
          </a:stretch>
        </p:blipFill>
        <p:spPr>
          <a:xfrm>
            <a:off x="865025" y="4728366"/>
            <a:ext cx="5365447" cy="1240802"/>
          </a:xfrm>
          <a:prstGeom prst="rect">
            <a:avLst/>
          </a:prstGeom>
        </p:spPr>
      </p:pic>
      <p:pic>
        <p:nvPicPr>
          <p:cNvPr id="19" name="Grafikk 18" descr="Linjepil: krumming med klokken med heldekkende fyll">
            <a:extLst>
              <a:ext uri="{FF2B5EF4-FFF2-40B4-BE49-F238E27FC236}">
                <a16:creationId xmlns:a16="http://schemas.microsoft.com/office/drawing/2014/main" id="{3939358D-E9AC-8875-550D-0CF61198A8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1635" y="5594965"/>
            <a:ext cx="914400" cy="914400"/>
          </a:xfrm>
          <a:prstGeom prst="rect">
            <a:avLst/>
          </a:prstGeom>
        </p:spPr>
      </p:pic>
    </p:spTree>
    <p:extLst>
      <p:ext uri="{BB962C8B-B14F-4D97-AF65-F5344CB8AC3E}">
        <p14:creationId xmlns:p14="http://schemas.microsoft.com/office/powerpoint/2010/main" val="2811266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CA33DB-354A-009D-3240-40953CC0AEC4}"/>
              </a:ext>
            </a:extLst>
          </p:cNvPr>
          <p:cNvSpPr>
            <a:spLocks noGrp="1"/>
          </p:cNvSpPr>
          <p:nvPr>
            <p:ph type="title"/>
          </p:nvPr>
        </p:nvSpPr>
        <p:spPr/>
        <p:txBody>
          <a:bodyPr>
            <a:normAutofit fontScale="90000"/>
          </a:bodyPr>
          <a:lstStyle/>
          <a:p>
            <a:r>
              <a:rPr lang="nb-NO"/>
              <a:t>Store forventninger til kommunekommisjonen </a:t>
            </a:r>
          </a:p>
        </p:txBody>
      </p:sp>
      <p:sp>
        <p:nvSpPr>
          <p:cNvPr id="3" name="Plassholder for innhold 2">
            <a:extLst>
              <a:ext uri="{FF2B5EF4-FFF2-40B4-BE49-F238E27FC236}">
                <a16:creationId xmlns:a16="http://schemas.microsoft.com/office/drawing/2014/main" id="{CC6EB78B-A7C3-550D-392F-FCC387F5260E}"/>
              </a:ext>
            </a:extLst>
          </p:cNvPr>
          <p:cNvSpPr>
            <a:spLocks noGrp="1"/>
          </p:cNvSpPr>
          <p:nvPr>
            <p:ph sz="quarter" idx="10"/>
          </p:nvPr>
        </p:nvSpPr>
        <p:spPr/>
        <p:txBody>
          <a:bodyPr>
            <a:normAutofit/>
          </a:bodyPr>
          <a:lstStyle/>
          <a:p>
            <a:r>
              <a:rPr lang="nb-NO" dirty="0"/>
              <a:t>Stor utålmodighet  </a:t>
            </a:r>
          </a:p>
          <a:p>
            <a:endParaRPr lang="nb-NO" dirty="0"/>
          </a:p>
          <a:p>
            <a:r>
              <a:rPr lang="nb-NO" dirty="0"/>
              <a:t>Stadig nye løfter i valgkamper</a:t>
            </a:r>
          </a:p>
          <a:p>
            <a:endParaRPr lang="nb-NO" dirty="0"/>
          </a:p>
          <a:p>
            <a:r>
              <a:rPr lang="nb-NO" dirty="0"/>
              <a:t>Enkeltsaker </a:t>
            </a:r>
          </a:p>
          <a:p>
            <a:endParaRPr lang="nb-NO" dirty="0"/>
          </a:p>
          <a:p>
            <a:r>
              <a:rPr lang="nb-NO" dirty="0"/>
              <a:t>Helheten da dere! </a:t>
            </a:r>
          </a:p>
          <a:p>
            <a:pPr>
              <a:buFontTx/>
              <a:buChar char="-"/>
            </a:pPr>
            <a:endParaRPr lang="nb-NO" dirty="0"/>
          </a:p>
        </p:txBody>
      </p:sp>
      <p:pic>
        <p:nvPicPr>
          <p:cNvPr id="6" name="Plassholder for bilde 5" descr="Et bilde som inneholder klær, person, Menneskeansikt, smil&#10;&#10;KI-generert innhold kan være feil.">
            <a:extLst>
              <a:ext uri="{FF2B5EF4-FFF2-40B4-BE49-F238E27FC236}">
                <a16:creationId xmlns:a16="http://schemas.microsoft.com/office/drawing/2014/main" id="{13841164-793D-8638-D0CA-1981361D44C1}"/>
              </a:ext>
            </a:extLst>
          </p:cNvPr>
          <p:cNvPicPr>
            <a:picLocks noGrp="1" noChangeAspect="1"/>
          </p:cNvPicPr>
          <p:nvPr>
            <p:ph type="pic" sz="quarter" idx="11"/>
          </p:nvPr>
        </p:nvPicPr>
        <p:blipFill>
          <a:blip r:embed="rId3"/>
          <a:srcRect l="18795" r="18795"/>
          <a:stretch>
            <a:fillRect/>
          </a:stretch>
        </p:blipFill>
        <p:spPr/>
      </p:pic>
      <p:sp>
        <p:nvSpPr>
          <p:cNvPr id="7" name="TekstSylinder 6">
            <a:extLst>
              <a:ext uri="{FF2B5EF4-FFF2-40B4-BE49-F238E27FC236}">
                <a16:creationId xmlns:a16="http://schemas.microsoft.com/office/drawing/2014/main" id="{89583A8C-9F91-D65C-B2F6-0C6CD99C2CC5}"/>
              </a:ext>
            </a:extLst>
          </p:cNvPr>
          <p:cNvSpPr txBox="1"/>
          <p:nvPr/>
        </p:nvSpPr>
        <p:spPr>
          <a:xfrm>
            <a:off x="467139" y="5699561"/>
            <a:ext cx="5167618" cy="923330"/>
          </a:xfrm>
          <a:prstGeom prst="rect">
            <a:avLst/>
          </a:prstGeom>
          <a:noFill/>
        </p:spPr>
        <p:txBody>
          <a:bodyPr wrap="square" rtlCol="0">
            <a:spAutoFit/>
          </a:bodyPr>
          <a:lstStyle/>
          <a:p>
            <a:r>
              <a:rPr lang="nb-NO"/>
              <a:t>Kommisjonens leder, Eivind Dahle, sammen med kommunedirektør i </a:t>
            </a:r>
            <a:r>
              <a:rPr lang="nb-NO" err="1"/>
              <a:t>Kristinasand</a:t>
            </a:r>
            <a:r>
              <a:rPr lang="nb-NO"/>
              <a:t>, Camilla Dunsæd, som også sitter i utvalget. Foto: KS</a:t>
            </a:r>
          </a:p>
        </p:txBody>
      </p:sp>
    </p:spTree>
    <p:extLst>
      <p:ext uri="{BB962C8B-B14F-4D97-AF65-F5344CB8AC3E}">
        <p14:creationId xmlns:p14="http://schemas.microsoft.com/office/powerpoint/2010/main" val="3697254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948247-4188-5C5B-1DEA-3A2E655A495B}"/>
              </a:ext>
            </a:extLst>
          </p:cNvPr>
          <p:cNvSpPr>
            <a:spLocks noGrp="1"/>
          </p:cNvSpPr>
          <p:nvPr>
            <p:ph type="title"/>
          </p:nvPr>
        </p:nvSpPr>
        <p:spPr/>
        <p:txBody>
          <a:bodyPr>
            <a:normAutofit fontScale="90000"/>
          </a:bodyPr>
          <a:lstStyle/>
          <a:p>
            <a:r>
              <a:rPr lang="nb-NO"/>
              <a:t>Solid kunnskapsgrunnlag og klare anbefalinger</a:t>
            </a:r>
          </a:p>
        </p:txBody>
      </p:sp>
      <p:sp>
        <p:nvSpPr>
          <p:cNvPr id="3" name="Plassholder for innhold 2">
            <a:extLst>
              <a:ext uri="{FF2B5EF4-FFF2-40B4-BE49-F238E27FC236}">
                <a16:creationId xmlns:a16="http://schemas.microsoft.com/office/drawing/2014/main" id="{B18168D5-A05D-44E2-A2F8-0A3529E757F4}"/>
              </a:ext>
            </a:extLst>
          </p:cNvPr>
          <p:cNvSpPr>
            <a:spLocks noGrp="1"/>
          </p:cNvSpPr>
          <p:nvPr>
            <p:ph sz="quarter" idx="10"/>
          </p:nvPr>
        </p:nvSpPr>
        <p:spPr/>
        <p:txBody>
          <a:bodyPr>
            <a:normAutofit fontScale="92500" lnSpcReduction="20000"/>
          </a:bodyPr>
          <a:lstStyle/>
          <a:p>
            <a:r>
              <a:rPr lang="nb-NO"/>
              <a:t>DFØ- rapporten «Hvordan styrer staten kommunene?» slår fast at det samlede styringstrykket er stort og har vært økende siden 2015. </a:t>
            </a:r>
          </a:p>
          <a:p>
            <a:r>
              <a:rPr lang="nb-NO"/>
              <a:t>DFØ anbefaler at staten i større grad utreder alternative og mindre inngripende tiltak og belyser konsekvensene.</a:t>
            </a:r>
          </a:p>
          <a:p>
            <a:r>
              <a:rPr lang="nb-NO"/>
              <a:t>DFØ anbefaler også at staten vurderer om forutsetningene for at virkningen skal bli som ønsket faktisk er til stede i alle typer kommuner. </a:t>
            </a:r>
          </a:p>
        </p:txBody>
      </p:sp>
      <p:pic>
        <p:nvPicPr>
          <p:cNvPr id="6" name="Plassholder for bilde 5" descr="Et bilde som inneholder tekst, skjermbilde, Font, design&#10;&#10;Automatisk generert beskrivelse">
            <a:extLst>
              <a:ext uri="{FF2B5EF4-FFF2-40B4-BE49-F238E27FC236}">
                <a16:creationId xmlns:a16="http://schemas.microsoft.com/office/drawing/2014/main" id="{9D299B49-56D2-47F2-A2B8-40FF2A180265}"/>
              </a:ext>
            </a:extLst>
          </p:cNvPr>
          <p:cNvPicPr>
            <a:picLocks noGrp="1" noChangeAspect="1"/>
          </p:cNvPicPr>
          <p:nvPr>
            <p:ph type="pic" sz="quarter" idx="11"/>
          </p:nvPr>
        </p:nvPicPr>
        <p:blipFill>
          <a:blip r:embed="rId3"/>
          <a:srcRect t="10175" b="10175"/>
          <a:stretch>
            <a:fillRect/>
          </a:stretch>
        </p:blipFill>
        <p:spPr/>
      </p:pic>
    </p:spTree>
    <p:extLst>
      <p:ext uri="{BB962C8B-B14F-4D97-AF65-F5344CB8AC3E}">
        <p14:creationId xmlns:p14="http://schemas.microsoft.com/office/powerpoint/2010/main" val="1315724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26FC31-5D7C-2094-A01C-020E06032226}"/>
              </a:ext>
            </a:extLst>
          </p:cNvPr>
          <p:cNvSpPr>
            <a:spLocks noGrp="1"/>
          </p:cNvSpPr>
          <p:nvPr>
            <p:ph type="title"/>
          </p:nvPr>
        </p:nvSpPr>
        <p:spPr>
          <a:xfrm>
            <a:off x="609600" y="366591"/>
            <a:ext cx="10972800" cy="1143000"/>
          </a:xfrm>
        </p:spPr>
        <p:txBody>
          <a:bodyPr anchor="ctr">
            <a:normAutofit/>
          </a:bodyPr>
          <a:lstStyle/>
          <a:p>
            <a:r>
              <a:rPr lang="nb-NO"/>
              <a:t>To rapporter – en felles bekymring </a:t>
            </a:r>
          </a:p>
        </p:txBody>
      </p:sp>
      <p:pic>
        <p:nvPicPr>
          <p:cNvPr id="6" name="Plassholder for bilde 5">
            <a:extLst>
              <a:ext uri="{FF2B5EF4-FFF2-40B4-BE49-F238E27FC236}">
                <a16:creationId xmlns:a16="http://schemas.microsoft.com/office/drawing/2014/main" id="{4C6CAD79-2AAA-E8B5-E7CE-C3DA1656A13C}"/>
              </a:ext>
            </a:extLst>
          </p:cNvPr>
          <p:cNvPicPr>
            <a:picLocks noGrp="1" noChangeAspect="1"/>
          </p:cNvPicPr>
          <p:nvPr>
            <p:ph sz="half" idx="1"/>
          </p:nvPr>
        </p:nvPicPr>
        <p:blipFill>
          <a:blip r:embed="rId3"/>
          <a:srcRect l="10341" r="10341"/>
          <a:stretch/>
        </p:blipFill>
        <p:spPr>
          <a:xfrm>
            <a:off x="609600" y="1600201"/>
            <a:ext cx="5384800" cy="4525963"/>
          </a:xfrm>
          <a:noFill/>
        </p:spPr>
      </p:pic>
      <p:sp>
        <p:nvSpPr>
          <p:cNvPr id="3" name="Plassholder for innhold 2">
            <a:extLst>
              <a:ext uri="{FF2B5EF4-FFF2-40B4-BE49-F238E27FC236}">
                <a16:creationId xmlns:a16="http://schemas.microsoft.com/office/drawing/2014/main" id="{E08B9E43-2887-4AC7-1086-EE651BA550DB}"/>
              </a:ext>
            </a:extLst>
          </p:cNvPr>
          <p:cNvSpPr>
            <a:spLocks noGrp="1"/>
          </p:cNvSpPr>
          <p:nvPr>
            <p:ph sz="half" idx="2"/>
          </p:nvPr>
        </p:nvSpPr>
        <p:spPr>
          <a:xfrm>
            <a:off x="6197600" y="1600201"/>
            <a:ext cx="5384800" cy="4525963"/>
          </a:xfrm>
        </p:spPr>
        <p:txBody>
          <a:bodyPr vert="horz" lIns="91440" tIns="45720" rIns="91440" bIns="45720" rtlCol="0" anchor="t">
            <a:normAutofit/>
          </a:bodyPr>
          <a:lstStyle/>
          <a:p>
            <a:pPr marL="0" lvl="0" indent="0">
              <a:lnSpc>
                <a:spcPct val="90000"/>
              </a:lnSpc>
              <a:buNone/>
            </a:pPr>
            <a:r>
              <a:rPr lang="nb-NO" sz="3600" b="1" kern="100" dirty="0">
                <a:effectLst/>
              </a:rPr>
              <a:t>500 sider innspill </a:t>
            </a:r>
          </a:p>
          <a:p>
            <a:pPr marL="0" lvl="0" indent="0">
              <a:lnSpc>
                <a:spcPct val="90000"/>
              </a:lnSpc>
              <a:buNone/>
            </a:pPr>
            <a:endParaRPr lang="nb-NO" sz="3200" b="1" kern="100" dirty="0">
              <a:effectLst/>
            </a:endParaRPr>
          </a:p>
          <a:p>
            <a:pPr marL="0" lvl="0" indent="0">
              <a:lnSpc>
                <a:spcPct val="90000"/>
              </a:lnSpc>
              <a:buNone/>
            </a:pPr>
            <a:r>
              <a:rPr lang="nb-NO" sz="3200" b="1" kern="100" dirty="0">
                <a:effectLst/>
              </a:rPr>
              <a:t>- </a:t>
            </a:r>
            <a:r>
              <a:rPr lang="nb-NO" sz="3200" kern="100">
                <a:effectLst/>
              </a:rPr>
              <a:t>Overdreven tro på lover</a:t>
            </a:r>
            <a:endParaRPr lang="nb-NO" sz="3200" kern="100">
              <a:effectLst/>
              <a:ea typeface="Calibri"/>
              <a:cs typeface="Calibri"/>
            </a:endParaRPr>
          </a:p>
          <a:p>
            <a:pPr marL="0" lvl="0" indent="0">
              <a:lnSpc>
                <a:spcPct val="90000"/>
              </a:lnSpc>
              <a:buNone/>
            </a:pPr>
            <a:r>
              <a:rPr lang="nb-NO" sz="3200" kern="100"/>
              <a:t>- Detaljstyringen har i sum negativ effekt </a:t>
            </a:r>
            <a:endParaRPr lang="nb-NO" sz="3200" kern="100">
              <a:ea typeface="Calibri"/>
              <a:cs typeface="Calibri"/>
            </a:endParaRPr>
          </a:p>
          <a:p>
            <a:pPr marL="0" lvl="0" indent="0">
              <a:lnSpc>
                <a:spcPct val="90000"/>
              </a:lnSpc>
              <a:buNone/>
            </a:pPr>
            <a:r>
              <a:rPr lang="nb-NO" sz="3200" kern="100"/>
              <a:t>- Det grunnlovfestede kommunale selvstyret må respekteres</a:t>
            </a:r>
            <a:endParaRPr lang="nb-NO" sz="3200" dirty="0"/>
          </a:p>
        </p:txBody>
      </p:sp>
      <p:sp>
        <p:nvSpPr>
          <p:cNvPr id="4" name="TekstSylinder 3">
            <a:extLst>
              <a:ext uri="{FF2B5EF4-FFF2-40B4-BE49-F238E27FC236}">
                <a16:creationId xmlns:a16="http://schemas.microsoft.com/office/drawing/2014/main" id="{5E590A2E-90F8-8445-24DA-71130BF1A9B3}"/>
              </a:ext>
            </a:extLst>
          </p:cNvPr>
          <p:cNvSpPr txBox="1"/>
          <p:nvPr/>
        </p:nvSpPr>
        <p:spPr>
          <a:xfrm>
            <a:off x="6197600" y="5755109"/>
            <a:ext cx="4458879" cy="646331"/>
          </a:xfrm>
          <a:prstGeom prst="rect">
            <a:avLst/>
          </a:prstGeom>
          <a:noFill/>
        </p:spPr>
        <p:txBody>
          <a:bodyPr wrap="square" rtlCol="0">
            <a:spAutoFit/>
          </a:bodyPr>
          <a:lstStyle/>
          <a:p>
            <a:r>
              <a:rPr lang="nb-NO"/>
              <a:t>Direktør for KS-advokatene Tor Allstrin. Foto: KS </a:t>
            </a:r>
          </a:p>
        </p:txBody>
      </p:sp>
    </p:spTree>
    <p:extLst>
      <p:ext uri="{BB962C8B-B14F-4D97-AF65-F5344CB8AC3E}">
        <p14:creationId xmlns:p14="http://schemas.microsoft.com/office/powerpoint/2010/main" val="3159843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81C278-B7D0-D1D8-6B9F-C7AA8D66D748}"/>
              </a:ext>
            </a:extLst>
          </p:cNvPr>
          <p:cNvSpPr>
            <a:spLocks noGrp="1"/>
          </p:cNvSpPr>
          <p:nvPr>
            <p:ph type="title"/>
          </p:nvPr>
        </p:nvSpPr>
        <p:spPr/>
        <p:txBody>
          <a:bodyPr/>
          <a:lstStyle/>
          <a:p>
            <a:r>
              <a:rPr lang="nb-NO">
                <a:ea typeface="Calibri"/>
                <a:cs typeface="Calibri"/>
              </a:rPr>
              <a:t>Vi er godt i gang! </a:t>
            </a:r>
            <a:endParaRPr lang="nb-NO"/>
          </a:p>
        </p:txBody>
      </p:sp>
      <p:sp>
        <p:nvSpPr>
          <p:cNvPr id="3" name="Plassholder for innhold 2">
            <a:extLst>
              <a:ext uri="{FF2B5EF4-FFF2-40B4-BE49-F238E27FC236}">
                <a16:creationId xmlns:a16="http://schemas.microsoft.com/office/drawing/2014/main" id="{478A345B-C10B-DE6D-8A08-B6680A2E5354}"/>
              </a:ext>
            </a:extLst>
          </p:cNvPr>
          <p:cNvSpPr>
            <a:spLocks noGrp="1"/>
          </p:cNvSpPr>
          <p:nvPr>
            <p:ph sz="quarter" idx="10"/>
          </p:nvPr>
        </p:nvSpPr>
        <p:spPr/>
        <p:txBody>
          <a:bodyPr vert="horz" lIns="91440" tIns="45720" rIns="91440" bIns="45720" rtlCol="0" anchor="t">
            <a:normAutofit/>
          </a:bodyPr>
          <a:lstStyle/>
          <a:p>
            <a:pPr marL="0" indent="0">
              <a:buNone/>
            </a:pPr>
            <a:r>
              <a:rPr lang="nb-NO" b="1">
                <a:ea typeface="Calibri"/>
                <a:cs typeface="Calibri"/>
              </a:rPr>
              <a:t>Viktige grep er: </a:t>
            </a:r>
          </a:p>
          <a:p>
            <a:pPr>
              <a:buFont typeface="Calibri"/>
              <a:buChar char="-"/>
            </a:pPr>
            <a:r>
              <a:rPr lang="nb-NO">
                <a:ea typeface="Calibri"/>
                <a:cs typeface="Calibri"/>
              </a:rPr>
              <a:t>Innovasjon og forsøk </a:t>
            </a:r>
          </a:p>
          <a:p>
            <a:pPr>
              <a:buFont typeface="Calibri"/>
              <a:buChar char="-"/>
            </a:pPr>
            <a:r>
              <a:rPr lang="nb-NO">
                <a:ea typeface="Calibri"/>
                <a:cs typeface="Calibri"/>
              </a:rPr>
              <a:t>Digitalisering</a:t>
            </a:r>
          </a:p>
          <a:p>
            <a:pPr marL="0" indent="0">
              <a:buNone/>
            </a:pPr>
            <a:endParaRPr lang="nb-NO">
              <a:ea typeface="Calibri"/>
              <a:cs typeface="Calibri"/>
            </a:endParaRPr>
          </a:p>
          <a:p>
            <a:pPr marL="0" indent="0">
              <a:buNone/>
            </a:pPr>
            <a:r>
              <a:rPr lang="nb-NO" b="1">
                <a:ea typeface="Calibri"/>
                <a:cs typeface="Calibri"/>
              </a:rPr>
              <a:t>Å bidra til omstilling er prioritet i KS</a:t>
            </a:r>
          </a:p>
          <a:p>
            <a:pPr>
              <a:buFont typeface="Calibri"/>
              <a:buChar char="-"/>
            </a:pPr>
            <a:r>
              <a:rPr lang="nb-NO">
                <a:ea typeface="Calibri"/>
                <a:cs typeface="Calibri"/>
              </a:rPr>
              <a:t>Partnerskap for radikal innovasjon </a:t>
            </a:r>
          </a:p>
          <a:p>
            <a:pPr>
              <a:buFont typeface="Calibri"/>
              <a:buChar char="-"/>
            </a:pPr>
            <a:r>
              <a:rPr lang="nb-NO">
                <a:ea typeface="Calibri"/>
                <a:cs typeface="Calibri"/>
              </a:rPr>
              <a:t>KS Digital</a:t>
            </a:r>
          </a:p>
          <a:p>
            <a:pPr>
              <a:buFont typeface="Calibri"/>
              <a:buChar char="-"/>
            </a:pPr>
            <a:endParaRPr lang="nb-NO">
              <a:ea typeface="Calibri"/>
              <a:cs typeface="Calibri"/>
            </a:endParaRPr>
          </a:p>
        </p:txBody>
      </p:sp>
      <p:pic>
        <p:nvPicPr>
          <p:cNvPr id="7" name="Plassholder for bilde 6" descr="Et bilde som inneholder tre, utendørs, kunst, skjermbilde&#10;&#10;KI-generert innhold kan være feil.">
            <a:extLst>
              <a:ext uri="{FF2B5EF4-FFF2-40B4-BE49-F238E27FC236}">
                <a16:creationId xmlns:a16="http://schemas.microsoft.com/office/drawing/2014/main" id="{494BCEA6-C0FA-6324-C767-25FAC7D5C0D2}"/>
              </a:ext>
            </a:extLst>
          </p:cNvPr>
          <p:cNvPicPr>
            <a:picLocks noGrp="1" noChangeAspect="1"/>
          </p:cNvPicPr>
          <p:nvPr>
            <p:ph type="pic" sz="quarter" idx="11"/>
          </p:nvPr>
        </p:nvPicPr>
        <p:blipFill>
          <a:blip r:embed="rId3"/>
          <a:srcRect l="27063" r="27063"/>
          <a:stretch>
            <a:fillRect/>
          </a:stretch>
        </p:blipFill>
        <p:spPr/>
      </p:pic>
      <p:pic>
        <p:nvPicPr>
          <p:cNvPr id="5" name="Picture 2" descr="ny grafisk profil - KS Digital">
            <a:extLst>
              <a:ext uri="{FF2B5EF4-FFF2-40B4-BE49-F238E27FC236}">
                <a16:creationId xmlns:a16="http://schemas.microsoft.com/office/drawing/2014/main" id="{4AA84310-A470-49AA-AA34-FCD8AAC18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00" y="3072500"/>
            <a:ext cx="3721636" cy="95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189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3B5825A2-85D9-D946-BE91-E3DEAFC114C5}"/>
              </a:ext>
            </a:extLst>
          </p:cNvPr>
          <p:cNvSpPr>
            <a:spLocks noGrp="1"/>
          </p:cNvSpPr>
          <p:nvPr>
            <p:ph type="title"/>
          </p:nvPr>
        </p:nvSpPr>
        <p:spPr>
          <a:xfrm>
            <a:off x="609600" y="366591"/>
            <a:ext cx="10972800" cy="1143000"/>
          </a:xfrm>
        </p:spPr>
        <p:txBody>
          <a:bodyPr anchor="ctr">
            <a:normAutofit/>
          </a:bodyPr>
          <a:lstStyle/>
          <a:p>
            <a:r>
              <a:rPr lang="nb-NO"/>
              <a:t>Debatthefte 2025: Hva svarte dere? </a:t>
            </a:r>
          </a:p>
        </p:txBody>
      </p:sp>
      <p:sp>
        <p:nvSpPr>
          <p:cNvPr id="5" name="Plassholder for innhold 4">
            <a:extLst>
              <a:ext uri="{FF2B5EF4-FFF2-40B4-BE49-F238E27FC236}">
                <a16:creationId xmlns:a16="http://schemas.microsoft.com/office/drawing/2014/main" id="{20BA3FEE-DC7D-9148-BAE6-69851B6F905A}"/>
              </a:ext>
            </a:extLst>
          </p:cNvPr>
          <p:cNvSpPr>
            <a:spLocks noGrp="1"/>
          </p:cNvSpPr>
          <p:nvPr>
            <p:ph sz="half" idx="1"/>
          </p:nvPr>
        </p:nvSpPr>
        <p:spPr>
          <a:xfrm>
            <a:off x="609600" y="1600201"/>
            <a:ext cx="5384800" cy="4525963"/>
          </a:xfrm>
        </p:spPr>
        <p:txBody>
          <a:bodyPr>
            <a:normAutofit/>
          </a:bodyPr>
          <a:lstStyle/>
          <a:p>
            <a:r>
              <a:rPr lang="nb-NO"/>
              <a:t>Mindre statlig detaljstyring </a:t>
            </a:r>
          </a:p>
          <a:p>
            <a:r>
              <a:rPr lang="nb-NO"/>
              <a:t>Tydelig kommunikasjon med innbyggerne</a:t>
            </a:r>
          </a:p>
          <a:p>
            <a:r>
              <a:rPr lang="nb-NO"/>
              <a:t>Innbyggermedvirkning, innovasjon og teknologi</a:t>
            </a:r>
          </a:p>
          <a:p>
            <a:r>
              <a:rPr lang="nb-NO"/>
              <a:t>KS folkevalgtprogram, verktøy og opplæring</a:t>
            </a:r>
          </a:p>
        </p:txBody>
      </p:sp>
      <p:pic>
        <p:nvPicPr>
          <p:cNvPr id="3" name="Plassholder for bilde 2">
            <a:extLst>
              <a:ext uri="{FF2B5EF4-FFF2-40B4-BE49-F238E27FC236}">
                <a16:creationId xmlns:a16="http://schemas.microsoft.com/office/drawing/2014/main" id="{DE8DDFE2-EF15-996A-F236-9413C70AD9EF}"/>
              </a:ext>
            </a:extLst>
          </p:cNvPr>
          <p:cNvPicPr>
            <a:picLocks noGrp="1" noChangeAspect="1"/>
          </p:cNvPicPr>
          <p:nvPr>
            <p:ph sz="half" idx="2"/>
          </p:nvPr>
        </p:nvPicPr>
        <p:blipFill>
          <a:blip r:embed="rId3"/>
          <a:stretch/>
        </p:blipFill>
        <p:spPr>
          <a:xfrm>
            <a:off x="6878972" y="1375795"/>
            <a:ext cx="3848015" cy="4949215"/>
          </a:xfrm>
          <a:noFill/>
        </p:spPr>
      </p:pic>
    </p:spTree>
    <p:extLst>
      <p:ext uri="{BB962C8B-B14F-4D97-AF65-F5344CB8AC3E}">
        <p14:creationId xmlns:p14="http://schemas.microsoft.com/office/powerpoint/2010/main" val="1346413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klær, mann, Kameraer og objektiver&#10;&#10;KI-generert innhold kan være feil.">
            <a:extLst>
              <a:ext uri="{FF2B5EF4-FFF2-40B4-BE49-F238E27FC236}">
                <a16:creationId xmlns:a16="http://schemas.microsoft.com/office/drawing/2014/main" id="{8FDB4243-A521-7A0B-DFD4-8202A6898A6E}"/>
              </a:ext>
            </a:extLst>
          </p:cNvPr>
          <p:cNvPicPr>
            <a:picLocks noChangeAspect="1"/>
          </p:cNvPicPr>
          <p:nvPr/>
        </p:nvPicPr>
        <p:blipFill>
          <a:blip r:embed="rId3"/>
          <a:srcRect t="11000" b="14000"/>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988726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591193DD-C907-8C4D-943A-B36224383622}"/>
              </a:ext>
            </a:extLst>
          </p:cNvPr>
          <p:cNvSpPr>
            <a:spLocks noGrp="1"/>
          </p:cNvSpPr>
          <p:nvPr>
            <p:ph type="title"/>
          </p:nvPr>
        </p:nvSpPr>
        <p:spPr>
          <a:xfrm>
            <a:off x="6456845" y="548535"/>
            <a:ext cx="5343939" cy="1172818"/>
          </a:xfrm>
        </p:spPr>
        <p:txBody>
          <a:bodyPr anchor="ctr">
            <a:normAutofit/>
          </a:bodyPr>
          <a:lstStyle/>
          <a:p>
            <a:pPr>
              <a:lnSpc>
                <a:spcPct val="90000"/>
              </a:lnSpc>
            </a:pPr>
            <a:r>
              <a:rPr lang="nb-NO"/>
              <a:t>Debattheftet 2026:</a:t>
            </a:r>
            <a:br>
              <a:rPr lang="nb-NO"/>
            </a:br>
            <a:r>
              <a:rPr lang="nb-NO"/>
              <a:t>Tid for taktskifte</a:t>
            </a:r>
          </a:p>
        </p:txBody>
      </p:sp>
      <p:sp>
        <p:nvSpPr>
          <p:cNvPr id="6" name="Plassholder for innhold 5">
            <a:extLst>
              <a:ext uri="{FF2B5EF4-FFF2-40B4-BE49-F238E27FC236}">
                <a16:creationId xmlns:a16="http://schemas.microsoft.com/office/drawing/2014/main" id="{87EA9564-384D-1E49-83B1-2D88913F9135}"/>
              </a:ext>
            </a:extLst>
          </p:cNvPr>
          <p:cNvSpPr>
            <a:spLocks noGrp="1"/>
          </p:cNvSpPr>
          <p:nvPr>
            <p:ph sz="quarter" idx="10"/>
          </p:nvPr>
        </p:nvSpPr>
        <p:spPr>
          <a:xfrm>
            <a:off x="6456846" y="1759226"/>
            <a:ext cx="5343938" cy="4150686"/>
          </a:xfrm>
        </p:spPr>
        <p:txBody>
          <a:bodyPr>
            <a:normAutofit/>
          </a:bodyPr>
          <a:lstStyle/>
          <a:p>
            <a:pPr marL="0" indent="0">
              <a:buNone/>
            </a:pPr>
            <a:r>
              <a:rPr lang="nb-NO"/>
              <a:t>En ny sitasjon krever at vi gjør endringer raskt: </a:t>
            </a:r>
          </a:p>
          <a:p>
            <a:r>
              <a:rPr lang="nb-NO"/>
              <a:t>Vi må gjennomføre endringer i måten innbyggernes behov møtes, slik at vi har et bærekraftig velferdssamfunn.</a:t>
            </a:r>
          </a:p>
          <a:p>
            <a:r>
              <a:rPr lang="nb-NO"/>
              <a:t>Vi må skjerpe beredskapen i en helt ny sikkerhetspolitisk situasjon. </a:t>
            </a:r>
          </a:p>
        </p:txBody>
      </p:sp>
      <p:pic>
        <p:nvPicPr>
          <p:cNvPr id="10" name="Plassholder for bilde 9">
            <a:extLst>
              <a:ext uri="{FF2B5EF4-FFF2-40B4-BE49-F238E27FC236}">
                <a16:creationId xmlns:a16="http://schemas.microsoft.com/office/drawing/2014/main" id="{DEF624C8-F236-47E4-B48E-134F02953657}"/>
              </a:ext>
            </a:extLst>
          </p:cNvPr>
          <p:cNvPicPr>
            <a:picLocks noGrp="1" noChangeAspect="1"/>
          </p:cNvPicPr>
          <p:nvPr>
            <p:ph type="pic" sz="quarter" idx="11"/>
          </p:nvPr>
        </p:nvPicPr>
        <p:blipFill>
          <a:blip r:embed="rId3"/>
          <a:srcRect r="6186"/>
          <a:stretch>
            <a:fillRect/>
          </a:stretch>
        </p:blipFill>
        <p:spPr>
          <a:xfrm>
            <a:off x="-1" y="10"/>
            <a:ext cx="6096000" cy="6857990"/>
          </a:xfrm>
          <a:noFill/>
        </p:spPr>
      </p:pic>
    </p:spTree>
    <p:extLst>
      <p:ext uri="{BB962C8B-B14F-4D97-AF65-F5344CB8AC3E}">
        <p14:creationId xmlns:p14="http://schemas.microsoft.com/office/powerpoint/2010/main" val="746946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023460-CF10-E649-AEB5-678D7612C715}"/>
              </a:ext>
            </a:extLst>
          </p:cNvPr>
          <p:cNvSpPr>
            <a:spLocks noGrp="1"/>
          </p:cNvSpPr>
          <p:nvPr>
            <p:ph type="ctrTitle"/>
          </p:nvPr>
        </p:nvSpPr>
        <p:spPr/>
        <p:txBody>
          <a:bodyPr/>
          <a:lstStyle/>
          <a:p>
            <a:r>
              <a:rPr lang="nb-NO"/>
              <a:t>Takk for oppmerksomheten!</a:t>
            </a:r>
          </a:p>
        </p:txBody>
      </p:sp>
    </p:spTree>
    <p:extLst>
      <p:ext uri="{BB962C8B-B14F-4D97-AF65-F5344CB8AC3E}">
        <p14:creationId xmlns:p14="http://schemas.microsoft.com/office/powerpoint/2010/main" val="63412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0E94AC-EF11-E59B-A2C7-C9DF81A05680}"/>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6D62689D-01AE-D156-A4E3-BC8902A74758}"/>
              </a:ext>
            </a:extLst>
          </p:cNvPr>
          <p:cNvSpPr>
            <a:spLocks noGrp="1"/>
          </p:cNvSpPr>
          <p:nvPr>
            <p:ph sz="quarter" idx="10"/>
          </p:nvPr>
        </p:nvSpPr>
        <p:spPr/>
        <p:txBody>
          <a:bodyPr vert="horz" lIns="91440" tIns="45720" rIns="91440" bIns="45720" rtlCol="0" anchor="t">
            <a:normAutofit/>
          </a:bodyPr>
          <a:lstStyle/>
          <a:p>
            <a:r>
              <a:rPr lang="nb-NO" sz="1200" dirty="0">
                <a:latin typeface="Aptos"/>
              </a:rPr>
              <a:t>Det er en stor utfordring at kostnadspresset gjør at det må kuttes i kommunale budsjetter uten å komme i konflikt med den detaljerte statlige styringen innenfor de lovpålagte oppgavene. En medvirkende grunn til dette presset er økningen over tid i omfanget av ressurskrevende enkelttjenester, som jo styres av individuelle juridiske rettigheter.     </a:t>
            </a:r>
          </a:p>
          <a:p>
            <a:endParaRPr lang="nb-NO" sz="1200" dirty="0">
              <a:latin typeface="Aptos"/>
            </a:endParaRPr>
          </a:p>
          <a:p>
            <a:r>
              <a:rPr lang="nb-NO" sz="1200" dirty="0">
                <a:latin typeface="Aptos"/>
              </a:rPr>
              <a:t>Vi er bekymret for at slike helt nødvendige tiltak særlig rammer viktige velferdstilbud som kanskje ikke er direkte lovpålagt, men som er like viktige for å sikre bred inkludering i lokalsamfunnene. Altså de mange gode aktiviteter og tiltak som kommunene gjør for å forebygge utenforskap, ensomhet og psykisk uhelse. Det gjelder både barn, unge og eldre. </a:t>
            </a:r>
          </a:p>
          <a:p>
            <a:endParaRPr lang="nb-NO" dirty="0">
              <a:ea typeface="Calibri"/>
              <a:cs typeface="Calibri"/>
            </a:endParaRPr>
          </a:p>
        </p:txBody>
      </p:sp>
      <p:sp>
        <p:nvSpPr>
          <p:cNvPr id="4" name="Plassholder for bilde 3">
            <a:extLst>
              <a:ext uri="{FF2B5EF4-FFF2-40B4-BE49-F238E27FC236}">
                <a16:creationId xmlns:a16="http://schemas.microsoft.com/office/drawing/2014/main" id="{C26C6582-AFAF-7274-2597-1C6A86A252F3}"/>
              </a:ext>
            </a:extLst>
          </p:cNvPr>
          <p:cNvSpPr>
            <a:spLocks noGrp="1"/>
          </p:cNvSpPr>
          <p:nvPr>
            <p:ph type="pic" sz="quarter" idx="11"/>
          </p:nvPr>
        </p:nvSpPr>
        <p:spPr>
          <a:xfrm>
            <a:off x="6238463" y="0"/>
            <a:ext cx="6096000" cy="6858000"/>
          </a:xfrm>
        </p:spPr>
        <p:txBody>
          <a:bodyPr/>
          <a:lstStyle/>
          <a:p>
            <a:endParaRPr lang="nb-NO"/>
          </a:p>
        </p:txBody>
      </p:sp>
    </p:spTree>
    <p:extLst>
      <p:ext uri="{BB962C8B-B14F-4D97-AF65-F5344CB8AC3E}">
        <p14:creationId xmlns:p14="http://schemas.microsoft.com/office/powerpoint/2010/main" val="2297572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7D464-102E-4522-7515-F23E8AF920F6}"/>
              </a:ext>
            </a:extLst>
          </p:cNvPr>
          <p:cNvSpPr>
            <a:spLocks noGrp="1"/>
          </p:cNvSpPr>
          <p:nvPr>
            <p:ph type="title"/>
          </p:nvPr>
        </p:nvSpPr>
        <p:spPr>
          <a:xfrm>
            <a:off x="609599" y="363546"/>
            <a:ext cx="10972800" cy="1465254"/>
          </a:xfrm>
        </p:spPr>
        <p:txBody>
          <a:bodyPr>
            <a:normAutofit fontScale="90000"/>
          </a:bodyPr>
          <a:lstStyle/>
          <a:p>
            <a:r>
              <a:rPr lang="nb-NO" sz="4000"/>
              <a:t>KS Digital - en</a:t>
            </a:r>
            <a:br>
              <a:rPr lang="nb-NO" sz="4000"/>
            </a:br>
            <a:r>
              <a:rPr lang="nb-NO" sz="4000"/>
              <a:t> «</a:t>
            </a:r>
            <a:r>
              <a:rPr lang="nb-NO" sz="4000" err="1"/>
              <a:t>change</a:t>
            </a:r>
            <a:r>
              <a:rPr lang="nb-NO" sz="4000"/>
              <a:t>-maker» i dette bildet? </a:t>
            </a:r>
            <a:br>
              <a:rPr lang="nb-NO"/>
            </a:br>
            <a:endParaRPr lang="nb-NO"/>
          </a:p>
        </p:txBody>
      </p:sp>
      <p:pic>
        <p:nvPicPr>
          <p:cNvPr id="4098" name="Picture 2" descr="ny grafisk profil - KS Digital">
            <a:extLst>
              <a:ext uri="{FF2B5EF4-FFF2-40B4-BE49-F238E27FC236}">
                <a16:creationId xmlns:a16="http://schemas.microsoft.com/office/drawing/2014/main" id="{09333A5B-0070-241F-FF0A-021E4E995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350" y="409810"/>
            <a:ext cx="421005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9379D24-7882-0823-B6B6-F6510FB1D60F}"/>
              </a:ext>
            </a:extLst>
          </p:cNvPr>
          <p:cNvPicPr>
            <a:picLocks noGrp="1" noChangeAspect="1" noChangeArrowheads="1"/>
          </p:cNvPicPr>
          <p:nvPr>
            <p:ph sz="quarter" idx="10"/>
          </p:nvPr>
        </p:nvPicPr>
        <p:blipFill>
          <a:blip r:embed="rId4"/>
          <a:srcRect/>
          <a:stretch/>
        </p:blipFill>
        <p:spPr bwMode="auto">
          <a:xfrm>
            <a:off x="609599" y="2099388"/>
            <a:ext cx="4889865" cy="353969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B3DA6678-622C-C112-7A37-89B8150B316F}"/>
              </a:ext>
            </a:extLst>
          </p:cNvPr>
          <p:cNvPicPr>
            <a:picLocks noChangeAspect="1"/>
          </p:cNvPicPr>
          <p:nvPr/>
        </p:nvPicPr>
        <p:blipFill>
          <a:blip r:embed="rId5"/>
          <a:srcRect/>
          <a:stretch/>
        </p:blipFill>
        <p:spPr>
          <a:xfrm>
            <a:off x="5436495" y="2099389"/>
            <a:ext cx="6292786" cy="3539692"/>
          </a:xfrm>
          <a:prstGeom prst="rect">
            <a:avLst/>
          </a:prstGeom>
        </p:spPr>
      </p:pic>
      <p:sp>
        <p:nvSpPr>
          <p:cNvPr id="3" name="TekstSylinder 2">
            <a:extLst>
              <a:ext uri="{FF2B5EF4-FFF2-40B4-BE49-F238E27FC236}">
                <a16:creationId xmlns:a16="http://schemas.microsoft.com/office/drawing/2014/main" id="{283FCCA6-6BC8-50BC-D7C5-9E5930675526}"/>
              </a:ext>
            </a:extLst>
          </p:cNvPr>
          <p:cNvSpPr txBox="1"/>
          <p:nvPr/>
        </p:nvSpPr>
        <p:spPr>
          <a:xfrm>
            <a:off x="5868955" y="6083559"/>
            <a:ext cx="4602798" cy="369332"/>
          </a:xfrm>
          <a:prstGeom prst="rect">
            <a:avLst/>
          </a:prstGeom>
          <a:noFill/>
        </p:spPr>
        <p:txBody>
          <a:bodyPr wrap="none" rtlCol="0">
            <a:spAutoFit/>
          </a:bodyPr>
          <a:lstStyle/>
          <a:p>
            <a:r>
              <a:rPr lang="nb-NO">
                <a:solidFill>
                  <a:schemeClr val="tx2"/>
                </a:solidFill>
              </a:rPr>
              <a:t>Direktør i KS Digital, Sidsel Nordhagen. Foto: KS</a:t>
            </a:r>
          </a:p>
        </p:txBody>
      </p:sp>
      <p:sp>
        <p:nvSpPr>
          <p:cNvPr id="4" name="TekstSylinder 3">
            <a:extLst>
              <a:ext uri="{FF2B5EF4-FFF2-40B4-BE49-F238E27FC236}">
                <a16:creationId xmlns:a16="http://schemas.microsoft.com/office/drawing/2014/main" id="{90FB7850-3811-4F0A-E6A8-295394367BBD}"/>
              </a:ext>
            </a:extLst>
          </p:cNvPr>
          <p:cNvSpPr txBox="1"/>
          <p:nvPr/>
        </p:nvSpPr>
        <p:spPr>
          <a:xfrm>
            <a:off x="522514" y="6083559"/>
            <a:ext cx="3165290" cy="369332"/>
          </a:xfrm>
          <a:prstGeom prst="rect">
            <a:avLst/>
          </a:prstGeom>
          <a:noFill/>
        </p:spPr>
        <p:txBody>
          <a:bodyPr wrap="none" rtlCol="0">
            <a:spAutoFit/>
          </a:bodyPr>
          <a:lstStyle/>
          <a:p>
            <a:r>
              <a:rPr lang="nb-NO">
                <a:solidFill>
                  <a:schemeClr val="tx2"/>
                </a:solidFill>
              </a:rPr>
              <a:t>Foto: Veronika </a:t>
            </a:r>
            <a:r>
              <a:rPr lang="nb-NO" err="1">
                <a:solidFill>
                  <a:schemeClr val="tx2"/>
                </a:solidFill>
              </a:rPr>
              <a:t>Stuksrud</a:t>
            </a:r>
            <a:r>
              <a:rPr lang="nb-NO">
                <a:solidFill>
                  <a:schemeClr val="tx2"/>
                </a:solidFill>
              </a:rPr>
              <a:t>/ </a:t>
            </a:r>
            <a:r>
              <a:rPr lang="nb-NO" err="1">
                <a:solidFill>
                  <a:schemeClr val="tx2"/>
                </a:solidFill>
              </a:rPr>
              <a:t>Fotova</a:t>
            </a:r>
            <a:endParaRPr lang="nb-NO">
              <a:solidFill>
                <a:schemeClr val="tx2"/>
              </a:solidFill>
            </a:endParaRPr>
          </a:p>
        </p:txBody>
      </p:sp>
    </p:spTree>
    <p:extLst>
      <p:ext uri="{BB962C8B-B14F-4D97-AF65-F5344CB8AC3E}">
        <p14:creationId xmlns:p14="http://schemas.microsoft.com/office/powerpoint/2010/main" val="2387294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646079-40D4-2599-A22F-C5EBCF861E64}"/>
              </a:ext>
            </a:extLst>
          </p:cNvPr>
          <p:cNvSpPr>
            <a:spLocks noGrp="1"/>
          </p:cNvSpPr>
          <p:nvPr>
            <p:ph type="ctrTitle"/>
          </p:nvPr>
        </p:nvSpPr>
        <p:spPr/>
        <p:txBody>
          <a:bodyPr/>
          <a:lstStyle/>
          <a:p>
            <a:r>
              <a:rPr lang="nb-NO"/>
              <a:t>Utfordringsbildet </a:t>
            </a:r>
          </a:p>
        </p:txBody>
      </p:sp>
    </p:spTree>
    <p:extLst>
      <p:ext uri="{BB962C8B-B14F-4D97-AF65-F5344CB8AC3E}">
        <p14:creationId xmlns:p14="http://schemas.microsoft.com/office/powerpoint/2010/main" val="302447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4AD79F-BE36-CFBF-7693-6926F1D10A54}"/>
              </a:ext>
            </a:extLst>
          </p:cNvPr>
          <p:cNvSpPr>
            <a:spLocks noGrp="1"/>
          </p:cNvSpPr>
          <p:nvPr>
            <p:ph type="title"/>
          </p:nvPr>
        </p:nvSpPr>
        <p:spPr>
          <a:xfrm>
            <a:off x="298704" y="751638"/>
            <a:ext cx="5660571" cy="913366"/>
          </a:xfrm>
        </p:spPr>
        <p:txBody>
          <a:bodyPr anchor="ctr">
            <a:normAutofit fontScale="90000"/>
          </a:bodyPr>
          <a:lstStyle/>
          <a:p>
            <a:r>
              <a:rPr lang="nb-NO" dirty="0"/>
              <a:t>Virker lovgivning som styringsinstrument?</a:t>
            </a:r>
          </a:p>
        </p:txBody>
      </p:sp>
      <p:pic>
        <p:nvPicPr>
          <p:cNvPr id="6" name="Plassholder for innhold 5" descr="Et bilde som inneholder konstruksjon, himmel, utendørs, sky&#10;&#10;Automatisk generert beskrivelse">
            <a:extLst>
              <a:ext uri="{FF2B5EF4-FFF2-40B4-BE49-F238E27FC236}">
                <a16:creationId xmlns:a16="http://schemas.microsoft.com/office/drawing/2014/main" id="{E27A7FFD-1AD6-398E-D425-066A133955D6}"/>
              </a:ext>
            </a:extLst>
          </p:cNvPr>
          <p:cNvPicPr>
            <a:picLocks noGrp="1" noChangeAspect="1"/>
          </p:cNvPicPr>
          <p:nvPr>
            <p:ph type="pic" sz="quarter" idx="11"/>
          </p:nvPr>
        </p:nvPicPr>
        <p:blipFill>
          <a:blip r:embed="rId3"/>
          <a:srcRect l="11469" r="26975"/>
          <a:stretch/>
        </p:blipFill>
        <p:spPr>
          <a:xfrm>
            <a:off x="6096001" y="10"/>
            <a:ext cx="6096000" cy="6857990"/>
          </a:xfrm>
          <a:noFill/>
        </p:spPr>
      </p:pic>
    </p:spTree>
    <p:extLst>
      <p:ext uri="{BB962C8B-B14F-4D97-AF65-F5344CB8AC3E}">
        <p14:creationId xmlns:p14="http://schemas.microsoft.com/office/powerpoint/2010/main" val="2930009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e 2" descr="Et bilde som inneholder klær, person, mann, dress&#10;&#10;KI-generert innhold kan være feil.">
            <a:extLst>
              <a:ext uri="{FF2B5EF4-FFF2-40B4-BE49-F238E27FC236}">
                <a16:creationId xmlns:a16="http://schemas.microsoft.com/office/drawing/2014/main" id="{68A577E2-72B9-650C-E468-EB1DC8D01228}"/>
              </a:ext>
            </a:extLst>
          </p:cNvPr>
          <p:cNvPicPr>
            <a:picLocks noChangeAspect="1"/>
          </p:cNvPicPr>
          <p:nvPr/>
        </p:nvPicPr>
        <p:blipFill>
          <a:blip r:embed="rId3"/>
          <a:srcRect t="7666" r="35301" b="24042"/>
          <a:stretch>
            <a:fillRect/>
          </a:stretch>
        </p:blipFill>
        <p:spPr>
          <a:xfrm>
            <a:off x="1121352" y="41369"/>
            <a:ext cx="9259013" cy="6539285"/>
          </a:xfrm>
          <a:prstGeom prst="rect">
            <a:avLst/>
          </a:prstGeom>
          <a:noFill/>
        </p:spPr>
      </p:pic>
    </p:spTree>
    <p:extLst>
      <p:ext uri="{BB962C8B-B14F-4D97-AF65-F5344CB8AC3E}">
        <p14:creationId xmlns:p14="http://schemas.microsoft.com/office/powerpoint/2010/main" val="809843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E9265A-0BF6-1850-DE08-89A82D06CEFB}"/>
              </a:ext>
            </a:extLst>
          </p:cNvPr>
          <p:cNvSpPr>
            <a:spLocks noGrp="1"/>
          </p:cNvSpPr>
          <p:nvPr>
            <p:ph type="title"/>
          </p:nvPr>
        </p:nvSpPr>
        <p:spPr>
          <a:xfrm>
            <a:off x="253253" y="655703"/>
            <a:ext cx="10972800" cy="1143000"/>
          </a:xfrm>
        </p:spPr>
        <p:txBody>
          <a:bodyPr/>
          <a:lstStyle/>
          <a:p>
            <a:r>
              <a:rPr lang="nb-NO"/>
              <a:t>Utfordringsbildet </a:t>
            </a:r>
          </a:p>
        </p:txBody>
      </p:sp>
      <p:pic>
        <p:nvPicPr>
          <p:cNvPr id="6" name="Bilde 5" descr="Et bilde som inneholder skjermbilde, design, lett&#10;&#10;KI-generert innhold kan være feil.">
            <a:extLst>
              <a:ext uri="{FF2B5EF4-FFF2-40B4-BE49-F238E27FC236}">
                <a16:creationId xmlns:a16="http://schemas.microsoft.com/office/drawing/2014/main" id="{2C2A3983-A6B9-DB57-18FC-23AA461D3EAD}"/>
              </a:ext>
            </a:extLst>
          </p:cNvPr>
          <p:cNvPicPr>
            <a:picLocks noChangeAspect="1"/>
          </p:cNvPicPr>
          <p:nvPr/>
        </p:nvPicPr>
        <p:blipFill>
          <a:blip r:embed="rId3"/>
          <a:stretch>
            <a:fillRect/>
          </a:stretch>
        </p:blipFill>
        <p:spPr>
          <a:xfrm>
            <a:off x="3973862" y="0"/>
            <a:ext cx="6462550" cy="4305674"/>
          </a:xfrm>
          <a:prstGeom prst="rect">
            <a:avLst/>
          </a:prstGeom>
        </p:spPr>
      </p:pic>
      <p:pic>
        <p:nvPicPr>
          <p:cNvPr id="4" name="Bilde 3" descr="Et bilde som inneholder tekst, mann, skjermbilde, design&#10;&#10;KI-generert innhold kan være feil.">
            <a:extLst>
              <a:ext uri="{FF2B5EF4-FFF2-40B4-BE49-F238E27FC236}">
                <a16:creationId xmlns:a16="http://schemas.microsoft.com/office/drawing/2014/main" id="{A55DEEC0-0D3F-48DA-423E-F5A33A85F41B}"/>
              </a:ext>
            </a:extLst>
          </p:cNvPr>
          <p:cNvPicPr>
            <a:picLocks noChangeAspect="1"/>
          </p:cNvPicPr>
          <p:nvPr/>
        </p:nvPicPr>
        <p:blipFill>
          <a:blip r:embed="rId4"/>
          <a:stretch>
            <a:fillRect/>
          </a:stretch>
        </p:blipFill>
        <p:spPr>
          <a:xfrm>
            <a:off x="99599" y="3348317"/>
            <a:ext cx="5998525" cy="3392179"/>
          </a:xfrm>
          <a:prstGeom prst="rect">
            <a:avLst/>
          </a:prstGeom>
        </p:spPr>
      </p:pic>
      <p:pic>
        <p:nvPicPr>
          <p:cNvPr id="8" name="Bilde 7" descr="Et bilde som inneholder fyrtårn, tekst, himmel, Fyrtårn&#10;&#10;KI-generert innhold kan være feil.">
            <a:extLst>
              <a:ext uri="{FF2B5EF4-FFF2-40B4-BE49-F238E27FC236}">
                <a16:creationId xmlns:a16="http://schemas.microsoft.com/office/drawing/2014/main" id="{D5BF6EFF-0B24-C347-2E39-4D6A25ABB9F3}"/>
              </a:ext>
            </a:extLst>
          </p:cNvPr>
          <p:cNvPicPr>
            <a:picLocks noChangeAspect="1"/>
          </p:cNvPicPr>
          <p:nvPr/>
        </p:nvPicPr>
        <p:blipFill>
          <a:blip r:embed="rId5"/>
          <a:stretch>
            <a:fillRect/>
          </a:stretch>
        </p:blipFill>
        <p:spPr>
          <a:xfrm>
            <a:off x="8277445" y="527639"/>
            <a:ext cx="3814956" cy="5375621"/>
          </a:xfrm>
          <a:prstGeom prst="rect">
            <a:avLst/>
          </a:prstGeom>
        </p:spPr>
      </p:pic>
    </p:spTree>
    <p:extLst>
      <p:ext uri="{BB962C8B-B14F-4D97-AF65-F5344CB8AC3E}">
        <p14:creationId xmlns:p14="http://schemas.microsoft.com/office/powerpoint/2010/main" val="3695164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079C27-F399-DD28-56F6-307B1C16DB90}"/>
              </a:ext>
            </a:extLst>
          </p:cNvPr>
          <p:cNvSpPr>
            <a:spLocks noGrp="1"/>
          </p:cNvSpPr>
          <p:nvPr>
            <p:ph type="title"/>
          </p:nvPr>
        </p:nvSpPr>
        <p:spPr/>
        <p:txBody>
          <a:bodyPr/>
          <a:lstStyle/>
          <a:p>
            <a:r>
              <a:rPr lang="nb-NO" dirty="0"/>
              <a:t>Disposisjon Arena Trøndelag – kommunekommisjonen		</a:t>
            </a:r>
            <a:endParaRPr lang="en-US" dirty="0"/>
          </a:p>
        </p:txBody>
      </p:sp>
      <p:sp>
        <p:nvSpPr>
          <p:cNvPr id="3" name="Plassholder for innhold 2">
            <a:extLst>
              <a:ext uri="{FF2B5EF4-FFF2-40B4-BE49-F238E27FC236}">
                <a16:creationId xmlns:a16="http://schemas.microsoft.com/office/drawing/2014/main" id="{1B1995CC-8799-FD8C-3EEB-1CE785379D68}"/>
              </a:ext>
            </a:extLst>
          </p:cNvPr>
          <p:cNvSpPr>
            <a:spLocks noGrp="1"/>
          </p:cNvSpPr>
          <p:nvPr>
            <p:ph sz="quarter" idx="10"/>
          </p:nvPr>
        </p:nvSpPr>
        <p:spPr/>
        <p:txBody>
          <a:bodyPr>
            <a:normAutofit fontScale="70000" lnSpcReduction="20000"/>
          </a:bodyPr>
          <a:lstStyle/>
          <a:p>
            <a:r>
              <a:rPr lang="nb-NO" dirty="0"/>
              <a:t>20 min innlegg, etter Eivind Dale</a:t>
            </a:r>
          </a:p>
          <a:p>
            <a:r>
              <a:rPr lang="nb-NO" dirty="0"/>
              <a:t>Starte med det store bildet</a:t>
            </a:r>
          </a:p>
          <a:p>
            <a:r>
              <a:rPr lang="nb-NO" dirty="0"/>
              <a:t>Derfor mener KS det er avgjørende å få ned styringstrykket </a:t>
            </a:r>
          </a:p>
          <a:p>
            <a:r>
              <a:rPr lang="nb-NO" dirty="0"/>
              <a:t>Historikk – Ingen kommisjon uten KS’ påtrykk </a:t>
            </a:r>
          </a:p>
          <a:p>
            <a:r>
              <a:rPr lang="nb-NO" dirty="0" err="1"/>
              <a:t>Statsbudsj</a:t>
            </a:r>
            <a:r>
              <a:rPr lang="nb-NO" dirty="0"/>
              <a:t> – nøkkeltall + </a:t>
            </a:r>
            <a:r>
              <a:rPr lang="nb-NO" dirty="0" err="1"/>
              <a:t>reax</a:t>
            </a:r>
            <a:r>
              <a:rPr lang="nb-NO" dirty="0"/>
              <a:t> =&gt; Rammer og oppgaver henger ikke på greip – hente fra PM og talepunktene til kontaktmøtet</a:t>
            </a:r>
          </a:p>
          <a:p>
            <a:r>
              <a:rPr lang="nb-NO" dirty="0"/>
              <a:t>KS-utredninger (detaljstyring virker mot sin hensikt, Menon) </a:t>
            </a:r>
          </a:p>
          <a:p>
            <a:r>
              <a:rPr lang="nb-NO" dirty="0"/>
              <a:t>KS og kommuner godt representert i kommisjonen + våre leveranser inn (500 sider + +)</a:t>
            </a:r>
          </a:p>
          <a:p>
            <a:r>
              <a:rPr lang="nb-NO" dirty="0"/>
              <a:t>HASTER – må ikke bli sovepute, gratis tiltak for Stortinget, kan ikke vente på alt</a:t>
            </a:r>
          </a:p>
          <a:p>
            <a:r>
              <a:rPr lang="nb-NO" dirty="0"/>
              <a:t>Må ikke bli sovepute for regjeringen… «Skal alt utredes, dør hesten»</a:t>
            </a:r>
          </a:p>
          <a:p>
            <a:r>
              <a:rPr lang="nb-NO" dirty="0"/>
              <a:t>Politikere og adm. Enige om styringstrykket, likevel kommer nye løfter i valgkampen, trykk og pålegg fra staten. Dette henger ikke på greip, innbyggerne får svarteper // «Det handler om mennesker» </a:t>
            </a:r>
          </a:p>
          <a:p>
            <a:r>
              <a:rPr lang="nb-NO" dirty="0"/>
              <a:t>Omstilling på KS-agendaen =&gt; Debattheftet (masse innspill fra sektoren om styringstrykk)</a:t>
            </a:r>
          </a:p>
          <a:p>
            <a:r>
              <a:rPr lang="nb-NO" dirty="0"/>
              <a:t>Skjæran og </a:t>
            </a:r>
            <a:r>
              <a:rPr lang="nb-NO" dirty="0" err="1"/>
              <a:t>regj</a:t>
            </a:r>
            <a:r>
              <a:rPr lang="nb-NO" dirty="0"/>
              <a:t> viser til </a:t>
            </a:r>
            <a:r>
              <a:rPr lang="nb-NO" dirty="0" err="1"/>
              <a:t>kom.kommisjonen</a:t>
            </a:r>
            <a:r>
              <a:rPr lang="nb-NO" dirty="0"/>
              <a:t> når de ikke kommer med mer penger i </a:t>
            </a:r>
            <a:r>
              <a:rPr lang="nb-NO" dirty="0" err="1"/>
              <a:t>statsbudsj</a:t>
            </a:r>
            <a:r>
              <a:rPr lang="nb-NO" dirty="0"/>
              <a:t> … Noe må skje nå! Vi har ikke tid til å vente på alt</a:t>
            </a:r>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183420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lassholder for innhold 4">
            <a:extLst>
              <a:ext uri="{FF2B5EF4-FFF2-40B4-BE49-F238E27FC236}">
                <a16:creationId xmlns:a16="http://schemas.microsoft.com/office/drawing/2014/main" id="{DFCB872A-D5DF-B749-A31B-DB40480FA724}"/>
              </a:ext>
            </a:extLst>
          </p:cNvPr>
          <p:cNvPicPr>
            <a:picLocks noChangeAspect="1"/>
          </p:cNvPicPr>
          <p:nvPr/>
        </p:nvPicPr>
        <p:blipFill>
          <a:blip r:embed="rId3"/>
          <a:srcRect b="15730"/>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75148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76173-EF21-A227-1B40-DB03D97BCE1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FA5A3B4-6414-720C-E5CD-F2252A7DD87E}"/>
              </a:ext>
            </a:extLst>
          </p:cNvPr>
          <p:cNvSpPr>
            <a:spLocks noGrp="1"/>
          </p:cNvSpPr>
          <p:nvPr>
            <p:ph type="title"/>
          </p:nvPr>
        </p:nvSpPr>
        <p:spPr>
          <a:xfrm>
            <a:off x="6456845" y="548535"/>
            <a:ext cx="5343939" cy="1172818"/>
          </a:xfrm>
        </p:spPr>
        <p:txBody>
          <a:bodyPr anchor="ctr">
            <a:normAutofit/>
          </a:bodyPr>
          <a:lstStyle/>
          <a:p>
            <a:pPr>
              <a:lnSpc>
                <a:spcPct val="90000"/>
              </a:lnSpc>
            </a:pPr>
            <a:r>
              <a:rPr lang="nb-NO">
                <a:ea typeface="Calibri"/>
                <a:cs typeface="Calibri"/>
              </a:rPr>
              <a:t>- Overrasket og skuffet</a:t>
            </a:r>
          </a:p>
        </p:txBody>
      </p:sp>
      <p:sp>
        <p:nvSpPr>
          <p:cNvPr id="3" name="Plassholder for innhold 2">
            <a:extLst>
              <a:ext uri="{FF2B5EF4-FFF2-40B4-BE49-F238E27FC236}">
                <a16:creationId xmlns:a16="http://schemas.microsoft.com/office/drawing/2014/main" id="{B254C188-3CB9-1C2B-DE76-5E399D5805B4}"/>
              </a:ext>
            </a:extLst>
          </p:cNvPr>
          <p:cNvSpPr>
            <a:spLocks noGrp="1"/>
          </p:cNvSpPr>
          <p:nvPr>
            <p:ph sz="quarter" idx="10"/>
          </p:nvPr>
        </p:nvSpPr>
        <p:spPr>
          <a:xfrm>
            <a:off x="6456846" y="1759226"/>
            <a:ext cx="5343938" cy="4150686"/>
          </a:xfrm>
        </p:spPr>
        <p:txBody>
          <a:bodyPr vert="horz" lIns="91440" tIns="45720" rIns="91440" bIns="45720" rtlCol="0">
            <a:normAutofit lnSpcReduction="10000"/>
          </a:bodyPr>
          <a:lstStyle/>
          <a:p>
            <a:r>
              <a:rPr lang="nb-NO"/>
              <a:t>KS er overrasket over at vårt  nødrop ikke har hatt gjennomslag i regjeringens forslag til statsbudsjett.</a:t>
            </a:r>
          </a:p>
          <a:p>
            <a:r>
              <a:rPr lang="nb-NO"/>
              <a:t>Vekst i frie inntekter: 4,2 milliarder.</a:t>
            </a:r>
          </a:p>
          <a:p>
            <a:r>
              <a:rPr lang="nb-NO"/>
              <a:t>Null til å løse krisa i kollektivtransporten.</a:t>
            </a:r>
          </a:p>
          <a:p>
            <a:r>
              <a:rPr lang="nb-NO"/>
              <a:t>Stortinget har nå en stor jobb å gjøre for å sikre velferdstjenester i hele landet. </a:t>
            </a:r>
          </a:p>
        </p:txBody>
      </p:sp>
      <p:pic>
        <p:nvPicPr>
          <p:cNvPr id="13" name="Plassholder for bilde 12" descr="Et bilde som inneholder Menneskeansikt, person, klær, utendørs&#10;&#10;KI-generert innhold kan være feil.">
            <a:extLst>
              <a:ext uri="{FF2B5EF4-FFF2-40B4-BE49-F238E27FC236}">
                <a16:creationId xmlns:a16="http://schemas.microsoft.com/office/drawing/2014/main" id="{56D3FC5E-1DA5-C417-1FF4-58A21624B520}"/>
              </a:ext>
            </a:extLst>
          </p:cNvPr>
          <p:cNvPicPr>
            <a:picLocks noGrp="1" noChangeAspect="1"/>
          </p:cNvPicPr>
          <p:nvPr>
            <p:ph type="pic" sz="quarter" idx="11"/>
          </p:nvPr>
        </p:nvPicPr>
        <p:blipFill>
          <a:blip r:embed="rId3"/>
          <a:srcRect t="5004" b="5004"/>
          <a:stretch>
            <a:fillRect/>
          </a:stretch>
        </p:blipFill>
        <p:spPr>
          <a:xfrm>
            <a:off x="-29547" y="0"/>
            <a:ext cx="6096000" cy="6858000"/>
          </a:xfrm>
        </p:spPr>
      </p:pic>
      <p:sp>
        <p:nvSpPr>
          <p:cNvPr id="14" name="TekstSylinder 13">
            <a:extLst>
              <a:ext uri="{FF2B5EF4-FFF2-40B4-BE49-F238E27FC236}">
                <a16:creationId xmlns:a16="http://schemas.microsoft.com/office/drawing/2014/main" id="{98AA83FB-2360-0584-D9CB-44C7085FA278}"/>
              </a:ext>
            </a:extLst>
          </p:cNvPr>
          <p:cNvSpPr txBox="1"/>
          <p:nvPr/>
        </p:nvSpPr>
        <p:spPr>
          <a:xfrm>
            <a:off x="289249" y="774441"/>
            <a:ext cx="5458408" cy="646331"/>
          </a:xfrm>
          <a:prstGeom prst="rect">
            <a:avLst/>
          </a:prstGeom>
          <a:noFill/>
        </p:spPr>
        <p:txBody>
          <a:bodyPr wrap="square" rtlCol="0">
            <a:spAutoFit/>
          </a:bodyPr>
          <a:lstStyle/>
          <a:p>
            <a:endParaRPr lang="nb-NO" sz="3600">
              <a:solidFill>
                <a:schemeClr val="bg1"/>
              </a:solidFill>
              <a:latin typeface="Aptos Serif" panose="020B0502040204020203" pitchFamily="18" charset="0"/>
              <a:ea typeface="Calibri Light" panose="020F0302020204030204" pitchFamily="34" charset="0"/>
              <a:cs typeface="Aptos Serif" panose="020B0502040204020203" pitchFamily="18" charset="0"/>
            </a:endParaRPr>
          </a:p>
        </p:txBody>
      </p:sp>
    </p:spTree>
    <p:extLst>
      <p:ext uri="{BB962C8B-B14F-4D97-AF65-F5344CB8AC3E}">
        <p14:creationId xmlns:p14="http://schemas.microsoft.com/office/powerpoint/2010/main" val="3959317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e 1" descr="Et bilde som inneholder klær, person, innendørs, vegg&#10;&#10;KI-generert innhold kan være feil.">
            <a:extLst>
              <a:ext uri="{FF2B5EF4-FFF2-40B4-BE49-F238E27FC236}">
                <a16:creationId xmlns:a16="http://schemas.microsoft.com/office/drawing/2014/main" id="{F8EEBDB4-6A75-BB41-707D-B730B0D9B44D}"/>
              </a:ext>
            </a:extLst>
          </p:cNvPr>
          <p:cNvPicPr>
            <a:picLocks noChangeAspect="1"/>
          </p:cNvPicPr>
          <p:nvPr/>
        </p:nvPicPr>
        <p:blipFill>
          <a:blip r:embed="rId3"/>
          <a:srcRect t="8907"/>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875057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7ADB7D-F663-2E08-E188-9104D00BDD3C}"/>
              </a:ext>
            </a:extLst>
          </p:cNvPr>
          <p:cNvSpPr>
            <a:spLocks noGrp="1"/>
          </p:cNvSpPr>
          <p:nvPr>
            <p:ph type="title"/>
          </p:nvPr>
        </p:nvSpPr>
        <p:spPr>
          <a:xfrm>
            <a:off x="6456845" y="548535"/>
            <a:ext cx="5343939" cy="1172818"/>
          </a:xfrm>
        </p:spPr>
        <p:txBody>
          <a:bodyPr anchor="ctr">
            <a:normAutofit/>
          </a:bodyPr>
          <a:lstStyle/>
          <a:p>
            <a:r>
              <a:rPr lang="nb-NO"/>
              <a:t>Nytt helsereformutvalg</a:t>
            </a:r>
          </a:p>
        </p:txBody>
      </p:sp>
      <p:sp>
        <p:nvSpPr>
          <p:cNvPr id="3" name="Plassholder for innhold 2">
            <a:extLst>
              <a:ext uri="{FF2B5EF4-FFF2-40B4-BE49-F238E27FC236}">
                <a16:creationId xmlns:a16="http://schemas.microsoft.com/office/drawing/2014/main" id="{5E278FD0-011D-EB75-BF7C-5D604307223D}"/>
              </a:ext>
            </a:extLst>
          </p:cNvPr>
          <p:cNvSpPr>
            <a:spLocks noGrp="1"/>
          </p:cNvSpPr>
          <p:nvPr>
            <p:ph sz="quarter" idx="10"/>
          </p:nvPr>
        </p:nvSpPr>
        <p:spPr>
          <a:xfrm>
            <a:off x="6456846" y="1759226"/>
            <a:ext cx="5343938" cy="4150686"/>
          </a:xfrm>
        </p:spPr>
        <p:txBody>
          <a:bodyPr vert="horz" lIns="91440" tIns="45720" rIns="91440" bIns="45720" rtlCol="0" anchor="t">
            <a:normAutofit/>
          </a:bodyPr>
          <a:lstStyle/>
          <a:p>
            <a:pPr marL="0" indent="0">
              <a:lnSpc>
                <a:spcPct val="90000"/>
              </a:lnSpc>
              <a:buNone/>
            </a:pPr>
            <a:r>
              <a:rPr lang="nb-NO"/>
              <a:t>Mandat: </a:t>
            </a:r>
          </a:p>
          <a:p>
            <a:pPr>
              <a:lnSpc>
                <a:spcPct val="90000"/>
              </a:lnSpc>
            </a:pPr>
            <a:r>
              <a:rPr lang="nb-NO"/>
              <a:t>Vurdere arbeids- og oppgavefordelingen mellom den kommunale og fylkeskommunale helse- og omsorgstjenesten og spesialisthelsetjenesten. </a:t>
            </a:r>
            <a:endParaRPr lang="nb-NO">
              <a:ea typeface="Calibri"/>
              <a:cs typeface="Calibri"/>
            </a:endParaRPr>
          </a:p>
          <a:p>
            <a:pPr>
              <a:lnSpc>
                <a:spcPct val="90000"/>
              </a:lnSpc>
            </a:pPr>
            <a:r>
              <a:rPr lang="nb-NO"/>
              <a:t>Det legges til grunn at kommunene skal ha ansvar for omsorgstjenester og at staten skal ha ansvar for sykehus og spesialisthelsetjenester.</a:t>
            </a:r>
          </a:p>
        </p:txBody>
      </p:sp>
      <p:pic>
        <p:nvPicPr>
          <p:cNvPr id="8" name="Plassholder for bilde 7" descr="Et bilde som inneholder tekst, mann, dress, klær&#10;&#10;KI-generert innhold kan være feil.">
            <a:extLst>
              <a:ext uri="{FF2B5EF4-FFF2-40B4-BE49-F238E27FC236}">
                <a16:creationId xmlns:a16="http://schemas.microsoft.com/office/drawing/2014/main" id="{2B83C7E8-F8E6-8ECD-5190-5A27FB290159}"/>
              </a:ext>
            </a:extLst>
          </p:cNvPr>
          <p:cNvPicPr>
            <a:picLocks noGrp="1" noChangeAspect="1"/>
          </p:cNvPicPr>
          <p:nvPr>
            <p:ph type="pic" sz="quarter" idx="11"/>
          </p:nvPr>
        </p:nvPicPr>
        <p:blipFill>
          <a:blip r:embed="rId3"/>
          <a:srcRect l="1427" r="1427"/>
          <a:stretch>
            <a:fillRect/>
          </a:stretch>
        </p:blipFill>
        <p:spPr>
          <a:xfrm>
            <a:off x="-1" y="10"/>
            <a:ext cx="6096000" cy="6857990"/>
          </a:xfrm>
          <a:prstGeom prst="rect">
            <a:avLst/>
          </a:prstGeom>
          <a:noFill/>
        </p:spPr>
      </p:pic>
    </p:spTree>
    <p:extLst>
      <p:ext uri="{BB962C8B-B14F-4D97-AF65-F5344CB8AC3E}">
        <p14:creationId xmlns:p14="http://schemas.microsoft.com/office/powerpoint/2010/main" val="3461882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6EA7A4-6CA5-E811-B0D2-A72E87CCA85E}"/>
              </a:ext>
            </a:extLst>
          </p:cNvPr>
          <p:cNvSpPr>
            <a:spLocks noGrp="1"/>
          </p:cNvSpPr>
          <p:nvPr>
            <p:ph type="ctrTitle"/>
          </p:nvPr>
        </p:nvSpPr>
        <p:spPr/>
        <p:txBody>
          <a:bodyPr/>
          <a:lstStyle/>
          <a:p>
            <a:r>
              <a:rPr lang="nb-NO"/>
              <a:t>Debatthefte 2026</a:t>
            </a:r>
          </a:p>
        </p:txBody>
      </p:sp>
    </p:spTree>
    <p:extLst>
      <p:ext uri="{BB962C8B-B14F-4D97-AF65-F5344CB8AC3E}">
        <p14:creationId xmlns:p14="http://schemas.microsoft.com/office/powerpoint/2010/main" val="793775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lassholder for innhold 5" descr="Et bilde som inneholder konstruksjon, himmel, utendørs, sky&#10;&#10;Automatisk generert beskrivelse">
            <a:extLst>
              <a:ext uri="{FF2B5EF4-FFF2-40B4-BE49-F238E27FC236}">
                <a16:creationId xmlns:a16="http://schemas.microsoft.com/office/drawing/2014/main" id="{E27A7FFD-1AD6-398E-D425-066A133955D6}"/>
              </a:ext>
            </a:extLst>
          </p:cNvPr>
          <p:cNvPicPr>
            <a:picLocks noGrp="1" noChangeAspect="1"/>
          </p:cNvPicPr>
          <p:nvPr>
            <p:ph type="pic" sz="quarter" idx="11"/>
          </p:nvPr>
        </p:nvPicPr>
        <p:blipFill>
          <a:blip r:embed="rId3">
            <a:alphaModFix amt="18000"/>
          </a:blip>
          <a:srcRect l="11469" r="26975"/>
          <a:stretch/>
        </p:blipFill>
        <p:spPr>
          <a:xfrm>
            <a:off x="6096001" y="10"/>
            <a:ext cx="6096000" cy="6857990"/>
          </a:xfrm>
          <a:noFill/>
        </p:spPr>
      </p:pic>
      <p:sp>
        <p:nvSpPr>
          <p:cNvPr id="5" name="Pil: femkant 4">
            <a:extLst>
              <a:ext uri="{FF2B5EF4-FFF2-40B4-BE49-F238E27FC236}">
                <a16:creationId xmlns:a16="http://schemas.microsoft.com/office/drawing/2014/main" id="{6A63596A-8239-E46B-E822-946B801EF938}"/>
              </a:ext>
            </a:extLst>
          </p:cNvPr>
          <p:cNvSpPr/>
          <p:nvPr/>
        </p:nvSpPr>
        <p:spPr>
          <a:xfrm>
            <a:off x="609600" y="2528364"/>
            <a:ext cx="2596896" cy="80819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Politisk mål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Calibri"/>
                <a:ea typeface="+mn-ea"/>
                <a:cs typeface="+mn-cs"/>
              </a:rPr>
              <a:t>(nasjonalt nivå)</a:t>
            </a:r>
          </a:p>
        </p:txBody>
      </p:sp>
      <p:sp>
        <p:nvSpPr>
          <p:cNvPr id="7" name="Pil: vinkeltegn 6">
            <a:extLst>
              <a:ext uri="{FF2B5EF4-FFF2-40B4-BE49-F238E27FC236}">
                <a16:creationId xmlns:a16="http://schemas.microsoft.com/office/drawing/2014/main" id="{98B33042-C04B-A50B-7DF5-875840CC4906}"/>
              </a:ext>
            </a:extLst>
          </p:cNvPr>
          <p:cNvSpPr/>
          <p:nvPr/>
        </p:nvSpPr>
        <p:spPr>
          <a:xfrm>
            <a:off x="3069336" y="2528364"/>
            <a:ext cx="2788920" cy="80819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Statlig detaljstyring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Calibri"/>
                <a:ea typeface="+mn-ea"/>
                <a:cs typeface="+mn-cs"/>
              </a:rPr>
              <a:t>(lov eller forskrift)</a:t>
            </a:r>
          </a:p>
        </p:txBody>
      </p:sp>
      <p:sp>
        <p:nvSpPr>
          <p:cNvPr id="9" name="Pil: vinkeltegn 8">
            <a:extLst>
              <a:ext uri="{FF2B5EF4-FFF2-40B4-BE49-F238E27FC236}">
                <a16:creationId xmlns:a16="http://schemas.microsoft.com/office/drawing/2014/main" id="{B3505A69-D4F2-8284-36B3-04CFCD4D5C9E}"/>
              </a:ext>
            </a:extLst>
          </p:cNvPr>
          <p:cNvSpPr/>
          <p:nvPr/>
        </p:nvSpPr>
        <p:spPr>
          <a:xfrm>
            <a:off x="5711952" y="2528364"/>
            <a:ext cx="2788920" cy="80819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Ønsket effekt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Calibri"/>
                <a:ea typeface="+mn-ea"/>
                <a:cs typeface="+mn-cs"/>
              </a:rPr>
              <a:t>(politisk mål oppnådd)</a:t>
            </a:r>
          </a:p>
        </p:txBody>
      </p:sp>
      <p:sp>
        <p:nvSpPr>
          <p:cNvPr id="10" name="Pil: femkant 9">
            <a:extLst>
              <a:ext uri="{FF2B5EF4-FFF2-40B4-BE49-F238E27FC236}">
                <a16:creationId xmlns:a16="http://schemas.microsoft.com/office/drawing/2014/main" id="{B82F0419-A0E3-230D-ACFD-C6086396B506}"/>
              </a:ext>
            </a:extLst>
          </p:cNvPr>
          <p:cNvSpPr/>
          <p:nvPr/>
        </p:nvSpPr>
        <p:spPr>
          <a:xfrm>
            <a:off x="609600" y="3515205"/>
            <a:ext cx="2596896" cy="80819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Politisk mål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Calibri"/>
                <a:ea typeface="+mn-ea"/>
                <a:cs typeface="+mn-cs"/>
              </a:rPr>
              <a:t>(nasjonalt nivå)</a:t>
            </a:r>
          </a:p>
        </p:txBody>
      </p:sp>
      <p:sp>
        <p:nvSpPr>
          <p:cNvPr id="11" name="Pil: vinkeltegn 10">
            <a:extLst>
              <a:ext uri="{FF2B5EF4-FFF2-40B4-BE49-F238E27FC236}">
                <a16:creationId xmlns:a16="http://schemas.microsoft.com/office/drawing/2014/main" id="{05D53A7D-3CCD-61B7-64AB-0FA1EAC77E0D}"/>
              </a:ext>
            </a:extLst>
          </p:cNvPr>
          <p:cNvSpPr/>
          <p:nvPr/>
        </p:nvSpPr>
        <p:spPr>
          <a:xfrm>
            <a:off x="5711952" y="3515205"/>
            <a:ext cx="2788920" cy="808190"/>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Manglende ønsket effekt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a:t>
            </a:r>
            <a:r>
              <a:rPr kumimoji="0" lang="nb-NO" sz="1100" b="0" i="0" u="none" strike="noStrike" kern="1200" cap="none" spc="0" normalizeH="0" baseline="0" noProof="0" dirty="0">
                <a:ln>
                  <a:noFill/>
                </a:ln>
                <a:solidFill>
                  <a:prstClr val="white"/>
                </a:solidFill>
                <a:effectLst/>
                <a:uLnTx/>
                <a:uFillTx/>
                <a:latin typeface="Calibri"/>
                <a:ea typeface="+mn-ea"/>
                <a:cs typeface="+mn-cs"/>
              </a:rPr>
              <a:t>politisk mål ikke oppnådd)</a:t>
            </a:r>
          </a:p>
        </p:txBody>
      </p:sp>
      <p:sp>
        <p:nvSpPr>
          <p:cNvPr id="12" name="Pil: vinkeltegn 11">
            <a:extLst>
              <a:ext uri="{FF2B5EF4-FFF2-40B4-BE49-F238E27FC236}">
                <a16:creationId xmlns:a16="http://schemas.microsoft.com/office/drawing/2014/main" id="{27355BAE-CB46-378A-8837-B6940051EF96}"/>
              </a:ext>
            </a:extLst>
          </p:cNvPr>
          <p:cNvSpPr/>
          <p:nvPr/>
        </p:nvSpPr>
        <p:spPr>
          <a:xfrm>
            <a:off x="3069336" y="3515205"/>
            <a:ext cx="2788920" cy="808190"/>
          </a:xfrm>
          <a:prstGeom prst="chevr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31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Fravær av statlig detaljstyring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Calibri"/>
                <a:ea typeface="+mn-ea"/>
                <a:cs typeface="+mn-cs"/>
              </a:rPr>
              <a:t>(lov eller forskrift)</a:t>
            </a:r>
          </a:p>
        </p:txBody>
      </p:sp>
      <p:sp>
        <p:nvSpPr>
          <p:cNvPr id="13" name="TekstSylinder 12">
            <a:extLst>
              <a:ext uri="{FF2B5EF4-FFF2-40B4-BE49-F238E27FC236}">
                <a16:creationId xmlns:a16="http://schemas.microsoft.com/office/drawing/2014/main" id="{D8A62CD7-7CC8-EED7-4945-0F70CA1237CB}"/>
              </a:ext>
            </a:extLst>
          </p:cNvPr>
          <p:cNvSpPr txBox="1"/>
          <p:nvPr/>
        </p:nvSpPr>
        <p:spPr>
          <a:xfrm>
            <a:off x="550164" y="1698579"/>
            <a:ext cx="65562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(Teoretisk)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Logikk bak statlig detaljstyring av kommunesektoren</a:t>
            </a:r>
          </a:p>
        </p:txBody>
      </p:sp>
      <p:sp>
        <p:nvSpPr>
          <p:cNvPr id="19" name="Pil: femkant 18">
            <a:extLst>
              <a:ext uri="{FF2B5EF4-FFF2-40B4-BE49-F238E27FC236}">
                <a16:creationId xmlns:a16="http://schemas.microsoft.com/office/drawing/2014/main" id="{4793680E-7234-F49B-ACC7-9BD4EDB76726}"/>
              </a:ext>
            </a:extLst>
          </p:cNvPr>
          <p:cNvSpPr/>
          <p:nvPr/>
        </p:nvSpPr>
        <p:spPr>
          <a:xfrm>
            <a:off x="659893" y="5345285"/>
            <a:ext cx="2596896" cy="80819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Politisk mål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Calibri"/>
                <a:ea typeface="+mn-ea"/>
                <a:cs typeface="+mn-cs"/>
              </a:rPr>
              <a:t>(nasjonalt nivå)</a:t>
            </a:r>
          </a:p>
        </p:txBody>
      </p:sp>
      <p:sp>
        <p:nvSpPr>
          <p:cNvPr id="20" name="Pil: vinkeltegn 19">
            <a:extLst>
              <a:ext uri="{FF2B5EF4-FFF2-40B4-BE49-F238E27FC236}">
                <a16:creationId xmlns:a16="http://schemas.microsoft.com/office/drawing/2014/main" id="{B4D8C07A-F438-66B6-3990-ACE680F7EC86}"/>
              </a:ext>
            </a:extLst>
          </p:cNvPr>
          <p:cNvSpPr/>
          <p:nvPr/>
        </p:nvSpPr>
        <p:spPr>
          <a:xfrm>
            <a:off x="3119629" y="5345285"/>
            <a:ext cx="2788920" cy="80819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Statlig detaljstyring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Calibri"/>
                <a:ea typeface="+mn-ea"/>
                <a:cs typeface="+mn-cs"/>
              </a:rPr>
              <a:t>(lov eller forskrift)</a:t>
            </a:r>
          </a:p>
        </p:txBody>
      </p:sp>
      <p:sp>
        <p:nvSpPr>
          <p:cNvPr id="21" name="Pil: vinkeltegn 20">
            <a:extLst>
              <a:ext uri="{FF2B5EF4-FFF2-40B4-BE49-F238E27FC236}">
                <a16:creationId xmlns:a16="http://schemas.microsoft.com/office/drawing/2014/main" id="{4F7741BE-2CBE-985A-6F0F-643E5C8D913B}"/>
              </a:ext>
            </a:extLst>
          </p:cNvPr>
          <p:cNvSpPr/>
          <p:nvPr/>
        </p:nvSpPr>
        <p:spPr>
          <a:xfrm>
            <a:off x="5762245" y="5354430"/>
            <a:ext cx="2788920" cy="808190"/>
          </a:xfrm>
          <a:prstGeom prst="chevron">
            <a:avLst/>
          </a:prstGeom>
          <a:solidFill>
            <a:srgbClr val="FF85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Delvis manglende ønsket effekt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Calibri"/>
                <a:ea typeface="+mn-ea"/>
                <a:cs typeface="+mn-cs"/>
              </a:rPr>
              <a:t>(ikke nasjonal styring over hvilke mål som blir oppnådd)</a:t>
            </a:r>
          </a:p>
        </p:txBody>
      </p:sp>
      <p:sp>
        <p:nvSpPr>
          <p:cNvPr id="22" name="TekstSylinder 21">
            <a:extLst>
              <a:ext uri="{FF2B5EF4-FFF2-40B4-BE49-F238E27FC236}">
                <a16:creationId xmlns:a16="http://schemas.microsoft.com/office/drawing/2014/main" id="{3912E3D8-7D7F-907B-9D8B-25646748C23C}"/>
              </a:ext>
            </a:extLst>
          </p:cNvPr>
          <p:cNvSpPr txBox="1"/>
          <p:nvPr/>
        </p:nvSpPr>
        <p:spPr>
          <a:xfrm>
            <a:off x="609600" y="4604693"/>
            <a:ext cx="72237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Empiri: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80% lovoppfyllelse i gjennomsnitt («</a:t>
            </a:r>
            <a:r>
              <a:rPr kumimoji="0" lang="nb-NO" sz="1800" b="0" i="0" u="none" strike="noStrike" kern="1200" cap="none" spc="0" normalizeH="0" baseline="0" noProof="0" dirty="0" err="1">
                <a:ln>
                  <a:noFill/>
                </a:ln>
                <a:solidFill>
                  <a:prstClr val="black"/>
                </a:solidFill>
                <a:effectLst/>
                <a:uLnTx/>
                <a:uFillTx/>
                <a:latin typeface="Calibri"/>
                <a:ea typeface="+mn-ea"/>
                <a:cs typeface="+mn-cs"/>
              </a:rPr>
              <a:t>Ståa</a:t>
            </a:r>
            <a:r>
              <a:rPr kumimoji="0" lang="nb-NO" sz="1800" b="0" i="0" u="none" strike="noStrike" kern="1200" cap="none" spc="0" normalizeH="0" baseline="0" noProof="0" dirty="0">
                <a:ln>
                  <a:noFill/>
                </a:ln>
                <a:solidFill>
                  <a:prstClr val="black"/>
                </a:solidFill>
                <a:effectLst/>
                <a:uLnTx/>
                <a:uFillTx/>
                <a:latin typeface="Calibri"/>
                <a:ea typeface="+mn-ea"/>
                <a:cs typeface="+mn-cs"/>
              </a:rPr>
              <a:t> i norske kommuner»)</a:t>
            </a:r>
          </a:p>
        </p:txBody>
      </p:sp>
      <p:sp>
        <p:nvSpPr>
          <p:cNvPr id="23" name="TekstSylinder 22">
            <a:extLst>
              <a:ext uri="{FF2B5EF4-FFF2-40B4-BE49-F238E27FC236}">
                <a16:creationId xmlns:a16="http://schemas.microsoft.com/office/drawing/2014/main" id="{28D3A7B8-9CDD-6532-6710-3AEA0DF4DFE8}"/>
              </a:ext>
            </a:extLst>
          </p:cNvPr>
          <p:cNvSpPr txBox="1"/>
          <p:nvPr/>
        </p:nvSpPr>
        <p:spPr>
          <a:xfrm rot="21332440">
            <a:off x="9144001" y="1358827"/>
            <a:ext cx="2788920"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Utfordring for lovgiver: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prstClr val="black"/>
                </a:solidFill>
                <a:effectLst/>
                <a:uLnTx/>
                <a:uFillTx/>
                <a:latin typeface="Calibri"/>
                <a:ea typeface="+mn-ea"/>
                <a:cs typeface="+mn-cs"/>
              </a:rPr>
              <a:t>I hvilken kategori havner nye lover?</a:t>
            </a:r>
          </a:p>
        </p:txBody>
      </p:sp>
      <p:sp>
        <p:nvSpPr>
          <p:cNvPr id="8" name="Tittel 1">
            <a:extLst>
              <a:ext uri="{FF2B5EF4-FFF2-40B4-BE49-F238E27FC236}">
                <a16:creationId xmlns:a16="http://schemas.microsoft.com/office/drawing/2014/main" id="{207C5D14-7D75-24F0-EA1F-90F35F388211}"/>
              </a:ext>
            </a:extLst>
          </p:cNvPr>
          <p:cNvSpPr>
            <a:spLocks noGrp="1"/>
          </p:cNvSpPr>
          <p:nvPr>
            <p:ph type="title"/>
          </p:nvPr>
        </p:nvSpPr>
        <p:spPr>
          <a:xfrm>
            <a:off x="298704" y="751638"/>
            <a:ext cx="5660571" cy="913366"/>
          </a:xfrm>
        </p:spPr>
        <p:txBody>
          <a:bodyPr anchor="ctr">
            <a:normAutofit fontScale="90000"/>
          </a:bodyPr>
          <a:lstStyle/>
          <a:p>
            <a:r>
              <a:rPr lang="nb-NO" dirty="0"/>
              <a:t>Virker lovgivning som styringsinstrument?</a:t>
            </a:r>
          </a:p>
        </p:txBody>
      </p:sp>
    </p:spTree>
    <p:extLst>
      <p:ext uri="{BB962C8B-B14F-4D97-AF65-F5344CB8AC3E}">
        <p14:creationId xmlns:p14="http://schemas.microsoft.com/office/powerpoint/2010/main" val="19860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2" grpId="0" animBg="1"/>
      <p:bldP spid="13" grpId="0"/>
      <p:bldP spid="19" grpId="0" animBg="1"/>
      <p:bldP spid="20" grpId="0" animBg="1"/>
      <p:bldP spid="21"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582383-4064-E285-51E0-CCCC783CA8E8}"/>
              </a:ext>
            </a:extLst>
          </p:cNvPr>
          <p:cNvSpPr>
            <a:spLocks noGrp="1"/>
          </p:cNvSpPr>
          <p:nvPr>
            <p:ph type="ctrTitle"/>
          </p:nvPr>
        </p:nvSpPr>
        <p:spPr/>
        <p:txBody>
          <a:bodyPr/>
          <a:lstStyle/>
          <a:p>
            <a:r>
              <a:rPr lang="nb-NO"/>
              <a:t>Kommunekommisjonen – en del av løsningen</a:t>
            </a:r>
          </a:p>
        </p:txBody>
      </p:sp>
    </p:spTree>
    <p:extLst>
      <p:ext uri="{BB962C8B-B14F-4D97-AF65-F5344CB8AC3E}">
        <p14:creationId xmlns:p14="http://schemas.microsoft.com/office/powerpoint/2010/main" val="265012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8355F1-4354-8359-2798-3FC9E46C7FED}"/>
              </a:ext>
            </a:extLst>
          </p:cNvPr>
          <p:cNvSpPr>
            <a:spLocks noGrp="1"/>
          </p:cNvSpPr>
          <p:nvPr>
            <p:ph type="title"/>
          </p:nvPr>
        </p:nvSpPr>
        <p:spPr/>
        <p:txBody>
          <a:bodyPr>
            <a:normAutofit fontScale="90000"/>
          </a:bodyPr>
          <a:lstStyle/>
          <a:p>
            <a:r>
              <a:rPr lang="nb-NO"/>
              <a:t>Store utfordringer i kollektivsektoren</a:t>
            </a:r>
          </a:p>
        </p:txBody>
      </p:sp>
      <p:sp>
        <p:nvSpPr>
          <p:cNvPr id="3" name="Plassholder for innhold 2">
            <a:extLst>
              <a:ext uri="{FF2B5EF4-FFF2-40B4-BE49-F238E27FC236}">
                <a16:creationId xmlns:a16="http://schemas.microsoft.com/office/drawing/2014/main" id="{67383FC7-22B6-BAF1-BE81-11E9ADB71606}"/>
              </a:ext>
            </a:extLst>
          </p:cNvPr>
          <p:cNvSpPr>
            <a:spLocks noGrp="1"/>
          </p:cNvSpPr>
          <p:nvPr>
            <p:ph sz="quarter" idx="10"/>
          </p:nvPr>
        </p:nvSpPr>
        <p:spPr/>
        <p:txBody>
          <a:bodyPr/>
          <a:lstStyle/>
          <a:p>
            <a:r>
              <a:rPr lang="nb-NO"/>
              <a:t>Ny KS-undersøkelse bekrefter at fylkeskommunenes nye buss-</a:t>
            </a:r>
            <a:br>
              <a:rPr lang="nb-NO"/>
            </a:br>
            <a:r>
              <a:rPr lang="nb-NO"/>
              <a:t>kontrakter inngått i 2025 har en prisvekst på om lag 25 prosent. </a:t>
            </a:r>
          </a:p>
          <a:p>
            <a:r>
              <a:rPr lang="nb-NO"/>
              <a:t>Elektrifiseringstiltak øker prisveksten ytterligere med 5 prosentpoeng.</a:t>
            </a:r>
          </a:p>
          <a:p>
            <a:r>
              <a:rPr lang="nb-NO"/>
              <a:t>Forventer betydelig prisvekst. </a:t>
            </a:r>
          </a:p>
        </p:txBody>
      </p:sp>
      <p:pic>
        <p:nvPicPr>
          <p:cNvPr id="6" name="Plassholder for bilde 5" descr="Et bilde som inneholder kjøretøy, Landkjøretøy, utendørs, buss&#10;&#10;KI-generert innhold kan være feil.">
            <a:extLst>
              <a:ext uri="{FF2B5EF4-FFF2-40B4-BE49-F238E27FC236}">
                <a16:creationId xmlns:a16="http://schemas.microsoft.com/office/drawing/2014/main" id="{09253C5F-7EB1-E859-C52E-D4168170DEC7}"/>
              </a:ext>
            </a:extLst>
          </p:cNvPr>
          <p:cNvPicPr>
            <a:picLocks noGrp="1" noChangeAspect="1"/>
          </p:cNvPicPr>
          <p:nvPr>
            <p:ph type="pic" sz="quarter" idx="11"/>
          </p:nvPr>
        </p:nvPicPr>
        <p:blipFill>
          <a:blip r:embed="rId3"/>
          <a:srcRect l="20370" r="20370"/>
          <a:stretch>
            <a:fillRect/>
          </a:stretch>
        </p:blipFill>
        <p:spPr/>
      </p:pic>
    </p:spTree>
    <p:extLst>
      <p:ext uri="{BB962C8B-B14F-4D97-AF65-F5344CB8AC3E}">
        <p14:creationId xmlns:p14="http://schemas.microsoft.com/office/powerpoint/2010/main" val="944440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EA04F7-EAB6-C7A3-527B-27188E8C68FC}"/>
              </a:ext>
            </a:extLst>
          </p:cNvPr>
          <p:cNvSpPr>
            <a:spLocks noGrp="1"/>
          </p:cNvSpPr>
          <p:nvPr>
            <p:ph type="title"/>
          </p:nvPr>
        </p:nvSpPr>
        <p:spPr>
          <a:xfrm>
            <a:off x="446762" y="163129"/>
            <a:ext cx="10972800" cy="1132114"/>
          </a:xfrm>
        </p:spPr>
        <p:txBody>
          <a:bodyPr/>
          <a:lstStyle/>
          <a:p>
            <a:endParaRPr lang="en-US" dirty="0"/>
          </a:p>
        </p:txBody>
      </p:sp>
      <p:pic>
        <p:nvPicPr>
          <p:cNvPr id="5" name="Plassholder for innhold 4" descr="Et bilde som inneholder Menneskeansikt, person, klær, himmel&#10;&#10;KI-generert innhold kan være feil.">
            <a:extLst>
              <a:ext uri="{FF2B5EF4-FFF2-40B4-BE49-F238E27FC236}">
                <a16:creationId xmlns:a16="http://schemas.microsoft.com/office/drawing/2014/main" id="{C6A3FD6B-C68B-10EF-F0A6-1CD0F5C7D625}"/>
              </a:ext>
            </a:extLst>
          </p:cNvPr>
          <p:cNvPicPr>
            <a:picLocks noGrp="1" noChangeAspect="1"/>
          </p:cNvPicPr>
          <p:nvPr>
            <p:ph sz="quarter" idx="10"/>
          </p:nvPr>
        </p:nvPicPr>
        <p:blipFill>
          <a:blip r:embed="rId3">
            <a:extLst>
              <a:ext uri="{837473B0-CC2E-450A-ABE3-18F120FF3D39}">
                <a1611:picAttrSrcUrl xmlns:a1611="http://schemas.microsoft.com/office/drawing/2016/11/main" r:id="rId4"/>
              </a:ext>
            </a:extLst>
          </a:blip>
          <a:stretch>
            <a:fillRect/>
          </a:stretch>
        </p:blipFill>
        <p:spPr>
          <a:xfrm>
            <a:off x="202168" y="-162838"/>
            <a:ext cx="11787663" cy="7882112"/>
          </a:xfrm>
        </p:spPr>
      </p:pic>
    </p:spTree>
    <p:extLst>
      <p:ext uri="{BB962C8B-B14F-4D97-AF65-F5344CB8AC3E}">
        <p14:creationId xmlns:p14="http://schemas.microsoft.com/office/powerpoint/2010/main" val="3791337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F17BB6-9170-19BE-CBE0-642687D459FB}"/>
              </a:ext>
            </a:extLst>
          </p:cNvPr>
          <p:cNvSpPr>
            <a:spLocks noGrp="1"/>
          </p:cNvSpPr>
          <p:nvPr>
            <p:ph type="title"/>
          </p:nvPr>
        </p:nvSpPr>
        <p:spPr>
          <a:xfrm>
            <a:off x="6456845" y="548535"/>
            <a:ext cx="5343939" cy="1172818"/>
          </a:xfrm>
        </p:spPr>
        <p:txBody>
          <a:bodyPr anchor="ctr">
            <a:normAutofit/>
          </a:bodyPr>
          <a:lstStyle/>
          <a:p>
            <a:pPr>
              <a:lnSpc>
                <a:spcPct val="90000"/>
              </a:lnSpc>
            </a:pPr>
            <a:r>
              <a:rPr lang="nb-NO"/>
              <a:t>Nytt Storting – nye muligheter</a:t>
            </a:r>
            <a:endParaRPr lang="nb-NO">
              <a:ea typeface="Calibri"/>
              <a:cs typeface="Calibri"/>
            </a:endParaRPr>
          </a:p>
        </p:txBody>
      </p:sp>
      <p:sp>
        <p:nvSpPr>
          <p:cNvPr id="3" name="Plassholder for innhold 2">
            <a:extLst>
              <a:ext uri="{FF2B5EF4-FFF2-40B4-BE49-F238E27FC236}">
                <a16:creationId xmlns:a16="http://schemas.microsoft.com/office/drawing/2014/main" id="{240236A5-72BF-7D8A-49A6-ADA7713740BF}"/>
              </a:ext>
            </a:extLst>
          </p:cNvPr>
          <p:cNvSpPr>
            <a:spLocks noGrp="1"/>
          </p:cNvSpPr>
          <p:nvPr>
            <p:ph sz="quarter" idx="10"/>
          </p:nvPr>
        </p:nvSpPr>
        <p:spPr>
          <a:xfrm>
            <a:off x="6456846" y="1759226"/>
            <a:ext cx="5343938" cy="4150686"/>
          </a:xfrm>
        </p:spPr>
        <p:txBody>
          <a:bodyPr vert="horz" lIns="91440" tIns="45720" rIns="91440" bIns="45720" rtlCol="0">
            <a:normAutofit/>
          </a:bodyPr>
          <a:lstStyle/>
          <a:p>
            <a:r>
              <a:rPr lang="nb-NO"/>
              <a:t>Ytterligere komplekse beslutningsprosesser i Stortinget</a:t>
            </a:r>
          </a:p>
          <a:p>
            <a:r>
              <a:rPr lang="nb-NO"/>
              <a:t>Løpende kontakt med komiteer og partigrupper får økt betydning</a:t>
            </a:r>
          </a:p>
          <a:p>
            <a:r>
              <a:rPr lang="nb-NO"/>
              <a:t>Hovedfokus: kommuneøkonomi og styringstrykk </a:t>
            </a:r>
          </a:p>
        </p:txBody>
      </p:sp>
      <p:pic>
        <p:nvPicPr>
          <p:cNvPr id="8" name="Plassholder for bilde 7">
            <a:extLst>
              <a:ext uri="{FF2B5EF4-FFF2-40B4-BE49-F238E27FC236}">
                <a16:creationId xmlns:a16="http://schemas.microsoft.com/office/drawing/2014/main" id="{8C088B24-CA35-4DA9-255D-45D80E6970B8}"/>
              </a:ext>
            </a:extLst>
          </p:cNvPr>
          <p:cNvPicPr>
            <a:picLocks noGrp="1" noChangeAspect="1"/>
          </p:cNvPicPr>
          <p:nvPr>
            <p:ph type="pic" sz="quarter" idx="11"/>
          </p:nvPr>
        </p:nvPicPr>
        <p:blipFill>
          <a:blip r:embed="rId3"/>
          <a:srcRect l="20334" r="20332" b="-1"/>
          <a:stretch>
            <a:fillRect/>
          </a:stretch>
        </p:blipFill>
        <p:spPr>
          <a:xfrm>
            <a:off x="-1" y="10"/>
            <a:ext cx="6096000" cy="6857990"/>
          </a:xfrm>
          <a:prstGeom prst="rect">
            <a:avLst/>
          </a:prstGeom>
          <a:noFill/>
        </p:spPr>
      </p:pic>
      <p:sp>
        <p:nvSpPr>
          <p:cNvPr id="4" name="TekstSylinder 3">
            <a:extLst>
              <a:ext uri="{FF2B5EF4-FFF2-40B4-BE49-F238E27FC236}">
                <a16:creationId xmlns:a16="http://schemas.microsoft.com/office/drawing/2014/main" id="{FED73C32-2710-E1F3-27DD-8C5E278340E2}"/>
              </a:ext>
            </a:extLst>
          </p:cNvPr>
          <p:cNvSpPr txBox="1"/>
          <p:nvPr/>
        </p:nvSpPr>
        <p:spPr>
          <a:xfrm>
            <a:off x="6550090" y="5281127"/>
            <a:ext cx="4189445" cy="923330"/>
          </a:xfrm>
          <a:prstGeom prst="rect">
            <a:avLst/>
          </a:prstGeom>
          <a:noFill/>
        </p:spPr>
        <p:txBody>
          <a:bodyPr wrap="square" rtlCol="0">
            <a:spAutoFit/>
          </a:bodyPr>
          <a:lstStyle/>
          <a:p>
            <a:r>
              <a:rPr lang="nb-NO"/>
              <a:t>Statsminister Jonas Gahr Støre og Frp-leder Sylvi Listhaug gratulerer hverandre etter valget. Foto: Stortinget</a:t>
            </a:r>
          </a:p>
        </p:txBody>
      </p:sp>
    </p:spTree>
    <p:extLst>
      <p:ext uri="{BB962C8B-B14F-4D97-AF65-F5344CB8AC3E}">
        <p14:creationId xmlns:p14="http://schemas.microsoft.com/office/powerpoint/2010/main" val="565297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9007EC-25BC-A2DF-108D-05EEFFC8916B}"/>
              </a:ext>
            </a:extLst>
          </p:cNvPr>
          <p:cNvSpPr>
            <a:spLocks noGrp="1"/>
          </p:cNvSpPr>
          <p:nvPr>
            <p:ph type="title"/>
          </p:nvPr>
        </p:nvSpPr>
        <p:spPr>
          <a:xfrm>
            <a:off x="609600" y="366591"/>
            <a:ext cx="10972800" cy="1143000"/>
          </a:xfrm>
        </p:spPr>
        <p:txBody>
          <a:bodyPr anchor="ctr">
            <a:normAutofit/>
          </a:bodyPr>
          <a:lstStyle/>
          <a:p>
            <a:r>
              <a:rPr lang="nb-NO"/>
              <a:t>Bilaterale konsultasjonsmøter høsten 2025</a:t>
            </a:r>
          </a:p>
        </p:txBody>
      </p:sp>
      <p:sp>
        <p:nvSpPr>
          <p:cNvPr id="3" name="Plassholder for innhold 2">
            <a:extLst>
              <a:ext uri="{FF2B5EF4-FFF2-40B4-BE49-F238E27FC236}">
                <a16:creationId xmlns:a16="http://schemas.microsoft.com/office/drawing/2014/main" id="{5F939042-8330-BC3A-D404-22A797E142F6}"/>
              </a:ext>
            </a:extLst>
          </p:cNvPr>
          <p:cNvSpPr>
            <a:spLocks noGrp="1"/>
          </p:cNvSpPr>
          <p:nvPr>
            <p:ph sz="half" idx="1"/>
          </p:nvPr>
        </p:nvSpPr>
        <p:spPr>
          <a:xfrm>
            <a:off x="609600" y="1600201"/>
            <a:ext cx="5384800" cy="4525963"/>
          </a:xfrm>
        </p:spPr>
        <p:txBody>
          <a:bodyPr>
            <a:normAutofit/>
          </a:bodyPr>
          <a:lstStyle/>
          <a:p>
            <a:r>
              <a:rPr lang="nb-NO" sz="3600"/>
              <a:t>Gjennomgående tema:</a:t>
            </a:r>
          </a:p>
          <a:p>
            <a:pPr lvl="1"/>
            <a:r>
              <a:rPr lang="nb-NO" sz="3600"/>
              <a:t>Stram kommuneøkonomi</a:t>
            </a:r>
          </a:p>
          <a:p>
            <a:pPr lvl="1"/>
            <a:r>
              <a:rPr lang="nb-NO" sz="3600"/>
              <a:t>Bærekraftig velferd</a:t>
            </a:r>
          </a:p>
          <a:p>
            <a:pPr lvl="1"/>
            <a:r>
              <a:rPr lang="nb-NO" sz="3600"/>
              <a:t>Mer frihet til kommunene</a:t>
            </a:r>
          </a:p>
          <a:p>
            <a:pPr marL="0" indent="0">
              <a:buNone/>
            </a:pPr>
            <a:endParaRPr lang="nb-NO"/>
          </a:p>
        </p:txBody>
      </p:sp>
      <p:pic>
        <p:nvPicPr>
          <p:cNvPr id="6" name="Plassholder for bilde 5">
            <a:extLst>
              <a:ext uri="{FF2B5EF4-FFF2-40B4-BE49-F238E27FC236}">
                <a16:creationId xmlns:a16="http://schemas.microsoft.com/office/drawing/2014/main" id="{B75D44F0-A16D-7990-CDB0-D70E392AA315}"/>
              </a:ext>
            </a:extLst>
          </p:cNvPr>
          <p:cNvPicPr>
            <a:picLocks noGrp="1" noChangeAspect="1"/>
          </p:cNvPicPr>
          <p:nvPr>
            <p:ph sz="half" idx="2"/>
          </p:nvPr>
        </p:nvPicPr>
        <p:blipFill>
          <a:blip r:embed="rId3"/>
          <a:stretch>
            <a:fillRect/>
          </a:stretch>
        </p:blipFill>
        <p:spPr>
          <a:xfrm>
            <a:off x="6197600" y="2214087"/>
            <a:ext cx="5384800" cy="3298190"/>
          </a:xfrm>
          <a:noFill/>
        </p:spPr>
      </p:pic>
      <p:sp>
        <p:nvSpPr>
          <p:cNvPr id="4" name="TekstSylinder 3">
            <a:extLst>
              <a:ext uri="{FF2B5EF4-FFF2-40B4-BE49-F238E27FC236}">
                <a16:creationId xmlns:a16="http://schemas.microsoft.com/office/drawing/2014/main" id="{878BF537-8CB9-4470-8443-9A1531F3D8AE}"/>
              </a:ext>
            </a:extLst>
          </p:cNvPr>
          <p:cNvSpPr txBox="1"/>
          <p:nvPr/>
        </p:nvSpPr>
        <p:spPr>
          <a:xfrm>
            <a:off x="6258187" y="5847127"/>
            <a:ext cx="4412609" cy="646331"/>
          </a:xfrm>
          <a:prstGeom prst="rect">
            <a:avLst/>
          </a:prstGeom>
          <a:noFill/>
        </p:spPr>
        <p:txBody>
          <a:bodyPr wrap="square" rtlCol="0">
            <a:spAutoFit/>
          </a:bodyPr>
          <a:lstStyle/>
          <a:p>
            <a:r>
              <a:rPr lang="nb-NO"/>
              <a:t>Daværende kommunalminister Kjersti Stenseng møtte KS. Foto: KS</a:t>
            </a:r>
          </a:p>
        </p:txBody>
      </p:sp>
    </p:spTree>
    <p:extLst>
      <p:ext uri="{BB962C8B-B14F-4D97-AF65-F5344CB8AC3E}">
        <p14:creationId xmlns:p14="http://schemas.microsoft.com/office/powerpoint/2010/main" val="47787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Menneskeansikt, mann, skjermbilde&#10;&#10;KI-generert innhold kan være feil.">
            <a:extLst>
              <a:ext uri="{FF2B5EF4-FFF2-40B4-BE49-F238E27FC236}">
                <a16:creationId xmlns:a16="http://schemas.microsoft.com/office/drawing/2014/main" id="{E05AF58F-A259-064E-C355-B356D1C3B4BF}"/>
              </a:ext>
            </a:extLst>
          </p:cNvPr>
          <p:cNvPicPr>
            <a:picLocks noChangeAspect="1"/>
          </p:cNvPicPr>
          <p:nvPr/>
        </p:nvPicPr>
        <p:blipFill>
          <a:blip r:embed="rId3"/>
          <a:stretch>
            <a:fillRect/>
          </a:stretch>
        </p:blipFill>
        <p:spPr>
          <a:xfrm>
            <a:off x="125421" y="2469221"/>
            <a:ext cx="4404987" cy="5139234"/>
          </a:xfrm>
          <a:prstGeom prst="rect">
            <a:avLst/>
          </a:prstGeom>
        </p:spPr>
      </p:pic>
      <p:pic>
        <p:nvPicPr>
          <p:cNvPr id="3" name="Bilde 2" descr="Et bilde som inneholder tekst, klær, mann, person&#10;&#10;KI-generert innhold kan være feil.">
            <a:extLst>
              <a:ext uri="{FF2B5EF4-FFF2-40B4-BE49-F238E27FC236}">
                <a16:creationId xmlns:a16="http://schemas.microsoft.com/office/drawing/2014/main" id="{61BDA9A1-5A47-6012-8455-984BDCFD0990}"/>
              </a:ext>
            </a:extLst>
          </p:cNvPr>
          <p:cNvPicPr>
            <a:picLocks noChangeAspect="1"/>
          </p:cNvPicPr>
          <p:nvPr/>
        </p:nvPicPr>
        <p:blipFill>
          <a:blip r:embed="rId4"/>
          <a:stretch>
            <a:fillRect/>
          </a:stretch>
        </p:blipFill>
        <p:spPr>
          <a:xfrm>
            <a:off x="6741281" y="154609"/>
            <a:ext cx="5291351" cy="5444435"/>
          </a:xfrm>
          <a:prstGeom prst="rect">
            <a:avLst/>
          </a:prstGeom>
        </p:spPr>
      </p:pic>
      <p:pic>
        <p:nvPicPr>
          <p:cNvPr id="4" name="Bilde 3" descr="Et bilde som inneholder tekst, klær, dress, Menneskeansikt&#10;&#10;KI-generert innhold kan være feil.">
            <a:extLst>
              <a:ext uri="{FF2B5EF4-FFF2-40B4-BE49-F238E27FC236}">
                <a16:creationId xmlns:a16="http://schemas.microsoft.com/office/drawing/2014/main" id="{B3FABCCB-CCA6-178F-CD3F-9C3F7DFF7C25}"/>
              </a:ext>
            </a:extLst>
          </p:cNvPr>
          <p:cNvPicPr>
            <a:picLocks noChangeAspect="1"/>
          </p:cNvPicPr>
          <p:nvPr/>
        </p:nvPicPr>
        <p:blipFill>
          <a:blip r:embed="rId5"/>
          <a:stretch>
            <a:fillRect/>
          </a:stretch>
        </p:blipFill>
        <p:spPr>
          <a:xfrm>
            <a:off x="4411979" y="2473738"/>
            <a:ext cx="4880999" cy="4064001"/>
          </a:xfrm>
          <a:prstGeom prst="rect">
            <a:avLst/>
          </a:prstGeom>
        </p:spPr>
      </p:pic>
      <p:pic>
        <p:nvPicPr>
          <p:cNvPr id="6" name="Bilde 5" descr="Et bilde som inneholder mann, Menneskeansikt, dress, klær&#10;&#10;KI-generert innhold kan være feil.">
            <a:extLst>
              <a:ext uri="{FF2B5EF4-FFF2-40B4-BE49-F238E27FC236}">
                <a16:creationId xmlns:a16="http://schemas.microsoft.com/office/drawing/2014/main" id="{5F724BCB-7590-CDEA-E387-AED2CE9F4C43}"/>
              </a:ext>
            </a:extLst>
          </p:cNvPr>
          <p:cNvPicPr>
            <a:picLocks noChangeAspect="1"/>
          </p:cNvPicPr>
          <p:nvPr/>
        </p:nvPicPr>
        <p:blipFill>
          <a:blip r:embed="rId6"/>
          <a:srcRect l="6906" r="10732" b="57957"/>
          <a:stretch>
            <a:fillRect/>
          </a:stretch>
        </p:blipFill>
        <p:spPr>
          <a:xfrm>
            <a:off x="-3418" y="-138545"/>
            <a:ext cx="6357673" cy="2883289"/>
          </a:xfrm>
          <a:prstGeom prst="rect">
            <a:avLst/>
          </a:prstGeom>
        </p:spPr>
      </p:pic>
    </p:spTree>
    <p:extLst>
      <p:ext uri="{BB962C8B-B14F-4D97-AF65-F5344CB8AC3E}">
        <p14:creationId xmlns:p14="http://schemas.microsoft.com/office/powerpoint/2010/main" val="4199947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6F1E11A9-BFED-AD18-2DD5-F66D35CC92DC}"/>
              </a:ext>
            </a:extLst>
          </p:cNvPr>
          <p:cNvSpPr txBox="1">
            <a:spLocks/>
          </p:cNvSpPr>
          <p:nvPr/>
        </p:nvSpPr>
        <p:spPr>
          <a:xfrm>
            <a:off x="609600" y="363546"/>
            <a:ext cx="10972800" cy="1132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1046"/>
                </a:solidFill>
                <a:latin typeface="+mj-lt"/>
                <a:ea typeface="+mj-ea"/>
                <a:cs typeface="+mj-cs"/>
              </a:defRPr>
            </a:lvl1pPr>
          </a:lstStyle>
          <a:p>
            <a:pPr marL="0" marR="0" lvl="0" indent="0" fontAlgn="auto">
              <a:lnSpc>
                <a:spcPct val="90000"/>
              </a:lnSpc>
              <a:spcAft>
                <a:spcPts val="600"/>
              </a:spcAft>
              <a:buClrTx/>
              <a:buSzTx/>
              <a:tabLst/>
              <a:defRPr/>
            </a:pPr>
            <a:r>
              <a:rPr kumimoji="0" lang="nb-NO" b="0" i="0" u="none" strike="noStrike" kern="1200" cap="none" spc="0" normalizeH="0" baseline="0" noProof="0">
                <a:ln>
                  <a:noFill/>
                </a:ln>
                <a:effectLst/>
                <a:uLnTx/>
                <a:uFillTx/>
                <a:latin typeface="+mj-lt"/>
                <a:ea typeface="+mj-ea"/>
                <a:cs typeface="+mj-cs"/>
              </a:rPr>
              <a:t>Kommuneøkonomien over tid</a:t>
            </a:r>
            <a:r>
              <a:rPr lang="nb-NO" kern="1200">
                <a:latin typeface="+mj-lt"/>
                <a:ea typeface="+mj-ea"/>
                <a:cs typeface="+mj-cs"/>
              </a:rPr>
              <a:t> – utviklingen </a:t>
            </a:r>
            <a:r>
              <a:rPr kumimoji="0" lang="nb-NO" b="0" i="0" u="none" strike="noStrike" kern="1200" cap="none" spc="0" normalizeH="0" baseline="0" noProof="0">
                <a:ln>
                  <a:noFill/>
                </a:ln>
                <a:effectLst/>
                <a:uLnTx/>
                <a:uFillTx/>
                <a:latin typeface="+mj-lt"/>
                <a:ea typeface="+mj-ea"/>
                <a:cs typeface="+mj-cs"/>
              </a:rPr>
              <a:t>har vært skjult av midlertidige skatteinntekter</a:t>
            </a:r>
          </a:p>
        </p:txBody>
      </p:sp>
      <p:graphicFrame>
        <p:nvGraphicFramePr>
          <p:cNvPr id="7" name="Diagram 6">
            <a:extLst>
              <a:ext uri="{FF2B5EF4-FFF2-40B4-BE49-F238E27FC236}">
                <a16:creationId xmlns:a16="http://schemas.microsoft.com/office/drawing/2014/main" id="{28648D80-E309-4F5D-947B-7F93CB312BE7}"/>
              </a:ext>
            </a:extLst>
          </p:cNvPr>
          <p:cNvGraphicFramePr>
            <a:graphicFrameLocks/>
          </p:cNvGraphicFramePr>
          <p:nvPr>
            <p:extLst>
              <p:ext uri="{D42A27DB-BD31-4B8C-83A1-F6EECF244321}">
                <p14:modId xmlns:p14="http://schemas.microsoft.com/office/powerpoint/2010/main" val="3784544777"/>
              </p:ext>
            </p:extLst>
          </p:nvPr>
        </p:nvGraphicFramePr>
        <p:xfrm>
          <a:off x="609601" y="1495660"/>
          <a:ext cx="10972800" cy="44142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38418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526a845d-b30c-4577-a114-37977926f0b1"/>
</p:tagLst>
</file>

<file path=ppt/theme/theme1.xml><?xml version="1.0" encoding="utf-8"?>
<a:theme xmlns:a="http://schemas.openxmlformats.org/drawingml/2006/main" name="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mal 1 bokmål_15052024.pptx" id="{7571DD5C-BD77-4D6A-B52C-6B2F598B9EDD}" vid="{D4950FF3-89E6-4779-B728-C03132472A5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FADB8B0FD15C40940EEA05F9E26315" ma:contentTypeVersion="12" ma:contentTypeDescription="Create a new document." ma:contentTypeScope="" ma:versionID="dbcea63cef8f7d0440dabb1ba283d28c">
  <xsd:schema xmlns:xsd="http://www.w3.org/2001/XMLSchema" xmlns:xs="http://www.w3.org/2001/XMLSchema" xmlns:p="http://schemas.microsoft.com/office/2006/metadata/properties" xmlns:ns1="http://schemas.microsoft.com/sharepoint/v3" xmlns:ns3="384abaa9-f686-46cc-8c28-f7d88d1efc8f" targetNamespace="http://schemas.microsoft.com/office/2006/metadata/properties" ma:root="true" ma:fieldsID="ab0a6b89f99376e03ab0f07280b9a240" ns1:_="" ns3:_="">
    <xsd:import namespace="http://schemas.microsoft.com/sharepoint/v3"/>
    <xsd:import namespace="384abaa9-f686-46cc-8c28-f7d88d1efc8f"/>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1:_ip_UnifiedCompliancePolicyProperties" minOccurs="0"/>
                <xsd:element ref="ns1:_ip_UnifiedCompliancePolicyUIActio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4abaa9-f686-46cc-8c28-f7d88d1efc8f"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384abaa9-f686-46cc-8c28-f7d88d1efc8f" xsi:nil="true"/>
  </documentManagement>
</p:properties>
</file>

<file path=customXml/itemProps1.xml><?xml version="1.0" encoding="utf-8"?>
<ds:datastoreItem xmlns:ds="http://schemas.openxmlformats.org/officeDocument/2006/customXml" ds:itemID="{309DC1F2-FED6-4663-8785-4951642AAA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84abaa9-f686-46cc-8c28-f7d88d1efc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722EE4-960A-42D7-A7AC-2FE25FF3FEBB}">
  <ds:schemaRefs>
    <ds:schemaRef ds:uri="http://schemas.microsoft.com/sharepoint/v3/contenttype/forms"/>
  </ds:schemaRefs>
</ds:datastoreItem>
</file>

<file path=customXml/itemProps3.xml><?xml version="1.0" encoding="utf-8"?>
<ds:datastoreItem xmlns:ds="http://schemas.openxmlformats.org/officeDocument/2006/customXml" ds:itemID="{70CE8919-F8B8-4788-BBF5-56800C837FBA}">
  <ds:schemaRefs>
    <ds:schemaRef ds:uri="http://schemas.microsoft.com/office/2006/documentManagement/types"/>
    <ds:schemaRef ds:uri="http://purl.org/dc/elements/1.1/"/>
    <ds:schemaRef ds:uri="http://purl.org/dc/terms/"/>
    <ds:schemaRef ds:uri="http://schemas.microsoft.com/office/2006/metadata/properties"/>
    <ds:schemaRef ds:uri="http://purl.org/dc/dcmitype/"/>
    <ds:schemaRef ds:uri="http://www.w3.org/XML/1998/namespace"/>
    <ds:schemaRef ds:uri="http://schemas.microsoft.com/sharepoint/v3"/>
    <ds:schemaRef ds:uri="http://schemas.microsoft.com/office/infopath/2007/PartnerControls"/>
    <ds:schemaRef ds:uri="http://schemas.openxmlformats.org/package/2006/metadata/core-properties"/>
    <ds:schemaRef ds:uri="384abaa9-f686-46cc-8c28-f7d88d1efc8f"/>
  </ds:schemaRefs>
</ds:datastoreItem>
</file>

<file path=docMetadata/LabelInfo.xml><?xml version="1.0" encoding="utf-8"?>
<clbl:labelList xmlns:clbl="http://schemas.microsoft.com/office/2020/mipLabelMetadata">
  <clbl:label id="{5b9ad283-612c-4596-963f-b6e6d55129d1}" enabled="1" method="Privileged" siteId="{e1ae18b6-de6f-4b87-a2fc-90d6217d954e}" removed="0"/>
</clbl:labelList>
</file>

<file path=docProps/app.xml><?xml version="1.0" encoding="utf-8"?>
<Properties xmlns="http://schemas.openxmlformats.org/officeDocument/2006/extended-properties" xmlns:vt="http://schemas.openxmlformats.org/officeDocument/2006/docPropsVTypes">
  <Template>PPT-mal 1 bokmål_15052024</Template>
  <TotalTime>4057</TotalTime>
  <Words>6132</Words>
  <Application>Microsoft Office PowerPoint</Application>
  <PresentationFormat>Widescreen</PresentationFormat>
  <Paragraphs>467</Paragraphs>
  <Slides>34</Slides>
  <Notes>29</Notes>
  <HiddenSlides>13</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34</vt:i4>
      </vt:variant>
    </vt:vector>
  </HeadingPairs>
  <TitlesOfParts>
    <vt:vector size="43" baseType="lpstr">
      <vt:lpstr>Aptos</vt:lpstr>
      <vt:lpstr>Aptos Serif</vt:lpstr>
      <vt:lpstr>Arial</vt:lpstr>
      <vt:lpstr>avenir-next-nho</vt:lpstr>
      <vt:lpstr>Calibri</vt:lpstr>
      <vt:lpstr>Segoe UI</vt:lpstr>
      <vt:lpstr>SourceSansProRegular</vt:lpstr>
      <vt:lpstr>Symbol</vt:lpstr>
      <vt:lpstr>KS-profiltema</vt:lpstr>
      <vt:lpstr>Arena Trøndelag 2025  Slik kan vi takle framtidas utfordringer </vt:lpstr>
      <vt:lpstr>PowerPoint-presentasjon</vt:lpstr>
      <vt:lpstr>- Overrasket og skuffet</vt:lpstr>
      <vt:lpstr>Store utfordringer i kollektivsektoren</vt:lpstr>
      <vt:lpstr>PowerPoint-presentasjon</vt:lpstr>
      <vt:lpstr>Nytt Storting – nye muligheter</vt:lpstr>
      <vt:lpstr>Bilaterale konsultasjonsmøter høsten 2025</vt:lpstr>
      <vt:lpstr>PowerPoint-presentasjon</vt:lpstr>
      <vt:lpstr>PowerPoint-presentasjon</vt:lpstr>
      <vt:lpstr>Norge 2024</vt:lpstr>
      <vt:lpstr>Trøndelag 2024</vt:lpstr>
      <vt:lpstr>PowerPoint-presentasjon</vt:lpstr>
      <vt:lpstr> Mer enn 400 statlige forventninger til kommunal oppgaveløsning</vt:lpstr>
      <vt:lpstr>PowerPoint-presentasjon</vt:lpstr>
      <vt:lpstr>Store forventninger til kommunekommisjonen </vt:lpstr>
      <vt:lpstr>Solid kunnskapsgrunnlag og klare anbefalinger</vt:lpstr>
      <vt:lpstr>To rapporter – en felles bekymring </vt:lpstr>
      <vt:lpstr>Vi er godt i gang! </vt:lpstr>
      <vt:lpstr>Debatthefte 2025: Hva svarte dere? </vt:lpstr>
      <vt:lpstr>Debattheftet 2026: Tid for taktskifte</vt:lpstr>
      <vt:lpstr>Takk for oppmerksomheten!</vt:lpstr>
      <vt:lpstr>PowerPoint-presentasjon</vt:lpstr>
      <vt:lpstr>KS Digital - en  «change-maker» i dette bildet?  </vt:lpstr>
      <vt:lpstr>Utfordringsbildet </vt:lpstr>
      <vt:lpstr>Virker lovgivning som styringsinstrument?</vt:lpstr>
      <vt:lpstr>PowerPoint-presentasjon</vt:lpstr>
      <vt:lpstr>Utfordringsbildet </vt:lpstr>
      <vt:lpstr>Disposisjon Arena Trøndelag – kommunekommisjonen  </vt:lpstr>
      <vt:lpstr>PowerPoint-presentasjon</vt:lpstr>
      <vt:lpstr>PowerPoint-presentasjon</vt:lpstr>
      <vt:lpstr>Nytt helsereformutvalg</vt:lpstr>
      <vt:lpstr>Debatthefte 2026</vt:lpstr>
      <vt:lpstr>Virker lovgivning som styringsinstrument?</vt:lpstr>
      <vt:lpstr>Kommunekommisjonen – en del av løsningen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Ida Paulsen Slettevoll</dc:creator>
  <cp:lastModifiedBy>Jon Even Andersen</cp:lastModifiedBy>
  <cp:revision>7</cp:revision>
  <cp:lastPrinted>1601-01-01T00:00:00Z</cp:lastPrinted>
  <dcterms:created xsi:type="dcterms:W3CDTF">2025-10-01T10:53:30Z</dcterms:created>
  <dcterms:modified xsi:type="dcterms:W3CDTF">2025-10-22T11:43:08Z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0x0101005FFADB8B0FD15C40940EEA05F9E26315</vt:lpwstr>
  </property>
  <property fmtid="{D5CDD505-2E9C-101B-9397-08002B2CF9AE}" pid="3" name="CloudStatistics_StoryID">
    <vt:lpwstr>cd4533dc-739f-4cc0-80e1-4e470d83145e</vt:lpwstr>
  </property>
  <property fmtid="{D5CDD505-2E9C-101B-9397-08002B2CF9AE}" pid="4" name="MediaServiceImageTags">
    <vt:lpwstr/>
  </property>
</Properties>
</file>