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8"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6858000" type="screen4x3"/>
  <p:notesSz cx="6794500" cy="9906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9D19404-99E9-4FE5-8287-307C160D3DB2}">
  <a:tblStyle styleId="{99D19404-99E9-4FE5-8287-307C160D3DB2}" styleName="Table_0">
    <a:wholeTbl>
      <a:tcTxStyle>
        <a:font>
          <a:latin typeface="Arial"/>
          <a:ea typeface="Arial"/>
          <a:cs typeface="Arial"/>
        </a:font>
        <a:srgbClr val="000000"/>
      </a:tcTxStyle>
      <a:tcStyle>
        <a:tcBdr>
          <a:left>
            <a:ln w="6350" cap="flat" cmpd="sng">
              <a:solidFill>
                <a:srgbClr val="000000"/>
              </a:solidFill>
              <a:prstDash val="solid"/>
              <a:round/>
              <a:headEnd type="none" w="sm" len="sm"/>
              <a:tailEnd type="none" w="sm" len="sm"/>
            </a:ln>
          </a:left>
          <a:right>
            <a:ln w="6350" cap="flat" cmpd="sng">
              <a:solidFill>
                <a:srgbClr val="000000"/>
              </a:solidFill>
              <a:prstDash val="solid"/>
              <a:round/>
              <a:headEnd type="none" w="sm" len="sm"/>
              <a:tailEnd type="none" w="sm" len="sm"/>
            </a:ln>
          </a:right>
          <a:top>
            <a:ln w="6350" cap="flat" cmpd="sng">
              <a:solidFill>
                <a:srgbClr val="000000"/>
              </a:solidFill>
              <a:prstDash val="solid"/>
              <a:round/>
              <a:headEnd type="none" w="sm" len="sm"/>
              <a:tailEnd type="none" w="sm" len="sm"/>
            </a:ln>
          </a:top>
          <a:bottom>
            <a:ln w="6350" cap="flat" cmpd="sng">
              <a:solidFill>
                <a:srgbClr val="000000"/>
              </a:solidFill>
              <a:prstDash val="solid"/>
              <a:round/>
              <a:headEnd type="none" w="sm" len="sm"/>
              <a:tailEnd type="none" w="sm" len="sm"/>
            </a:ln>
          </a:bottom>
          <a:insideH>
            <a:ln w="6350" cap="flat" cmpd="sng">
              <a:solidFill>
                <a:srgbClr val="000000"/>
              </a:solidFill>
              <a:prstDash val="solid"/>
              <a:round/>
              <a:headEnd type="none" w="sm" len="sm"/>
              <a:tailEnd type="none" w="sm" len="sm"/>
            </a:ln>
          </a:insideH>
          <a:insideV>
            <a:ln w="635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8" d="100"/>
          <a:sy n="118" d="100"/>
        </p:scale>
        <p:origin x="-1434" y="-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45024" cy="495855"/>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4" name="Shape 4"/>
          <p:cNvSpPr txBox="1">
            <a:spLocks noGrp="1"/>
          </p:cNvSpPr>
          <p:nvPr>
            <p:ph type="dt" idx="10"/>
          </p:nvPr>
        </p:nvSpPr>
        <p:spPr>
          <a:xfrm>
            <a:off x="3847890" y="0"/>
            <a:ext cx="2945024" cy="495855"/>
          </a:xfrm>
          <a:prstGeom prst="rect">
            <a:avLst/>
          </a:prstGeom>
          <a:noFill/>
          <a:ln>
            <a:noFill/>
          </a:ln>
        </p:spPr>
        <p:txBody>
          <a:bodyPr spcFirstLastPara="1" wrap="square" lIns="91425" tIns="91425" rIns="91425" bIns="91425" anchor="t" anchorCtr="0"/>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5" name="Shape 5"/>
          <p:cNvSpPr>
            <a:spLocks noGrp="1" noRot="1" noChangeAspect="1"/>
          </p:cNvSpPr>
          <p:nvPr>
            <p:ph type="sldImg" idx="3"/>
          </p:nvPr>
        </p:nvSpPr>
        <p:spPr>
          <a:xfrm>
            <a:off x="920750" y="742950"/>
            <a:ext cx="4954588" cy="37147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Shape 6"/>
          <p:cNvSpPr txBox="1">
            <a:spLocks noGrp="1"/>
          </p:cNvSpPr>
          <p:nvPr>
            <p:ph type="body" idx="1"/>
          </p:nvPr>
        </p:nvSpPr>
        <p:spPr>
          <a:xfrm>
            <a:off x="680720" y="4705073"/>
            <a:ext cx="5433061" cy="4457937"/>
          </a:xfrm>
          <a:prstGeom prst="rect">
            <a:avLst/>
          </a:prstGeom>
          <a:noFill/>
          <a:ln>
            <a:noFill/>
          </a:ln>
        </p:spPr>
        <p:txBody>
          <a:bodyPr spcFirstLastPara="1" wrap="square" lIns="91425" tIns="91425" rIns="91425" bIns="91425" anchor="t" anchorCtr="0"/>
          <a:lstStyle>
            <a:lvl1pPr marL="457200" marR="0" lvl="0"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914400" marR="0" lvl="1"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1371600" marR="0" lvl="2"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828800" marR="0" lvl="3"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2286000" marR="0" lvl="4"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9408562"/>
            <a:ext cx="2945024" cy="495854"/>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8" name="Shape 8"/>
          <p:cNvSpPr txBox="1">
            <a:spLocks noGrp="1"/>
          </p:cNvSpPr>
          <p:nvPr>
            <p:ph type="sldNum" idx="12"/>
          </p:nvPr>
        </p:nvSpPr>
        <p:spPr>
          <a:xfrm>
            <a:off x="3847890" y="9408562"/>
            <a:ext cx="2945024" cy="495854"/>
          </a:xfrm>
          <a:prstGeom prst="rect">
            <a:avLst/>
          </a:prstGeom>
          <a:noFill/>
          <a:ln>
            <a:noFill/>
          </a:ln>
        </p:spPr>
        <p:txBody>
          <a:bodyPr spcFirstLastPara="1" wrap="square" lIns="94300" tIns="47150" rIns="94300" bIns="47150" anchor="b" anchorCtr="0">
            <a:noAutofit/>
          </a:bodyPr>
          <a:lstStyle/>
          <a:p>
            <a:pPr marL="0" marR="0" lvl="0" indent="0" algn="r" rtl="0">
              <a:spcBef>
                <a:spcPts val="0"/>
              </a:spcBef>
              <a:spcAft>
                <a:spcPts val="0"/>
              </a:spcAft>
              <a:buNone/>
            </a:pPr>
            <a:fld id="{00000000-1234-1234-1234-123412341234}" type="slidenum">
              <a:rPr lang="x-none" sz="1200" b="0" i="0" u="none" strike="noStrike" cap="none">
                <a:solidFill>
                  <a:schemeClr val="dk1"/>
                </a:solidFill>
                <a:latin typeface="Times New Roman"/>
                <a:ea typeface="Times New Roman"/>
                <a:cs typeface="Times New Roman"/>
                <a:sym typeface="Times New Roman"/>
              </a:rPr>
              <a:pPr marL="0" marR="0" lvl="0" indent="0" algn="r" rtl="0">
                <a:spcBef>
                  <a:spcPts val="0"/>
                </a:spcBef>
                <a:spcAft>
                  <a:spcPts val="0"/>
                </a:spcAft>
                <a:buNone/>
              </a:pPr>
              <a:t>‹#›</a:t>
            </a:fld>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58974912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helsedirektoratet.no/retningslinjer/asylsokere-flyktninger-og-familiegjenforente/seksjon?Tittel=helseundersokelse-ved-tre-maneder-10779"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fhi.no/nettpub/tuberkuloseveilederen/utredning-og-behandling/10.-forebyggende-behandling-av-late/#Tabell_10_5"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helsebiblioteket.no/fagprosedyrer/ferdige/indusert-sputum"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www.fhi.no/sv/smittsomme-sykdommer/tuberkulose/lungerontgen-for-tuberkulose-under-/" TargetMode="Externa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fhi.no/nettpub/tuberkuloseveilederen/smitte-og-smitteverntiltak/7.-smitteverntiltak/"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fhi.no/nettpub/tuberkuloseveilederen/utredning-og-behandling/10.-forebyggende-behandling-av-late/#Tabell_10_5"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920750" y="742950"/>
            <a:ext cx="4954588" cy="37147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5" name="Shape 65"/>
          <p:cNvSpPr txBox="1">
            <a:spLocks noGrp="1"/>
          </p:cNvSpPr>
          <p:nvPr>
            <p:ph type="body" idx="1"/>
          </p:nvPr>
        </p:nvSpPr>
        <p:spPr>
          <a:xfrm>
            <a:off x="680720" y="4705073"/>
            <a:ext cx="5433061" cy="4457937"/>
          </a:xfrm>
          <a:prstGeom prst="rect">
            <a:avLst/>
          </a:prstGeom>
          <a:noFill/>
          <a:ln>
            <a:noFill/>
          </a:ln>
        </p:spPr>
        <p:txBody>
          <a:bodyPr spcFirstLastPara="1" wrap="square" lIns="94300" tIns="47150" rIns="94300" bIns="47150" anchor="t" anchorCtr="0">
            <a:noAutofit/>
          </a:bodyPr>
          <a:lstStyle/>
          <a:p>
            <a:pPr marL="0" marR="0" lvl="0" indent="0" algn="l" rtl="0">
              <a:spcBef>
                <a:spcPts val="0"/>
              </a:spcBef>
              <a:spcAft>
                <a:spcPts val="0"/>
              </a:spcAft>
              <a:buNone/>
            </a:pPr>
            <a:endParaRPr sz="1200" b="0" i="0" u="none" strike="noStrike" cap="none">
              <a:solidFill>
                <a:schemeClr val="dk1"/>
              </a:solidFill>
              <a:latin typeface="Times New Roman"/>
              <a:ea typeface="Times New Roman"/>
              <a:cs typeface="Times New Roman"/>
              <a:sym typeface="Times New Roman"/>
            </a:endParaRPr>
          </a:p>
        </p:txBody>
      </p:sp>
      <p:sp>
        <p:nvSpPr>
          <p:cNvPr id="66" name="Shape 66"/>
          <p:cNvSpPr txBox="1">
            <a:spLocks noGrp="1"/>
          </p:cNvSpPr>
          <p:nvPr>
            <p:ph type="sldNum" idx="12"/>
          </p:nvPr>
        </p:nvSpPr>
        <p:spPr>
          <a:xfrm>
            <a:off x="3847890" y="9408562"/>
            <a:ext cx="2945024" cy="495854"/>
          </a:xfrm>
          <a:prstGeom prst="rect">
            <a:avLst/>
          </a:prstGeom>
          <a:noFill/>
          <a:ln>
            <a:noFill/>
          </a:ln>
        </p:spPr>
        <p:txBody>
          <a:bodyPr spcFirstLastPara="1" wrap="square" lIns="94300" tIns="47150" rIns="94300" bIns="47150" anchor="b" anchorCtr="0">
            <a:noAutofit/>
          </a:bodyPr>
          <a:lstStyle/>
          <a:p>
            <a:pPr marL="0" marR="0" lvl="0" indent="0" algn="r" rtl="0">
              <a:spcBef>
                <a:spcPts val="0"/>
              </a:spcBef>
              <a:spcAft>
                <a:spcPts val="0"/>
              </a:spcAft>
              <a:buNone/>
            </a:pPr>
            <a:fld id="{00000000-1234-1234-1234-123412341234}" type="slidenum">
              <a:rPr lang="x-none" sz="1200" b="0" i="0" u="none" strike="noStrike" cap="none">
                <a:solidFill>
                  <a:schemeClr val="dk1"/>
                </a:solidFill>
                <a:latin typeface="Times New Roman"/>
                <a:ea typeface="Times New Roman"/>
                <a:cs typeface="Times New Roman"/>
                <a:sym typeface="Times New Roman"/>
              </a:rPr>
              <a:pPr marL="0" marR="0" lvl="0" indent="0" algn="r" rtl="0">
                <a:spcBef>
                  <a:spcPts val="0"/>
                </a:spcBef>
                <a:spcAft>
                  <a:spcPts val="0"/>
                </a:spcAft>
                <a:buNone/>
              </a:pPr>
              <a:t>1</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txBox="1">
            <a:spLocks noGrp="1"/>
          </p:cNvSpPr>
          <p:nvPr>
            <p:ph type="body" idx="1"/>
          </p:nvPr>
        </p:nvSpPr>
        <p:spPr>
          <a:xfrm>
            <a:off x="680720" y="4705073"/>
            <a:ext cx="5433061" cy="4457937"/>
          </a:xfrm>
          <a:prstGeom prst="rect">
            <a:avLst/>
          </a:prstGeom>
        </p:spPr>
        <p:txBody>
          <a:bodyPr spcFirstLastPara="1" wrap="square" lIns="91425" tIns="91425" rIns="91425" bIns="91425" anchor="t" anchorCtr="0">
            <a:noAutofit/>
          </a:bodyPr>
          <a:lstStyle/>
          <a:p>
            <a:pPr marL="0" lvl="0" indent="0" rtl="0">
              <a:lnSpc>
                <a:spcPct val="130000"/>
              </a:lnSpc>
              <a:spcBef>
                <a:spcPts val="600"/>
              </a:spcBef>
              <a:spcAft>
                <a:spcPts val="0"/>
              </a:spcAft>
              <a:buClr>
                <a:schemeClr val="dk1"/>
              </a:buClr>
              <a:buSzPts val="1100"/>
              <a:buFont typeface="Arial"/>
              <a:buNone/>
            </a:pPr>
            <a:r>
              <a:rPr lang="x-none" sz="1350">
                <a:latin typeface="Arial"/>
                <a:ea typeface="Arial"/>
                <a:cs typeface="Arial"/>
                <a:sym typeface="Arial"/>
              </a:rPr>
              <a:t>I tillegg til den obligatoriske tuberkuloseundersøkelsen ved ankomst, anbefaler Helsedirektoratet at nyankomne asylsøkere, flyktninger og familiegjenforente blir tilbudt en </a:t>
            </a:r>
            <a:r>
              <a:rPr lang="x-none" sz="1350" u="sng">
                <a:solidFill>
                  <a:srgbClr val="901C01"/>
                </a:solidFill>
                <a:latin typeface="Arial"/>
                <a:ea typeface="Arial"/>
                <a:cs typeface="Arial"/>
                <a:sym typeface="Arial"/>
                <a:hlinkClick r:id="rId3"/>
              </a:rPr>
              <a:t>helseundersøkelse etter tre måneder i landet</a:t>
            </a:r>
            <a:r>
              <a:rPr lang="x-none" sz="1350">
                <a:latin typeface="Arial"/>
                <a:ea typeface="Arial"/>
                <a:cs typeface="Arial"/>
                <a:sym typeface="Arial"/>
              </a:rPr>
              <a:t>.</a:t>
            </a:r>
            <a:endParaRPr sz="1350">
              <a:latin typeface="Arial"/>
              <a:ea typeface="Arial"/>
              <a:cs typeface="Arial"/>
              <a:sym typeface="Arial"/>
            </a:endParaRPr>
          </a:p>
          <a:p>
            <a:pPr marL="0" lvl="0" indent="0" rtl="0">
              <a:lnSpc>
                <a:spcPct val="130000"/>
              </a:lnSpc>
              <a:spcBef>
                <a:spcPts val="1300"/>
              </a:spcBef>
              <a:spcAft>
                <a:spcPts val="0"/>
              </a:spcAft>
              <a:buClr>
                <a:schemeClr val="dk1"/>
              </a:buClr>
              <a:buSzPts val="1100"/>
              <a:buFont typeface="Arial"/>
              <a:buNone/>
            </a:pPr>
            <a:r>
              <a:rPr lang="x-none" sz="1350">
                <a:latin typeface="Arial"/>
                <a:ea typeface="Arial"/>
                <a:cs typeface="Arial"/>
                <a:sym typeface="Arial"/>
              </a:rPr>
              <a:t>Det anbefales at man i denne undersøkelsen kartlegger om personen har kjent nedsatt immunforsvar, står på immunsvekkende behandling eller har andre </a:t>
            </a:r>
            <a:r>
              <a:rPr lang="x-none" sz="1350" u="sng">
                <a:solidFill>
                  <a:srgbClr val="131D9D"/>
                </a:solidFill>
                <a:latin typeface="Arial"/>
                <a:ea typeface="Arial"/>
                <a:cs typeface="Arial"/>
                <a:sym typeface="Arial"/>
                <a:hlinkClick r:id="rId4"/>
              </a:rPr>
              <a:t>risikofaktorer for tuberkulose</a:t>
            </a:r>
            <a:r>
              <a:rPr lang="x-none" sz="1350">
                <a:latin typeface="Arial"/>
                <a:ea typeface="Arial"/>
                <a:cs typeface="Arial"/>
                <a:sym typeface="Arial"/>
              </a:rPr>
              <a:t>. De som har en risikofaktor tilbys IGRA-test og de som tester positivt, bør tilbys forebyggende behandling.</a:t>
            </a:r>
            <a:endParaRPr sz="1350">
              <a:latin typeface="Arial"/>
              <a:ea typeface="Arial"/>
              <a:cs typeface="Arial"/>
              <a:sym typeface="Arial"/>
            </a:endParaRPr>
          </a:p>
          <a:p>
            <a:pPr marL="0" lvl="0" indent="0">
              <a:spcBef>
                <a:spcPts val="1300"/>
              </a:spcBef>
              <a:spcAft>
                <a:spcPts val="0"/>
              </a:spcAft>
              <a:buNone/>
            </a:pPr>
            <a:endParaRPr/>
          </a:p>
        </p:txBody>
      </p:sp>
      <p:sp>
        <p:nvSpPr>
          <p:cNvPr id="139" name="Shape 139"/>
          <p:cNvSpPr>
            <a:spLocks noGrp="1" noRot="1" noChangeAspect="1"/>
          </p:cNvSpPr>
          <p:nvPr>
            <p:ph type="sldImg" idx="2"/>
          </p:nvPr>
        </p:nvSpPr>
        <p:spPr>
          <a:xfrm>
            <a:off x="920750" y="742950"/>
            <a:ext cx="4954588" cy="37147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920750" y="742950"/>
            <a:ext cx="4954588" cy="3714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6" name="Shape 146"/>
          <p:cNvSpPr txBox="1">
            <a:spLocks noGrp="1"/>
          </p:cNvSpPr>
          <p:nvPr>
            <p:ph type="body" idx="1"/>
          </p:nvPr>
        </p:nvSpPr>
        <p:spPr>
          <a:xfrm>
            <a:off x="680720" y="4705073"/>
            <a:ext cx="5433000" cy="44580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147" name="Shape 147"/>
          <p:cNvSpPr txBox="1">
            <a:spLocks noGrp="1"/>
          </p:cNvSpPr>
          <p:nvPr>
            <p:ph type="sldNum" idx="12"/>
          </p:nvPr>
        </p:nvSpPr>
        <p:spPr>
          <a:xfrm>
            <a:off x="3847890" y="9408562"/>
            <a:ext cx="2945100" cy="495900"/>
          </a:xfrm>
          <a:prstGeom prst="rect">
            <a:avLst/>
          </a:prstGeom>
        </p:spPr>
        <p:txBody>
          <a:bodyPr spcFirstLastPara="1" wrap="square" lIns="94300" tIns="47150" rIns="94300" bIns="47150" anchor="b" anchorCtr="0">
            <a:noAutofit/>
          </a:bodyPr>
          <a:lstStyle/>
          <a:p>
            <a:pPr marL="0" lvl="0" indent="0">
              <a:spcBef>
                <a:spcPts val="0"/>
              </a:spcBef>
              <a:spcAft>
                <a:spcPts val="0"/>
              </a:spcAft>
              <a:buClr>
                <a:srgbClr val="000000"/>
              </a:buClr>
              <a:buFont typeface="Arial"/>
              <a:buNone/>
            </a:pPr>
            <a:fld id="{00000000-1234-1234-1234-123412341234}" type="slidenum">
              <a:rPr lang="x-none"/>
              <a:pPr marL="0" lvl="0" indent="0">
                <a:spcBef>
                  <a:spcPts val="0"/>
                </a:spcBef>
                <a:spcAft>
                  <a:spcPts val="0"/>
                </a:spcAft>
                <a:buClr>
                  <a:srgbClr val="000000"/>
                </a:buClr>
                <a:buFont typeface="Arial"/>
                <a:buNone/>
              </a:pP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920750" y="742950"/>
            <a:ext cx="4954588" cy="3714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4" name="Shape 154"/>
          <p:cNvSpPr txBox="1">
            <a:spLocks noGrp="1"/>
          </p:cNvSpPr>
          <p:nvPr>
            <p:ph type="body" idx="1"/>
          </p:nvPr>
        </p:nvSpPr>
        <p:spPr>
          <a:xfrm>
            <a:off x="680720" y="4705073"/>
            <a:ext cx="5433000" cy="44580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155" name="Shape 155"/>
          <p:cNvSpPr txBox="1">
            <a:spLocks noGrp="1"/>
          </p:cNvSpPr>
          <p:nvPr>
            <p:ph type="sldNum" idx="12"/>
          </p:nvPr>
        </p:nvSpPr>
        <p:spPr>
          <a:xfrm>
            <a:off x="3847890" y="9408562"/>
            <a:ext cx="2945100" cy="495900"/>
          </a:xfrm>
          <a:prstGeom prst="rect">
            <a:avLst/>
          </a:prstGeom>
        </p:spPr>
        <p:txBody>
          <a:bodyPr spcFirstLastPara="1" wrap="square" lIns="94300" tIns="47150" rIns="94300" bIns="47150" anchor="b" anchorCtr="0">
            <a:noAutofit/>
          </a:bodyPr>
          <a:lstStyle/>
          <a:p>
            <a:pPr marL="0" lvl="0" indent="0">
              <a:spcBef>
                <a:spcPts val="0"/>
              </a:spcBef>
              <a:spcAft>
                <a:spcPts val="0"/>
              </a:spcAft>
              <a:buClr>
                <a:srgbClr val="000000"/>
              </a:buClr>
              <a:buFont typeface="Arial"/>
              <a:buNone/>
            </a:pPr>
            <a:fld id="{00000000-1234-1234-1234-123412341234}" type="slidenum">
              <a:rPr lang="x-none"/>
              <a:pPr marL="0" lvl="0" indent="0">
                <a:spcBef>
                  <a:spcPts val="0"/>
                </a:spcBef>
                <a:spcAft>
                  <a:spcPts val="0"/>
                </a:spcAft>
                <a:buClr>
                  <a:srgbClr val="000000"/>
                </a:buClr>
                <a:buFont typeface="Arial"/>
                <a:buNone/>
              </a:pP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920750" y="742950"/>
            <a:ext cx="4954588" cy="3714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1" name="Shape 161"/>
          <p:cNvSpPr txBox="1">
            <a:spLocks noGrp="1"/>
          </p:cNvSpPr>
          <p:nvPr>
            <p:ph type="body" idx="1"/>
          </p:nvPr>
        </p:nvSpPr>
        <p:spPr>
          <a:xfrm>
            <a:off x="680720" y="4705073"/>
            <a:ext cx="5433000" cy="44580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162" name="Shape 162"/>
          <p:cNvSpPr txBox="1">
            <a:spLocks noGrp="1"/>
          </p:cNvSpPr>
          <p:nvPr>
            <p:ph type="sldNum" idx="12"/>
          </p:nvPr>
        </p:nvSpPr>
        <p:spPr>
          <a:xfrm>
            <a:off x="3847890" y="9408562"/>
            <a:ext cx="2945100" cy="495900"/>
          </a:xfrm>
          <a:prstGeom prst="rect">
            <a:avLst/>
          </a:prstGeom>
        </p:spPr>
        <p:txBody>
          <a:bodyPr spcFirstLastPara="1" wrap="square" lIns="94300" tIns="47150" rIns="94300" bIns="47150" anchor="b" anchorCtr="0">
            <a:noAutofit/>
          </a:bodyPr>
          <a:lstStyle/>
          <a:p>
            <a:pPr marL="0" lvl="0" indent="0">
              <a:spcBef>
                <a:spcPts val="0"/>
              </a:spcBef>
              <a:spcAft>
                <a:spcPts val="0"/>
              </a:spcAft>
              <a:buClr>
                <a:srgbClr val="000000"/>
              </a:buClr>
              <a:buFont typeface="Arial"/>
              <a:buNone/>
            </a:pPr>
            <a:fld id="{00000000-1234-1234-1234-123412341234}" type="slidenum">
              <a:rPr lang="x-none"/>
              <a:pPr marL="0" lvl="0" indent="0">
                <a:spcBef>
                  <a:spcPts val="0"/>
                </a:spcBef>
                <a:spcAft>
                  <a:spcPts val="0"/>
                </a:spcAft>
                <a:buClr>
                  <a:srgbClr val="000000"/>
                </a:buClr>
                <a:buFont typeface="Arial"/>
                <a:buNone/>
              </a:pP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920750" y="742950"/>
            <a:ext cx="4954588" cy="3714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0720" y="4705073"/>
            <a:ext cx="5433000" cy="44580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169" name="Shape 169"/>
          <p:cNvSpPr txBox="1">
            <a:spLocks noGrp="1"/>
          </p:cNvSpPr>
          <p:nvPr>
            <p:ph type="sldNum" idx="12"/>
          </p:nvPr>
        </p:nvSpPr>
        <p:spPr>
          <a:xfrm>
            <a:off x="3847890" y="9408562"/>
            <a:ext cx="2945100" cy="495900"/>
          </a:xfrm>
          <a:prstGeom prst="rect">
            <a:avLst/>
          </a:prstGeom>
        </p:spPr>
        <p:txBody>
          <a:bodyPr spcFirstLastPara="1" wrap="square" lIns="94300" tIns="47150" rIns="94300" bIns="47150" anchor="b" anchorCtr="0">
            <a:noAutofit/>
          </a:bodyPr>
          <a:lstStyle/>
          <a:p>
            <a:pPr marL="0" lvl="0" indent="0">
              <a:spcBef>
                <a:spcPts val="0"/>
              </a:spcBef>
              <a:spcAft>
                <a:spcPts val="0"/>
              </a:spcAft>
              <a:buClr>
                <a:srgbClr val="000000"/>
              </a:buClr>
              <a:buFont typeface="Arial"/>
              <a:buNone/>
            </a:pPr>
            <a:fld id="{00000000-1234-1234-1234-123412341234}" type="slidenum">
              <a:rPr lang="x-none"/>
              <a:pPr marL="0" lvl="0" indent="0">
                <a:spcBef>
                  <a:spcPts val="0"/>
                </a:spcBef>
                <a:spcAft>
                  <a:spcPts val="0"/>
                </a:spcAft>
                <a:buClr>
                  <a:srgbClr val="000000"/>
                </a:buClr>
                <a:buFont typeface="Arial"/>
                <a:buNone/>
              </a:pP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920750" y="742950"/>
            <a:ext cx="4954588" cy="3714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Shape 174"/>
          <p:cNvSpPr txBox="1">
            <a:spLocks noGrp="1"/>
          </p:cNvSpPr>
          <p:nvPr>
            <p:ph type="body" idx="1"/>
          </p:nvPr>
        </p:nvSpPr>
        <p:spPr>
          <a:xfrm>
            <a:off x="680720" y="4705073"/>
            <a:ext cx="5433000" cy="4458000"/>
          </a:xfrm>
          <a:prstGeom prst="rect">
            <a:avLst/>
          </a:prstGeom>
        </p:spPr>
        <p:txBody>
          <a:bodyPr spcFirstLastPara="1" wrap="square" lIns="91425" tIns="91425" rIns="91425" bIns="91425" anchor="t" anchorCtr="0">
            <a:noAutofit/>
          </a:bodyPr>
          <a:lstStyle/>
          <a:p>
            <a:pPr marL="0" lvl="0" indent="0">
              <a:spcBef>
                <a:spcPts val="360"/>
              </a:spcBef>
              <a:spcAft>
                <a:spcPts val="0"/>
              </a:spcAft>
              <a:buClr>
                <a:schemeClr val="dk1"/>
              </a:buClr>
              <a:buSzPts val="1100"/>
              <a:buFont typeface="Arial"/>
              <a:buNone/>
            </a:pPr>
            <a:r>
              <a:rPr lang="x-none" sz="1350">
                <a:highlight>
                  <a:schemeClr val="lt1"/>
                </a:highlight>
                <a:latin typeface="Arial"/>
                <a:ea typeface="Arial"/>
                <a:cs typeface="Arial"/>
                <a:sym typeface="Arial"/>
              </a:rPr>
              <a:t>Hvordan undersøkelsen gjennomføres er ulik i ulike aldersgrupper. </a:t>
            </a:r>
            <a:endParaRPr sz="1350">
              <a:highlight>
                <a:schemeClr val="lt1"/>
              </a:highlight>
              <a:latin typeface="Arial"/>
              <a:ea typeface="Arial"/>
              <a:cs typeface="Arial"/>
              <a:sym typeface="Arial"/>
            </a:endParaRPr>
          </a:p>
          <a:p>
            <a:pPr marL="0" lvl="0" indent="0">
              <a:spcBef>
                <a:spcPts val="360"/>
              </a:spcBef>
              <a:spcAft>
                <a:spcPts val="0"/>
              </a:spcAft>
              <a:buClr>
                <a:schemeClr val="dk1"/>
              </a:buClr>
              <a:buSzPts val="1100"/>
              <a:buFont typeface="Arial"/>
              <a:buNone/>
            </a:pPr>
            <a:r>
              <a:rPr lang="x-none" sz="1350">
                <a:highlight>
                  <a:schemeClr val="lt1"/>
                </a:highlight>
                <a:latin typeface="Arial"/>
                <a:ea typeface="Arial"/>
                <a:cs typeface="Arial"/>
                <a:sym typeface="Arial"/>
              </a:rPr>
              <a:t>Spedbarn undersøkes med en personlig konsultasjon med helseperosnell</a:t>
            </a:r>
            <a:endParaRPr sz="1350">
              <a:highlight>
                <a:schemeClr val="lt1"/>
              </a:highlight>
              <a:latin typeface="Arial"/>
              <a:ea typeface="Arial"/>
              <a:cs typeface="Arial"/>
              <a:sym typeface="Arial"/>
            </a:endParaRPr>
          </a:p>
          <a:p>
            <a:pPr marL="0" lvl="0" indent="0">
              <a:spcBef>
                <a:spcPts val="360"/>
              </a:spcBef>
              <a:spcAft>
                <a:spcPts val="0"/>
              </a:spcAft>
              <a:buClr>
                <a:schemeClr val="dk1"/>
              </a:buClr>
              <a:buSzPts val="1100"/>
              <a:buFont typeface="Arial"/>
              <a:buNone/>
            </a:pPr>
            <a:r>
              <a:rPr lang="x-none" sz="1350">
                <a:highlight>
                  <a:schemeClr val="lt1"/>
                </a:highlight>
                <a:latin typeface="Arial"/>
                <a:ea typeface="Arial"/>
                <a:cs typeface="Arial"/>
                <a:sym typeface="Arial"/>
              </a:rPr>
              <a:t>Barn undersøkes med IGRA-blodprøve </a:t>
            </a:r>
            <a:endParaRPr sz="1350">
              <a:highlight>
                <a:schemeClr val="lt1"/>
              </a:highlight>
              <a:latin typeface="Arial"/>
              <a:ea typeface="Arial"/>
              <a:cs typeface="Arial"/>
              <a:sym typeface="Arial"/>
            </a:endParaRPr>
          </a:p>
          <a:p>
            <a:pPr marL="0" lvl="0" indent="0">
              <a:spcBef>
                <a:spcPts val="360"/>
              </a:spcBef>
              <a:spcAft>
                <a:spcPts val="0"/>
              </a:spcAft>
              <a:buClr>
                <a:schemeClr val="dk1"/>
              </a:buClr>
              <a:buSzPts val="1100"/>
              <a:buFont typeface="Arial"/>
              <a:buNone/>
            </a:pPr>
            <a:r>
              <a:rPr lang="x-none" sz="1350">
                <a:highlight>
                  <a:schemeClr val="lt1"/>
                </a:highlight>
                <a:latin typeface="Arial"/>
                <a:ea typeface="Arial"/>
                <a:cs typeface="Arial"/>
                <a:sym typeface="Arial"/>
              </a:rPr>
              <a:t>Ungdom og voksne undersøkes med lungerøntgen</a:t>
            </a:r>
            <a:endParaRPr sz="1350">
              <a:highlight>
                <a:schemeClr val="lt1"/>
              </a:highlight>
              <a:latin typeface="Arial"/>
              <a:ea typeface="Arial"/>
              <a:cs typeface="Arial"/>
              <a:sym typeface="Arial"/>
            </a:endParaRPr>
          </a:p>
          <a:p>
            <a:pPr marL="0" lvl="0" indent="0">
              <a:spcBef>
                <a:spcPts val="360"/>
              </a:spcBef>
              <a:spcAft>
                <a:spcPts val="0"/>
              </a:spcAft>
              <a:buClr>
                <a:schemeClr val="dk1"/>
              </a:buClr>
              <a:buSzPts val="1100"/>
              <a:buFont typeface="Arial"/>
              <a:buNone/>
            </a:pPr>
            <a:r>
              <a:rPr lang="x-none" sz="1350">
                <a:highlight>
                  <a:schemeClr val="lt1"/>
                </a:highlight>
                <a:latin typeface="Arial"/>
                <a:ea typeface="Arial"/>
                <a:cs typeface="Arial"/>
                <a:sym typeface="Arial"/>
              </a:rPr>
              <a:t>Ungdom og voksne - 15-35 år - som kommer fra et land med </a:t>
            </a:r>
            <a:r>
              <a:rPr lang="x-none" sz="1350" b="1">
                <a:highlight>
                  <a:schemeClr val="lt1"/>
                </a:highlight>
                <a:latin typeface="Arial"/>
                <a:ea typeface="Arial"/>
                <a:cs typeface="Arial"/>
                <a:sym typeface="Arial"/>
              </a:rPr>
              <a:t>særlig høy forekomst og skal oppholde seg 2 år eller lenger i Norge: </a:t>
            </a:r>
            <a:r>
              <a:rPr lang="x-none" sz="1350">
                <a:highlight>
                  <a:schemeClr val="lt1"/>
                </a:highlight>
                <a:latin typeface="Arial"/>
                <a:ea typeface="Arial"/>
                <a:cs typeface="Arial"/>
                <a:sym typeface="Arial"/>
              </a:rPr>
              <a:t>skal i tillegg til røntgen også ta IGRA</a:t>
            </a:r>
            <a:endParaRPr sz="1350">
              <a:highlight>
                <a:schemeClr val="lt1"/>
              </a:highlight>
              <a:latin typeface="Arial"/>
              <a:ea typeface="Arial"/>
              <a:cs typeface="Arial"/>
              <a:sym typeface="Arial"/>
            </a:endParaRPr>
          </a:p>
          <a:p>
            <a:pPr marL="0" lvl="0" indent="0">
              <a:spcBef>
                <a:spcPts val="360"/>
              </a:spcBef>
              <a:spcAft>
                <a:spcPts val="0"/>
              </a:spcAft>
              <a:buClr>
                <a:schemeClr val="dk1"/>
              </a:buClr>
              <a:buSzPts val="1100"/>
              <a:buFont typeface="Arial"/>
              <a:buNone/>
            </a:pPr>
            <a:r>
              <a:rPr lang="x-none" sz="1350">
                <a:highlight>
                  <a:schemeClr val="lt1"/>
                </a:highlight>
                <a:latin typeface="Arial"/>
                <a:ea typeface="Arial"/>
                <a:cs typeface="Arial"/>
                <a:sym typeface="Arial"/>
              </a:rPr>
              <a:t>Alle andre nyankomne &gt;= 15 år undersøkes med lungerøntgen</a:t>
            </a:r>
            <a:endParaRPr sz="1350">
              <a:highlight>
                <a:schemeClr val="lt1"/>
              </a:highlight>
              <a:latin typeface="Arial"/>
              <a:ea typeface="Arial"/>
              <a:cs typeface="Arial"/>
              <a:sym typeface="Arial"/>
            </a:endParaRPr>
          </a:p>
          <a:p>
            <a:pPr marL="0" lvl="0" indent="0">
              <a:spcBef>
                <a:spcPts val="360"/>
              </a:spcBef>
              <a:spcAft>
                <a:spcPts val="0"/>
              </a:spcAft>
              <a:buClr>
                <a:schemeClr val="dk1"/>
              </a:buClr>
              <a:buSzPts val="1100"/>
              <a:buFont typeface="Arial"/>
              <a:buNone/>
            </a:pPr>
            <a:r>
              <a:rPr lang="x-none" sz="1350">
                <a:highlight>
                  <a:schemeClr val="lt1"/>
                </a:highlight>
                <a:latin typeface="Arial"/>
                <a:ea typeface="Arial"/>
                <a:cs typeface="Arial"/>
                <a:sym typeface="Arial"/>
              </a:rPr>
              <a:t>Personer med aktiv tuberkulose skal umiddelbart henvises sykehuset for behandling</a:t>
            </a:r>
            <a:endParaRPr sz="1350">
              <a:highlight>
                <a:schemeClr val="lt1"/>
              </a:highlight>
              <a:latin typeface="Arial"/>
              <a:ea typeface="Arial"/>
              <a:cs typeface="Arial"/>
              <a:sym typeface="Arial"/>
            </a:endParaRPr>
          </a:p>
          <a:p>
            <a:pPr marL="0" lvl="0" indent="0">
              <a:spcBef>
                <a:spcPts val="360"/>
              </a:spcBef>
              <a:spcAft>
                <a:spcPts val="0"/>
              </a:spcAft>
              <a:buClr>
                <a:schemeClr val="dk1"/>
              </a:buClr>
              <a:buSzPts val="1100"/>
              <a:buFont typeface="Arial"/>
              <a:buNone/>
            </a:pPr>
            <a:r>
              <a:rPr lang="x-none" sz="1350">
                <a:highlight>
                  <a:schemeClr val="lt1"/>
                </a:highlight>
                <a:latin typeface="Arial"/>
                <a:ea typeface="Arial"/>
                <a:cs typeface="Arial"/>
                <a:sym typeface="Arial"/>
              </a:rPr>
              <a:t>Dersom undersøkelsen gir mistanke om latent tuberkulose (tuberkulosesmitte uten sykdom, basert på positiv IGRA-prøve) skal personen vurderes med tanke på forebyggende behandling. Før forebyggende behandling gis, må aktiv tuberkulose være utelukket.</a:t>
            </a:r>
            <a:endParaRPr/>
          </a:p>
          <a:p>
            <a:pPr marL="0" lvl="0" indent="0">
              <a:spcBef>
                <a:spcPts val="360"/>
              </a:spcBef>
              <a:spcAft>
                <a:spcPts val="0"/>
              </a:spcAft>
              <a:buNone/>
            </a:pPr>
            <a:endParaRPr/>
          </a:p>
        </p:txBody>
      </p:sp>
      <p:sp>
        <p:nvSpPr>
          <p:cNvPr id="175" name="Shape 175"/>
          <p:cNvSpPr txBox="1">
            <a:spLocks noGrp="1"/>
          </p:cNvSpPr>
          <p:nvPr>
            <p:ph type="sldNum" idx="12"/>
          </p:nvPr>
        </p:nvSpPr>
        <p:spPr>
          <a:xfrm>
            <a:off x="3847890" y="9408562"/>
            <a:ext cx="2945100" cy="495900"/>
          </a:xfrm>
          <a:prstGeom prst="rect">
            <a:avLst/>
          </a:prstGeom>
        </p:spPr>
        <p:txBody>
          <a:bodyPr spcFirstLastPara="1" wrap="square" lIns="94300" tIns="47150" rIns="94300" bIns="47150" anchor="b" anchorCtr="0">
            <a:noAutofit/>
          </a:bodyPr>
          <a:lstStyle/>
          <a:p>
            <a:pPr marL="0" lvl="0" indent="0">
              <a:spcBef>
                <a:spcPts val="0"/>
              </a:spcBef>
              <a:spcAft>
                <a:spcPts val="0"/>
              </a:spcAft>
              <a:buClr>
                <a:srgbClr val="000000"/>
              </a:buClr>
              <a:buFont typeface="Arial"/>
              <a:buNone/>
            </a:pPr>
            <a:fld id="{00000000-1234-1234-1234-123412341234}" type="slidenum">
              <a:rPr lang="x-none"/>
              <a:pPr marL="0" lvl="0" indent="0">
                <a:spcBef>
                  <a:spcPts val="0"/>
                </a:spcBef>
                <a:spcAft>
                  <a:spcPts val="0"/>
                </a:spcAft>
                <a:buClr>
                  <a:srgbClr val="000000"/>
                </a:buClr>
                <a:buFont typeface="Arial"/>
                <a:buNone/>
              </a:pP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920750" y="742950"/>
            <a:ext cx="4954588" cy="3714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0" name="Shape 180"/>
          <p:cNvSpPr txBox="1">
            <a:spLocks noGrp="1"/>
          </p:cNvSpPr>
          <p:nvPr>
            <p:ph type="body" idx="1"/>
          </p:nvPr>
        </p:nvSpPr>
        <p:spPr>
          <a:xfrm>
            <a:off x="680720" y="4705073"/>
            <a:ext cx="5433000" cy="44580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181" name="Shape 181"/>
          <p:cNvSpPr txBox="1">
            <a:spLocks noGrp="1"/>
          </p:cNvSpPr>
          <p:nvPr>
            <p:ph type="sldNum" idx="12"/>
          </p:nvPr>
        </p:nvSpPr>
        <p:spPr>
          <a:xfrm>
            <a:off x="3847890" y="9408562"/>
            <a:ext cx="2945100" cy="495900"/>
          </a:xfrm>
          <a:prstGeom prst="rect">
            <a:avLst/>
          </a:prstGeom>
        </p:spPr>
        <p:txBody>
          <a:bodyPr spcFirstLastPara="1" wrap="square" lIns="94300" tIns="47150" rIns="94300" bIns="47150" anchor="b" anchorCtr="0">
            <a:noAutofit/>
          </a:bodyPr>
          <a:lstStyle/>
          <a:p>
            <a:pPr marL="0" lvl="0" indent="0">
              <a:spcBef>
                <a:spcPts val="0"/>
              </a:spcBef>
              <a:spcAft>
                <a:spcPts val="0"/>
              </a:spcAft>
              <a:buClr>
                <a:srgbClr val="000000"/>
              </a:buClr>
              <a:buFont typeface="Arial"/>
              <a:buNone/>
            </a:pPr>
            <a:fld id="{00000000-1234-1234-1234-123412341234}" type="slidenum">
              <a:rPr lang="x-none"/>
              <a:pPr marL="0" lvl="0" indent="0">
                <a:spcBef>
                  <a:spcPts val="0"/>
                </a:spcBef>
                <a:spcAft>
                  <a:spcPts val="0"/>
                </a:spcAft>
                <a:buClr>
                  <a:srgbClr val="000000"/>
                </a:buClr>
                <a:buFont typeface="Arial"/>
                <a:buNone/>
              </a:pP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920750" y="742950"/>
            <a:ext cx="4954588" cy="3714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80720" y="4705073"/>
            <a:ext cx="5433000" cy="44580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188" name="Shape 188"/>
          <p:cNvSpPr txBox="1">
            <a:spLocks noGrp="1"/>
          </p:cNvSpPr>
          <p:nvPr>
            <p:ph type="sldNum" idx="12"/>
          </p:nvPr>
        </p:nvSpPr>
        <p:spPr>
          <a:xfrm>
            <a:off x="3847890" y="9408562"/>
            <a:ext cx="2945100" cy="495900"/>
          </a:xfrm>
          <a:prstGeom prst="rect">
            <a:avLst/>
          </a:prstGeom>
        </p:spPr>
        <p:txBody>
          <a:bodyPr spcFirstLastPara="1" wrap="square" lIns="94300" tIns="47150" rIns="94300" bIns="47150" anchor="b" anchorCtr="0">
            <a:noAutofit/>
          </a:bodyPr>
          <a:lstStyle/>
          <a:p>
            <a:pPr marL="0" lvl="0" indent="0">
              <a:spcBef>
                <a:spcPts val="0"/>
              </a:spcBef>
              <a:spcAft>
                <a:spcPts val="0"/>
              </a:spcAft>
              <a:buClr>
                <a:srgbClr val="000000"/>
              </a:buClr>
              <a:buFont typeface="Arial"/>
              <a:buNone/>
            </a:pPr>
            <a:fld id="{00000000-1234-1234-1234-123412341234}" type="slidenum">
              <a:rPr lang="x-none"/>
              <a:pPr marL="0" lvl="0" indent="0">
                <a:spcBef>
                  <a:spcPts val="0"/>
                </a:spcBef>
                <a:spcAft>
                  <a:spcPts val="0"/>
                </a:spcAft>
                <a:buClr>
                  <a:srgbClr val="000000"/>
                </a:buClr>
                <a:buFont typeface="Arial"/>
                <a:buNone/>
              </a:pP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920750" y="742950"/>
            <a:ext cx="4954588" cy="3714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4" name="Shape 194"/>
          <p:cNvSpPr txBox="1">
            <a:spLocks noGrp="1"/>
          </p:cNvSpPr>
          <p:nvPr>
            <p:ph type="body" idx="1"/>
          </p:nvPr>
        </p:nvSpPr>
        <p:spPr>
          <a:xfrm>
            <a:off x="680720" y="4705073"/>
            <a:ext cx="5433000" cy="4458000"/>
          </a:xfrm>
          <a:prstGeom prst="rect">
            <a:avLst/>
          </a:prstGeom>
        </p:spPr>
        <p:txBody>
          <a:bodyPr spcFirstLastPara="1" wrap="square" lIns="91425" tIns="91425" rIns="91425" bIns="91425" anchor="t" anchorCtr="0">
            <a:noAutofit/>
          </a:bodyPr>
          <a:lstStyle/>
          <a:p>
            <a:pPr marL="0" lvl="0" indent="0" rtl="0">
              <a:lnSpc>
                <a:spcPct val="115000"/>
              </a:lnSpc>
              <a:spcBef>
                <a:spcPts val="600"/>
              </a:spcBef>
              <a:spcAft>
                <a:spcPts val="0"/>
              </a:spcAft>
              <a:buClr>
                <a:schemeClr val="dk1"/>
              </a:buClr>
              <a:buSzPts val="1100"/>
              <a:buFont typeface="Arial"/>
              <a:buNone/>
            </a:pPr>
            <a:r>
              <a:rPr lang="x-none" sz="1350">
                <a:latin typeface="Arial"/>
                <a:ea typeface="Arial"/>
                <a:cs typeface="Arial"/>
                <a:sym typeface="Arial"/>
              </a:rPr>
              <a:t>Folkehelseinstituttet skal i følge Forskrift om tuberkulosekontroll angi hvilke land som har høy forekomst av tuberkulose.</a:t>
            </a:r>
            <a:endParaRPr sz="1350">
              <a:latin typeface="Arial"/>
              <a:ea typeface="Arial"/>
              <a:cs typeface="Arial"/>
              <a:sym typeface="Arial"/>
            </a:endParaRPr>
          </a:p>
          <a:p>
            <a:pPr marL="0" lvl="0" indent="0" rtl="0">
              <a:lnSpc>
                <a:spcPct val="115000"/>
              </a:lnSpc>
              <a:spcBef>
                <a:spcPts val="1400"/>
              </a:spcBef>
              <a:spcAft>
                <a:spcPts val="0"/>
              </a:spcAft>
              <a:buClr>
                <a:schemeClr val="dk1"/>
              </a:buClr>
              <a:buSzPts val="1100"/>
              <a:buFont typeface="Arial"/>
              <a:buNone/>
            </a:pPr>
            <a:r>
              <a:rPr lang="x-none" sz="1350">
                <a:latin typeface="Arial"/>
                <a:ea typeface="Arial"/>
                <a:cs typeface="Arial"/>
                <a:sym typeface="Arial"/>
              </a:rPr>
              <a:t>Fra 1. mars 2017 ble det innført et skille mellom "høy" og "særlig høy" tuberkuloseforekomst. </a:t>
            </a:r>
            <a:endParaRPr sz="1350">
              <a:latin typeface="Arial"/>
              <a:ea typeface="Arial"/>
              <a:cs typeface="Arial"/>
              <a:sym typeface="Arial"/>
            </a:endParaRPr>
          </a:p>
          <a:p>
            <a:pPr marL="0" lvl="0" indent="0" rtl="0">
              <a:lnSpc>
                <a:spcPct val="115000"/>
              </a:lnSpc>
              <a:spcBef>
                <a:spcPts val="1400"/>
              </a:spcBef>
              <a:spcAft>
                <a:spcPts val="0"/>
              </a:spcAft>
              <a:buClr>
                <a:schemeClr val="dk1"/>
              </a:buClr>
              <a:buSzPts val="1100"/>
              <a:buFont typeface="Arial"/>
              <a:buNone/>
            </a:pPr>
            <a:r>
              <a:rPr lang="x-none" sz="1350">
                <a:highlight>
                  <a:srgbClr val="FFFFFF"/>
                </a:highlight>
                <a:latin typeface="Arial"/>
                <a:ea typeface="Arial"/>
                <a:cs typeface="Arial"/>
                <a:sym typeface="Arial"/>
              </a:rPr>
              <a:t>Lista er basert på beregninger fra WHO og på epidemiologisk informasjon fra Norge . Land med beregnet forekomst på over 40 tilfeller per 100 000 innbyggere, eller som har høy forekomst av multiresistent tuberkulose (MDR TB) er definert som  land med høy forekomst av tuberkulose. Land med forekomst på over 200 per 100 000,  samt Eritrea og Afghabistan, er definert som  land med "særlig høy forekomst".</a:t>
            </a:r>
            <a:endParaRPr sz="1350">
              <a:latin typeface="Arial"/>
              <a:ea typeface="Arial"/>
              <a:cs typeface="Arial"/>
              <a:sym typeface="Arial"/>
            </a:endParaRPr>
          </a:p>
          <a:p>
            <a:pPr marL="0" lvl="0" indent="0">
              <a:spcBef>
                <a:spcPts val="1400"/>
              </a:spcBef>
              <a:spcAft>
                <a:spcPts val="0"/>
              </a:spcAft>
              <a:buNone/>
            </a:pPr>
            <a:endParaRPr/>
          </a:p>
        </p:txBody>
      </p:sp>
      <p:sp>
        <p:nvSpPr>
          <p:cNvPr id="195" name="Shape 195"/>
          <p:cNvSpPr txBox="1">
            <a:spLocks noGrp="1"/>
          </p:cNvSpPr>
          <p:nvPr>
            <p:ph type="sldNum" idx="12"/>
          </p:nvPr>
        </p:nvSpPr>
        <p:spPr>
          <a:xfrm>
            <a:off x="3847890" y="9408562"/>
            <a:ext cx="2945100" cy="495900"/>
          </a:xfrm>
          <a:prstGeom prst="rect">
            <a:avLst/>
          </a:prstGeom>
        </p:spPr>
        <p:txBody>
          <a:bodyPr spcFirstLastPara="1" wrap="square" lIns="94300" tIns="47150" rIns="94300" bIns="47150" anchor="b" anchorCtr="0">
            <a:noAutofit/>
          </a:bodyPr>
          <a:lstStyle/>
          <a:p>
            <a:pPr marL="0" lvl="0" indent="0">
              <a:spcBef>
                <a:spcPts val="0"/>
              </a:spcBef>
              <a:spcAft>
                <a:spcPts val="0"/>
              </a:spcAft>
              <a:buClr>
                <a:srgbClr val="000000"/>
              </a:buClr>
              <a:buFont typeface="Arial"/>
              <a:buNone/>
            </a:pPr>
            <a:fld id="{00000000-1234-1234-1234-123412341234}" type="slidenum">
              <a:rPr lang="x-none"/>
              <a:pPr marL="0" lvl="0" indent="0">
                <a:spcBef>
                  <a:spcPts val="0"/>
                </a:spcBef>
                <a:spcAft>
                  <a:spcPts val="0"/>
                </a:spcAft>
                <a:buClr>
                  <a:srgbClr val="000000"/>
                </a:buClr>
                <a:buFont typeface="Arial"/>
                <a:buNone/>
              </a:pPr>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920750" y="742950"/>
            <a:ext cx="4954588" cy="3714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2" name="Shape 202"/>
          <p:cNvSpPr txBox="1">
            <a:spLocks noGrp="1"/>
          </p:cNvSpPr>
          <p:nvPr>
            <p:ph type="body" idx="1"/>
          </p:nvPr>
        </p:nvSpPr>
        <p:spPr>
          <a:xfrm>
            <a:off x="680720" y="4705073"/>
            <a:ext cx="5433000" cy="44580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sz="1100">
              <a:solidFill>
                <a:srgbClr val="1F497D"/>
              </a:solidFill>
              <a:latin typeface="Calibri"/>
              <a:ea typeface="Calibri"/>
              <a:cs typeface="Calibri"/>
              <a:sym typeface="Calibri"/>
            </a:endParaRPr>
          </a:p>
          <a:p>
            <a:pPr marL="0" lvl="0" indent="0" rtl="0">
              <a:spcBef>
                <a:spcPts val="360"/>
              </a:spcBef>
              <a:spcAft>
                <a:spcPts val="0"/>
              </a:spcAft>
              <a:buNone/>
            </a:pPr>
            <a:endParaRPr sz="1400">
              <a:solidFill>
                <a:srgbClr val="000000"/>
              </a:solidFill>
              <a:latin typeface="Calibri"/>
              <a:ea typeface="Calibri"/>
              <a:cs typeface="Calibri"/>
              <a:sym typeface="Calibri"/>
            </a:endParaRPr>
          </a:p>
        </p:txBody>
      </p:sp>
      <p:sp>
        <p:nvSpPr>
          <p:cNvPr id="203" name="Shape 203"/>
          <p:cNvSpPr txBox="1">
            <a:spLocks noGrp="1"/>
          </p:cNvSpPr>
          <p:nvPr>
            <p:ph type="sldNum" idx="12"/>
          </p:nvPr>
        </p:nvSpPr>
        <p:spPr>
          <a:xfrm>
            <a:off x="3847890" y="9408562"/>
            <a:ext cx="2945100" cy="495900"/>
          </a:xfrm>
          <a:prstGeom prst="rect">
            <a:avLst/>
          </a:prstGeom>
        </p:spPr>
        <p:txBody>
          <a:bodyPr spcFirstLastPara="1" wrap="square" lIns="94300" tIns="47150" rIns="94300" bIns="47150" anchor="b" anchorCtr="0">
            <a:noAutofit/>
          </a:bodyPr>
          <a:lstStyle/>
          <a:p>
            <a:pPr marL="0" lvl="0" indent="0" rtl="0">
              <a:spcBef>
                <a:spcPts val="0"/>
              </a:spcBef>
              <a:spcAft>
                <a:spcPts val="0"/>
              </a:spcAft>
              <a:buNone/>
            </a:pPr>
            <a:fld id="{00000000-1234-1234-1234-123412341234}" type="slidenum">
              <a:rPr lang="x-none"/>
              <a:pPr marL="0" lvl="0" indent="0" rtl="0">
                <a:spcBef>
                  <a:spcPts val="0"/>
                </a:spcBef>
                <a:spcAft>
                  <a:spcPts val="0"/>
                </a:spcAft>
                <a:buNone/>
              </a:pPr>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920750" y="742950"/>
            <a:ext cx="4954588" cy="3714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680720" y="4705073"/>
            <a:ext cx="5433000" cy="44580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endParaRPr sz="1400" b="1">
              <a:latin typeface="Arial"/>
              <a:ea typeface="Arial"/>
              <a:cs typeface="Arial"/>
              <a:sym typeface="Arial"/>
            </a:endParaRPr>
          </a:p>
          <a:p>
            <a:pPr marL="0" lvl="0" indent="0">
              <a:spcBef>
                <a:spcPts val="360"/>
              </a:spcBef>
              <a:spcAft>
                <a:spcPts val="0"/>
              </a:spcAft>
              <a:buClr>
                <a:schemeClr val="dk1"/>
              </a:buClr>
              <a:buSzPts val="1100"/>
              <a:buFont typeface="Arial"/>
              <a:buNone/>
            </a:pPr>
            <a:endParaRPr sz="1400">
              <a:latin typeface="Arial"/>
              <a:ea typeface="Arial"/>
              <a:cs typeface="Arial"/>
              <a:sym typeface="Arial"/>
            </a:endParaRPr>
          </a:p>
          <a:p>
            <a:pPr marL="0" lvl="0" indent="0">
              <a:spcBef>
                <a:spcPts val="360"/>
              </a:spcBef>
              <a:spcAft>
                <a:spcPts val="0"/>
              </a:spcAft>
              <a:buNone/>
            </a:pPr>
            <a:endParaRPr/>
          </a:p>
        </p:txBody>
      </p:sp>
      <p:sp>
        <p:nvSpPr>
          <p:cNvPr id="81" name="Shape 81"/>
          <p:cNvSpPr txBox="1">
            <a:spLocks noGrp="1"/>
          </p:cNvSpPr>
          <p:nvPr>
            <p:ph type="sldNum" idx="12"/>
          </p:nvPr>
        </p:nvSpPr>
        <p:spPr>
          <a:xfrm>
            <a:off x="3847890" y="9408562"/>
            <a:ext cx="2945100" cy="495900"/>
          </a:xfrm>
          <a:prstGeom prst="rect">
            <a:avLst/>
          </a:prstGeom>
        </p:spPr>
        <p:txBody>
          <a:bodyPr spcFirstLastPara="1" wrap="square" lIns="94300" tIns="47150" rIns="94300" bIns="47150" anchor="b" anchorCtr="0">
            <a:noAutofit/>
          </a:bodyPr>
          <a:lstStyle/>
          <a:p>
            <a:pPr marL="0" lvl="0" indent="0">
              <a:spcBef>
                <a:spcPts val="0"/>
              </a:spcBef>
              <a:spcAft>
                <a:spcPts val="0"/>
              </a:spcAft>
              <a:buClr>
                <a:srgbClr val="000000"/>
              </a:buClr>
              <a:buFont typeface="Arial"/>
              <a:buNone/>
            </a:pPr>
            <a:fld id="{00000000-1234-1234-1234-123412341234}" type="slidenum">
              <a:rPr lang="x-none"/>
              <a:pPr marL="0" lvl="0" indent="0">
                <a:spcBef>
                  <a:spcPts val="0"/>
                </a:spcBef>
                <a:spcAft>
                  <a:spcPts val="0"/>
                </a:spcAft>
                <a:buClr>
                  <a:srgbClr val="000000"/>
                </a:buClr>
                <a:buFont typeface="Arial"/>
                <a:buNone/>
              </a:pPr>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920750" y="742950"/>
            <a:ext cx="4954588" cy="3714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0" name="Shape 210"/>
          <p:cNvSpPr txBox="1">
            <a:spLocks noGrp="1"/>
          </p:cNvSpPr>
          <p:nvPr>
            <p:ph type="body" idx="1"/>
          </p:nvPr>
        </p:nvSpPr>
        <p:spPr>
          <a:xfrm>
            <a:off x="680720" y="4705073"/>
            <a:ext cx="5433000" cy="44580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r>
              <a:rPr lang="x-none" sz="1400">
                <a:latin typeface="Calibri"/>
                <a:ea typeface="Calibri"/>
                <a:cs typeface="Calibri"/>
                <a:sym typeface="Calibri"/>
              </a:rPr>
              <a:t>Undersøkelsen gjøres av lege, eller av annet helsepersonell på delegasjon fra lege. </a:t>
            </a:r>
            <a:endParaRPr sz="1400">
              <a:latin typeface="Calibri"/>
              <a:ea typeface="Calibri"/>
              <a:cs typeface="Calibri"/>
              <a:sym typeface="Calibri"/>
            </a:endParaRPr>
          </a:p>
          <a:p>
            <a:pPr marL="0" lvl="0" indent="0">
              <a:spcBef>
                <a:spcPts val="360"/>
              </a:spcBef>
              <a:spcAft>
                <a:spcPts val="0"/>
              </a:spcAft>
              <a:buClr>
                <a:schemeClr val="dk1"/>
              </a:buClr>
              <a:buSzPts val="1100"/>
              <a:buFont typeface="Arial"/>
              <a:buNone/>
            </a:pPr>
            <a:r>
              <a:rPr lang="x-none" sz="1400">
                <a:latin typeface="Calibri"/>
                <a:ea typeface="Calibri"/>
                <a:cs typeface="Calibri"/>
                <a:sym typeface="Calibri"/>
              </a:rPr>
              <a:t>Formålet med undersøkelsen er å avdekke om spedbarnet har vært utsatt for smitte, om det har symptomer på tuberkulose, eller av andre grunner har behov for videre utredning. Anamnesen forutsetter tillit.</a:t>
            </a:r>
            <a:endParaRPr sz="1400">
              <a:latin typeface="Calibri"/>
              <a:ea typeface="Calibri"/>
              <a:cs typeface="Calibri"/>
              <a:sym typeface="Calibri"/>
            </a:endParaRPr>
          </a:p>
          <a:p>
            <a:pPr marL="0" lvl="0" indent="0">
              <a:spcBef>
                <a:spcPts val="360"/>
              </a:spcBef>
              <a:spcAft>
                <a:spcPts val="0"/>
              </a:spcAft>
              <a:buClr>
                <a:schemeClr val="dk1"/>
              </a:buClr>
              <a:buSzPts val="1100"/>
              <a:buFont typeface="Arial"/>
              <a:buNone/>
            </a:pPr>
            <a:endParaRPr sz="1400">
              <a:latin typeface="Calibri"/>
              <a:ea typeface="Calibri"/>
              <a:cs typeface="Calibri"/>
              <a:sym typeface="Calibri"/>
            </a:endParaRPr>
          </a:p>
          <a:p>
            <a:pPr marL="0" lvl="0" indent="0">
              <a:spcBef>
                <a:spcPts val="360"/>
              </a:spcBef>
              <a:spcAft>
                <a:spcPts val="0"/>
              </a:spcAft>
              <a:buNone/>
            </a:pPr>
            <a:endParaRPr/>
          </a:p>
        </p:txBody>
      </p:sp>
      <p:sp>
        <p:nvSpPr>
          <p:cNvPr id="211" name="Shape 211"/>
          <p:cNvSpPr txBox="1">
            <a:spLocks noGrp="1"/>
          </p:cNvSpPr>
          <p:nvPr>
            <p:ph type="sldNum" idx="12"/>
          </p:nvPr>
        </p:nvSpPr>
        <p:spPr>
          <a:xfrm>
            <a:off x="3847890" y="9408562"/>
            <a:ext cx="2945100" cy="495900"/>
          </a:xfrm>
          <a:prstGeom prst="rect">
            <a:avLst/>
          </a:prstGeom>
        </p:spPr>
        <p:txBody>
          <a:bodyPr spcFirstLastPara="1" wrap="square" lIns="94300" tIns="47150" rIns="94300" bIns="47150" anchor="b" anchorCtr="0">
            <a:noAutofit/>
          </a:bodyPr>
          <a:lstStyle/>
          <a:p>
            <a:pPr marL="0" lvl="0" indent="0">
              <a:spcBef>
                <a:spcPts val="0"/>
              </a:spcBef>
              <a:spcAft>
                <a:spcPts val="0"/>
              </a:spcAft>
              <a:buClr>
                <a:srgbClr val="000000"/>
              </a:buClr>
              <a:buFont typeface="Arial"/>
              <a:buNone/>
            </a:pPr>
            <a:fld id="{00000000-1234-1234-1234-123412341234}" type="slidenum">
              <a:rPr lang="x-none"/>
              <a:pPr marL="0" lvl="0" indent="0">
                <a:spcBef>
                  <a:spcPts val="0"/>
                </a:spcBef>
                <a:spcAft>
                  <a:spcPts val="0"/>
                </a:spcAft>
                <a:buClr>
                  <a:srgbClr val="000000"/>
                </a:buClr>
                <a:buFont typeface="Arial"/>
                <a:buNone/>
              </a:pPr>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920750" y="742950"/>
            <a:ext cx="4954588" cy="3714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9" name="Shape 219"/>
          <p:cNvSpPr txBox="1">
            <a:spLocks noGrp="1"/>
          </p:cNvSpPr>
          <p:nvPr>
            <p:ph type="body" idx="1"/>
          </p:nvPr>
        </p:nvSpPr>
        <p:spPr>
          <a:xfrm>
            <a:off x="680720" y="4705073"/>
            <a:ext cx="5433000" cy="4458000"/>
          </a:xfrm>
          <a:prstGeom prst="rect">
            <a:avLst/>
          </a:prstGeom>
        </p:spPr>
        <p:txBody>
          <a:bodyPr spcFirstLastPara="1" wrap="square" lIns="91425" tIns="91425" rIns="91425" bIns="91425" anchor="t" anchorCtr="0">
            <a:noAutofit/>
          </a:bodyPr>
          <a:lstStyle/>
          <a:p>
            <a:pPr marL="0" lvl="0" indent="0" rtl="0">
              <a:spcBef>
                <a:spcPts val="360"/>
              </a:spcBef>
              <a:spcAft>
                <a:spcPts val="0"/>
              </a:spcAft>
              <a:buNone/>
            </a:pPr>
            <a:endParaRPr/>
          </a:p>
        </p:txBody>
      </p:sp>
      <p:sp>
        <p:nvSpPr>
          <p:cNvPr id="220" name="Shape 220"/>
          <p:cNvSpPr txBox="1">
            <a:spLocks noGrp="1"/>
          </p:cNvSpPr>
          <p:nvPr>
            <p:ph type="sldNum" idx="12"/>
          </p:nvPr>
        </p:nvSpPr>
        <p:spPr>
          <a:xfrm>
            <a:off x="3847890" y="9408562"/>
            <a:ext cx="2945100" cy="495900"/>
          </a:xfrm>
          <a:prstGeom prst="rect">
            <a:avLst/>
          </a:prstGeom>
        </p:spPr>
        <p:txBody>
          <a:bodyPr spcFirstLastPara="1" wrap="square" lIns="94300" tIns="47150" rIns="94300" bIns="47150" anchor="b" anchorCtr="0">
            <a:noAutofit/>
          </a:bodyPr>
          <a:lstStyle/>
          <a:p>
            <a:pPr marL="0" lvl="0" indent="0" rtl="0">
              <a:spcBef>
                <a:spcPts val="0"/>
              </a:spcBef>
              <a:spcAft>
                <a:spcPts val="0"/>
              </a:spcAft>
              <a:buNone/>
            </a:pPr>
            <a:fld id="{00000000-1234-1234-1234-123412341234}" type="slidenum">
              <a:rPr lang="x-none"/>
              <a:pPr marL="0" lvl="0" indent="0" rtl="0">
                <a:spcBef>
                  <a:spcPts val="0"/>
                </a:spcBef>
                <a:spcAft>
                  <a:spcPts val="0"/>
                </a:spcAft>
                <a:buNone/>
              </a:pPr>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920750" y="742950"/>
            <a:ext cx="4954588" cy="37147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27" name="Shape 227"/>
          <p:cNvSpPr txBox="1">
            <a:spLocks noGrp="1"/>
          </p:cNvSpPr>
          <p:nvPr>
            <p:ph type="body" idx="1"/>
          </p:nvPr>
        </p:nvSpPr>
        <p:spPr>
          <a:xfrm>
            <a:off x="680720" y="4705073"/>
            <a:ext cx="5433061" cy="4457937"/>
          </a:xfrm>
          <a:prstGeom prst="rect">
            <a:avLst/>
          </a:prstGeom>
          <a:noFill/>
          <a:ln>
            <a:noFill/>
          </a:ln>
        </p:spPr>
        <p:txBody>
          <a:bodyPr spcFirstLastPara="1" wrap="square" lIns="94300" tIns="47150" rIns="94300" bIns="47150" anchor="t" anchorCtr="0">
            <a:noAutofit/>
          </a:bodyPr>
          <a:lstStyle/>
          <a:p>
            <a:pPr marL="0" marR="0" lvl="0" indent="0" algn="l" rtl="0">
              <a:spcBef>
                <a:spcPts val="360"/>
              </a:spcBef>
              <a:spcAft>
                <a:spcPts val="0"/>
              </a:spcAft>
              <a:buNone/>
            </a:pPr>
            <a:r>
              <a:rPr lang="x-none" sz="1400" i="0" u="none" strike="noStrike" cap="none">
                <a:solidFill>
                  <a:schemeClr val="dk1"/>
                </a:solidFill>
                <a:latin typeface="Calibri"/>
                <a:ea typeface="Calibri"/>
                <a:cs typeface="Calibri"/>
                <a:sym typeface="Calibri"/>
              </a:rPr>
              <a:t>Godt skjema men omfattende - </a:t>
            </a:r>
            <a:r>
              <a:rPr lang="x-none" sz="1400" b="1">
                <a:latin typeface="Calibri"/>
                <a:ea typeface="Calibri"/>
                <a:cs typeface="Calibri"/>
                <a:sym typeface="Calibri"/>
              </a:rPr>
              <a:t>Huskeliste for innhold på ordinær henvisning</a:t>
            </a:r>
            <a:endParaRPr sz="1400">
              <a:latin typeface="Calibri"/>
              <a:ea typeface="Calibri"/>
              <a:cs typeface="Calibri"/>
              <a:sym typeface="Calibri"/>
            </a:endParaRPr>
          </a:p>
          <a:p>
            <a:pPr marL="0" marR="0" lvl="0" indent="0" algn="l" rtl="0">
              <a:spcBef>
                <a:spcPts val="840"/>
              </a:spcBef>
              <a:spcAft>
                <a:spcPts val="0"/>
              </a:spcAft>
              <a:buNone/>
            </a:pPr>
            <a:r>
              <a:rPr lang="x-none" sz="1400" i="0" u="none" strike="noStrike" cap="none">
                <a:solidFill>
                  <a:schemeClr val="dk1"/>
                </a:solidFill>
                <a:latin typeface="Calibri"/>
                <a:ea typeface="Calibri"/>
                <a:cs typeface="Calibri"/>
                <a:sym typeface="Calibri"/>
              </a:rPr>
              <a:t>Riktig adresse/avdeling? Lunge - 16 år og eldre</a:t>
            </a:r>
            <a:r>
              <a:rPr lang="x-none" sz="1400">
                <a:latin typeface="Calibri"/>
                <a:ea typeface="Calibri"/>
                <a:cs typeface="Calibri"/>
                <a:sym typeface="Calibri"/>
              </a:rPr>
              <a:t>.</a:t>
            </a:r>
            <a:r>
              <a:rPr lang="x-none" sz="1400" i="0" u="none" strike="noStrike" cap="none">
                <a:solidFill>
                  <a:schemeClr val="dk1"/>
                </a:solidFill>
                <a:latin typeface="Calibri"/>
                <a:ea typeface="Calibri"/>
                <a:cs typeface="Calibri"/>
                <a:sym typeface="Calibri"/>
              </a:rPr>
              <a:t> Barn - opp til 16  år. Infeksjonsavdelingen -</a:t>
            </a:r>
            <a:r>
              <a:rPr lang="x-none" sz="1400">
                <a:latin typeface="Calibri"/>
                <a:ea typeface="Calibri"/>
                <a:cs typeface="Calibri"/>
                <a:sym typeface="Calibri"/>
              </a:rPr>
              <a:t> TB </a:t>
            </a:r>
            <a:r>
              <a:rPr lang="x-none" sz="1400" i="0" u="none" strike="noStrike" cap="none">
                <a:solidFill>
                  <a:schemeClr val="dk1"/>
                </a:solidFill>
                <a:latin typeface="Calibri"/>
                <a:ea typeface="Calibri"/>
                <a:cs typeface="Calibri"/>
                <a:sym typeface="Calibri"/>
              </a:rPr>
              <a:t>samtidig med HIV og smitteførende TB som skal innlegges</a:t>
            </a:r>
            <a:r>
              <a:rPr lang="x-none" sz="1400">
                <a:latin typeface="Calibri"/>
                <a:ea typeface="Calibri"/>
                <a:cs typeface="Calibri"/>
                <a:sym typeface="Calibri"/>
              </a:rPr>
              <a:t> - har luftsmitteisolat</a:t>
            </a:r>
            <a:endParaRPr sz="1400">
              <a:latin typeface="Calibri"/>
              <a:ea typeface="Calibri"/>
              <a:cs typeface="Calibri"/>
              <a:sym typeface="Calibri"/>
            </a:endParaRPr>
          </a:p>
          <a:p>
            <a:pPr marL="0" lvl="0" indent="0" rtl="0">
              <a:spcBef>
                <a:spcPts val="0"/>
              </a:spcBef>
              <a:spcAft>
                <a:spcPts val="0"/>
              </a:spcAft>
              <a:buClr>
                <a:srgbClr val="7F7F7F"/>
              </a:buClr>
              <a:buSzPts val="1400"/>
              <a:buFont typeface="Calibri"/>
              <a:buNone/>
            </a:pPr>
            <a:endParaRPr sz="1400">
              <a:latin typeface="Calibri"/>
              <a:ea typeface="Calibri"/>
              <a:cs typeface="Calibri"/>
              <a:sym typeface="Calibri"/>
            </a:endParaRPr>
          </a:p>
          <a:p>
            <a:pPr marL="0" lvl="0" indent="0" rtl="0">
              <a:spcBef>
                <a:spcPts val="0"/>
              </a:spcBef>
              <a:spcAft>
                <a:spcPts val="0"/>
              </a:spcAft>
              <a:buClr>
                <a:srgbClr val="7F7F7F"/>
              </a:buClr>
              <a:buSzPts val="1400"/>
              <a:buFont typeface="Calibri"/>
              <a:buNone/>
            </a:pPr>
            <a:r>
              <a:rPr lang="x-none" sz="1400">
                <a:latin typeface="Calibri"/>
                <a:ea typeface="Calibri"/>
                <a:cs typeface="Calibri"/>
                <a:sym typeface="Calibri"/>
              </a:rPr>
              <a:t>Hvor raskt må pasienten henvises for undersøkelse?</a:t>
            </a:r>
            <a:endParaRPr sz="1400">
              <a:latin typeface="Calibri"/>
              <a:ea typeface="Calibri"/>
              <a:cs typeface="Calibri"/>
              <a:sym typeface="Calibri"/>
            </a:endParaRPr>
          </a:p>
          <a:p>
            <a:pPr marL="342900" lvl="1" indent="-355600" rtl="0">
              <a:spcBef>
                <a:spcPts val="480"/>
              </a:spcBef>
              <a:spcAft>
                <a:spcPts val="0"/>
              </a:spcAft>
              <a:buClr>
                <a:srgbClr val="7F7F7F"/>
              </a:buClr>
              <a:buSzPts val="1400"/>
              <a:buFont typeface="Calibri"/>
              <a:buChar char="•"/>
            </a:pPr>
            <a:r>
              <a:rPr lang="x-none" sz="1400">
                <a:latin typeface="Calibri"/>
                <a:ea typeface="Calibri"/>
                <a:cs typeface="Calibri"/>
                <a:sym typeface="Calibri"/>
              </a:rPr>
              <a:t>Mistanke om aktiv tuberkulose? </a:t>
            </a:r>
            <a:endParaRPr sz="1400">
              <a:latin typeface="Calibri"/>
              <a:ea typeface="Calibri"/>
              <a:cs typeface="Calibri"/>
              <a:sym typeface="Calibri"/>
            </a:endParaRPr>
          </a:p>
          <a:p>
            <a:pPr marL="342900" lvl="1" indent="-355600" rtl="0">
              <a:spcBef>
                <a:spcPts val="480"/>
              </a:spcBef>
              <a:spcAft>
                <a:spcPts val="0"/>
              </a:spcAft>
              <a:buClr>
                <a:srgbClr val="7F7F7F"/>
              </a:buClr>
              <a:buSzPts val="1400"/>
              <a:buFont typeface="Calibri"/>
              <a:buChar char="•"/>
            </a:pPr>
            <a:r>
              <a:rPr lang="x-none" sz="1400">
                <a:latin typeface="Calibri"/>
                <a:ea typeface="Calibri"/>
                <a:cs typeface="Calibri"/>
                <a:sym typeface="Calibri"/>
              </a:rPr>
              <a:t>Smitteførende?</a:t>
            </a:r>
            <a:endParaRPr sz="1400">
              <a:latin typeface="Calibri"/>
              <a:ea typeface="Calibri"/>
              <a:cs typeface="Calibri"/>
              <a:sym typeface="Calibri"/>
            </a:endParaRPr>
          </a:p>
          <a:p>
            <a:pPr marL="342900" lvl="1" indent="-355600" rtl="0">
              <a:spcBef>
                <a:spcPts val="480"/>
              </a:spcBef>
              <a:spcAft>
                <a:spcPts val="0"/>
              </a:spcAft>
              <a:buClr>
                <a:srgbClr val="7F7F7F"/>
              </a:buClr>
              <a:buSzPts val="1400"/>
              <a:buFont typeface="Calibri"/>
              <a:buChar char="•"/>
            </a:pPr>
            <a:r>
              <a:rPr lang="x-none" sz="1400">
                <a:latin typeface="Calibri"/>
                <a:ea typeface="Calibri"/>
                <a:cs typeface="Calibri"/>
                <a:sym typeface="Calibri"/>
              </a:rPr>
              <a:t>Oppfølging/vurdering av latent TB</a:t>
            </a:r>
            <a:endParaRPr sz="1400">
              <a:latin typeface="Calibri"/>
              <a:ea typeface="Calibri"/>
              <a:cs typeface="Calibri"/>
              <a:sym typeface="Calibri"/>
            </a:endParaRPr>
          </a:p>
          <a:p>
            <a:pPr marL="0" marR="0" lvl="0" indent="0" algn="l" rtl="0">
              <a:spcBef>
                <a:spcPts val="840"/>
              </a:spcBef>
              <a:spcAft>
                <a:spcPts val="0"/>
              </a:spcAft>
              <a:buNone/>
            </a:pPr>
            <a:endParaRPr sz="1400">
              <a:latin typeface="Calibri"/>
              <a:ea typeface="Calibri"/>
              <a:cs typeface="Calibri"/>
              <a:sym typeface="Calibri"/>
            </a:endParaRPr>
          </a:p>
          <a:p>
            <a:pPr marL="342900" marR="0" lvl="1" indent="-355600" algn="l" rtl="0">
              <a:spcBef>
                <a:spcPts val="360"/>
              </a:spcBef>
              <a:spcAft>
                <a:spcPts val="0"/>
              </a:spcAft>
              <a:buClr>
                <a:schemeClr val="dk1"/>
              </a:buClr>
              <a:buSzPts val="1400"/>
              <a:buFont typeface="Calibri"/>
              <a:buChar char="•"/>
            </a:pPr>
            <a:r>
              <a:rPr lang="x-none" sz="1400" i="0" u="none" strike="noStrike" cap="none">
                <a:solidFill>
                  <a:schemeClr val="dk1"/>
                </a:solidFill>
                <a:latin typeface="Calibri"/>
                <a:ea typeface="Calibri"/>
                <a:cs typeface="Calibri"/>
                <a:sym typeface="Calibri"/>
              </a:rPr>
              <a:t>Skal pasienten henvises til spesialisthelsetjenesten (i følge flytskjema i veileder)?</a:t>
            </a:r>
            <a:endParaRPr sz="1400">
              <a:latin typeface="Calibri"/>
              <a:ea typeface="Calibri"/>
              <a:cs typeface="Calibri"/>
              <a:sym typeface="Calibri"/>
            </a:endParaRPr>
          </a:p>
          <a:p>
            <a:pPr marL="0" lvl="0" indent="0" rtl="0">
              <a:spcBef>
                <a:spcPts val="360"/>
              </a:spcBef>
              <a:spcAft>
                <a:spcPts val="0"/>
              </a:spcAft>
              <a:buClr>
                <a:schemeClr val="dk1"/>
              </a:buClr>
              <a:buFont typeface="Arial"/>
              <a:buNone/>
            </a:pPr>
            <a:endParaRPr sz="1400">
              <a:latin typeface="Calibri"/>
              <a:ea typeface="Calibri"/>
              <a:cs typeface="Calibri"/>
              <a:sym typeface="Calibri"/>
            </a:endParaRPr>
          </a:p>
          <a:p>
            <a:pPr marL="0" marR="0" lvl="0" indent="0" algn="l" rtl="0">
              <a:spcBef>
                <a:spcPts val="360"/>
              </a:spcBef>
              <a:spcAft>
                <a:spcPts val="0"/>
              </a:spcAft>
              <a:buNone/>
            </a:pPr>
            <a:endParaRPr sz="1400">
              <a:latin typeface="Calibri"/>
              <a:ea typeface="Calibri"/>
              <a:cs typeface="Calibri"/>
              <a:sym typeface="Calibri"/>
            </a:endParaRPr>
          </a:p>
          <a:p>
            <a:pPr marL="0" marR="0" lvl="0" indent="0" algn="l" rtl="0">
              <a:spcBef>
                <a:spcPts val="360"/>
              </a:spcBef>
              <a:spcAft>
                <a:spcPts val="0"/>
              </a:spcAft>
              <a:buNone/>
            </a:pPr>
            <a:endParaRPr sz="1400" i="0" u="none" strike="noStrike" cap="none">
              <a:solidFill>
                <a:schemeClr val="dk1"/>
              </a:solidFill>
              <a:latin typeface="Arial"/>
              <a:ea typeface="Arial"/>
              <a:cs typeface="Arial"/>
              <a:sym typeface="Arial"/>
            </a:endParaRPr>
          </a:p>
          <a:p>
            <a:pPr marL="0" marR="0" lvl="0" indent="0" algn="l" rtl="0">
              <a:spcBef>
                <a:spcPts val="360"/>
              </a:spcBef>
              <a:spcAft>
                <a:spcPts val="0"/>
              </a:spcAft>
              <a:buNone/>
            </a:pPr>
            <a:endParaRPr sz="1400" i="0" u="none" strike="noStrike" cap="none">
              <a:solidFill>
                <a:schemeClr val="dk1"/>
              </a:solidFill>
              <a:latin typeface="Arial"/>
              <a:ea typeface="Arial"/>
              <a:cs typeface="Arial"/>
              <a:sym typeface="Arial"/>
            </a:endParaRPr>
          </a:p>
        </p:txBody>
      </p:sp>
      <p:sp>
        <p:nvSpPr>
          <p:cNvPr id="228" name="Shape 228"/>
          <p:cNvSpPr txBox="1">
            <a:spLocks noGrp="1"/>
          </p:cNvSpPr>
          <p:nvPr>
            <p:ph type="sldNum" idx="12"/>
          </p:nvPr>
        </p:nvSpPr>
        <p:spPr>
          <a:xfrm>
            <a:off x="3847890" y="9408562"/>
            <a:ext cx="2945024" cy="495854"/>
          </a:xfrm>
          <a:prstGeom prst="rect">
            <a:avLst/>
          </a:prstGeom>
          <a:noFill/>
          <a:ln>
            <a:noFill/>
          </a:ln>
        </p:spPr>
        <p:txBody>
          <a:bodyPr spcFirstLastPara="1" wrap="square" lIns="94300" tIns="47150" rIns="94300" bIns="47150" anchor="b" anchorCtr="0">
            <a:noAutofit/>
          </a:bodyPr>
          <a:lstStyle/>
          <a:p>
            <a:pPr marL="0" marR="0" lvl="0" indent="0" algn="r" rtl="0">
              <a:spcBef>
                <a:spcPts val="0"/>
              </a:spcBef>
              <a:spcAft>
                <a:spcPts val="0"/>
              </a:spcAft>
              <a:buNone/>
            </a:pPr>
            <a:fld id="{00000000-1234-1234-1234-123412341234}" type="slidenum">
              <a:rPr lang="x-none" sz="1200">
                <a:solidFill>
                  <a:schemeClr val="dk1"/>
                </a:solidFill>
                <a:latin typeface="Times New Roman"/>
                <a:ea typeface="Times New Roman"/>
                <a:cs typeface="Times New Roman"/>
                <a:sym typeface="Times New Roman"/>
              </a:rPr>
              <a:pPr marL="0" marR="0" lvl="0" indent="0" algn="r" rtl="0">
                <a:spcBef>
                  <a:spcPts val="0"/>
                </a:spcBef>
                <a:spcAft>
                  <a:spcPts val="0"/>
                </a:spcAft>
                <a:buNone/>
              </a:pPr>
              <a:t>22</a:t>
            </a:fld>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a:spLocks noGrp="1" noRot="1" noChangeAspect="1"/>
          </p:cNvSpPr>
          <p:nvPr>
            <p:ph type="sldImg" idx="2"/>
          </p:nvPr>
        </p:nvSpPr>
        <p:spPr>
          <a:xfrm>
            <a:off x="920750" y="742950"/>
            <a:ext cx="4954588" cy="3714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3" name="Shape 233"/>
          <p:cNvSpPr txBox="1">
            <a:spLocks noGrp="1"/>
          </p:cNvSpPr>
          <p:nvPr>
            <p:ph type="body" idx="1"/>
          </p:nvPr>
        </p:nvSpPr>
        <p:spPr>
          <a:xfrm>
            <a:off x="680720" y="4705073"/>
            <a:ext cx="5433000" cy="4458000"/>
          </a:xfrm>
          <a:prstGeom prst="rect">
            <a:avLst/>
          </a:prstGeom>
        </p:spPr>
        <p:txBody>
          <a:bodyPr spcFirstLastPara="1" wrap="square" lIns="91425" tIns="91425" rIns="91425" bIns="91425" anchor="t" anchorCtr="0">
            <a:noAutofit/>
          </a:bodyPr>
          <a:lstStyle/>
          <a:p>
            <a:pPr marL="342900" lvl="0" indent="-304800" rtl="0">
              <a:spcBef>
                <a:spcPts val="400"/>
              </a:spcBef>
              <a:spcAft>
                <a:spcPts val="0"/>
              </a:spcAft>
              <a:buClr>
                <a:schemeClr val="dk1"/>
              </a:buClr>
              <a:buSzPts val="1400"/>
              <a:buFont typeface="Calibri"/>
              <a:buChar char="▪"/>
            </a:pPr>
            <a:r>
              <a:rPr lang="x-none" sz="1400">
                <a:latin typeface="Calibri"/>
                <a:ea typeface="Calibri"/>
                <a:cs typeface="Calibri"/>
                <a:sym typeface="Calibri"/>
              </a:rPr>
              <a:t>Det å være nyankommen fra et land med særlig høy forekomst av TB (&gt; 200 / 100 000) er lagt til som risikofaktor</a:t>
            </a:r>
            <a:endParaRPr sz="1400">
              <a:latin typeface="Calibri"/>
              <a:ea typeface="Calibri"/>
              <a:cs typeface="Calibri"/>
              <a:sym typeface="Calibri"/>
            </a:endParaRPr>
          </a:p>
          <a:p>
            <a:pPr marL="342900" marR="114300" lvl="0" indent="-304800" rtl="0">
              <a:lnSpc>
                <a:spcPct val="109090"/>
              </a:lnSpc>
              <a:spcBef>
                <a:spcPts val="0"/>
              </a:spcBef>
              <a:spcAft>
                <a:spcPts val="0"/>
              </a:spcAft>
              <a:buClr>
                <a:srgbClr val="7F7F7F"/>
              </a:buClr>
              <a:buSzPts val="1400"/>
              <a:buFont typeface="Calibri"/>
              <a:buChar char="▪"/>
            </a:pPr>
            <a:r>
              <a:rPr lang="x-none">
                <a:latin typeface="Calibri"/>
                <a:ea typeface="Calibri"/>
                <a:cs typeface="Calibri"/>
                <a:sym typeface="Calibri"/>
              </a:rPr>
              <a:t>Risikoen for å utvikle tuberkulosesykdom er høyere for IGRA-positive som i tillegg har en risikofaktor (se liste over de viktigste over).</a:t>
            </a:r>
            <a:endParaRPr>
              <a:latin typeface="Calibri"/>
              <a:ea typeface="Calibri"/>
              <a:cs typeface="Calibri"/>
              <a:sym typeface="Calibri"/>
            </a:endParaRPr>
          </a:p>
          <a:p>
            <a:pPr marL="342900" marR="114300" lvl="0" indent="-304800" rtl="0">
              <a:lnSpc>
                <a:spcPct val="109090"/>
              </a:lnSpc>
              <a:spcBef>
                <a:spcPts val="0"/>
              </a:spcBef>
              <a:spcAft>
                <a:spcPts val="0"/>
              </a:spcAft>
              <a:buClr>
                <a:srgbClr val="7F7F7F"/>
              </a:buClr>
              <a:buSzPts val="1400"/>
              <a:buFont typeface="Calibri"/>
              <a:buChar char="▪"/>
            </a:pPr>
            <a:r>
              <a:rPr lang="x-none">
                <a:latin typeface="Calibri"/>
                <a:ea typeface="Calibri"/>
                <a:cs typeface="Calibri"/>
                <a:sym typeface="Calibri"/>
              </a:rPr>
              <a:t>IGRA-positive uten noen risikofaktor vil vanligvis ikke bli tilbudt forebyggende medikamentell behandling så fremt de ikke skal jobbe med barn eller pasienter</a:t>
            </a:r>
            <a:endParaRPr>
              <a:latin typeface="Calibri"/>
              <a:ea typeface="Calibri"/>
              <a:cs typeface="Calibri"/>
              <a:sym typeface="Calibri"/>
            </a:endParaRPr>
          </a:p>
          <a:p>
            <a:pPr marL="342900" marR="114300" lvl="0" indent="-342900" rtl="0">
              <a:lnSpc>
                <a:spcPct val="109090"/>
              </a:lnSpc>
              <a:spcBef>
                <a:spcPts val="0"/>
              </a:spcBef>
              <a:spcAft>
                <a:spcPts val="0"/>
              </a:spcAft>
              <a:buClr>
                <a:srgbClr val="7F7F7F"/>
              </a:buClr>
              <a:buSzPts val="2000"/>
              <a:buFont typeface="Calibri"/>
              <a:buChar char="▪"/>
            </a:pPr>
            <a:endParaRPr>
              <a:latin typeface="Calibri"/>
              <a:ea typeface="Calibri"/>
              <a:cs typeface="Calibri"/>
              <a:sym typeface="Calibri"/>
            </a:endParaRPr>
          </a:p>
          <a:p>
            <a:pPr marL="0" lvl="0" indent="0">
              <a:spcBef>
                <a:spcPts val="360"/>
              </a:spcBef>
              <a:spcAft>
                <a:spcPts val="0"/>
              </a:spcAft>
              <a:buNone/>
            </a:pPr>
            <a:endParaRPr/>
          </a:p>
        </p:txBody>
      </p:sp>
      <p:sp>
        <p:nvSpPr>
          <p:cNvPr id="234" name="Shape 234"/>
          <p:cNvSpPr txBox="1">
            <a:spLocks noGrp="1"/>
          </p:cNvSpPr>
          <p:nvPr>
            <p:ph type="sldNum" idx="12"/>
          </p:nvPr>
        </p:nvSpPr>
        <p:spPr>
          <a:xfrm>
            <a:off x="3847890" y="9408562"/>
            <a:ext cx="2945100" cy="495900"/>
          </a:xfrm>
          <a:prstGeom prst="rect">
            <a:avLst/>
          </a:prstGeom>
        </p:spPr>
        <p:txBody>
          <a:bodyPr spcFirstLastPara="1" wrap="square" lIns="94300" tIns="47150" rIns="94300" bIns="47150" anchor="b" anchorCtr="0">
            <a:noAutofit/>
          </a:bodyPr>
          <a:lstStyle/>
          <a:p>
            <a:pPr marL="0" lvl="0" indent="0">
              <a:spcBef>
                <a:spcPts val="0"/>
              </a:spcBef>
              <a:spcAft>
                <a:spcPts val="0"/>
              </a:spcAft>
              <a:buClr>
                <a:srgbClr val="000000"/>
              </a:buClr>
              <a:buFont typeface="Arial"/>
              <a:buNone/>
            </a:pPr>
            <a:fld id="{00000000-1234-1234-1234-123412341234}" type="slidenum">
              <a:rPr lang="x-none"/>
              <a:pPr marL="0" lvl="0" indent="0">
                <a:spcBef>
                  <a:spcPts val="0"/>
                </a:spcBef>
                <a:spcAft>
                  <a:spcPts val="0"/>
                </a:spcAft>
                <a:buClr>
                  <a:srgbClr val="000000"/>
                </a:buClr>
                <a:buFont typeface="Arial"/>
                <a:buNone/>
              </a:pPr>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txBox="1">
            <a:spLocks noGrp="1"/>
          </p:cNvSpPr>
          <p:nvPr>
            <p:ph type="body" idx="1"/>
          </p:nvPr>
        </p:nvSpPr>
        <p:spPr>
          <a:xfrm>
            <a:off x="680720" y="4705073"/>
            <a:ext cx="5433061" cy="4457937"/>
          </a:xfrm>
          <a:prstGeom prst="rect">
            <a:avLst/>
          </a:prstGeom>
        </p:spPr>
        <p:txBody>
          <a:bodyPr spcFirstLastPara="1" wrap="square" lIns="91425" tIns="91425" rIns="91425" bIns="91425" anchor="t" anchorCtr="0">
            <a:noAutofit/>
          </a:bodyPr>
          <a:lstStyle/>
          <a:p>
            <a:pPr marL="0" lvl="0" indent="0" rtl="0">
              <a:spcBef>
                <a:spcPts val="400"/>
              </a:spcBef>
              <a:spcAft>
                <a:spcPts val="0"/>
              </a:spcAft>
              <a:buNone/>
            </a:pPr>
            <a:r>
              <a:rPr lang="x-none" sz="1400">
                <a:latin typeface="Calibri"/>
                <a:ea typeface="Calibri"/>
                <a:cs typeface="Calibri"/>
                <a:sym typeface="Calibri"/>
              </a:rPr>
              <a:t>Personer som jobber med pasienter og barn opp til grunnskolealder har plikt til tuberkuloseundersøkelse hvis de har vært over tre måneder i et land med høy forekomst av tuberkulose de siste tre årene, eller på andre måter kan ha vært smitteutsatt</a:t>
            </a:r>
            <a:endParaRPr sz="1400">
              <a:latin typeface="Calibri"/>
              <a:ea typeface="Calibri"/>
              <a:cs typeface="Calibri"/>
              <a:sym typeface="Calibri"/>
            </a:endParaRPr>
          </a:p>
          <a:p>
            <a:pPr marL="0" lvl="0" indent="0">
              <a:spcBef>
                <a:spcPts val="360"/>
              </a:spcBef>
              <a:spcAft>
                <a:spcPts val="0"/>
              </a:spcAft>
              <a:buNone/>
            </a:pPr>
            <a:endParaRPr/>
          </a:p>
        </p:txBody>
      </p:sp>
      <p:sp>
        <p:nvSpPr>
          <p:cNvPr id="240" name="Shape 240"/>
          <p:cNvSpPr>
            <a:spLocks noGrp="1" noRot="1" noChangeAspect="1"/>
          </p:cNvSpPr>
          <p:nvPr>
            <p:ph type="sldImg" idx="2"/>
          </p:nvPr>
        </p:nvSpPr>
        <p:spPr>
          <a:xfrm>
            <a:off x="920750" y="742950"/>
            <a:ext cx="4954588" cy="37147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920750" y="742950"/>
            <a:ext cx="4954588" cy="3714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Shape 246"/>
          <p:cNvSpPr txBox="1">
            <a:spLocks noGrp="1"/>
          </p:cNvSpPr>
          <p:nvPr>
            <p:ph type="body" idx="1"/>
          </p:nvPr>
        </p:nvSpPr>
        <p:spPr>
          <a:xfrm>
            <a:off x="680720" y="4705073"/>
            <a:ext cx="5433000" cy="44580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r>
              <a:rPr lang="x-none" sz="1400">
                <a:highlight>
                  <a:srgbClr val="FFFFFF"/>
                </a:highlight>
                <a:latin typeface="Calibri"/>
                <a:ea typeface="Calibri"/>
                <a:cs typeface="Calibri"/>
                <a:sym typeface="Calibri"/>
              </a:rPr>
              <a:t>Personer som skal jobbe med pasienter og barn opp til grunnskolealder har plikt til tuberkuloseundersøkelse hvis de har vært over tre måneder i et land med høy TB-forekomst de siste tre årene, eller på andre måter kan ha vært smitteutsatt.  </a:t>
            </a:r>
            <a:endParaRPr sz="1400">
              <a:highlight>
                <a:srgbClr val="FFFFFF"/>
              </a:highlight>
              <a:latin typeface="Calibri"/>
              <a:ea typeface="Calibri"/>
              <a:cs typeface="Calibri"/>
              <a:sym typeface="Calibri"/>
            </a:endParaRPr>
          </a:p>
          <a:p>
            <a:pPr marL="0" lvl="0" indent="0">
              <a:spcBef>
                <a:spcPts val="360"/>
              </a:spcBef>
              <a:spcAft>
                <a:spcPts val="0"/>
              </a:spcAft>
              <a:buNone/>
            </a:pPr>
            <a:r>
              <a:rPr lang="x-none" sz="1400">
                <a:highlight>
                  <a:srgbClr val="FFFFFF"/>
                </a:highlight>
                <a:latin typeface="Calibri"/>
                <a:ea typeface="Calibri"/>
                <a:cs typeface="Calibri"/>
                <a:sym typeface="Calibri"/>
              </a:rPr>
              <a:t>gjelder alle som skal jobbe eller hospitere i helse- og omsorgstjenesten, i lærerstillinger i grunnskolen el. i andre stillinger knyttet til barneomsorg (ex bhg ansatte)  inkl au-pair og studenter.</a:t>
            </a:r>
            <a:endParaRPr sz="1400">
              <a:highlight>
                <a:srgbClr val="FFFFFF"/>
              </a:highlight>
              <a:latin typeface="Calibri"/>
              <a:ea typeface="Calibri"/>
              <a:cs typeface="Calibri"/>
              <a:sym typeface="Calibri"/>
            </a:endParaRPr>
          </a:p>
          <a:p>
            <a:pPr marL="0" lvl="0" indent="0" rtl="0">
              <a:spcBef>
                <a:spcPts val="480"/>
              </a:spcBef>
              <a:spcAft>
                <a:spcPts val="0"/>
              </a:spcAft>
              <a:buNone/>
            </a:pPr>
            <a:r>
              <a:rPr lang="x-none" sz="1400">
                <a:solidFill>
                  <a:srgbClr val="FF0000"/>
                </a:solidFill>
                <a:highlight>
                  <a:srgbClr val="FFFFFF"/>
                </a:highlight>
                <a:latin typeface="Calibri"/>
                <a:ea typeface="Calibri"/>
                <a:cs typeface="Calibri"/>
                <a:sym typeface="Calibri"/>
              </a:rPr>
              <a:t>Det er Arbeidsgivers plikt å </a:t>
            </a:r>
            <a:r>
              <a:rPr lang="x-none" sz="1400">
                <a:solidFill>
                  <a:srgbClr val="FF0000"/>
                </a:solidFill>
                <a:latin typeface="Calibri"/>
                <a:ea typeface="Calibri"/>
                <a:cs typeface="Calibri"/>
                <a:sym typeface="Calibri"/>
              </a:rPr>
              <a:t>sikre seg at arbeidstakeren ikke har smittsom lungetuberkulose før oppstart i arbeid</a:t>
            </a:r>
            <a:endParaRPr sz="1400">
              <a:solidFill>
                <a:srgbClr val="FF0000"/>
              </a:solidFill>
              <a:latin typeface="Calibri"/>
              <a:ea typeface="Calibri"/>
              <a:cs typeface="Calibri"/>
              <a:sym typeface="Calibri"/>
            </a:endParaRPr>
          </a:p>
          <a:p>
            <a:pPr marL="0" lvl="0" indent="0" rtl="0">
              <a:lnSpc>
                <a:spcPct val="115000"/>
              </a:lnSpc>
              <a:spcBef>
                <a:spcPts val="600"/>
              </a:spcBef>
              <a:spcAft>
                <a:spcPts val="0"/>
              </a:spcAft>
              <a:buNone/>
            </a:pPr>
            <a:r>
              <a:rPr lang="x-none" sz="1400">
                <a:solidFill>
                  <a:srgbClr val="FF0000"/>
                </a:solidFill>
                <a:latin typeface="Calibri"/>
                <a:ea typeface="Calibri"/>
                <a:cs typeface="Calibri"/>
                <a:sym typeface="Calibri"/>
              </a:rPr>
              <a:t>de skal undersøkes for smittsom tuberkuløs sykdom og må ikke ha symptomer eller tegn på smittsom tuberkuløs sykdom før tiltredelse.</a:t>
            </a:r>
            <a:endParaRPr sz="1400">
              <a:solidFill>
                <a:srgbClr val="FF0000"/>
              </a:solidFill>
              <a:latin typeface="Calibri"/>
              <a:ea typeface="Calibri"/>
              <a:cs typeface="Calibri"/>
              <a:sym typeface="Calibri"/>
            </a:endParaRPr>
          </a:p>
          <a:p>
            <a:pPr marL="0" lvl="0" indent="0" rtl="0">
              <a:lnSpc>
                <a:spcPct val="115000"/>
              </a:lnSpc>
              <a:spcBef>
                <a:spcPts val="1400"/>
              </a:spcBef>
              <a:spcAft>
                <a:spcPts val="0"/>
              </a:spcAft>
              <a:buClr>
                <a:schemeClr val="dk1"/>
              </a:buClr>
              <a:buSzPts val="1100"/>
              <a:buFont typeface="Arial"/>
              <a:buNone/>
            </a:pPr>
            <a:r>
              <a:rPr lang="x-none" sz="1400">
                <a:latin typeface="Calibri"/>
                <a:ea typeface="Calibri"/>
                <a:cs typeface="Calibri"/>
                <a:sym typeface="Calibri"/>
              </a:rPr>
              <a:t>Arbeidsgiver, som kan være kommune, helseforetak, vikarbyrå eller vertsforeldre til en au pair, har plikt til å påse at resultat av undersøkelse for lungetuberkulose foreligger med negativt resultat for smitteførende tuberkulose før tiltredelse. Lungerøntgenbildene ved oppstart i et  nytt arbeidsforhold bør normalt ikke være eldre enn 6 måneder, og bildene skal være tatt i Norge.  Øvrig medisinsk informasjon skal arbeidsgiver normalt ikke ha tilgang til.</a:t>
            </a:r>
            <a:endParaRPr sz="1400">
              <a:latin typeface="Calibri"/>
              <a:ea typeface="Calibri"/>
              <a:cs typeface="Calibri"/>
              <a:sym typeface="Calibri"/>
            </a:endParaRPr>
          </a:p>
          <a:p>
            <a:pPr marL="0" lvl="0" indent="0" rtl="0">
              <a:lnSpc>
                <a:spcPct val="115000"/>
              </a:lnSpc>
              <a:spcBef>
                <a:spcPts val="1400"/>
              </a:spcBef>
              <a:spcAft>
                <a:spcPts val="0"/>
              </a:spcAft>
              <a:buClr>
                <a:schemeClr val="dk1"/>
              </a:buClr>
              <a:buSzPts val="1100"/>
              <a:buFont typeface="Arial"/>
              <a:buNone/>
            </a:pPr>
            <a:r>
              <a:rPr lang="x-none" sz="1400">
                <a:latin typeface="Calibri"/>
                <a:ea typeface="Calibri"/>
                <a:cs typeface="Calibri"/>
                <a:sym typeface="Calibri"/>
              </a:rPr>
              <a:t>Undersøkelsen må gjentas hvis arbeidstakeren har vært mer enn tre måneder i et land med høy forekomst av tuberkulose mellom to arbeidsperioder i Norge.</a:t>
            </a:r>
            <a:endParaRPr sz="1400">
              <a:latin typeface="Calibri"/>
              <a:ea typeface="Calibri"/>
              <a:cs typeface="Calibri"/>
              <a:sym typeface="Calibri"/>
            </a:endParaRPr>
          </a:p>
          <a:p>
            <a:pPr marL="0" lvl="0" indent="0">
              <a:spcBef>
                <a:spcPts val="1400"/>
              </a:spcBef>
              <a:spcAft>
                <a:spcPts val="0"/>
              </a:spcAft>
              <a:buNone/>
            </a:pPr>
            <a:r>
              <a:rPr lang="x-none" sz="1400">
                <a:highlight>
                  <a:srgbClr val="FFFFFF"/>
                </a:highlight>
                <a:latin typeface="Calibri"/>
                <a:ea typeface="Calibri"/>
                <a:cs typeface="Calibri"/>
                <a:sym typeface="Calibri"/>
              </a:rPr>
              <a:t>Det anbefales også at denne gruppen tilbys IGRA, og eventuelt forebyggende behandling hvis den er positiv, men dette er frivillig og resultatet trenger ikke å foreligge før oppstart.  </a:t>
            </a:r>
            <a:endParaRPr sz="1400">
              <a:latin typeface="Calibri"/>
              <a:ea typeface="Calibri"/>
              <a:cs typeface="Calibri"/>
              <a:sym typeface="Calibri"/>
            </a:endParaRPr>
          </a:p>
        </p:txBody>
      </p:sp>
      <p:sp>
        <p:nvSpPr>
          <p:cNvPr id="247" name="Shape 247"/>
          <p:cNvSpPr txBox="1">
            <a:spLocks noGrp="1"/>
          </p:cNvSpPr>
          <p:nvPr>
            <p:ph type="sldNum" idx="12"/>
          </p:nvPr>
        </p:nvSpPr>
        <p:spPr>
          <a:xfrm>
            <a:off x="3847890" y="9408562"/>
            <a:ext cx="2945100" cy="495900"/>
          </a:xfrm>
          <a:prstGeom prst="rect">
            <a:avLst/>
          </a:prstGeom>
        </p:spPr>
        <p:txBody>
          <a:bodyPr spcFirstLastPara="1" wrap="square" lIns="94300" tIns="47150" rIns="94300" bIns="47150" anchor="b" anchorCtr="0">
            <a:noAutofit/>
          </a:bodyPr>
          <a:lstStyle/>
          <a:p>
            <a:pPr marL="0" lvl="0" indent="0">
              <a:spcBef>
                <a:spcPts val="0"/>
              </a:spcBef>
              <a:spcAft>
                <a:spcPts val="0"/>
              </a:spcAft>
              <a:buClr>
                <a:srgbClr val="000000"/>
              </a:buClr>
              <a:buFont typeface="Arial"/>
              <a:buNone/>
            </a:pPr>
            <a:fld id="{00000000-1234-1234-1234-123412341234}" type="slidenum">
              <a:rPr lang="x-none"/>
              <a:pPr marL="0" lvl="0" indent="0">
                <a:spcBef>
                  <a:spcPts val="0"/>
                </a:spcBef>
                <a:spcAft>
                  <a:spcPts val="0"/>
                </a:spcAft>
                <a:buClr>
                  <a:srgbClr val="000000"/>
                </a:buClr>
                <a:buFont typeface="Arial"/>
                <a:buNone/>
              </a:pPr>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920750" y="742950"/>
            <a:ext cx="4954588" cy="3714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2" name="Shape 252"/>
          <p:cNvSpPr txBox="1">
            <a:spLocks noGrp="1"/>
          </p:cNvSpPr>
          <p:nvPr>
            <p:ph type="body" idx="1"/>
          </p:nvPr>
        </p:nvSpPr>
        <p:spPr>
          <a:xfrm>
            <a:off x="680720" y="4705073"/>
            <a:ext cx="5433000" cy="44580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253" name="Shape 253"/>
          <p:cNvSpPr txBox="1">
            <a:spLocks noGrp="1"/>
          </p:cNvSpPr>
          <p:nvPr>
            <p:ph type="sldNum" idx="12"/>
          </p:nvPr>
        </p:nvSpPr>
        <p:spPr>
          <a:xfrm>
            <a:off x="3847890" y="9408562"/>
            <a:ext cx="2945100" cy="495900"/>
          </a:xfrm>
          <a:prstGeom prst="rect">
            <a:avLst/>
          </a:prstGeom>
        </p:spPr>
        <p:txBody>
          <a:bodyPr spcFirstLastPara="1" wrap="square" lIns="94300" tIns="47150" rIns="94300" bIns="47150" anchor="b" anchorCtr="0">
            <a:noAutofit/>
          </a:bodyPr>
          <a:lstStyle/>
          <a:p>
            <a:pPr marL="0" lvl="0" indent="0">
              <a:spcBef>
                <a:spcPts val="0"/>
              </a:spcBef>
              <a:spcAft>
                <a:spcPts val="0"/>
              </a:spcAft>
              <a:buClr>
                <a:srgbClr val="000000"/>
              </a:buClr>
              <a:buFont typeface="Arial"/>
              <a:buNone/>
            </a:pPr>
            <a:fld id="{00000000-1234-1234-1234-123412341234}" type="slidenum">
              <a:rPr lang="x-none"/>
              <a:pPr marL="0" lvl="0" indent="0">
                <a:spcBef>
                  <a:spcPts val="0"/>
                </a:spcBef>
                <a:spcAft>
                  <a:spcPts val="0"/>
                </a:spcAft>
                <a:buClr>
                  <a:srgbClr val="000000"/>
                </a:buClr>
                <a:buFont typeface="Arial"/>
                <a:buNone/>
              </a:pPr>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a:spLocks noGrp="1" noRot="1" noChangeAspect="1"/>
          </p:cNvSpPr>
          <p:nvPr>
            <p:ph type="sldImg" idx="2"/>
          </p:nvPr>
        </p:nvSpPr>
        <p:spPr>
          <a:xfrm>
            <a:off x="920750" y="742950"/>
            <a:ext cx="4954588" cy="3714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9" name="Shape 259"/>
          <p:cNvSpPr txBox="1">
            <a:spLocks noGrp="1"/>
          </p:cNvSpPr>
          <p:nvPr>
            <p:ph type="body" idx="1"/>
          </p:nvPr>
        </p:nvSpPr>
        <p:spPr>
          <a:xfrm>
            <a:off x="680720" y="4705073"/>
            <a:ext cx="5433000" cy="44580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r>
              <a:rPr lang="x-none" sz="1400">
                <a:latin typeface="Calibri"/>
                <a:ea typeface="Calibri"/>
                <a:cs typeface="Calibri"/>
                <a:sym typeface="Calibri"/>
              </a:rPr>
              <a:t>Arbeidsgiver har plikt til å påse at undersøkelsen er gjennomført og at det foreligger neg.resultat av undersøkelsen før tiltredelse: det betyr at rtx er utført for å utelukke aktiv TB.  Utredning for latent TB og forebyggende beh. kan gjøres etter tiltredelse.</a:t>
            </a:r>
            <a:endParaRPr sz="1400">
              <a:latin typeface="Calibri"/>
              <a:ea typeface="Calibri"/>
              <a:cs typeface="Calibri"/>
              <a:sym typeface="Calibri"/>
            </a:endParaRPr>
          </a:p>
          <a:p>
            <a:pPr marL="0" lvl="0" indent="0">
              <a:spcBef>
                <a:spcPts val="360"/>
              </a:spcBef>
              <a:spcAft>
                <a:spcPts val="0"/>
              </a:spcAft>
              <a:buNone/>
            </a:pPr>
            <a:r>
              <a:rPr lang="x-none" sz="1400">
                <a:latin typeface="Calibri"/>
                <a:ea typeface="Calibri"/>
                <a:cs typeface="Calibri"/>
                <a:sym typeface="Calibri"/>
              </a:rPr>
              <a:t>Endringer per 27.03.2018:</a:t>
            </a:r>
            <a:r>
              <a:rPr lang="x-none" sz="1400">
                <a:solidFill>
                  <a:srgbClr val="FF0000"/>
                </a:solidFill>
                <a:latin typeface="Calibri"/>
                <a:ea typeface="Calibri"/>
                <a:cs typeface="Calibri"/>
                <a:sym typeface="Calibri"/>
              </a:rPr>
              <a:t> i rødt</a:t>
            </a:r>
            <a:endParaRPr sz="1400">
              <a:solidFill>
                <a:srgbClr val="FF0000"/>
              </a:solidFill>
              <a:latin typeface="Calibri"/>
              <a:ea typeface="Calibri"/>
              <a:cs typeface="Calibri"/>
              <a:sym typeface="Calibri"/>
            </a:endParaRPr>
          </a:p>
          <a:p>
            <a:pPr marL="0" lvl="0" indent="0" rtl="0">
              <a:lnSpc>
                <a:spcPct val="101931"/>
              </a:lnSpc>
              <a:spcBef>
                <a:spcPts val="0"/>
              </a:spcBef>
              <a:spcAft>
                <a:spcPts val="0"/>
              </a:spcAft>
              <a:buNone/>
            </a:pPr>
            <a:r>
              <a:rPr lang="x-none" sz="1350">
                <a:highlight>
                  <a:srgbClr val="FFFFFF"/>
                </a:highlight>
                <a:latin typeface="Arial"/>
                <a:ea typeface="Arial"/>
                <a:cs typeface="Arial"/>
                <a:sym typeface="Arial"/>
              </a:rPr>
              <a:t>Personer som har vært eksponert for tuberkulose og som skal arbeide med barn eller i helse- og omsorgstjeneste vil i sitt arbeid ha nær kontakt med mange personer, blant dem er grupper med økt sårbarhet for infeksjon og sykdom. Konsekvensen av smittsom tuberkulose kan derfor bli stor. Dette bør tillegges vekt i vurdering av forebyggende behandling.</a:t>
            </a:r>
            <a:endParaRPr sz="1350">
              <a:highlight>
                <a:srgbClr val="FFFFFF"/>
              </a:highlight>
              <a:latin typeface="Arial"/>
              <a:ea typeface="Arial"/>
              <a:cs typeface="Arial"/>
              <a:sym typeface="Arial"/>
            </a:endParaRPr>
          </a:p>
          <a:p>
            <a:pPr marL="0" lvl="0" indent="0" rtl="0">
              <a:lnSpc>
                <a:spcPct val="101931"/>
              </a:lnSpc>
              <a:spcBef>
                <a:spcPts val="0"/>
              </a:spcBef>
              <a:spcAft>
                <a:spcPts val="0"/>
              </a:spcAft>
              <a:buNone/>
            </a:pPr>
            <a:endParaRPr sz="1350">
              <a:highlight>
                <a:srgbClr val="FFFFFF"/>
              </a:highlight>
              <a:latin typeface="Arial"/>
              <a:ea typeface="Arial"/>
              <a:cs typeface="Arial"/>
              <a:sym typeface="Arial"/>
            </a:endParaRPr>
          </a:p>
          <a:p>
            <a:pPr marL="0" lvl="0" indent="0" rtl="0">
              <a:lnSpc>
                <a:spcPct val="101931"/>
              </a:lnSpc>
              <a:spcBef>
                <a:spcPts val="0"/>
              </a:spcBef>
              <a:spcAft>
                <a:spcPts val="0"/>
              </a:spcAft>
              <a:buNone/>
            </a:pPr>
            <a:r>
              <a:rPr lang="x-none" sz="1400">
                <a:solidFill>
                  <a:srgbClr val="000000"/>
                </a:solidFill>
                <a:latin typeface="Calibri"/>
                <a:ea typeface="Calibri"/>
                <a:cs typeface="Calibri"/>
                <a:sym typeface="Calibri"/>
              </a:rPr>
              <a:t>++ under generelt om undersøkelsen = likt det som står på de andre flytskjemaene:</a:t>
            </a:r>
            <a:endParaRPr sz="1400">
              <a:solidFill>
                <a:srgbClr val="000000"/>
              </a:solidFill>
              <a:latin typeface="Calibri"/>
              <a:ea typeface="Calibri"/>
              <a:cs typeface="Calibri"/>
              <a:sym typeface="Calibri"/>
            </a:endParaRPr>
          </a:p>
          <a:p>
            <a:pPr marL="457200" lvl="0" indent="-317500" rtl="0">
              <a:lnSpc>
                <a:spcPct val="115000"/>
              </a:lnSpc>
              <a:spcBef>
                <a:spcPts val="1700"/>
              </a:spcBef>
              <a:spcAft>
                <a:spcPts val="0"/>
              </a:spcAft>
              <a:buClr>
                <a:schemeClr val="dk1"/>
              </a:buClr>
              <a:buSzPts val="1400"/>
              <a:buFont typeface="Calibri"/>
              <a:buChar char="▪"/>
            </a:pPr>
            <a:r>
              <a:rPr lang="x-none" sz="1400">
                <a:latin typeface="Calibri"/>
                <a:ea typeface="Calibri"/>
                <a:cs typeface="Calibri"/>
                <a:sym typeface="Calibri"/>
              </a:rPr>
              <a:t>Ved symptomer forenelig med smittsom lungetuberkulose - henvis som øyeblikkelig hjelp</a:t>
            </a:r>
            <a:endParaRPr sz="1400" i="1">
              <a:latin typeface="Calibri"/>
              <a:ea typeface="Calibri"/>
              <a:cs typeface="Calibri"/>
              <a:sym typeface="Calibri"/>
            </a:endParaRPr>
          </a:p>
          <a:p>
            <a:pPr marL="457200" lvl="0" indent="-317500" rtl="0">
              <a:lnSpc>
                <a:spcPct val="115000"/>
              </a:lnSpc>
              <a:spcBef>
                <a:spcPts val="0"/>
              </a:spcBef>
              <a:spcAft>
                <a:spcPts val="0"/>
              </a:spcAft>
              <a:buClr>
                <a:schemeClr val="dk1"/>
              </a:buClr>
              <a:buSzPts val="1400"/>
              <a:buFont typeface="Calibri"/>
              <a:buChar char="▪"/>
            </a:pPr>
            <a:r>
              <a:rPr lang="x-none" sz="1400">
                <a:latin typeface="Calibri"/>
                <a:ea typeface="Calibri"/>
                <a:cs typeface="Calibri"/>
                <a:sym typeface="Calibri"/>
              </a:rPr>
              <a:t>Mantoux etterfulgt av IGRA ved positivt resultat, er likestilt med kun IGRA i alle aldersgrupper.</a:t>
            </a:r>
            <a:endParaRPr sz="1400">
              <a:latin typeface="Calibri"/>
              <a:ea typeface="Calibri"/>
              <a:cs typeface="Calibri"/>
              <a:sym typeface="Calibri"/>
            </a:endParaRPr>
          </a:p>
          <a:p>
            <a:pPr marL="457200" lvl="0" indent="-317500" rtl="0">
              <a:lnSpc>
                <a:spcPct val="130000"/>
              </a:lnSpc>
              <a:spcBef>
                <a:spcPts val="0"/>
              </a:spcBef>
              <a:spcAft>
                <a:spcPts val="0"/>
              </a:spcAft>
              <a:buClr>
                <a:schemeClr val="dk1"/>
              </a:buClr>
              <a:buSzPts val="1400"/>
              <a:buFont typeface="Calibri"/>
              <a:buChar char="▪"/>
            </a:pPr>
            <a:r>
              <a:rPr lang="x-none" sz="1400">
                <a:latin typeface="Calibri"/>
                <a:ea typeface="Calibri"/>
                <a:cs typeface="Calibri"/>
                <a:sym typeface="Calibri"/>
              </a:rPr>
              <a:t>Positivt røntgen skal etterfølges av </a:t>
            </a:r>
            <a:r>
              <a:rPr lang="x-none" sz="1400" u="sng">
                <a:solidFill>
                  <a:srgbClr val="131D9D"/>
                </a:solidFill>
                <a:latin typeface="Calibri"/>
                <a:ea typeface="Calibri"/>
                <a:cs typeface="Calibri"/>
                <a:sym typeface="Calibri"/>
                <a:hlinkClick r:id="rId3"/>
              </a:rPr>
              <a:t>sputumundersøkelse</a:t>
            </a:r>
            <a:r>
              <a:rPr lang="x-none" sz="1400">
                <a:latin typeface="Calibri"/>
                <a:ea typeface="Calibri"/>
                <a:cs typeface="Calibri"/>
                <a:sym typeface="Calibri"/>
              </a:rPr>
              <a:t>.</a:t>
            </a:r>
            <a:endParaRPr sz="1400">
              <a:latin typeface="Calibri"/>
              <a:ea typeface="Calibri"/>
              <a:cs typeface="Calibri"/>
              <a:sym typeface="Calibri"/>
            </a:endParaRPr>
          </a:p>
          <a:p>
            <a:pPr marL="457200" lvl="0" indent="-317500" rtl="0">
              <a:lnSpc>
                <a:spcPct val="130000"/>
              </a:lnSpc>
              <a:spcBef>
                <a:spcPts val="0"/>
              </a:spcBef>
              <a:spcAft>
                <a:spcPts val="0"/>
              </a:spcAft>
              <a:buClr>
                <a:schemeClr val="dk1"/>
              </a:buClr>
              <a:buSzPts val="1400"/>
              <a:buFont typeface="Calibri"/>
              <a:buChar char="▪"/>
            </a:pPr>
            <a:r>
              <a:rPr lang="x-none" sz="1400">
                <a:latin typeface="Calibri"/>
                <a:ea typeface="Calibri"/>
                <a:cs typeface="Calibri"/>
                <a:sym typeface="Calibri"/>
              </a:rPr>
              <a:t>Røntgen kan tas av </a:t>
            </a:r>
            <a:r>
              <a:rPr lang="x-none" sz="1400" u="sng">
                <a:solidFill>
                  <a:srgbClr val="131D9D"/>
                </a:solidFill>
                <a:latin typeface="Calibri"/>
                <a:ea typeface="Calibri"/>
                <a:cs typeface="Calibri"/>
                <a:sym typeface="Calibri"/>
                <a:hlinkClick r:id="rId4"/>
              </a:rPr>
              <a:t>gravide</a:t>
            </a:r>
            <a:r>
              <a:rPr lang="x-none" sz="1400">
                <a:latin typeface="Calibri"/>
                <a:ea typeface="Calibri"/>
                <a:cs typeface="Calibri"/>
                <a:sym typeface="Calibri"/>
              </a:rPr>
              <a:t>.</a:t>
            </a:r>
            <a:endParaRPr sz="1400">
              <a:latin typeface="Calibri"/>
              <a:ea typeface="Calibri"/>
              <a:cs typeface="Calibri"/>
              <a:sym typeface="Calibri"/>
            </a:endParaRPr>
          </a:p>
          <a:p>
            <a:pPr marL="457200" lvl="0" indent="-317500" rtl="0">
              <a:lnSpc>
                <a:spcPct val="130000"/>
              </a:lnSpc>
              <a:spcBef>
                <a:spcPts val="0"/>
              </a:spcBef>
              <a:spcAft>
                <a:spcPts val="0"/>
              </a:spcAft>
              <a:buClr>
                <a:schemeClr val="dk1"/>
              </a:buClr>
              <a:buSzPts val="1400"/>
              <a:buFont typeface="Calibri"/>
              <a:buChar char="▪"/>
            </a:pPr>
            <a:r>
              <a:rPr lang="x-none" sz="1400">
                <a:latin typeface="Calibri"/>
                <a:ea typeface="Calibri"/>
                <a:cs typeface="Calibri"/>
                <a:sym typeface="Calibri"/>
              </a:rPr>
              <a:t>Tuberkuloseundersøkelse og eventuelle reiseutgifter skal være uten egenandel for den som har plikt til undersøkelse.</a:t>
            </a:r>
            <a:endParaRPr sz="1400">
              <a:latin typeface="Calibri"/>
              <a:ea typeface="Calibri"/>
              <a:cs typeface="Calibri"/>
              <a:sym typeface="Calibri"/>
            </a:endParaRPr>
          </a:p>
          <a:p>
            <a:pPr marL="457200" lvl="0" indent="-317500" rtl="0">
              <a:lnSpc>
                <a:spcPct val="101931"/>
              </a:lnSpc>
              <a:spcBef>
                <a:spcPts val="0"/>
              </a:spcBef>
              <a:spcAft>
                <a:spcPts val="0"/>
              </a:spcAft>
              <a:buClr>
                <a:srgbClr val="FF0000"/>
              </a:buClr>
              <a:buSzPts val="1400"/>
              <a:buFont typeface="Calibri"/>
              <a:buChar char="▪"/>
            </a:pPr>
            <a:endParaRPr sz="1400">
              <a:solidFill>
                <a:srgbClr val="FF0000"/>
              </a:solidFill>
              <a:latin typeface="Calibri"/>
              <a:ea typeface="Calibri"/>
              <a:cs typeface="Calibri"/>
              <a:sym typeface="Calibri"/>
            </a:endParaRPr>
          </a:p>
          <a:p>
            <a:pPr marL="0" lvl="0" indent="0">
              <a:spcBef>
                <a:spcPts val="360"/>
              </a:spcBef>
              <a:spcAft>
                <a:spcPts val="0"/>
              </a:spcAft>
              <a:buNone/>
            </a:pPr>
            <a:endParaRPr sz="1400">
              <a:latin typeface="Calibri"/>
              <a:ea typeface="Calibri"/>
              <a:cs typeface="Calibri"/>
              <a:sym typeface="Calibri"/>
            </a:endParaRPr>
          </a:p>
        </p:txBody>
      </p:sp>
      <p:sp>
        <p:nvSpPr>
          <p:cNvPr id="260" name="Shape 260"/>
          <p:cNvSpPr txBox="1">
            <a:spLocks noGrp="1"/>
          </p:cNvSpPr>
          <p:nvPr>
            <p:ph type="sldNum" idx="12"/>
          </p:nvPr>
        </p:nvSpPr>
        <p:spPr>
          <a:xfrm>
            <a:off x="3847890" y="9408562"/>
            <a:ext cx="2945100" cy="495900"/>
          </a:xfrm>
          <a:prstGeom prst="rect">
            <a:avLst/>
          </a:prstGeom>
        </p:spPr>
        <p:txBody>
          <a:bodyPr spcFirstLastPara="1" wrap="square" lIns="94300" tIns="47150" rIns="94300" bIns="47150" anchor="b" anchorCtr="0">
            <a:noAutofit/>
          </a:bodyPr>
          <a:lstStyle/>
          <a:p>
            <a:pPr marL="0" lvl="0" indent="0">
              <a:spcBef>
                <a:spcPts val="0"/>
              </a:spcBef>
              <a:spcAft>
                <a:spcPts val="0"/>
              </a:spcAft>
              <a:buClr>
                <a:srgbClr val="000000"/>
              </a:buClr>
              <a:buFont typeface="Arial"/>
              <a:buNone/>
            </a:pPr>
            <a:fld id="{00000000-1234-1234-1234-123412341234}" type="slidenum">
              <a:rPr lang="x-none"/>
              <a:pPr marL="0" lvl="0" indent="0">
                <a:spcBef>
                  <a:spcPts val="0"/>
                </a:spcBef>
                <a:spcAft>
                  <a:spcPts val="0"/>
                </a:spcAft>
                <a:buClr>
                  <a:srgbClr val="000000"/>
                </a:buClr>
                <a:buFont typeface="Arial"/>
                <a:buNone/>
              </a:pPr>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a:spLocks noGrp="1" noRot="1" noChangeAspect="1"/>
          </p:cNvSpPr>
          <p:nvPr>
            <p:ph type="sldImg" idx="2"/>
          </p:nvPr>
        </p:nvSpPr>
        <p:spPr>
          <a:xfrm>
            <a:off x="920750" y="742950"/>
            <a:ext cx="4954588" cy="3714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6" name="Shape 266"/>
          <p:cNvSpPr txBox="1">
            <a:spLocks noGrp="1"/>
          </p:cNvSpPr>
          <p:nvPr>
            <p:ph type="body" idx="1"/>
          </p:nvPr>
        </p:nvSpPr>
        <p:spPr>
          <a:xfrm>
            <a:off x="680720" y="4705073"/>
            <a:ext cx="5433000" cy="4458000"/>
          </a:xfrm>
          <a:prstGeom prst="rect">
            <a:avLst/>
          </a:prstGeom>
        </p:spPr>
        <p:txBody>
          <a:bodyPr spcFirstLastPara="1" wrap="square" lIns="91425" tIns="91425" rIns="91425" bIns="91425" anchor="t" anchorCtr="0">
            <a:noAutofit/>
          </a:bodyPr>
          <a:lstStyle/>
          <a:p>
            <a:pPr marL="0" lvl="0" indent="0" rtl="0">
              <a:lnSpc>
                <a:spcPct val="115000"/>
              </a:lnSpc>
              <a:spcBef>
                <a:spcPts val="600"/>
              </a:spcBef>
              <a:spcAft>
                <a:spcPts val="0"/>
              </a:spcAft>
              <a:buClr>
                <a:schemeClr val="dk1"/>
              </a:buClr>
              <a:buSzPts val="1100"/>
              <a:buFont typeface="Arial"/>
              <a:buNone/>
            </a:pPr>
            <a:r>
              <a:rPr lang="x-none" sz="1350">
                <a:latin typeface="Arial"/>
                <a:ea typeface="Arial"/>
                <a:cs typeface="Arial"/>
                <a:sym typeface="Arial"/>
              </a:rPr>
              <a:t>Rundt hvert tilfelle av lungetuberkulose skal det gjøres en smitteoppsporing for å finne smitteutsatte, og det skal også gjøres en begrenset undersøkelse rundt barn som har blitt syke for å finne smittekilden.</a:t>
            </a:r>
            <a:endParaRPr sz="1350">
              <a:latin typeface="Arial"/>
              <a:ea typeface="Arial"/>
              <a:cs typeface="Arial"/>
              <a:sym typeface="Arial"/>
            </a:endParaRPr>
          </a:p>
          <a:p>
            <a:pPr marL="0" lvl="0" indent="0" rtl="0">
              <a:lnSpc>
                <a:spcPct val="115000"/>
              </a:lnSpc>
              <a:spcBef>
                <a:spcPts val="1400"/>
              </a:spcBef>
              <a:spcAft>
                <a:spcPts val="0"/>
              </a:spcAft>
              <a:buNone/>
            </a:pPr>
            <a:r>
              <a:rPr lang="x-none" sz="1350">
                <a:latin typeface="Arial"/>
                <a:ea typeface="Arial"/>
                <a:cs typeface="Arial"/>
                <a:sym typeface="Arial"/>
              </a:rPr>
              <a:t>Det kan være vanskelig å avgjøre hvem som er smitteutsatt: </a:t>
            </a:r>
            <a:r>
              <a:rPr lang="x-none" sz="1350">
                <a:highlight>
                  <a:srgbClr val="FFFFFF"/>
                </a:highlight>
                <a:latin typeface="Arial"/>
                <a:ea typeface="Arial"/>
                <a:cs typeface="Arial"/>
                <a:sym typeface="Arial"/>
              </a:rPr>
              <a:t>Risiko for å bli smittet avhenger varighet og grad (intensitet) av eksponering, </a:t>
            </a:r>
            <a:r>
              <a:rPr lang="x-none" sz="1350" b="1">
                <a:highlight>
                  <a:srgbClr val="FFFFFF"/>
                </a:highlight>
                <a:latin typeface="Arial"/>
                <a:ea typeface="Arial"/>
                <a:cs typeface="Arial"/>
                <a:sym typeface="Arial"/>
              </a:rPr>
              <a:t>pasientens smittsomhet</a:t>
            </a:r>
            <a:r>
              <a:rPr lang="x-none" sz="1350">
                <a:highlight>
                  <a:srgbClr val="FFFFFF"/>
                </a:highlight>
                <a:latin typeface="Arial"/>
                <a:ea typeface="Arial"/>
                <a:cs typeface="Arial"/>
                <a:sym typeface="Arial"/>
              </a:rPr>
              <a:t> og kontaktens sårbarhet (se </a:t>
            </a:r>
            <a:r>
              <a:rPr lang="x-none" sz="1350" u="sng">
                <a:solidFill>
                  <a:srgbClr val="131D9D"/>
                </a:solidFill>
                <a:highlight>
                  <a:srgbClr val="FFFFFF"/>
                </a:highlight>
                <a:latin typeface="Arial"/>
                <a:ea typeface="Arial"/>
                <a:cs typeface="Arial"/>
                <a:sym typeface="Arial"/>
                <a:hlinkClick r:id="rId3"/>
              </a:rPr>
              <a:t>kap. 7.1</a:t>
            </a:r>
            <a:r>
              <a:rPr lang="x-none" sz="1350">
                <a:highlight>
                  <a:srgbClr val="FFFFFF"/>
                </a:highlight>
                <a:latin typeface="Arial"/>
                <a:ea typeface="Arial"/>
                <a:cs typeface="Arial"/>
                <a:sym typeface="Arial"/>
              </a:rPr>
              <a:t>)</a:t>
            </a:r>
            <a:endParaRPr sz="1350">
              <a:highlight>
                <a:srgbClr val="FFFFFF"/>
              </a:highlight>
              <a:latin typeface="Arial"/>
              <a:ea typeface="Arial"/>
              <a:cs typeface="Arial"/>
              <a:sym typeface="Arial"/>
            </a:endParaRPr>
          </a:p>
          <a:p>
            <a:pPr marL="0" lvl="0" indent="0" rtl="0">
              <a:lnSpc>
                <a:spcPct val="115000"/>
              </a:lnSpc>
              <a:spcBef>
                <a:spcPts val="1400"/>
              </a:spcBef>
              <a:spcAft>
                <a:spcPts val="0"/>
              </a:spcAft>
              <a:buNone/>
            </a:pPr>
            <a:r>
              <a:rPr lang="x-none" sz="1350" b="1">
                <a:highlight>
                  <a:srgbClr val="FFFFFF"/>
                </a:highlight>
                <a:latin typeface="Arial"/>
                <a:ea typeface="Arial"/>
                <a:cs typeface="Arial"/>
                <a:sym typeface="Arial"/>
              </a:rPr>
              <a:t>Smittsomhet </a:t>
            </a:r>
            <a:r>
              <a:rPr lang="x-none" sz="1350">
                <a:highlight>
                  <a:srgbClr val="FFFFFF"/>
                </a:highlight>
                <a:latin typeface="Arial"/>
                <a:ea typeface="Arial"/>
                <a:cs typeface="Arial"/>
                <a:sym typeface="Arial"/>
              </a:rPr>
              <a:t>avgjøres av en rekke faktorer: Grad av symptomer (hoste og ekspektoratdannelse), forholdene på ”smittestedet”, kontaktens mottagelighet og virulensfaktorer hos bakterien. Det kan være vanskelig å gjøre en god vurdering av smittsomhet uten at den første gruppen som undersøkes er av en viss størrelse, for eksempel 10–12 personer. Funn av smitte blant de aller nærmeste indikerer høy smittsomhet, og bør føre til utvidelse av smitteoppsporingen.</a:t>
            </a:r>
            <a:endParaRPr sz="1350">
              <a:highlight>
                <a:srgbClr val="FFFFFF"/>
              </a:highlight>
              <a:latin typeface="Arial"/>
              <a:ea typeface="Arial"/>
              <a:cs typeface="Arial"/>
              <a:sym typeface="Arial"/>
            </a:endParaRPr>
          </a:p>
          <a:p>
            <a:pPr marL="0" lvl="0" indent="0" rtl="0">
              <a:lnSpc>
                <a:spcPct val="115000"/>
              </a:lnSpc>
              <a:spcBef>
                <a:spcPts val="1400"/>
              </a:spcBef>
              <a:spcAft>
                <a:spcPts val="0"/>
              </a:spcAft>
              <a:buClr>
                <a:schemeClr val="dk1"/>
              </a:buClr>
              <a:buSzPts val="1100"/>
              <a:buFont typeface="Arial"/>
              <a:buNone/>
            </a:pPr>
            <a:r>
              <a:rPr lang="x-none" sz="1350">
                <a:latin typeface="Arial"/>
                <a:ea typeface="Arial"/>
                <a:cs typeface="Arial"/>
                <a:sym typeface="Arial"/>
              </a:rPr>
              <a:t>I praksis skjer det meste av smitten fra pasienter med ubehandlet, direkte mikroskopi-positiv lungetuberkulose til deres nærmeste kontakter.</a:t>
            </a:r>
            <a:endParaRPr sz="1350">
              <a:latin typeface="Arial"/>
              <a:ea typeface="Arial"/>
              <a:cs typeface="Arial"/>
              <a:sym typeface="Arial"/>
            </a:endParaRPr>
          </a:p>
          <a:p>
            <a:pPr marL="0" lvl="0" indent="0" rtl="0">
              <a:lnSpc>
                <a:spcPct val="115000"/>
              </a:lnSpc>
              <a:spcBef>
                <a:spcPts val="1400"/>
              </a:spcBef>
              <a:spcAft>
                <a:spcPts val="0"/>
              </a:spcAft>
              <a:buClr>
                <a:schemeClr val="dk1"/>
              </a:buClr>
              <a:buSzPts val="1100"/>
              <a:buFont typeface="Arial"/>
              <a:buNone/>
            </a:pPr>
            <a:r>
              <a:rPr lang="x-none" sz="1350">
                <a:latin typeface="Arial"/>
                <a:ea typeface="Arial"/>
                <a:cs typeface="Arial"/>
                <a:sym typeface="Arial"/>
              </a:rPr>
              <a:t>Som en tommelfingerregel regnes de som har vært i over åtte timer i taleavstand til en person med ubehandlet, direkte mikroskopi-positiv lungetuberkulose som mest smitteutsatt. </a:t>
            </a:r>
            <a:endParaRPr sz="1350">
              <a:latin typeface="Arial"/>
              <a:ea typeface="Arial"/>
              <a:cs typeface="Arial"/>
              <a:sym typeface="Arial"/>
            </a:endParaRPr>
          </a:p>
          <a:p>
            <a:pPr marL="0" lvl="0" indent="0" rtl="0">
              <a:lnSpc>
                <a:spcPct val="115000"/>
              </a:lnSpc>
              <a:spcBef>
                <a:spcPts val="1400"/>
              </a:spcBef>
              <a:spcAft>
                <a:spcPts val="0"/>
              </a:spcAft>
              <a:buClr>
                <a:schemeClr val="dk1"/>
              </a:buClr>
              <a:buSzPts val="1100"/>
              <a:buFont typeface="Arial"/>
              <a:buNone/>
            </a:pPr>
            <a:r>
              <a:rPr lang="x-none" sz="1350">
                <a:latin typeface="Arial"/>
                <a:ea typeface="Arial"/>
                <a:cs typeface="Arial"/>
                <a:sym typeface="Arial"/>
              </a:rPr>
              <a:t>De som har vært i over 40 timer i taleavstand til en person med ubehandlet lungeTB som er dyrknings positiv, men direkte mikroskopi-negativ er lite smittsom, men smitte kan forekomme.</a:t>
            </a:r>
            <a:endParaRPr sz="1350">
              <a:latin typeface="Arial"/>
              <a:ea typeface="Arial"/>
              <a:cs typeface="Arial"/>
              <a:sym typeface="Arial"/>
            </a:endParaRPr>
          </a:p>
          <a:p>
            <a:pPr marL="0" lvl="0" indent="0" rtl="0">
              <a:lnSpc>
                <a:spcPct val="115000"/>
              </a:lnSpc>
              <a:spcBef>
                <a:spcPts val="1400"/>
              </a:spcBef>
              <a:spcAft>
                <a:spcPts val="0"/>
              </a:spcAft>
              <a:buClr>
                <a:schemeClr val="dk1"/>
              </a:buClr>
              <a:buSzPts val="1100"/>
              <a:buFont typeface="Arial"/>
              <a:buNone/>
            </a:pPr>
            <a:r>
              <a:rPr lang="x-none" sz="1350">
                <a:latin typeface="Arial"/>
                <a:ea typeface="Arial"/>
                <a:cs typeface="Arial"/>
                <a:sym typeface="Arial"/>
              </a:rPr>
              <a:t>Bare lungetuberkulose kan smitte andre.</a:t>
            </a:r>
            <a:endParaRPr sz="1350">
              <a:latin typeface="Arial"/>
              <a:ea typeface="Arial"/>
              <a:cs typeface="Arial"/>
              <a:sym typeface="Arial"/>
            </a:endParaRPr>
          </a:p>
          <a:p>
            <a:pPr marL="0" lvl="0" indent="0" rtl="0">
              <a:lnSpc>
                <a:spcPct val="115000"/>
              </a:lnSpc>
              <a:spcBef>
                <a:spcPts val="1400"/>
              </a:spcBef>
              <a:spcAft>
                <a:spcPts val="0"/>
              </a:spcAft>
              <a:buClr>
                <a:schemeClr val="dk1"/>
              </a:buClr>
              <a:buSzPts val="1100"/>
              <a:buFont typeface="Arial"/>
              <a:buNone/>
            </a:pPr>
            <a:endParaRPr sz="1350">
              <a:latin typeface="Arial"/>
              <a:ea typeface="Arial"/>
              <a:cs typeface="Arial"/>
              <a:sym typeface="Arial"/>
            </a:endParaRPr>
          </a:p>
          <a:p>
            <a:pPr marL="0" lvl="0" indent="0">
              <a:spcBef>
                <a:spcPts val="1400"/>
              </a:spcBef>
              <a:spcAft>
                <a:spcPts val="0"/>
              </a:spcAft>
              <a:buNone/>
            </a:pPr>
            <a:endParaRPr/>
          </a:p>
        </p:txBody>
      </p:sp>
      <p:sp>
        <p:nvSpPr>
          <p:cNvPr id="267" name="Shape 267"/>
          <p:cNvSpPr txBox="1">
            <a:spLocks noGrp="1"/>
          </p:cNvSpPr>
          <p:nvPr>
            <p:ph type="sldNum" idx="12"/>
          </p:nvPr>
        </p:nvSpPr>
        <p:spPr>
          <a:xfrm>
            <a:off x="3847890" y="9408562"/>
            <a:ext cx="2945100" cy="495900"/>
          </a:xfrm>
          <a:prstGeom prst="rect">
            <a:avLst/>
          </a:prstGeom>
        </p:spPr>
        <p:txBody>
          <a:bodyPr spcFirstLastPara="1" wrap="square" lIns="94300" tIns="47150" rIns="94300" bIns="47150" anchor="b" anchorCtr="0">
            <a:noAutofit/>
          </a:bodyPr>
          <a:lstStyle/>
          <a:p>
            <a:pPr marL="0" lvl="0" indent="0">
              <a:spcBef>
                <a:spcPts val="0"/>
              </a:spcBef>
              <a:spcAft>
                <a:spcPts val="0"/>
              </a:spcAft>
              <a:buClr>
                <a:srgbClr val="000000"/>
              </a:buClr>
              <a:buFont typeface="Arial"/>
              <a:buNone/>
            </a:pPr>
            <a:fld id="{00000000-1234-1234-1234-123412341234}" type="slidenum">
              <a:rPr lang="x-none"/>
              <a:pPr marL="0" lvl="0" indent="0">
                <a:spcBef>
                  <a:spcPts val="0"/>
                </a:spcBef>
                <a:spcAft>
                  <a:spcPts val="0"/>
                </a:spcAft>
                <a:buClr>
                  <a:srgbClr val="000000"/>
                </a:buClr>
                <a:buFont typeface="Arial"/>
                <a:buNone/>
              </a:pPr>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a:spLocks noGrp="1" noRot="1" noChangeAspect="1"/>
          </p:cNvSpPr>
          <p:nvPr>
            <p:ph type="sldImg" idx="2"/>
          </p:nvPr>
        </p:nvSpPr>
        <p:spPr>
          <a:xfrm>
            <a:off x="920750" y="742950"/>
            <a:ext cx="4954588" cy="3714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2" name="Shape 272"/>
          <p:cNvSpPr txBox="1">
            <a:spLocks noGrp="1"/>
          </p:cNvSpPr>
          <p:nvPr>
            <p:ph type="body" idx="1"/>
          </p:nvPr>
        </p:nvSpPr>
        <p:spPr>
          <a:xfrm>
            <a:off x="680720" y="4705073"/>
            <a:ext cx="5433000" cy="44580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r>
              <a:rPr lang="x-none" sz="1400">
                <a:highlight>
                  <a:srgbClr val="FFFFFF"/>
                </a:highlight>
                <a:latin typeface="Calibri"/>
                <a:ea typeface="Calibri"/>
                <a:cs typeface="Calibri"/>
                <a:sym typeface="Calibri"/>
              </a:rPr>
              <a:t>Ved smitteoppsporing skal nærmeste husstandsmedlemmer, sårbare kontakter og kontakter med symptomer undersøkes først. Undersøkelsene skal omfatte klinikk (utelukke sykdom), TST og / eller IGRA og lungerøntgen. </a:t>
            </a:r>
            <a:endParaRPr sz="1400">
              <a:highlight>
                <a:srgbClr val="FFFFFF"/>
              </a:highlight>
              <a:latin typeface="Calibri"/>
              <a:ea typeface="Calibri"/>
              <a:cs typeface="Calibri"/>
              <a:sym typeface="Calibri"/>
            </a:endParaRPr>
          </a:p>
          <a:p>
            <a:pPr marL="0" lvl="0" indent="0">
              <a:spcBef>
                <a:spcPts val="360"/>
              </a:spcBef>
              <a:spcAft>
                <a:spcPts val="0"/>
              </a:spcAft>
              <a:buNone/>
            </a:pPr>
            <a:r>
              <a:rPr lang="x-none" sz="1400">
                <a:highlight>
                  <a:srgbClr val="FFFFFF"/>
                </a:highlight>
                <a:latin typeface="Calibri"/>
                <a:ea typeface="Calibri"/>
                <a:cs typeface="Calibri"/>
                <a:sym typeface="Calibri"/>
              </a:rPr>
              <a:t>Resultatene fra undersøkelsene i den første gruppen må vurderes før en avgjør om smitteoppsporingen skal utvides.</a:t>
            </a:r>
            <a:endParaRPr sz="1400">
              <a:highlight>
                <a:srgbClr val="FFFFFF"/>
              </a:highlight>
              <a:latin typeface="Calibri"/>
              <a:ea typeface="Calibri"/>
              <a:cs typeface="Calibri"/>
              <a:sym typeface="Calibri"/>
            </a:endParaRPr>
          </a:p>
          <a:p>
            <a:pPr marL="0" lvl="0" indent="0">
              <a:spcBef>
                <a:spcPts val="360"/>
              </a:spcBef>
              <a:spcAft>
                <a:spcPts val="0"/>
              </a:spcAft>
              <a:buNone/>
            </a:pPr>
            <a:r>
              <a:rPr lang="x-none" sz="1350">
                <a:highlight>
                  <a:srgbClr val="FFFFFF"/>
                </a:highlight>
                <a:latin typeface="Arial"/>
                <a:ea typeface="Arial"/>
                <a:cs typeface="Arial"/>
                <a:sym typeface="Arial"/>
              </a:rPr>
              <a:t>I noen tilfeller gjøres smitteoppsporing for å finne smittekilden. Dette er særlig aktuelt hos barn med ekstrapulmonal tuberkulose. Leting etter smittekilde kan også være aktuelt hvis man finner uventet mange med latent tuberkulose i et miljø.</a:t>
            </a:r>
            <a:endParaRPr sz="1400">
              <a:highlight>
                <a:srgbClr val="FFFFFF"/>
              </a:highlight>
              <a:latin typeface="Calibri"/>
              <a:ea typeface="Calibri"/>
              <a:cs typeface="Calibri"/>
              <a:sym typeface="Calibri"/>
            </a:endParaRPr>
          </a:p>
        </p:txBody>
      </p:sp>
      <p:sp>
        <p:nvSpPr>
          <p:cNvPr id="273" name="Shape 273"/>
          <p:cNvSpPr txBox="1">
            <a:spLocks noGrp="1"/>
          </p:cNvSpPr>
          <p:nvPr>
            <p:ph type="sldNum" idx="12"/>
          </p:nvPr>
        </p:nvSpPr>
        <p:spPr>
          <a:xfrm>
            <a:off x="3847890" y="9408562"/>
            <a:ext cx="2945100" cy="495900"/>
          </a:xfrm>
          <a:prstGeom prst="rect">
            <a:avLst/>
          </a:prstGeom>
        </p:spPr>
        <p:txBody>
          <a:bodyPr spcFirstLastPara="1" wrap="square" lIns="94300" tIns="47150" rIns="94300" bIns="47150" anchor="b" anchorCtr="0">
            <a:noAutofit/>
          </a:bodyPr>
          <a:lstStyle/>
          <a:p>
            <a:pPr marL="0" lvl="0" indent="0">
              <a:spcBef>
                <a:spcPts val="0"/>
              </a:spcBef>
              <a:spcAft>
                <a:spcPts val="0"/>
              </a:spcAft>
              <a:buClr>
                <a:srgbClr val="000000"/>
              </a:buClr>
              <a:buFont typeface="Arial"/>
              <a:buNone/>
            </a:pPr>
            <a:fld id="{00000000-1234-1234-1234-123412341234}" type="slidenum">
              <a:rPr lang="x-none"/>
              <a:pPr marL="0" lvl="0" indent="0">
                <a:spcBef>
                  <a:spcPts val="0"/>
                </a:spcBef>
                <a:spcAft>
                  <a:spcPts val="0"/>
                </a:spcAft>
                <a:buClr>
                  <a:srgbClr val="000000"/>
                </a:buClr>
                <a:buFont typeface="Arial"/>
                <a:buNone/>
              </a:pPr>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920750" y="742950"/>
            <a:ext cx="4954588" cy="3714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0720" y="4705073"/>
            <a:ext cx="5433000" cy="44580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r>
              <a:rPr lang="x-none" sz="1400">
                <a:latin typeface="Arial"/>
                <a:ea typeface="Arial"/>
                <a:cs typeface="Arial"/>
                <a:sym typeface="Arial"/>
              </a:rPr>
              <a:t>Estimerte tall</a:t>
            </a:r>
            <a:endParaRPr sz="1400">
              <a:latin typeface="Arial"/>
              <a:ea typeface="Arial"/>
              <a:cs typeface="Arial"/>
              <a:sym typeface="Arial"/>
            </a:endParaRPr>
          </a:p>
        </p:txBody>
      </p:sp>
      <p:sp>
        <p:nvSpPr>
          <p:cNvPr id="89" name="Shape 89"/>
          <p:cNvSpPr txBox="1">
            <a:spLocks noGrp="1"/>
          </p:cNvSpPr>
          <p:nvPr>
            <p:ph type="sldNum" idx="12"/>
          </p:nvPr>
        </p:nvSpPr>
        <p:spPr>
          <a:xfrm>
            <a:off x="3847890" y="9408562"/>
            <a:ext cx="2945100" cy="495900"/>
          </a:xfrm>
          <a:prstGeom prst="rect">
            <a:avLst/>
          </a:prstGeom>
        </p:spPr>
        <p:txBody>
          <a:bodyPr spcFirstLastPara="1" wrap="square" lIns="94300" tIns="47150" rIns="94300" bIns="47150" anchor="b" anchorCtr="0">
            <a:noAutofit/>
          </a:bodyPr>
          <a:lstStyle/>
          <a:p>
            <a:pPr marL="0" lvl="0" indent="0">
              <a:spcBef>
                <a:spcPts val="0"/>
              </a:spcBef>
              <a:spcAft>
                <a:spcPts val="0"/>
              </a:spcAft>
              <a:buClr>
                <a:srgbClr val="000000"/>
              </a:buClr>
              <a:buFont typeface="Arial"/>
              <a:buNone/>
            </a:pPr>
            <a:fld id="{00000000-1234-1234-1234-123412341234}" type="slidenum">
              <a:rPr lang="x-none"/>
              <a:pPr marL="0" lvl="0" indent="0">
                <a:spcBef>
                  <a:spcPts val="0"/>
                </a:spcBef>
                <a:spcAft>
                  <a:spcPts val="0"/>
                </a:spcAft>
                <a:buClr>
                  <a:srgbClr val="000000"/>
                </a:buClr>
                <a:buFont typeface="Arial"/>
                <a:buNone/>
              </a:pPr>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txBox="1">
            <a:spLocks noGrp="1"/>
          </p:cNvSpPr>
          <p:nvPr>
            <p:ph type="body" idx="1"/>
          </p:nvPr>
        </p:nvSpPr>
        <p:spPr>
          <a:xfrm>
            <a:off x="680720" y="4705073"/>
            <a:ext cx="5433061" cy="4457937"/>
          </a:xfrm>
          <a:prstGeom prst="rect">
            <a:avLst/>
          </a:prstGeom>
        </p:spPr>
        <p:txBody>
          <a:bodyPr spcFirstLastPara="1" wrap="square" lIns="91425" tIns="91425" rIns="91425" bIns="91425" anchor="t" anchorCtr="0">
            <a:noAutofit/>
          </a:bodyPr>
          <a:lstStyle/>
          <a:p>
            <a:pPr marL="342900" lvl="0" indent="-304800" rtl="0">
              <a:spcBef>
                <a:spcPts val="400"/>
              </a:spcBef>
              <a:spcAft>
                <a:spcPts val="0"/>
              </a:spcAft>
              <a:buClr>
                <a:srgbClr val="7F7F7F"/>
              </a:buClr>
              <a:buSzPts val="1400"/>
              <a:buFont typeface="Noto Sans Symbols"/>
              <a:buChar char="▪"/>
            </a:pPr>
            <a:r>
              <a:rPr lang="x-none" sz="1400" b="1">
                <a:solidFill>
                  <a:srgbClr val="FF0000"/>
                </a:solidFill>
                <a:latin typeface="Calibri"/>
                <a:ea typeface="Calibri"/>
                <a:cs typeface="Calibri"/>
                <a:sym typeface="Calibri"/>
              </a:rPr>
              <a:t>Screening for smittsom lungetuberkulose ved ankomst videreføres i hovedsak uendret</a:t>
            </a:r>
            <a:endParaRPr sz="1400">
              <a:latin typeface="Calibri"/>
              <a:ea typeface="Calibri"/>
              <a:cs typeface="Calibri"/>
              <a:sym typeface="Calibri"/>
            </a:endParaRPr>
          </a:p>
          <a:p>
            <a:pPr marL="742950" lvl="1" indent="-260350" rtl="0">
              <a:spcBef>
                <a:spcPts val="360"/>
              </a:spcBef>
              <a:spcAft>
                <a:spcPts val="0"/>
              </a:spcAft>
              <a:buClr>
                <a:srgbClr val="7F7F7F"/>
              </a:buClr>
              <a:buSzPts val="1400"/>
              <a:buFont typeface="Noto Sans Symbols"/>
              <a:buChar char="▪"/>
            </a:pPr>
            <a:r>
              <a:rPr lang="x-none" sz="1400">
                <a:latin typeface="Calibri"/>
                <a:ea typeface="Calibri"/>
                <a:cs typeface="Calibri"/>
                <a:sym typeface="Calibri"/>
              </a:rPr>
              <a:t>Skal gjennomføres så snart som mulig: innen to dager etter ankomst til Norge og skal være gjennomført innen 14 dager </a:t>
            </a:r>
            <a:endParaRPr sz="1400">
              <a:latin typeface="Calibri"/>
              <a:ea typeface="Calibri"/>
              <a:cs typeface="Calibri"/>
              <a:sym typeface="Calibri"/>
            </a:endParaRPr>
          </a:p>
          <a:p>
            <a:pPr marL="342900" lvl="0" indent="-304800" rtl="0">
              <a:spcBef>
                <a:spcPts val="400"/>
              </a:spcBef>
              <a:spcAft>
                <a:spcPts val="0"/>
              </a:spcAft>
              <a:buClr>
                <a:srgbClr val="7F7F7F"/>
              </a:buClr>
              <a:buSzPts val="1400"/>
              <a:buFont typeface="Noto Sans Symbols"/>
              <a:buChar char="▪"/>
            </a:pPr>
            <a:r>
              <a:rPr lang="x-none" sz="1400">
                <a:latin typeface="Calibri"/>
                <a:ea typeface="Calibri"/>
                <a:cs typeface="Calibri"/>
                <a:sym typeface="Calibri"/>
              </a:rPr>
              <a:t>Røntgenundersøkelsen tar sikte på å avdekke smittsom sykdom (lungetuberkulose), mens IGRA hos voksne brukes for å undersøke eventuell tuberkulosesmitte (latent tuberkulose)</a:t>
            </a:r>
            <a:endParaRPr sz="1400">
              <a:latin typeface="Calibri"/>
              <a:ea typeface="Calibri"/>
              <a:cs typeface="Calibri"/>
              <a:sym typeface="Calibri"/>
            </a:endParaRPr>
          </a:p>
          <a:p>
            <a:pPr marL="342900" lvl="0" indent="-304800" rtl="0">
              <a:spcBef>
                <a:spcPts val="400"/>
              </a:spcBef>
              <a:spcAft>
                <a:spcPts val="0"/>
              </a:spcAft>
              <a:buClr>
                <a:srgbClr val="7F7F7F"/>
              </a:buClr>
              <a:buSzPts val="1400"/>
              <a:buFont typeface="Noto Sans Symbols"/>
              <a:buChar char="▪"/>
            </a:pPr>
            <a:r>
              <a:rPr lang="x-none" sz="1400">
                <a:latin typeface="Calibri"/>
                <a:ea typeface="Calibri"/>
                <a:cs typeface="Calibri"/>
                <a:sym typeface="Calibri"/>
              </a:rPr>
              <a:t>Personer som er smittet uten å være syke tilbys forebyggende behandling </a:t>
            </a:r>
            <a:r>
              <a:rPr lang="x-none" sz="1400" b="1">
                <a:solidFill>
                  <a:srgbClr val="FF0000"/>
                </a:solidFill>
                <a:latin typeface="Calibri"/>
                <a:ea typeface="Calibri"/>
                <a:cs typeface="Calibri"/>
                <a:sym typeface="Calibri"/>
              </a:rPr>
              <a:t>dersom de har tilleggsrisiko for utvikling av sykdom</a:t>
            </a:r>
            <a:endParaRPr sz="1400">
              <a:solidFill>
                <a:srgbClr val="FF0000"/>
              </a:solidFill>
              <a:latin typeface="Calibri"/>
              <a:ea typeface="Calibri"/>
              <a:cs typeface="Calibri"/>
              <a:sym typeface="Calibri"/>
            </a:endParaRPr>
          </a:p>
          <a:p>
            <a:pPr marL="342900" lvl="0" indent="-139700" rtl="0">
              <a:spcBef>
                <a:spcPts val="640"/>
              </a:spcBef>
              <a:spcAft>
                <a:spcPts val="0"/>
              </a:spcAft>
              <a:buClr>
                <a:srgbClr val="000000"/>
              </a:buClr>
              <a:buSzPts val="1100"/>
              <a:buFont typeface="Arial"/>
              <a:buNone/>
            </a:pPr>
            <a:endParaRPr sz="1400">
              <a:latin typeface="Calibri"/>
              <a:ea typeface="Calibri"/>
              <a:cs typeface="Calibri"/>
              <a:sym typeface="Calibri"/>
            </a:endParaRPr>
          </a:p>
          <a:p>
            <a:pPr marL="342900" lvl="0" indent="-304800" rtl="0">
              <a:spcBef>
                <a:spcPts val="400"/>
              </a:spcBef>
              <a:spcAft>
                <a:spcPts val="0"/>
              </a:spcAft>
              <a:buClr>
                <a:srgbClr val="7F7F7F"/>
              </a:buClr>
              <a:buSzPts val="1400"/>
              <a:buFont typeface="Arial"/>
              <a:buChar char="▪"/>
            </a:pPr>
            <a:r>
              <a:rPr lang="x-none" sz="1400">
                <a:latin typeface="Arial"/>
                <a:ea typeface="Arial"/>
                <a:cs typeface="Arial"/>
                <a:sym typeface="Arial"/>
              </a:rPr>
              <a:t>Pålagt undersøkelse for latent tuberkulose med IGRA kun av de man har  til hensikt å tilby forebyggende behandling ved positiv test</a:t>
            </a:r>
            <a:endParaRPr sz="1400">
              <a:latin typeface="Arial"/>
              <a:ea typeface="Arial"/>
              <a:cs typeface="Arial"/>
              <a:sym typeface="Arial"/>
            </a:endParaRPr>
          </a:p>
          <a:p>
            <a:pPr marL="742950" lvl="1" indent="-260350" rtl="0">
              <a:spcBef>
                <a:spcPts val="400"/>
              </a:spcBef>
              <a:spcAft>
                <a:spcPts val="0"/>
              </a:spcAft>
              <a:buClr>
                <a:srgbClr val="7F7F7F"/>
              </a:buClr>
              <a:buSzPts val="1400"/>
              <a:buFont typeface="Noto Sans Symbols"/>
              <a:buChar char="▪"/>
            </a:pPr>
            <a:r>
              <a:rPr lang="x-none" sz="1400">
                <a:latin typeface="Arial"/>
                <a:ea typeface="Arial"/>
                <a:cs typeface="Arial"/>
                <a:sym typeface="Arial"/>
              </a:rPr>
              <a:t>Voksne (15-35 år) testes kun hvis de er fra land med </a:t>
            </a:r>
            <a:r>
              <a:rPr lang="x-none" sz="1400" b="1">
                <a:latin typeface="Arial"/>
                <a:ea typeface="Arial"/>
                <a:cs typeface="Arial"/>
                <a:sym typeface="Arial"/>
              </a:rPr>
              <a:t>særlig høy forekomst</a:t>
            </a:r>
            <a:r>
              <a:rPr lang="x-none" sz="1400">
                <a:latin typeface="Arial"/>
                <a:ea typeface="Arial"/>
                <a:cs typeface="Arial"/>
                <a:sym typeface="Arial"/>
              </a:rPr>
              <a:t> av tuberkulose</a:t>
            </a:r>
            <a:endParaRPr sz="1400">
              <a:latin typeface="Arial"/>
              <a:ea typeface="Arial"/>
              <a:cs typeface="Arial"/>
              <a:sym typeface="Arial"/>
            </a:endParaRPr>
          </a:p>
          <a:p>
            <a:pPr marL="342900" lvl="0" indent="-304800" rtl="0">
              <a:spcBef>
                <a:spcPts val="400"/>
              </a:spcBef>
              <a:spcAft>
                <a:spcPts val="0"/>
              </a:spcAft>
              <a:buClr>
                <a:srgbClr val="7F7F7F"/>
              </a:buClr>
              <a:buSzPts val="1400"/>
              <a:buFont typeface="Arial"/>
              <a:buChar char="▪"/>
            </a:pPr>
            <a:endParaRPr sz="1400">
              <a:latin typeface="Arial"/>
              <a:ea typeface="Arial"/>
              <a:cs typeface="Arial"/>
              <a:sym typeface="Arial"/>
            </a:endParaRPr>
          </a:p>
          <a:p>
            <a:pPr marL="342900" lvl="0" indent="-304800" rtl="0">
              <a:spcBef>
                <a:spcPts val="400"/>
              </a:spcBef>
              <a:spcAft>
                <a:spcPts val="0"/>
              </a:spcAft>
              <a:buClr>
                <a:schemeClr val="dk1"/>
              </a:buClr>
              <a:buSzPts val="1400"/>
              <a:buFont typeface="Arial"/>
              <a:buChar char="▪"/>
            </a:pPr>
            <a:r>
              <a:rPr lang="x-none" sz="1400">
                <a:latin typeface="Arial"/>
                <a:ea typeface="Arial"/>
                <a:cs typeface="Arial"/>
                <a:sym typeface="Arial"/>
              </a:rPr>
              <a:t>Innført et skille mellom "høy" og "særlig høy" tuberkuloseforekomst</a:t>
            </a:r>
            <a:endParaRPr sz="1400">
              <a:latin typeface="Arial"/>
              <a:ea typeface="Arial"/>
              <a:cs typeface="Arial"/>
              <a:sym typeface="Arial"/>
            </a:endParaRPr>
          </a:p>
          <a:p>
            <a:pPr marL="342900" lvl="0" indent="-304800" rtl="0">
              <a:spcBef>
                <a:spcPts val="400"/>
              </a:spcBef>
              <a:spcAft>
                <a:spcPts val="0"/>
              </a:spcAft>
              <a:buClr>
                <a:schemeClr val="dk1"/>
              </a:buClr>
              <a:buSzPts val="1400"/>
              <a:buFont typeface="Arial"/>
              <a:buChar char="▪"/>
            </a:pPr>
            <a:r>
              <a:rPr lang="x-none" sz="1400">
                <a:latin typeface="Arial"/>
                <a:ea typeface="Arial"/>
                <a:cs typeface="Arial"/>
                <a:sym typeface="Arial"/>
              </a:rPr>
              <a:t>Det å være nyankommen fra et land med særlig høy forekomst av TB (&gt; 200 / 100 000) regnes som risikofaktor</a:t>
            </a:r>
            <a:endParaRPr sz="1400">
              <a:latin typeface="Arial"/>
              <a:ea typeface="Arial"/>
              <a:cs typeface="Arial"/>
              <a:sym typeface="Arial"/>
            </a:endParaRPr>
          </a:p>
          <a:p>
            <a:pPr marL="342900" lvl="0" indent="-304800" rtl="0">
              <a:spcBef>
                <a:spcPts val="0"/>
              </a:spcBef>
              <a:spcAft>
                <a:spcPts val="0"/>
              </a:spcAft>
              <a:buClr>
                <a:srgbClr val="7F7F7F"/>
              </a:buClr>
              <a:buSzPts val="1400"/>
              <a:buFont typeface="Arial"/>
              <a:buChar char="▪"/>
            </a:pPr>
            <a:r>
              <a:rPr lang="x-none" sz="1400">
                <a:latin typeface="Arial"/>
                <a:ea typeface="Arial"/>
                <a:cs typeface="Arial"/>
                <a:sym typeface="Arial"/>
              </a:rPr>
              <a:t>Færre undersøkes for latent TB med IGRA-test</a:t>
            </a:r>
            <a:endParaRPr sz="1400">
              <a:latin typeface="Arial"/>
              <a:ea typeface="Arial"/>
              <a:cs typeface="Arial"/>
              <a:sym typeface="Arial"/>
            </a:endParaRPr>
          </a:p>
          <a:p>
            <a:pPr marL="742950" lvl="1" indent="-260350" rtl="0">
              <a:spcBef>
                <a:spcPts val="360"/>
              </a:spcBef>
              <a:spcAft>
                <a:spcPts val="0"/>
              </a:spcAft>
              <a:buClr>
                <a:srgbClr val="7F7F7F"/>
              </a:buClr>
              <a:buSzPts val="1400"/>
              <a:buFont typeface="Arial"/>
              <a:buChar char="▪"/>
            </a:pPr>
            <a:r>
              <a:rPr lang="x-none" sz="1400">
                <a:latin typeface="Arial"/>
                <a:ea typeface="Arial"/>
                <a:cs typeface="Arial"/>
                <a:sym typeface="Arial"/>
              </a:rPr>
              <a:t>Kun personer med risikofaktorer for utvikling av TB skal IGRA-undersøkes</a:t>
            </a:r>
            <a:endParaRPr sz="1400">
              <a:latin typeface="Arial"/>
              <a:ea typeface="Arial"/>
              <a:cs typeface="Arial"/>
              <a:sym typeface="Arial"/>
            </a:endParaRPr>
          </a:p>
          <a:p>
            <a:pPr marL="342900" lvl="0" indent="-304800" rtl="0">
              <a:spcBef>
                <a:spcPts val="400"/>
              </a:spcBef>
              <a:spcAft>
                <a:spcPts val="0"/>
              </a:spcAft>
              <a:buClr>
                <a:srgbClr val="7F7F7F"/>
              </a:buClr>
              <a:buSzPts val="1400"/>
              <a:buFont typeface="Arial"/>
              <a:buChar char="▪"/>
            </a:pPr>
            <a:r>
              <a:rPr lang="x-none" sz="1400">
                <a:latin typeface="Arial"/>
                <a:ea typeface="Arial"/>
                <a:cs typeface="Arial"/>
                <a:sym typeface="Arial"/>
              </a:rPr>
              <a:t>Forebyggende behandling eller annen oppfølging  skal tilbys alle IGRA-positive (med risikofaktor)</a:t>
            </a:r>
            <a:endParaRPr sz="1400">
              <a:latin typeface="Arial"/>
              <a:ea typeface="Arial"/>
              <a:cs typeface="Arial"/>
              <a:sym typeface="Arial"/>
            </a:endParaRPr>
          </a:p>
          <a:p>
            <a:pPr marL="342900" lvl="0" indent="-304800" rtl="0">
              <a:spcBef>
                <a:spcPts val="400"/>
              </a:spcBef>
              <a:spcAft>
                <a:spcPts val="0"/>
              </a:spcAft>
              <a:buClr>
                <a:srgbClr val="7F7F7F"/>
              </a:buClr>
              <a:buSzPts val="1400"/>
              <a:buFont typeface="Arial"/>
              <a:buChar char="▪"/>
            </a:pPr>
            <a:r>
              <a:rPr lang="x-none" sz="1400">
                <a:latin typeface="Arial"/>
                <a:ea typeface="Arial"/>
                <a:cs typeface="Arial"/>
                <a:sym typeface="Arial"/>
              </a:rPr>
              <a:t>Spedbarn (&lt; 6 måneder) undersøkes av helsepersonell i stedet for med en blodprøve</a:t>
            </a:r>
            <a:endParaRPr sz="1400">
              <a:latin typeface="Arial"/>
              <a:ea typeface="Arial"/>
              <a:cs typeface="Arial"/>
              <a:sym typeface="Arial"/>
            </a:endParaRPr>
          </a:p>
          <a:p>
            <a:pPr marL="0" lvl="0" indent="0" rtl="0">
              <a:lnSpc>
                <a:spcPct val="115000"/>
              </a:lnSpc>
              <a:spcBef>
                <a:spcPts val="600"/>
              </a:spcBef>
              <a:spcAft>
                <a:spcPts val="0"/>
              </a:spcAft>
              <a:buNone/>
            </a:pPr>
            <a:endParaRPr sz="1400">
              <a:latin typeface="Arial"/>
              <a:ea typeface="Arial"/>
              <a:cs typeface="Arial"/>
              <a:sym typeface="Arial"/>
            </a:endParaRPr>
          </a:p>
          <a:p>
            <a:pPr marL="0" lvl="0" indent="0" rtl="0">
              <a:lnSpc>
                <a:spcPct val="115000"/>
              </a:lnSpc>
              <a:spcBef>
                <a:spcPts val="1400"/>
              </a:spcBef>
              <a:spcAft>
                <a:spcPts val="0"/>
              </a:spcAft>
              <a:buClr>
                <a:schemeClr val="dk1"/>
              </a:buClr>
              <a:buSzPts val="1100"/>
              <a:buFont typeface="Arial"/>
              <a:buNone/>
            </a:pPr>
            <a:r>
              <a:rPr lang="x-none" sz="1400">
                <a:latin typeface="Arial"/>
                <a:ea typeface="Arial"/>
                <a:cs typeface="Arial"/>
                <a:sym typeface="Arial"/>
              </a:rPr>
              <a:t>Dette innebærer noen endringer:</a:t>
            </a:r>
            <a:endParaRPr sz="1400">
              <a:latin typeface="Arial"/>
              <a:ea typeface="Arial"/>
              <a:cs typeface="Arial"/>
              <a:sym typeface="Arial"/>
            </a:endParaRPr>
          </a:p>
          <a:p>
            <a:pPr marL="787400" lvl="0" indent="-317500" rtl="0">
              <a:lnSpc>
                <a:spcPct val="115000"/>
              </a:lnSpc>
              <a:spcBef>
                <a:spcPts val="1700"/>
              </a:spcBef>
              <a:spcAft>
                <a:spcPts val="0"/>
              </a:spcAft>
              <a:buClr>
                <a:schemeClr val="dk1"/>
              </a:buClr>
              <a:buSzPts val="1400"/>
              <a:buChar char="●"/>
            </a:pPr>
            <a:r>
              <a:rPr lang="x-none" sz="1400">
                <a:latin typeface="Arial"/>
                <a:ea typeface="Arial"/>
                <a:cs typeface="Arial"/>
                <a:sym typeface="Arial"/>
              </a:rPr>
              <a:t>IGRA-blodprøve skal nå bare tas av de som på grunn av forhøyet risiko vil bli vurdert for forebyggende behandling ved positivt funn.</a:t>
            </a:r>
            <a:endParaRPr sz="1400">
              <a:latin typeface="Arial"/>
              <a:ea typeface="Arial"/>
              <a:cs typeface="Arial"/>
              <a:sym typeface="Arial"/>
            </a:endParaRPr>
          </a:p>
          <a:p>
            <a:pPr marL="787400" lvl="0" indent="-317500" rtl="0">
              <a:lnSpc>
                <a:spcPct val="115000"/>
              </a:lnSpc>
              <a:spcBef>
                <a:spcPts val="0"/>
              </a:spcBef>
              <a:spcAft>
                <a:spcPts val="0"/>
              </a:spcAft>
              <a:buClr>
                <a:schemeClr val="dk1"/>
              </a:buClr>
              <a:buSzPts val="1400"/>
              <a:buChar char="●"/>
            </a:pPr>
            <a:r>
              <a:rPr lang="x-none" sz="1400">
                <a:latin typeface="Arial"/>
                <a:ea typeface="Arial"/>
                <a:cs typeface="Arial"/>
                <a:sym typeface="Arial"/>
              </a:rPr>
              <a:t>Spedbarn under 6 måneder skal undersøkes individuelt av helsepersonell i stedet for med en blodprøve. </a:t>
            </a:r>
            <a:endParaRPr sz="1400">
              <a:latin typeface="Arial"/>
              <a:ea typeface="Arial"/>
              <a:cs typeface="Arial"/>
              <a:sym typeface="Arial"/>
            </a:endParaRPr>
          </a:p>
          <a:p>
            <a:pPr marL="787400" lvl="0" indent="-317500" rtl="0">
              <a:lnSpc>
                <a:spcPct val="115000"/>
              </a:lnSpc>
              <a:spcBef>
                <a:spcPts val="0"/>
              </a:spcBef>
              <a:spcAft>
                <a:spcPts val="0"/>
              </a:spcAft>
              <a:buClr>
                <a:schemeClr val="dk1"/>
              </a:buClr>
              <a:buSzPts val="1400"/>
              <a:buChar char="●"/>
            </a:pPr>
            <a:r>
              <a:rPr lang="x-none" sz="1400">
                <a:latin typeface="Arial"/>
                <a:ea typeface="Arial"/>
                <a:cs typeface="Arial"/>
                <a:sym typeface="Arial"/>
              </a:rPr>
              <a:t>Rutineundersøkelse for smittsom lungetuberkulose med lungerøntgen fortsetter uendret.</a:t>
            </a:r>
            <a:endParaRPr sz="1400">
              <a:latin typeface="Arial"/>
              <a:ea typeface="Arial"/>
              <a:cs typeface="Arial"/>
              <a:sym typeface="Arial"/>
            </a:endParaRPr>
          </a:p>
          <a:p>
            <a:pPr marL="0" lvl="0" indent="0" rtl="0">
              <a:lnSpc>
                <a:spcPct val="115000"/>
              </a:lnSpc>
              <a:spcBef>
                <a:spcPts val="1700"/>
              </a:spcBef>
              <a:spcAft>
                <a:spcPts val="0"/>
              </a:spcAft>
              <a:buNone/>
            </a:pPr>
            <a:endParaRPr sz="1400">
              <a:latin typeface="Arial"/>
              <a:ea typeface="Arial"/>
              <a:cs typeface="Arial"/>
              <a:sym typeface="Arial"/>
            </a:endParaRPr>
          </a:p>
          <a:p>
            <a:pPr marL="457200" lvl="0" indent="-317500" rtl="0">
              <a:lnSpc>
                <a:spcPct val="115000"/>
              </a:lnSpc>
              <a:spcBef>
                <a:spcPts val="1700"/>
              </a:spcBef>
              <a:spcAft>
                <a:spcPts val="0"/>
              </a:spcAft>
              <a:buClr>
                <a:schemeClr val="dk1"/>
              </a:buClr>
              <a:buSzPts val="1400"/>
              <a:buChar char="●"/>
            </a:pPr>
            <a:r>
              <a:rPr lang="x-none" sz="1400">
                <a:latin typeface="Arial"/>
                <a:ea typeface="Arial"/>
                <a:cs typeface="Arial"/>
                <a:sym typeface="Arial"/>
              </a:rPr>
              <a:t>Forebyggende behandling er anbefalt for personer som er yngre enn 15 år </a:t>
            </a:r>
            <a:r>
              <a:rPr lang="x-none" sz="1400" i="1">
                <a:latin typeface="Arial"/>
                <a:ea typeface="Arial"/>
                <a:cs typeface="Arial"/>
                <a:sym typeface="Arial"/>
              </a:rPr>
              <a:t>eller</a:t>
            </a:r>
            <a:r>
              <a:rPr lang="x-none" sz="1400">
                <a:latin typeface="Arial"/>
                <a:ea typeface="Arial"/>
                <a:cs typeface="Arial"/>
                <a:sym typeface="Arial"/>
              </a:rPr>
              <a:t> har forandringer på lungerøntgen </a:t>
            </a:r>
            <a:r>
              <a:rPr lang="x-none" sz="1400" i="1">
                <a:latin typeface="Arial"/>
                <a:ea typeface="Arial"/>
                <a:cs typeface="Arial"/>
                <a:sym typeface="Arial"/>
              </a:rPr>
              <a:t>eller</a:t>
            </a:r>
            <a:r>
              <a:rPr lang="x-none" sz="1400">
                <a:latin typeface="Arial"/>
                <a:ea typeface="Arial"/>
                <a:cs typeface="Arial"/>
                <a:sym typeface="Arial"/>
              </a:rPr>
              <a:t> er nysmittet </a:t>
            </a:r>
            <a:r>
              <a:rPr lang="x-none" sz="1400" i="1">
                <a:latin typeface="Arial"/>
                <a:ea typeface="Arial"/>
                <a:cs typeface="Arial"/>
                <a:sym typeface="Arial"/>
              </a:rPr>
              <a:t>eller </a:t>
            </a:r>
            <a:r>
              <a:rPr lang="x-none" sz="1400">
                <a:latin typeface="Arial"/>
                <a:ea typeface="Arial"/>
                <a:cs typeface="Arial"/>
                <a:sym typeface="Arial"/>
              </a:rPr>
              <a:t>har annen immunsvekkende sykdom </a:t>
            </a:r>
            <a:r>
              <a:rPr lang="x-none" sz="1400" i="1">
                <a:latin typeface="Arial"/>
                <a:ea typeface="Arial"/>
                <a:cs typeface="Arial"/>
                <a:sym typeface="Arial"/>
              </a:rPr>
              <a:t>eller</a:t>
            </a:r>
            <a:r>
              <a:rPr lang="x-none" sz="1400">
                <a:latin typeface="Arial"/>
                <a:ea typeface="Arial"/>
                <a:cs typeface="Arial"/>
                <a:sym typeface="Arial"/>
              </a:rPr>
              <a:t> får immunsvekkende behandling</a:t>
            </a:r>
            <a:endParaRPr sz="1400">
              <a:latin typeface="Arial"/>
              <a:ea typeface="Arial"/>
              <a:cs typeface="Arial"/>
              <a:sym typeface="Arial"/>
            </a:endParaRPr>
          </a:p>
          <a:p>
            <a:pPr marL="457200" lvl="0" indent="-317500" rtl="0">
              <a:lnSpc>
                <a:spcPct val="115000"/>
              </a:lnSpc>
              <a:spcBef>
                <a:spcPts val="0"/>
              </a:spcBef>
              <a:spcAft>
                <a:spcPts val="0"/>
              </a:spcAft>
              <a:buClr>
                <a:schemeClr val="dk1"/>
              </a:buClr>
              <a:buSzPts val="1400"/>
              <a:buChar char="●"/>
            </a:pPr>
            <a:r>
              <a:rPr lang="x-none" sz="1400">
                <a:latin typeface="Arial"/>
                <a:ea typeface="Arial"/>
                <a:cs typeface="Arial"/>
                <a:sym typeface="Arial"/>
              </a:rPr>
              <a:t>Fordeler og ulemper ved forebyggende behandling må vurderes individuelt</a:t>
            </a:r>
            <a:endParaRPr sz="1400">
              <a:latin typeface="Arial"/>
              <a:ea typeface="Arial"/>
              <a:cs typeface="Arial"/>
              <a:sym typeface="Arial"/>
            </a:endParaRPr>
          </a:p>
          <a:p>
            <a:pPr marL="457200" lvl="0" indent="-317500" rtl="0">
              <a:lnSpc>
                <a:spcPct val="115000"/>
              </a:lnSpc>
              <a:spcBef>
                <a:spcPts val="0"/>
              </a:spcBef>
              <a:spcAft>
                <a:spcPts val="0"/>
              </a:spcAft>
              <a:buClr>
                <a:schemeClr val="dk1"/>
              </a:buClr>
              <a:buSzPts val="1400"/>
              <a:buChar char="●"/>
            </a:pPr>
            <a:r>
              <a:rPr lang="x-none" sz="1400">
                <a:latin typeface="Arial"/>
                <a:ea typeface="Arial"/>
                <a:cs typeface="Arial"/>
                <a:sym typeface="Arial"/>
              </a:rPr>
              <a:t>Ulike behandlingsregimer er likestilte</a:t>
            </a:r>
            <a:endParaRPr sz="1400">
              <a:latin typeface="Arial"/>
              <a:ea typeface="Arial"/>
              <a:cs typeface="Arial"/>
              <a:sym typeface="Arial"/>
            </a:endParaRPr>
          </a:p>
          <a:p>
            <a:pPr marL="457200" lvl="0" indent="-317500" rtl="0">
              <a:lnSpc>
                <a:spcPct val="130000"/>
              </a:lnSpc>
              <a:spcBef>
                <a:spcPts val="0"/>
              </a:spcBef>
              <a:spcAft>
                <a:spcPts val="0"/>
              </a:spcAft>
              <a:buClr>
                <a:schemeClr val="dk1"/>
              </a:buClr>
              <a:buSzPts val="1400"/>
              <a:buChar char="●"/>
            </a:pPr>
            <a:r>
              <a:rPr lang="x-none" sz="1400">
                <a:latin typeface="Arial"/>
                <a:ea typeface="Arial"/>
                <a:cs typeface="Arial"/>
                <a:sym typeface="Arial"/>
              </a:rPr>
              <a:t>Pasienter der forebyggende behandling er anbefalt (</a:t>
            </a:r>
            <a:r>
              <a:rPr lang="x-none" sz="1400" u="sng">
                <a:solidFill>
                  <a:srgbClr val="131D9D"/>
                </a:solidFill>
                <a:latin typeface="Arial"/>
                <a:ea typeface="Arial"/>
                <a:cs typeface="Arial"/>
                <a:sym typeface="Arial"/>
                <a:hlinkClick r:id="rId3"/>
              </a:rPr>
              <a:t>tabell 10.5</a:t>
            </a:r>
            <a:r>
              <a:rPr lang="x-none" sz="1400">
                <a:latin typeface="Arial"/>
                <a:ea typeface="Arial"/>
                <a:cs typeface="Arial"/>
                <a:sym typeface="Arial"/>
              </a:rPr>
              <a:t>), men som ikke starter behandling, bør følges av spesialist i inntil 3 år</a:t>
            </a:r>
            <a:endParaRPr sz="1400">
              <a:latin typeface="Arial"/>
              <a:ea typeface="Arial"/>
              <a:cs typeface="Arial"/>
              <a:sym typeface="Arial"/>
            </a:endParaRPr>
          </a:p>
          <a:p>
            <a:pPr marL="457200" lvl="0" indent="-317500" rtl="0">
              <a:lnSpc>
                <a:spcPct val="130000"/>
              </a:lnSpc>
              <a:spcBef>
                <a:spcPts val="0"/>
              </a:spcBef>
              <a:spcAft>
                <a:spcPts val="0"/>
              </a:spcAft>
              <a:buClr>
                <a:schemeClr val="dk1"/>
              </a:buClr>
              <a:buSzPts val="1400"/>
              <a:buChar char="●"/>
            </a:pPr>
            <a:r>
              <a:rPr lang="x-none" sz="1400">
                <a:latin typeface="Arial"/>
                <a:ea typeface="Arial"/>
                <a:cs typeface="Arial"/>
                <a:sym typeface="Arial"/>
              </a:rPr>
              <a:t>Behandling er vanligvis ikke indisert hos IGRA positive uten annen risiko. Pasienten og pasientens fastlege bør informeres om funnet, og være årvåkne for symptomer på tuberkulose</a:t>
            </a:r>
            <a:endParaRPr sz="1400">
              <a:latin typeface="Arial"/>
              <a:ea typeface="Arial"/>
              <a:cs typeface="Arial"/>
              <a:sym typeface="Arial"/>
            </a:endParaRPr>
          </a:p>
          <a:p>
            <a:pPr marL="0" lvl="0" indent="0" rtl="0">
              <a:lnSpc>
                <a:spcPct val="115000"/>
              </a:lnSpc>
              <a:spcBef>
                <a:spcPts val="1700"/>
              </a:spcBef>
              <a:spcAft>
                <a:spcPts val="0"/>
              </a:spcAft>
              <a:buNone/>
            </a:pPr>
            <a:endParaRPr sz="1400">
              <a:latin typeface="Arial"/>
              <a:ea typeface="Arial"/>
              <a:cs typeface="Arial"/>
              <a:sym typeface="Arial"/>
            </a:endParaRPr>
          </a:p>
          <a:p>
            <a:pPr marL="0" lvl="0" indent="0">
              <a:spcBef>
                <a:spcPts val="1700"/>
              </a:spcBef>
              <a:spcAft>
                <a:spcPts val="0"/>
              </a:spcAft>
              <a:buNone/>
            </a:pPr>
            <a:endParaRPr sz="1400">
              <a:latin typeface="Arial"/>
              <a:ea typeface="Arial"/>
              <a:cs typeface="Arial"/>
              <a:sym typeface="Arial"/>
            </a:endParaRPr>
          </a:p>
        </p:txBody>
      </p:sp>
      <p:sp>
        <p:nvSpPr>
          <p:cNvPr id="279" name="Shape 279"/>
          <p:cNvSpPr>
            <a:spLocks noGrp="1" noRot="1" noChangeAspect="1"/>
          </p:cNvSpPr>
          <p:nvPr>
            <p:ph type="sldImg" idx="2"/>
          </p:nvPr>
        </p:nvSpPr>
        <p:spPr>
          <a:xfrm>
            <a:off x="920750" y="742950"/>
            <a:ext cx="4954588" cy="37147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a:spLocks noGrp="1" noRot="1" noChangeAspect="1"/>
          </p:cNvSpPr>
          <p:nvPr>
            <p:ph type="sldImg" idx="2"/>
          </p:nvPr>
        </p:nvSpPr>
        <p:spPr>
          <a:xfrm>
            <a:off x="920750" y="742950"/>
            <a:ext cx="4954588" cy="3714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5" name="Shape 285"/>
          <p:cNvSpPr txBox="1">
            <a:spLocks noGrp="1"/>
          </p:cNvSpPr>
          <p:nvPr>
            <p:ph type="body" idx="1"/>
          </p:nvPr>
        </p:nvSpPr>
        <p:spPr>
          <a:xfrm>
            <a:off x="680720" y="4705073"/>
            <a:ext cx="5433000" cy="44580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286" name="Shape 286"/>
          <p:cNvSpPr txBox="1">
            <a:spLocks noGrp="1"/>
          </p:cNvSpPr>
          <p:nvPr>
            <p:ph type="sldNum" idx="12"/>
          </p:nvPr>
        </p:nvSpPr>
        <p:spPr>
          <a:xfrm>
            <a:off x="3847890" y="9408562"/>
            <a:ext cx="2945100" cy="495900"/>
          </a:xfrm>
          <a:prstGeom prst="rect">
            <a:avLst/>
          </a:prstGeom>
        </p:spPr>
        <p:txBody>
          <a:bodyPr spcFirstLastPara="1" wrap="square" lIns="94300" tIns="47150" rIns="94300" bIns="47150" anchor="b" anchorCtr="0">
            <a:noAutofit/>
          </a:bodyPr>
          <a:lstStyle/>
          <a:p>
            <a:pPr marL="0" lvl="0" indent="0">
              <a:spcBef>
                <a:spcPts val="0"/>
              </a:spcBef>
              <a:spcAft>
                <a:spcPts val="0"/>
              </a:spcAft>
              <a:buClr>
                <a:srgbClr val="000000"/>
              </a:buClr>
              <a:buFont typeface="Arial"/>
              <a:buNone/>
            </a:pPr>
            <a:fld id="{00000000-1234-1234-1234-123412341234}" type="slidenum">
              <a:rPr lang="x-none"/>
              <a:pPr marL="0" lvl="0" indent="0">
                <a:spcBef>
                  <a:spcPts val="0"/>
                </a:spcBef>
                <a:spcAft>
                  <a:spcPts val="0"/>
                </a:spcAft>
                <a:buClr>
                  <a:srgbClr val="000000"/>
                </a:buClr>
                <a:buFont typeface="Arial"/>
                <a:buNone/>
              </a:pPr>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a:spLocks noGrp="1" noRot="1" noChangeAspect="1"/>
          </p:cNvSpPr>
          <p:nvPr>
            <p:ph type="sldImg" idx="2"/>
          </p:nvPr>
        </p:nvSpPr>
        <p:spPr>
          <a:xfrm>
            <a:off x="920750" y="742950"/>
            <a:ext cx="4954588" cy="3714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2" name="Shape 292"/>
          <p:cNvSpPr txBox="1">
            <a:spLocks noGrp="1"/>
          </p:cNvSpPr>
          <p:nvPr>
            <p:ph type="body" idx="1"/>
          </p:nvPr>
        </p:nvSpPr>
        <p:spPr>
          <a:xfrm>
            <a:off x="680720" y="4705073"/>
            <a:ext cx="5433000" cy="44580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293" name="Shape 293"/>
          <p:cNvSpPr txBox="1">
            <a:spLocks noGrp="1"/>
          </p:cNvSpPr>
          <p:nvPr>
            <p:ph type="sldNum" idx="12"/>
          </p:nvPr>
        </p:nvSpPr>
        <p:spPr>
          <a:xfrm>
            <a:off x="3847890" y="9408562"/>
            <a:ext cx="2945100" cy="495900"/>
          </a:xfrm>
          <a:prstGeom prst="rect">
            <a:avLst/>
          </a:prstGeom>
        </p:spPr>
        <p:txBody>
          <a:bodyPr spcFirstLastPara="1" wrap="square" lIns="94300" tIns="47150" rIns="94300" bIns="47150" anchor="b" anchorCtr="0">
            <a:noAutofit/>
          </a:bodyPr>
          <a:lstStyle/>
          <a:p>
            <a:pPr marL="0" lvl="0" indent="0">
              <a:spcBef>
                <a:spcPts val="0"/>
              </a:spcBef>
              <a:spcAft>
                <a:spcPts val="0"/>
              </a:spcAft>
              <a:buClr>
                <a:srgbClr val="000000"/>
              </a:buClr>
              <a:buFont typeface="Arial"/>
              <a:buNone/>
            </a:pPr>
            <a:fld id="{00000000-1234-1234-1234-123412341234}" type="slidenum">
              <a:rPr lang="x-none"/>
              <a:pPr marL="0" lvl="0" indent="0">
                <a:spcBef>
                  <a:spcPts val="0"/>
                </a:spcBef>
                <a:spcAft>
                  <a:spcPts val="0"/>
                </a:spcAft>
                <a:buClr>
                  <a:srgbClr val="000000"/>
                </a:buClr>
                <a:buFont typeface="Arial"/>
                <a:buNone/>
              </a:pPr>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a:spLocks noGrp="1" noRot="1" noChangeAspect="1"/>
          </p:cNvSpPr>
          <p:nvPr>
            <p:ph type="sldImg" idx="2"/>
          </p:nvPr>
        </p:nvSpPr>
        <p:spPr>
          <a:xfrm>
            <a:off x="920750" y="742950"/>
            <a:ext cx="4954588" cy="3714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9" name="Shape 299"/>
          <p:cNvSpPr txBox="1">
            <a:spLocks noGrp="1"/>
          </p:cNvSpPr>
          <p:nvPr>
            <p:ph type="body" idx="1"/>
          </p:nvPr>
        </p:nvSpPr>
        <p:spPr>
          <a:xfrm>
            <a:off x="680720" y="4705073"/>
            <a:ext cx="5433000" cy="4458000"/>
          </a:xfrm>
          <a:prstGeom prst="rect">
            <a:avLst/>
          </a:prstGeom>
        </p:spPr>
        <p:txBody>
          <a:bodyPr spcFirstLastPara="1" wrap="square" lIns="91425" tIns="91425" rIns="91425" bIns="91425" anchor="t" anchorCtr="0">
            <a:noAutofit/>
          </a:bodyPr>
          <a:lstStyle/>
          <a:p>
            <a:pPr marL="76200" marR="114300" lvl="0" indent="0" rtl="0">
              <a:lnSpc>
                <a:spcPct val="109090"/>
              </a:lnSpc>
              <a:spcBef>
                <a:spcPts val="400"/>
              </a:spcBef>
              <a:spcAft>
                <a:spcPts val="0"/>
              </a:spcAft>
              <a:buClr>
                <a:schemeClr val="dk1"/>
              </a:buClr>
              <a:buSzPts val="1100"/>
              <a:buFont typeface="Arial"/>
              <a:buNone/>
            </a:pPr>
            <a:r>
              <a:rPr lang="x-none">
                <a:latin typeface="Calibri"/>
                <a:ea typeface="Calibri"/>
                <a:cs typeface="Calibri"/>
                <a:sym typeface="Calibri"/>
              </a:rPr>
              <a:t>Omtrent en tredjedel av jordens befolkning har latent tuberkulose. Det vil si at de er smittet men ikke smittsomme eller syke av tuberkulose. De har gjennomsnittlig 5- 10 % livstidsrisiko for å utvikle tuberkulosesykdom. Tuberkulose smitter ved inhalasjon av dråpekjerner og kan ramme alle organer. Bare personer med lungetuberkulose kan smitte andre.</a:t>
            </a:r>
            <a:endParaRPr>
              <a:latin typeface="Calibri"/>
              <a:ea typeface="Calibri"/>
              <a:cs typeface="Calibri"/>
              <a:sym typeface="Calibri"/>
            </a:endParaRPr>
          </a:p>
          <a:p>
            <a:pPr marL="76200" marR="114300" lvl="0" indent="0" rtl="0">
              <a:lnSpc>
                <a:spcPct val="109090"/>
              </a:lnSpc>
              <a:spcBef>
                <a:spcPts val="800"/>
              </a:spcBef>
              <a:spcAft>
                <a:spcPts val="0"/>
              </a:spcAft>
              <a:buClr>
                <a:schemeClr val="dk1"/>
              </a:buClr>
              <a:buSzPts val="1100"/>
              <a:buFont typeface="Arial"/>
              <a:buNone/>
            </a:pPr>
            <a:r>
              <a:rPr lang="x-none">
                <a:latin typeface="Calibri"/>
                <a:ea typeface="Calibri"/>
                <a:cs typeface="Calibri"/>
                <a:sym typeface="Calibri"/>
              </a:rPr>
              <a:t>Tuberkulosesmitte undersøkes med IGRA (Quantiferon-test, QFT), eventuelt med en forutgående Mantoux hudtest. Risikoen for å utvikle tuberkulosesykdom er høyere for IGRA-positive som i tillegg har en risikofaktor (se liste over de viktigste over). IGRA-positive uten noen risikofaktor vil vanligvis ikke bli tilbudt forebyggende medikamentell behandling så fremt de ikke skal jobbe med barn eller pasienter.</a:t>
            </a:r>
            <a:endParaRPr>
              <a:latin typeface="Calibri"/>
              <a:ea typeface="Calibri"/>
              <a:cs typeface="Calibri"/>
              <a:sym typeface="Calibri"/>
            </a:endParaRPr>
          </a:p>
          <a:p>
            <a:pPr marL="76200" lvl="0" indent="0" rtl="0">
              <a:lnSpc>
                <a:spcPct val="181818"/>
              </a:lnSpc>
              <a:spcBef>
                <a:spcPts val="0"/>
              </a:spcBef>
              <a:spcAft>
                <a:spcPts val="0"/>
              </a:spcAft>
              <a:buClr>
                <a:schemeClr val="dk1"/>
              </a:buClr>
              <a:buSzPts val="1100"/>
              <a:buFont typeface="Arial"/>
              <a:buNone/>
            </a:pPr>
            <a:endParaRPr>
              <a:latin typeface="Calibri"/>
              <a:ea typeface="Calibri"/>
              <a:cs typeface="Calibri"/>
              <a:sym typeface="Calibri"/>
            </a:endParaRPr>
          </a:p>
          <a:p>
            <a:pPr marL="76200" lvl="0" indent="0" rtl="0">
              <a:lnSpc>
                <a:spcPct val="181818"/>
              </a:lnSpc>
              <a:spcBef>
                <a:spcPts val="0"/>
              </a:spcBef>
              <a:spcAft>
                <a:spcPts val="0"/>
              </a:spcAft>
              <a:buClr>
                <a:schemeClr val="dk1"/>
              </a:buClr>
              <a:buSzPts val="1100"/>
              <a:buFont typeface="Arial"/>
              <a:buNone/>
            </a:pPr>
            <a:r>
              <a:rPr lang="x-none">
                <a:latin typeface="Calibri"/>
                <a:ea typeface="Calibri"/>
                <a:cs typeface="Calibri"/>
                <a:sym typeface="Calibri"/>
              </a:rPr>
              <a:t>Andel IGRA positive på den enkelte fastleges liste vil i stor grad avspeile forekomsten i listepasientenes fødeland. </a:t>
            </a:r>
            <a:r>
              <a:rPr lang="x-none" sz="1400">
                <a:latin typeface="Calibri"/>
                <a:ea typeface="Calibri"/>
                <a:cs typeface="Calibri"/>
                <a:sym typeface="Calibri"/>
              </a:rPr>
              <a:t>Fastlegen bør:</a:t>
            </a:r>
            <a:endParaRPr/>
          </a:p>
        </p:txBody>
      </p:sp>
      <p:sp>
        <p:nvSpPr>
          <p:cNvPr id="300" name="Shape 300"/>
          <p:cNvSpPr txBox="1">
            <a:spLocks noGrp="1"/>
          </p:cNvSpPr>
          <p:nvPr>
            <p:ph type="sldNum" idx="12"/>
          </p:nvPr>
        </p:nvSpPr>
        <p:spPr>
          <a:xfrm>
            <a:off x="3847890" y="9408562"/>
            <a:ext cx="2945100" cy="495900"/>
          </a:xfrm>
          <a:prstGeom prst="rect">
            <a:avLst/>
          </a:prstGeom>
        </p:spPr>
        <p:txBody>
          <a:bodyPr spcFirstLastPara="1" wrap="square" lIns="94300" tIns="47150" rIns="94300" bIns="47150" anchor="b" anchorCtr="0">
            <a:noAutofit/>
          </a:bodyPr>
          <a:lstStyle/>
          <a:p>
            <a:pPr marL="0" lvl="0" indent="0">
              <a:spcBef>
                <a:spcPts val="0"/>
              </a:spcBef>
              <a:spcAft>
                <a:spcPts val="0"/>
              </a:spcAft>
              <a:buClr>
                <a:srgbClr val="000000"/>
              </a:buClr>
              <a:buFont typeface="Arial"/>
              <a:buNone/>
            </a:pPr>
            <a:fld id="{00000000-1234-1234-1234-123412341234}" type="slidenum">
              <a:rPr lang="x-none"/>
              <a:pPr marL="0" lvl="0" indent="0">
                <a:spcBef>
                  <a:spcPts val="0"/>
                </a:spcBef>
                <a:spcAft>
                  <a:spcPts val="0"/>
                </a:spcAft>
                <a:buClr>
                  <a:srgbClr val="000000"/>
                </a:buClr>
                <a:buFont typeface="Arial"/>
                <a:buNone/>
              </a:pPr>
              <a:t>33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920750" y="742950"/>
            <a:ext cx="4954588" cy="3714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0720" y="4705073"/>
            <a:ext cx="5433000" cy="4458000"/>
          </a:xfrm>
          <a:prstGeom prst="rect">
            <a:avLst/>
          </a:prstGeom>
        </p:spPr>
        <p:txBody>
          <a:bodyPr spcFirstLastPara="1" wrap="square" lIns="91425" tIns="91425" rIns="91425" bIns="91425" anchor="t" anchorCtr="0">
            <a:noAutofit/>
          </a:bodyPr>
          <a:lstStyle/>
          <a:p>
            <a:pPr marL="0" lvl="0" indent="0" rtl="0">
              <a:lnSpc>
                <a:spcPct val="115000"/>
              </a:lnSpc>
              <a:spcBef>
                <a:spcPts val="600"/>
              </a:spcBef>
              <a:spcAft>
                <a:spcPts val="0"/>
              </a:spcAft>
              <a:buClr>
                <a:schemeClr val="dk1"/>
              </a:buClr>
              <a:buSzPts val="1100"/>
              <a:buFont typeface="Arial"/>
              <a:buNone/>
            </a:pPr>
            <a:r>
              <a:rPr lang="x-none" sz="1400">
                <a:latin typeface="Calibri"/>
                <a:ea typeface="Calibri"/>
                <a:cs typeface="Calibri"/>
                <a:sym typeface="Calibri"/>
              </a:rPr>
              <a:t>I Norge er tuberkuloseforekomsten en av verdens aller laveste, men det er stor forskjell i forekomst mellom ulike grupper.</a:t>
            </a:r>
            <a:endParaRPr sz="1400">
              <a:latin typeface="Calibri"/>
              <a:ea typeface="Calibri"/>
              <a:cs typeface="Calibri"/>
              <a:sym typeface="Calibri"/>
            </a:endParaRPr>
          </a:p>
          <a:p>
            <a:pPr marL="0" lvl="0" indent="0" rtl="0">
              <a:lnSpc>
                <a:spcPct val="115000"/>
              </a:lnSpc>
              <a:spcBef>
                <a:spcPts val="1400"/>
              </a:spcBef>
              <a:spcAft>
                <a:spcPts val="0"/>
              </a:spcAft>
              <a:buClr>
                <a:schemeClr val="dk1"/>
              </a:buClr>
              <a:buSzPts val="1100"/>
              <a:buFont typeface="Arial"/>
              <a:buNone/>
            </a:pPr>
            <a:r>
              <a:rPr lang="x-none" sz="1400">
                <a:latin typeface="Calibri"/>
                <a:ea typeface="Calibri"/>
                <a:cs typeface="Calibri"/>
                <a:sym typeface="Calibri"/>
              </a:rPr>
              <a:t>(Av de 300 til 400 tuberkulosetilfellene som meldes årlig i Norge, er ni av ti født utenfor Norge).</a:t>
            </a:r>
            <a:endParaRPr sz="1400">
              <a:latin typeface="Calibri"/>
              <a:ea typeface="Calibri"/>
              <a:cs typeface="Calibri"/>
              <a:sym typeface="Calibri"/>
            </a:endParaRPr>
          </a:p>
          <a:p>
            <a:pPr marL="0" lvl="0" indent="0" rtl="0">
              <a:lnSpc>
                <a:spcPct val="115000"/>
              </a:lnSpc>
              <a:spcBef>
                <a:spcPts val="1400"/>
              </a:spcBef>
              <a:spcAft>
                <a:spcPts val="0"/>
              </a:spcAft>
              <a:buClr>
                <a:schemeClr val="dk1"/>
              </a:buClr>
              <a:buSzPts val="1100"/>
              <a:buFont typeface="Arial"/>
              <a:buNone/>
            </a:pPr>
            <a:r>
              <a:rPr lang="x-none" sz="1400">
                <a:latin typeface="Calibri"/>
                <a:ea typeface="Calibri"/>
                <a:cs typeface="Calibri"/>
                <a:sym typeface="Calibri"/>
              </a:rPr>
              <a:t>Risiko for TB samvarierer med forekomst i hjemlandet, høyest hos nyankomne. </a:t>
            </a:r>
            <a:endParaRPr sz="1400">
              <a:latin typeface="Calibri"/>
              <a:ea typeface="Calibri"/>
              <a:cs typeface="Calibri"/>
              <a:sym typeface="Calibri"/>
            </a:endParaRPr>
          </a:p>
          <a:p>
            <a:pPr marL="0" lvl="0" indent="0" rtl="0">
              <a:lnSpc>
                <a:spcPct val="115000"/>
              </a:lnSpc>
              <a:spcBef>
                <a:spcPts val="1400"/>
              </a:spcBef>
              <a:spcAft>
                <a:spcPts val="0"/>
              </a:spcAft>
              <a:buClr>
                <a:schemeClr val="dk1"/>
              </a:buClr>
              <a:buSzPts val="1100"/>
              <a:buFont typeface="Arial"/>
              <a:buNone/>
            </a:pPr>
            <a:r>
              <a:rPr lang="x-none" sz="1400">
                <a:latin typeface="Calibri"/>
                <a:ea typeface="Calibri"/>
                <a:cs typeface="Calibri"/>
                <a:sym typeface="Calibri"/>
              </a:rPr>
              <a:t>Mye høyere R for å bli syk i l a de to første årene etter ble smittet med TB.</a:t>
            </a:r>
            <a:endParaRPr sz="1400">
              <a:latin typeface="Calibri"/>
              <a:ea typeface="Calibri"/>
              <a:cs typeface="Calibri"/>
              <a:sym typeface="Calibri"/>
            </a:endParaRPr>
          </a:p>
          <a:p>
            <a:pPr marL="0" lvl="0" indent="0" rtl="0">
              <a:lnSpc>
                <a:spcPct val="115000"/>
              </a:lnSpc>
              <a:spcBef>
                <a:spcPts val="1400"/>
              </a:spcBef>
              <a:spcAft>
                <a:spcPts val="0"/>
              </a:spcAft>
              <a:buClr>
                <a:schemeClr val="dk1"/>
              </a:buClr>
              <a:buSzPts val="1100"/>
              <a:buFont typeface="Arial"/>
              <a:buNone/>
            </a:pPr>
            <a:r>
              <a:rPr lang="x-none" sz="1400">
                <a:latin typeface="Calibri"/>
                <a:ea typeface="Calibri"/>
                <a:cs typeface="Calibri"/>
                <a:sym typeface="Calibri"/>
              </a:rPr>
              <a:t>Her ser vi at for norskfødte er forekomsten av TB 1/100.000 - gj.snitt per år,</a:t>
            </a:r>
            <a:endParaRPr sz="1400">
              <a:latin typeface="Calibri"/>
              <a:ea typeface="Calibri"/>
              <a:cs typeface="Calibri"/>
              <a:sym typeface="Calibri"/>
            </a:endParaRPr>
          </a:p>
          <a:p>
            <a:pPr marL="0" lvl="0" indent="0" rtl="0">
              <a:lnSpc>
                <a:spcPct val="115000"/>
              </a:lnSpc>
              <a:spcBef>
                <a:spcPts val="1400"/>
              </a:spcBef>
              <a:spcAft>
                <a:spcPts val="0"/>
              </a:spcAft>
              <a:buClr>
                <a:schemeClr val="dk1"/>
              </a:buClr>
              <a:buSzPts val="1100"/>
              <a:buFont typeface="Arial"/>
              <a:buNone/>
            </a:pPr>
            <a:r>
              <a:rPr lang="x-none" sz="1400">
                <a:latin typeface="Calibri"/>
                <a:ea typeface="Calibri"/>
                <a:cs typeface="Calibri"/>
                <a:sym typeface="Calibri"/>
              </a:rPr>
              <a:t>for ikke-norskfødte: 57/100.000 - og hvis vi ser på de som kommer fra land med særlig høy forekomst av TB er det betraktelig høyere forekomst: 160/100.000.</a:t>
            </a:r>
            <a:endParaRPr sz="1400">
              <a:latin typeface="Calibri"/>
              <a:ea typeface="Calibri"/>
              <a:cs typeface="Calibri"/>
              <a:sym typeface="Calibri"/>
            </a:endParaRPr>
          </a:p>
          <a:p>
            <a:pPr marL="0" lvl="0" indent="0" rtl="0">
              <a:lnSpc>
                <a:spcPct val="115000"/>
              </a:lnSpc>
              <a:spcBef>
                <a:spcPts val="1400"/>
              </a:spcBef>
              <a:spcAft>
                <a:spcPts val="0"/>
              </a:spcAft>
              <a:buClr>
                <a:schemeClr val="dk1"/>
              </a:buClr>
              <a:buSzPts val="1100"/>
              <a:buFont typeface="Arial"/>
              <a:buNone/>
            </a:pPr>
            <a:endParaRPr sz="1400">
              <a:latin typeface="Calibri"/>
              <a:ea typeface="Calibri"/>
              <a:cs typeface="Calibri"/>
              <a:sym typeface="Calibri"/>
            </a:endParaRPr>
          </a:p>
          <a:p>
            <a:pPr marL="0" lvl="0" indent="0">
              <a:spcBef>
                <a:spcPts val="1400"/>
              </a:spcBef>
              <a:spcAft>
                <a:spcPts val="0"/>
              </a:spcAft>
              <a:buNone/>
            </a:pPr>
            <a:endParaRPr sz="1400">
              <a:latin typeface="Calibri"/>
              <a:ea typeface="Calibri"/>
              <a:cs typeface="Calibri"/>
              <a:sym typeface="Calibri"/>
            </a:endParaRPr>
          </a:p>
        </p:txBody>
      </p:sp>
      <p:sp>
        <p:nvSpPr>
          <p:cNvPr id="97" name="Shape 97"/>
          <p:cNvSpPr txBox="1">
            <a:spLocks noGrp="1"/>
          </p:cNvSpPr>
          <p:nvPr>
            <p:ph type="sldNum" idx="12"/>
          </p:nvPr>
        </p:nvSpPr>
        <p:spPr>
          <a:xfrm>
            <a:off x="3847890" y="9408562"/>
            <a:ext cx="2945100" cy="495900"/>
          </a:xfrm>
          <a:prstGeom prst="rect">
            <a:avLst/>
          </a:prstGeom>
        </p:spPr>
        <p:txBody>
          <a:bodyPr spcFirstLastPara="1" wrap="square" lIns="94300" tIns="47150" rIns="94300" bIns="47150" anchor="b" anchorCtr="0">
            <a:noAutofit/>
          </a:bodyPr>
          <a:lstStyle/>
          <a:p>
            <a:pPr marL="0" lvl="0" indent="0">
              <a:spcBef>
                <a:spcPts val="0"/>
              </a:spcBef>
              <a:spcAft>
                <a:spcPts val="0"/>
              </a:spcAft>
              <a:buClr>
                <a:srgbClr val="000000"/>
              </a:buClr>
              <a:buFont typeface="Arial"/>
              <a:buNone/>
            </a:pPr>
            <a:fld id="{00000000-1234-1234-1234-123412341234}" type="slidenum">
              <a:rPr lang="x-none"/>
              <a:pPr marL="0" lvl="0" indent="0">
                <a:spcBef>
                  <a:spcPts val="0"/>
                </a:spcBef>
                <a:spcAft>
                  <a:spcPts val="0"/>
                </a:spcAft>
                <a:buClr>
                  <a:srgbClr val="000000"/>
                </a:buClr>
                <a:buFont typeface="Arial"/>
                <a:buNone/>
              </a:pP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0720" y="4705073"/>
            <a:ext cx="5433061" cy="4457937"/>
          </a:xfrm>
          <a:prstGeom prst="rect">
            <a:avLst/>
          </a:prstGeom>
        </p:spPr>
        <p:txBody>
          <a:bodyPr spcFirstLastPara="1" wrap="square" lIns="91425" tIns="91425" rIns="91425" bIns="91425" anchor="t" anchorCtr="0">
            <a:noAutofit/>
          </a:bodyPr>
          <a:lstStyle/>
          <a:p>
            <a:pPr marL="457200" lvl="0" indent="-314325" rtl="0">
              <a:lnSpc>
                <a:spcPct val="115000"/>
              </a:lnSpc>
              <a:spcBef>
                <a:spcPts val="1700"/>
              </a:spcBef>
              <a:spcAft>
                <a:spcPts val="0"/>
              </a:spcAft>
              <a:buClr>
                <a:schemeClr val="dk1"/>
              </a:buClr>
              <a:buSzPts val="1350"/>
              <a:buChar char="●"/>
            </a:pPr>
            <a:r>
              <a:rPr lang="x-none" sz="1350">
                <a:highlight>
                  <a:schemeClr val="lt1"/>
                </a:highlight>
                <a:latin typeface="Arial"/>
                <a:ea typeface="Arial"/>
                <a:cs typeface="Arial"/>
                <a:sym typeface="Arial"/>
              </a:rPr>
              <a:t>Alle asylsøkere og flyktninger til Norge, uavhengig av hvilket land de kommer fra, har plikt til tuberkuloseundersøkelse - skal undersøkes så snart som mulig og us. </a:t>
            </a:r>
            <a:r>
              <a:rPr lang="x-none" sz="1400">
                <a:latin typeface="Arial"/>
                <a:ea typeface="Arial"/>
                <a:cs typeface="Arial"/>
                <a:sym typeface="Arial"/>
              </a:rPr>
              <a:t>skal være gjennomført innen 14 dager.</a:t>
            </a:r>
            <a:endParaRPr sz="1400">
              <a:latin typeface="Arial"/>
              <a:ea typeface="Arial"/>
              <a:cs typeface="Arial"/>
              <a:sym typeface="Arial"/>
            </a:endParaRPr>
          </a:p>
          <a:p>
            <a:pPr marL="457200" lvl="0" indent="-314325" rtl="0">
              <a:lnSpc>
                <a:spcPct val="115000"/>
              </a:lnSpc>
              <a:spcBef>
                <a:spcPts val="2400"/>
              </a:spcBef>
              <a:spcAft>
                <a:spcPts val="0"/>
              </a:spcAft>
              <a:buClr>
                <a:schemeClr val="dk1"/>
              </a:buClr>
              <a:buSzPts val="1350"/>
              <a:buChar char="●"/>
            </a:pPr>
            <a:r>
              <a:rPr lang="x-none" sz="1400">
                <a:latin typeface="Arial"/>
                <a:ea typeface="Arial"/>
                <a:cs typeface="Arial"/>
                <a:sym typeface="Arial"/>
              </a:rPr>
              <a:t>For alle andre grupper immigranter</a:t>
            </a:r>
            <a:r>
              <a:rPr lang="x-none" sz="1350">
                <a:highlight>
                  <a:schemeClr val="lt1"/>
                </a:highlight>
                <a:latin typeface="Arial"/>
                <a:ea typeface="Arial"/>
                <a:cs typeface="Arial"/>
                <a:sym typeface="Arial"/>
              </a:rPr>
              <a:t> som skal være over tre måneder i Norge har plikt til undersøkelse dersom de kommer fra et land med høy forekomst av tuberkulose - </a:t>
            </a:r>
            <a:r>
              <a:rPr lang="x-none" sz="1350">
                <a:highlight>
                  <a:srgbClr val="FFFFFF"/>
                </a:highlight>
                <a:latin typeface="Arial"/>
                <a:ea typeface="Arial"/>
                <a:cs typeface="Arial"/>
                <a:sym typeface="Arial"/>
              </a:rPr>
              <a:t>skal undersøkes så snart som mulig, helst innen 4 uker etter ankomst.</a:t>
            </a:r>
            <a:endParaRPr sz="1350">
              <a:highlight>
                <a:schemeClr val="lt1"/>
              </a:highlight>
              <a:latin typeface="Arial"/>
              <a:ea typeface="Arial"/>
              <a:cs typeface="Arial"/>
              <a:sym typeface="Arial"/>
            </a:endParaRPr>
          </a:p>
          <a:p>
            <a:pPr marL="457200" lvl="0" indent="-314325" rtl="0">
              <a:spcBef>
                <a:spcPts val="2400"/>
              </a:spcBef>
              <a:spcAft>
                <a:spcPts val="0"/>
              </a:spcAft>
              <a:buClr>
                <a:schemeClr val="dk1"/>
              </a:buClr>
              <a:buSzPts val="1350"/>
              <a:buChar char="●"/>
            </a:pPr>
            <a:r>
              <a:rPr lang="x-none" sz="1350">
                <a:latin typeface="Arial"/>
                <a:ea typeface="Arial"/>
                <a:cs typeface="Arial"/>
                <a:sym typeface="Arial"/>
              </a:rPr>
              <a:t>Personer som i løpet av de siste tre årene har oppholdt seg i minst tre måneder i land med høy forekomst av tuberkulose, og som skal jobbe med barn, pleietrengende eller syke. </a:t>
            </a:r>
            <a:r>
              <a:rPr lang="x-none" sz="1350" b="1">
                <a:latin typeface="Arial"/>
                <a:ea typeface="Arial"/>
                <a:cs typeface="Arial"/>
                <a:sym typeface="Arial"/>
              </a:rPr>
              <a:t>Det er arbeidsgivers plikt å tilse at undersøkelsen er utført før tiltredelse. </a:t>
            </a:r>
            <a:r>
              <a:rPr lang="x-none" sz="1350">
                <a:latin typeface="Arial"/>
                <a:ea typeface="Arial"/>
                <a:cs typeface="Arial"/>
                <a:sym typeface="Arial"/>
              </a:rPr>
              <a:t>Dette gjelder også studenter, hospitanter og au pairer.</a:t>
            </a:r>
            <a:endParaRPr sz="1350">
              <a:latin typeface="Arial"/>
              <a:ea typeface="Arial"/>
              <a:cs typeface="Arial"/>
              <a:sym typeface="Arial"/>
            </a:endParaRPr>
          </a:p>
          <a:p>
            <a:pPr marL="0" lvl="0" indent="0" rtl="0">
              <a:spcBef>
                <a:spcPts val="0"/>
              </a:spcBef>
              <a:spcAft>
                <a:spcPts val="0"/>
              </a:spcAft>
              <a:buNone/>
            </a:pPr>
            <a:endParaRPr sz="1350">
              <a:latin typeface="Arial"/>
              <a:ea typeface="Arial"/>
              <a:cs typeface="Arial"/>
              <a:sym typeface="Arial"/>
            </a:endParaRPr>
          </a:p>
          <a:p>
            <a:pPr marL="457200" lvl="0" indent="-314325" rtl="0">
              <a:spcBef>
                <a:spcPts val="0"/>
              </a:spcBef>
              <a:spcAft>
                <a:spcPts val="0"/>
              </a:spcAft>
              <a:buClr>
                <a:schemeClr val="dk1"/>
              </a:buClr>
              <a:buSzPts val="1350"/>
              <a:buChar char="●"/>
            </a:pPr>
            <a:r>
              <a:rPr lang="x-none" sz="1350">
                <a:latin typeface="Arial"/>
                <a:ea typeface="Arial"/>
                <a:cs typeface="Arial"/>
                <a:sym typeface="Arial"/>
              </a:rPr>
              <a:t>Andre som har vært utsatt for tuberkulosesmitte. Dette punktet åpner for pliktig undersøkelse ved berettiget mistanke i andre tilfeller enn de som er nevnt over</a:t>
            </a:r>
            <a:endParaRPr sz="1350">
              <a:latin typeface="Arial"/>
              <a:ea typeface="Arial"/>
              <a:cs typeface="Arial"/>
              <a:sym typeface="Arial"/>
            </a:endParaRPr>
          </a:p>
          <a:p>
            <a:pPr marL="914400" lvl="0" indent="-314325" rtl="0">
              <a:lnSpc>
                <a:spcPct val="115000"/>
              </a:lnSpc>
              <a:spcBef>
                <a:spcPts val="0"/>
              </a:spcBef>
              <a:spcAft>
                <a:spcPts val="0"/>
              </a:spcAft>
              <a:buClr>
                <a:schemeClr val="dk1"/>
              </a:buClr>
              <a:buSzPts val="1350"/>
              <a:buChar char="●"/>
            </a:pPr>
            <a:r>
              <a:rPr lang="x-none" sz="1350">
                <a:latin typeface="Arial"/>
                <a:ea typeface="Arial"/>
                <a:cs typeface="Arial"/>
                <a:sym typeface="Arial"/>
              </a:rPr>
              <a:t>Personer som har oppholdt seg i land med høy forekomst av tuberkulose kortere enn tre måneder men med spesielt høy risiko for smitte, som for eksempel gjennom arbeid i flyktningeleir, ved spesielle sykehusavdelinger, fengsler og liknende.</a:t>
            </a:r>
            <a:endParaRPr sz="1350">
              <a:latin typeface="Arial"/>
              <a:ea typeface="Arial"/>
              <a:cs typeface="Arial"/>
              <a:sym typeface="Arial"/>
            </a:endParaRPr>
          </a:p>
          <a:p>
            <a:pPr marL="914400" lvl="0" indent="-314325" rtl="0">
              <a:lnSpc>
                <a:spcPct val="115000"/>
              </a:lnSpc>
              <a:spcBef>
                <a:spcPts val="0"/>
              </a:spcBef>
              <a:spcAft>
                <a:spcPts val="0"/>
              </a:spcAft>
              <a:buClr>
                <a:schemeClr val="dk1"/>
              </a:buClr>
              <a:buSzPts val="1350"/>
              <a:buChar char="●"/>
            </a:pPr>
            <a:r>
              <a:rPr lang="x-none" sz="1350">
                <a:latin typeface="Arial"/>
                <a:ea typeface="Arial"/>
                <a:cs typeface="Arial"/>
                <a:sym typeface="Arial"/>
              </a:rPr>
              <a:t>Kontakter til personer med smittsom lungetuberkulose - Personer som er eksponert for en med smitteførende tuberkulose på en slik måte at smitte kan ha skjedd </a:t>
            </a:r>
            <a:endParaRPr sz="1350">
              <a:latin typeface="Arial"/>
              <a:ea typeface="Arial"/>
              <a:cs typeface="Arial"/>
              <a:sym typeface="Arial"/>
            </a:endParaRPr>
          </a:p>
          <a:p>
            <a:pPr marL="914400" lvl="0" indent="-314325" rtl="0">
              <a:lnSpc>
                <a:spcPct val="115000"/>
              </a:lnSpc>
              <a:spcBef>
                <a:spcPts val="0"/>
              </a:spcBef>
              <a:spcAft>
                <a:spcPts val="0"/>
              </a:spcAft>
              <a:buClr>
                <a:schemeClr val="dk1"/>
              </a:buClr>
              <a:buSzPts val="1350"/>
              <a:buChar char="●"/>
            </a:pPr>
            <a:r>
              <a:rPr lang="x-none" sz="1350">
                <a:latin typeface="Arial"/>
                <a:ea typeface="Arial"/>
                <a:cs typeface="Arial"/>
                <a:sym typeface="Arial"/>
              </a:rPr>
              <a:t>Personer med typiske symptomer på tuberkulose (hoste med over tre ukers varighet, særlig med oppspytt, feber og vekttap) har plikt til snarest å gi beskjed til lege og oppsøke legen for nødvendig undersøkelse</a:t>
            </a:r>
            <a:endParaRPr sz="1350">
              <a:latin typeface="Arial"/>
              <a:ea typeface="Arial"/>
              <a:cs typeface="Arial"/>
              <a:sym typeface="Arial"/>
            </a:endParaRPr>
          </a:p>
          <a:p>
            <a:pPr marL="914400" lvl="0" indent="-314325" rtl="0">
              <a:lnSpc>
                <a:spcPct val="115000"/>
              </a:lnSpc>
              <a:spcBef>
                <a:spcPts val="0"/>
              </a:spcBef>
              <a:spcAft>
                <a:spcPts val="0"/>
              </a:spcAft>
              <a:buClr>
                <a:schemeClr val="dk1"/>
              </a:buClr>
              <a:buSzPts val="1350"/>
              <a:buChar char="●"/>
            </a:pPr>
            <a:r>
              <a:rPr lang="x-none" sz="1350">
                <a:latin typeface="Arial"/>
                <a:ea typeface="Arial"/>
                <a:cs typeface="Arial"/>
                <a:sym typeface="Arial"/>
              </a:rPr>
              <a:t>Personer fra land med høy forekomst av tuberkulose, men som faller utenfor tuberkuloseforskriftens § 3-1a), for eksempel ved at de oppholder seg i Norge kortere enn tre måneder (for eksempel som sesongarbeidere i landbruket).</a:t>
            </a:r>
            <a:endParaRPr sz="1350">
              <a:latin typeface="Arial"/>
              <a:ea typeface="Arial"/>
              <a:cs typeface="Arial"/>
              <a:sym typeface="Arial"/>
            </a:endParaRPr>
          </a:p>
          <a:p>
            <a:pPr marL="914400" lvl="0" indent="-314325" rtl="0">
              <a:lnSpc>
                <a:spcPct val="115000"/>
              </a:lnSpc>
              <a:spcBef>
                <a:spcPts val="0"/>
              </a:spcBef>
              <a:spcAft>
                <a:spcPts val="0"/>
              </a:spcAft>
              <a:buClr>
                <a:schemeClr val="dk1"/>
              </a:buClr>
              <a:buSzPts val="1350"/>
              <a:buChar char="●"/>
            </a:pPr>
            <a:r>
              <a:rPr lang="x-none" sz="1350">
                <a:latin typeface="Arial"/>
                <a:ea typeface="Arial"/>
                <a:cs typeface="Arial"/>
                <a:sym typeface="Arial"/>
              </a:rPr>
              <a:t>For innsatte i fengsler, rusmisbrukere og husløse er det ingen generell plikt til tuberkuloseundersøkelse, med mindre de går inn under punktene nevnt i avsnittet over. Men kommunelegen bør være spesielt årvåken for å sikre tidlig diagnose, blant annet ved å organisere helsetjenestetilbud med lav terskel og eventuelt screeningundersøkelser </a:t>
            </a:r>
            <a:endParaRPr sz="1350">
              <a:latin typeface="Arial"/>
              <a:ea typeface="Arial"/>
              <a:cs typeface="Arial"/>
              <a:sym typeface="Arial"/>
            </a:endParaRPr>
          </a:p>
          <a:p>
            <a:pPr marL="914400" lvl="0" indent="-314325" rtl="0">
              <a:lnSpc>
                <a:spcPct val="115000"/>
              </a:lnSpc>
              <a:spcBef>
                <a:spcPts val="0"/>
              </a:spcBef>
              <a:spcAft>
                <a:spcPts val="0"/>
              </a:spcAft>
              <a:buClr>
                <a:schemeClr val="dk1"/>
              </a:buClr>
              <a:buSzPts val="1350"/>
              <a:buChar char="●"/>
            </a:pPr>
            <a:r>
              <a:rPr lang="x-none" sz="1350">
                <a:latin typeface="Arial"/>
                <a:ea typeface="Arial"/>
                <a:cs typeface="Arial"/>
                <a:sym typeface="Arial"/>
              </a:rPr>
              <a:t> </a:t>
            </a:r>
            <a:endParaRPr sz="1350">
              <a:latin typeface="Arial"/>
              <a:ea typeface="Arial"/>
              <a:cs typeface="Arial"/>
              <a:sym typeface="Arial"/>
            </a:endParaRPr>
          </a:p>
          <a:p>
            <a:pPr marL="0" lvl="0" indent="0" rtl="0">
              <a:lnSpc>
                <a:spcPct val="115000"/>
              </a:lnSpc>
              <a:spcBef>
                <a:spcPts val="2400"/>
              </a:spcBef>
              <a:spcAft>
                <a:spcPts val="0"/>
              </a:spcAft>
              <a:buNone/>
            </a:pPr>
            <a:endParaRPr sz="1350">
              <a:latin typeface="Arial"/>
              <a:ea typeface="Arial"/>
              <a:cs typeface="Arial"/>
              <a:sym typeface="Arial"/>
            </a:endParaRPr>
          </a:p>
          <a:p>
            <a:pPr marL="0" lvl="0" indent="0">
              <a:spcBef>
                <a:spcPts val="1700"/>
              </a:spcBef>
              <a:spcAft>
                <a:spcPts val="0"/>
              </a:spcAft>
              <a:buNone/>
            </a:pPr>
            <a:endParaRPr/>
          </a:p>
        </p:txBody>
      </p:sp>
      <p:sp>
        <p:nvSpPr>
          <p:cNvPr id="104" name="Shape 104"/>
          <p:cNvSpPr>
            <a:spLocks noGrp="1" noRot="1" noChangeAspect="1"/>
          </p:cNvSpPr>
          <p:nvPr>
            <p:ph type="sldImg" idx="2"/>
          </p:nvPr>
        </p:nvSpPr>
        <p:spPr>
          <a:xfrm>
            <a:off x="920750" y="742950"/>
            <a:ext cx="4954588" cy="37147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txBox="1">
            <a:spLocks noGrp="1"/>
          </p:cNvSpPr>
          <p:nvPr>
            <p:ph type="body" idx="1"/>
          </p:nvPr>
        </p:nvSpPr>
        <p:spPr>
          <a:xfrm>
            <a:off x="680720" y="4705073"/>
            <a:ext cx="5433061" cy="4457937"/>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x-none" sz="1400">
                <a:latin typeface="Arial"/>
                <a:ea typeface="Arial"/>
                <a:cs typeface="Arial"/>
                <a:sym typeface="Arial"/>
              </a:rPr>
              <a:t>Internasjonalt er tuberkulose den infeksjonen som tar flest liv. </a:t>
            </a:r>
            <a:endParaRPr sz="1400">
              <a:latin typeface="Arial"/>
              <a:ea typeface="Arial"/>
              <a:cs typeface="Arial"/>
              <a:sym typeface="Arial"/>
            </a:endParaRPr>
          </a:p>
          <a:p>
            <a:pPr marL="0" lvl="0" indent="0" rtl="0">
              <a:lnSpc>
                <a:spcPct val="115000"/>
              </a:lnSpc>
              <a:spcBef>
                <a:spcPts val="700"/>
              </a:spcBef>
              <a:spcAft>
                <a:spcPts val="0"/>
              </a:spcAft>
              <a:buClr>
                <a:schemeClr val="dk1"/>
              </a:buClr>
              <a:buSzPts val="1100"/>
              <a:buFont typeface="Arial"/>
              <a:buNone/>
            </a:pPr>
            <a:r>
              <a:rPr lang="x-none" sz="1400">
                <a:latin typeface="Arial"/>
                <a:ea typeface="Arial"/>
                <a:cs typeface="Arial"/>
                <a:sym typeface="Arial"/>
              </a:rPr>
              <a:t>I tillegg regner WHO med at bortimot en tredjedel av verdens befolkning er smittet av tuberkulose uten å være syke (latent tuberkulose).  Av de som er smittet er det bare noen få som vil utvikle sykdommen tuberkulose.</a:t>
            </a:r>
            <a:endParaRPr sz="1400">
              <a:latin typeface="Arial"/>
              <a:ea typeface="Arial"/>
              <a:cs typeface="Arial"/>
              <a:sym typeface="Arial"/>
            </a:endParaRPr>
          </a:p>
          <a:p>
            <a:pPr marL="0" lvl="0" indent="0" rtl="0">
              <a:lnSpc>
                <a:spcPct val="115000"/>
              </a:lnSpc>
              <a:spcBef>
                <a:spcPts val="700"/>
              </a:spcBef>
              <a:spcAft>
                <a:spcPts val="0"/>
              </a:spcAft>
              <a:buClr>
                <a:schemeClr val="dk1"/>
              </a:buClr>
              <a:buSzPts val="1100"/>
              <a:buFont typeface="Arial"/>
              <a:buNone/>
            </a:pPr>
            <a:r>
              <a:rPr lang="x-none" sz="1400">
                <a:latin typeface="Arial"/>
                <a:ea typeface="Arial"/>
                <a:cs typeface="Arial"/>
                <a:sym typeface="Arial"/>
              </a:rPr>
              <a:t>Det er føringer fra WHO og ECDC: </a:t>
            </a:r>
            <a:r>
              <a:rPr lang="x-none" sz="1400" b="1">
                <a:latin typeface="Arial"/>
                <a:ea typeface="Arial"/>
                <a:cs typeface="Arial"/>
                <a:sym typeface="Arial"/>
              </a:rPr>
              <a:t>Screening for tuberkulose og forebyggende behandling av smittede personer som tilhører risikogruppene er en av pilarene i WHOs strategi for å bekjempe tuberkulose i Europa.</a:t>
            </a:r>
            <a:endParaRPr sz="1400" b="1">
              <a:latin typeface="Arial"/>
              <a:ea typeface="Arial"/>
              <a:cs typeface="Arial"/>
              <a:sym typeface="Arial"/>
            </a:endParaRPr>
          </a:p>
          <a:p>
            <a:pPr marL="0" lvl="0" indent="0" rtl="0">
              <a:lnSpc>
                <a:spcPct val="115000"/>
              </a:lnSpc>
              <a:spcBef>
                <a:spcPts val="0"/>
              </a:spcBef>
              <a:spcAft>
                <a:spcPts val="0"/>
              </a:spcAft>
              <a:buClr>
                <a:schemeClr val="dk1"/>
              </a:buClr>
              <a:buSzPts val="1100"/>
              <a:buFont typeface="Arial"/>
              <a:buNone/>
            </a:pPr>
            <a:r>
              <a:rPr lang="x-none" sz="1400" b="1">
                <a:latin typeface="Arial"/>
                <a:ea typeface="Arial"/>
                <a:cs typeface="Arial"/>
                <a:sym typeface="Arial"/>
              </a:rPr>
              <a:t>Fokus på at immigranter som særlig sårbar gruppe. </a:t>
            </a:r>
            <a:endParaRPr sz="1400" b="1">
              <a:latin typeface="Arial"/>
              <a:ea typeface="Arial"/>
              <a:cs typeface="Arial"/>
              <a:sym typeface="Arial"/>
            </a:endParaRPr>
          </a:p>
          <a:p>
            <a:pPr marL="0" lvl="0" indent="0">
              <a:spcBef>
                <a:spcPts val="360"/>
              </a:spcBef>
              <a:spcAft>
                <a:spcPts val="0"/>
              </a:spcAft>
              <a:buNone/>
            </a:pPr>
            <a:endParaRPr/>
          </a:p>
        </p:txBody>
      </p:sp>
      <p:sp>
        <p:nvSpPr>
          <p:cNvPr id="110" name="Shape 110"/>
          <p:cNvSpPr>
            <a:spLocks noGrp="1" noRot="1" noChangeAspect="1"/>
          </p:cNvSpPr>
          <p:nvPr>
            <p:ph type="sldImg" idx="2"/>
          </p:nvPr>
        </p:nvSpPr>
        <p:spPr>
          <a:xfrm>
            <a:off x="920750" y="742950"/>
            <a:ext cx="4954588" cy="37147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txBox="1">
            <a:spLocks noGrp="1"/>
          </p:cNvSpPr>
          <p:nvPr>
            <p:ph type="body" idx="1"/>
          </p:nvPr>
        </p:nvSpPr>
        <p:spPr>
          <a:xfrm>
            <a:off x="680720" y="4705073"/>
            <a:ext cx="5433000" cy="4458000"/>
          </a:xfrm>
          <a:prstGeom prst="rect">
            <a:avLst/>
          </a:prstGeom>
        </p:spPr>
        <p:txBody>
          <a:bodyPr spcFirstLastPara="1" wrap="square" lIns="91425" tIns="91425" rIns="91425" bIns="91425" anchor="t" anchorCtr="0">
            <a:noAutofit/>
          </a:bodyPr>
          <a:lstStyle/>
          <a:p>
            <a:pPr marL="0" lvl="0" indent="0" rtl="0">
              <a:lnSpc>
                <a:spcPct val="115000"/>
              </a:lnSpc>
              <a:spcBef>
                <a:spcPts val="600"/>
              </a:spcBef>
              <a:spcAft>
                <a:spcPts val="0"/>
              </a:spcAft>
              <a:buClr>
                <a:schemeClr val="dk1"/>
              </a:buClr>
              <a:buSzPts val="1100"/>
              <a:buFont typeface="Arial"/>
              <a:buNone/>
            </a:pPr>
            <a:r>
              <a:rPr lang="x-none" sz="1350">
                <a:latin typeface="Arial"/>
                <a:ea typeface="Arial"/>
                <a:cs typeface="Arial"/>
                <a:sym typeface="Arial"/>
              </a:rPr>
              <a:t>Den rutinemessig screeningen ved ankomst er en viktig grunn til at det er lite nysmitte av tuberkulose i Norge, </a:t>
            </a:r>
            <a:endParaRPr sz="1350">
              <a:latin typeface="Arial"/>
              <a:ea typeface="Arial"/>
              <a:cs typeface="Arial"/>
              <a:sym typeface="Arial"/>
            </a:endParaRPr>
          </a:p>
          <a:p>
            <a:pPr marL="0" lvl="0" indent="0" rtl="0">
              <a:lnSpc>
                <a:spcPct val="115000"/>
              </a:lnSpc>
              <a:spcBef>
                <a:spcPts val="1400"/>
              </a:spcBef>
              <a:spcAft>
                <a:spcPts val="0"/>
              </a:spcAft>
              <a:buClr>
                <a:schemeClr val="dk1"/>
              </a:buClr>
              <a:buSzPts val="1100"/>
              <a:buFont typeface="Arial"/>
              <a:buNone/>
            </a:pPr>
            <a:r>
              <a:rPr lang="x-none" sz="1350">
                <a:latin typeface="Arial"/>
                <a:ea typeface="Arial"/>
                <a:cs typeface="Arial"/>
                <a:sym typeface="Arial"/>
              </a:rPr>
              <a:t>Av de utenlandsfødte der man kjenner oppholdstiden i Norge, </a:t>
            </a:r>
            <a:r>
              <a:rPr lang="x-none" sz="1350" b="1">
                <a:latin typeface="Arial"/>
                <a:ea typeface="Arial"/>
                <a:cs typeface="Arial"/>
                <a:sym typeface="Arial"/>
              </a:rPr>
              <a:t>er nesten halvparten blitt oppdaget det første året etter ankomst. </a:t>
            </a:r>
            <a:r>
              <a:rPr lang="x-none" sz="1400">
                <a:latin typeface="Calibri"/>
                <a:ea typeface="Calibri"/>
                <a:cs typeface="Calibri"/>
                <a:sym typeface="Calibri"/>
              </a:rPr>
              <a:t> Mye høyere R for å bli syk i l a de to første årene etter ble smittet med TB.</a:t>
            </a:r>
            <a:endParaRPr sz="1350" b="1">
              <a:latin typeface="Arial"/>
              <a:ea typeface="Arial"/>
              <a:cs typeface="Arial"/>
              <a:sym typeface="Arial"/>
            </a:endParaRPr>
          </a:p>
          <a:p>
            <a:pPr marL="0" lvl="0" indent="0" rtl="0">
              <a:lnSpc>
                <a:spcPct val="115000"/>
              </a:lnSpc>
              <a:spcBef>
                <a:spcPts val="1400"/>
              </a:spcBef>
              <a:spcAft>
                <a:spcPts val="0"/>
              </a:spcAft>
              <a:buClr>
                <a:schemeClr val="dk1"/>
              </a:buClr>
              <a:buSzPts val="1100"/>
              <a:buFont typeface="Arial"/>
              <a:buNone/>
            </a:pPr>
            <a:r>
              <a:rPr lang="x-none" sz="1400" b="1">
                <a:latin typeface="Arial"/>
                <a:ea typeface="Arial"/>
                <a:cs typeface="Arial"/>
                <a:sym typeface="Arial"/>
              </a:rPr>
              <a:t>Sannsynligheten for at en som er smittet skal bli syk er langt større hvis personen har visse risikofaktorer: har nedsatt immunforsvar, er nysmittet eller nyankommet fra et land med svært høy forekomst av tuberkulose eller er et barn.</a:t>
            </a:r>
            <a:endParaRPr sz="1400" b="1">
              <a:latin typeface="Arial"/>
              <a:ea typeface="Arial"/>
              <a:cs typeface="Arial"/>
              <a:sym typeface="Arial"/>
            </a:endParaRPr>
          </a:p>
          <a:p>
            <a:pPr marL="0" lvl="0" indent="0" rtl="0">
              <a:lnSpc>
                <a:spcPct val="115000"/>
              </a:lnSpc>
              <a:spcBef>
                <a:spcPts val="700"/>
              </a:spcBef>
              <a:spcAft>
                <a:spcPts val="0"/>
              </a:spcAft>
              <a:buClr>
                <a:schemeClr val="dk1"/>
              </a:buClr>
              <a:buSzPts val="1100"/>
              <a:buFont typeface="Arial"/>
              <a:buNone/>
            </a:pPr>
            <a:endParaRPr sz="1350">
              <a:latin typeface="Arial"/>
              <a:ea typeface="Arial"/>
              <a:cs typeface="Arial"/>
              <a:sym typeface="Arial"/>
            </a:endParaRPr>
          </a:p>
          <a:p>
            <a:pPr marL="0" lvl="0" indent="0" rtl="0">
              <a:lnSpc>
                <a:spcPct val="115000"/>
              </a:lnSpc>
              <a:spcBef>
                <a:spcPts val="1400"/>
              </a:spcBef>
              <a:spcAft>
                <a:spcPts val="1400"/>
              </a:spcAft>
              <a:buClr>
                <a:schemeClr val="dk1"/>
              </a:buClr>
              <a:buSzPts val="1100"/>
              <a:buFont typeface="Arial"/>
              <a:buNone/>
            </a:pPr>
            <a:endParaRPr sz="1350">
              <a:latin typeface="Arial"/>
              <a:ea typeface="Arial"/>
              <a:cs typeface="Arial"/>
              <a:sym typeface="Arial"/>
            </a:endParaRPr>
          </a:p>
        </p:txBody>
      </p:sp>
      <p:sp>
        <p:nvSpPr>
          <p:cNvPr id="116" name="Shape 116"/>
          <p:cNvSpPr>
            <a:spLocks noGrp="1" noRot="1" noChangeAspect="1"/>
          </p:cNvSpPr>
          <p:nvPr>
            <p:ph type="sldImg" idx="2"/>
          </p:nvPr>
        </p:nvSpPr>
        <p:spPr>
          <a:xfrm>
            <a:off x="920750" y="742950"/>
            <a:ext cx="4954588" cy="37147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920750" y="742950"/>
            <a:ext cx="4954588" cy="3714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0720" y="4705073"/>
            <a:ext cx="5433000" cy="4458000"/>
          </a:xfrm>
          <a:prstGeom prst="rect">
            <a:avLst/>
          </a:prstGeom>
        </p:spPr>
        <p:txBody>
          <a:bodyPr spcFirstLastPara="1" wrap="square" lIns="91425" tIns="91425" rIns="91425" bIns="91425" anchor="t" anchorCtr="0">
            <a:noAutofit/>
          </a:bodyPr>
          <a:lstStyle/>
          <a:p>
            <a:pPr marL="0" lvl="0" indent="0">
              <a:spcBef>
                <a:spcPts val="360"/>
              </a:spcBef>
              <a:spcAft>
                <a:spcPts val="0"/>
              </a:spcAft>
              <a:buClr>
                <a:schemeClr val="dk1"/>
              </a:buClr>
              <a:buSzPts val="1100"/>
              <a:buFont typeface="Arial"/>
              <a:buNone/>
            </a:pPr>
            <a:r>
              <a:rPr lang="x-none" sz="1400">
                <a:solidFill>
                  <a:srgbClr val="222222"/>
                </a:solidFill>
                <a:latin typeface="Calibri"/>
                <a:ea typeface="Calibri"/>
                <a:cs typeface="Calibri"/>
                <a:sym typeface="Calibri"/>
              </a:rPr>
              <a:t>Samtidig legges det mer vekt på å tilby denne undersøkelsen til nyankomne med økt risiko for å utvikle tuberkulose, og å følge opp alle IGRA-positive med tanke på forebyggende behandling. </a:t>
            </a:r>
            <a:endParaRPr sz="1400">
              <a:solidFill>
                <a:srgbClr val="222222"/>
              </a:solidFill>
              <a:latin typeface="Calibri"/>
              <a:ea typeface="Calibri"/>
              <a:cs typeface="Calibri"/>
              <a:sym typeface="Calibri"/>
            </a:endParaRPr>
          </a:p>
          <a:p>
            <a:pPr marL="0" lvl="0" indent="0">
              <a:spcBef>
                <a:spcPts val="360"/>
              </a:spcBef>
              <a:spcAft>
                <a:spcPts val="0"/>
              </a:spcAft>
              <a:buClr>
                <a:schemeClr val="dk1"/>
              </a:buClr>
              <a:buSzPts val="1100"/>
              <a:buFont typeface="Arial"/>
              <a:buNone/>
            </a:pPr>
            <a:r>
              <a:rPr lang="x-none" sz="1400">
                <a:solidFill>
                  <a:srgbClr val="222222"/>
                </a:solidFill>
                <a:latin typeface="Calibri"/>
                <a:ea typeface="Calibri"/>
                <a:cs typeface="Calibri"/>
                <a:sym typeface="Calibri"/>
              </a:rPr>
              <a:t>Formålet med endringen er å fokusere tilbudet om forebyggende behandling mot de gruppene som vil ha best nytte av det. </a:t>
            </a:r>
            <a:endParaRPr sz="1400">
              <a:solidFill>
                <a:srgbClr val="222222"/>
              </a:solidFill>
              <a:latin typeface="Calibri"/>
              <a:ea typeface="Calibri"/>
              <a:cs typeface="Calibri"/>
              <a:sym typeface="Calibri"/>
            </a:endParaRPr>
          </a:p>
          <a:p>
            <a:pPr marL="0" lvl="0" indent="0">
              <a:spcBef>
                <a:spcPts val="360"/>
              </a:spcBef>
              <a:spcAft>
                <a:spcPts val="0"/>
              </a:spcAft>
              <a:buClr>
                <a:schemeClr val="dk1"/>
              </a:buClr>
              <a:buSzPts val="1100"/>
              <a:buFont typeface="Arial"/>
              <a:buNone/>
            </a:pPr>
            <a:endParaRPr sz="1400">
              <a:latin typeface="Calibri"/>
              <a:ea typeface="Calibri"/>
              <a:cs typeface="Calibri"/>
              <a:sym typeface="Calibri"/>
            </a:endParaRPr>
          </a:p>
          <a:p>
            <a:pPr marL="0" lvl="0" indent="0">
              <a:spcBef>
                <a:spcPts val="360"/>
              </a:spcBef>
              <a:spcAft>
                <a:spcPts val="0"/>
              </a:spcAft>
              <a:buClr>
                <a:schemeClr val="dk1"/>
              </a:buClr>
              <a:buSzPts val="1100"/>
              <a:buFont typeface="Arial"/>
              <a:buNone/>
            </a:pPr>
            <a:r>
              <a:rPr lang="x-none" sz="1400">
                <a:latin typeface="Calibri"/>
                <a:ea typeface="Calibri"/>
                <a:cs typeface="Calibri"/>
                <a:sym typeface="Calibri"/>
              </a:rPr>
              <a:t>FHI fastsetter metode for screening og liste over land med høy forekomst. de får råd fra </a:t>
            </a:r>
            <a:endParaRPr sz="1400">
              <a:latin typeface="Calibri"/>
              <a:ea typeface="Calibri"/>
              <a:cs typeface="Calibri"/>
              <a:sym typeface="Calibri"/>
            </a:endParaRPr>
          </a:p>
          <a:p>
            <a:pPr marL="0" lvl="0" indent="0">
              <a:spcBef>
                <a:spcPts val="360"/>
              </a:spcBef>
              <a:spcAft>
                <a:spcPts val="0"/>
              </a:spcAft>
              <a:buClr>
                <a:schemeClr val="dk1"/>
              </a:buClr>
              <a:buSzPts val="1100"/>
              <a:buFont typeface="Arial"/>
              <a:buNone/>
            </a:pPr>
            <a:r>
              <a:rPr lang="x-none" sz="1400">
                <a:latin typeface="Calibri"/>
                <a:ea typeface="Calibri"/>
                <a:cs typeface="Calibri"/>
                <a:sym typeface="Calibri"/>
              </a:rPr>
              <a:t>•Tuberkulosekomiteen</a:t>
            </a:r>
            <a:endParaRPr sz="1400">
              <a:latin typeface="Calibri"/>
              <a:ea typeface="Calibri"/>
              <a:cs typeface="Calibri"/>
              <a:sym typeface="Calibri"/>
            </a:endParaRPr>
          </a:p>
          <a:p>
            <a:pPr marL="0" lvl="0" indent="0">
              <a:spcBef>
                <a:spcPts val="360"/>
              </a:spcBef>
              <a:spcAft>
                <a:spcPts val="0"/>
              </a:spcAft>
              <a:buClr>
                <a:schemeClr val="dk1"/>
              </a:buClr>
              <a:buSzPts val="1100"/>
              <a:buFont typeface="Arial"/>
              <a:buNone/>
            </a:pPr>
            <a:r>
              <a:rPr lang="x-none" sz="1400">
                <a:latin typeface="Calibri"/>
                <a:ea typeface="Calibri"/>
                <a:cs typeface="Calibri"/>
                <a:sym typeface="Calibri"/>
              </a:rPr>
              <a:t>•Tuberkulosekoordinatorer</a:t>
            </a:r>
            <a:endParaRPr sz="1400">
              <a:latin typeface="Calibri"/>
              <a:ea typeface="Calibri"/>
              <a:cs typeface="Calibri"/>
              <a:sym typeface="Calibri"/>
            </a:endParaRPr>
          </a:p>
          <a:p>
            <a:pPr marL="0" lvl="0" indent="0">
              <a:spcBef>
                <a:spcPts val="360"/>
              </a:spcBef>
              <a:spcAft>
                <a:spcPts val="0"/>
              </a:spcAft>
              <a:buClr>
                <a:schemeClr val="dk1"/>
              </a:buClr>
              <a:buSzPts val="1100"/>
              <a:buFont typeface="Arial"/>
              <a:buNone/>
            </a:pPr>
            <a:r>
              <a:rPr lang="x-none" sz="1400">
                <a:latin typeface="Calibri"/>
                <a:ea typeface="Calibri"/>
                <a:cs typeface="Calibri"/>
                <a:sym typeface="Calibri"/>
              </a:rPr>
              <a:t>•Andre involverte</a:t>
            </a:r>
            <a:endParaRPr sz="1400">
              <a:latin typeface="Calibri"/>
              <a:ea typeface="Calibri"/>
              <a:cs typeface="Calibri"/>
              <a:sym typeface="Calibri"/>
            </a:endParaRPr>
          </a:p>
          <a:p>
            <a:pPr marL="0" lvl="0" indent="0">
              <a:spcBef>
                <a:spcPts val="360"/>
              </a:spcBef>
              <a:spcAft>
                <a:spcPts val="0"/>
              </a:spcAft>
              <a:buNone/>
            </a:pPr>
            <a:endParaRPr sz="1400">
              <a:latin typeface="Calibri"/>
              <a:ea typeface="Calibri"/>
              <a:cs typeface="Calibri"/>
              <a:sym typeface="Calibri"/>
            </a:endParaRPr>
          </a:p>
        </p:txBody>
      </p:sp>
      <p:sp>
        <p:nvSpPr>
          <p:cNvPr id="126" name="Shape 126"/>
          <p:cNvSpPr txBox="1">
            <a:spLocks noGrp="1"/>
          </p:cNvSpPr>
          <p:nvPr>
            <p:ph type="sldNum" idx="12"/>
          </p:nvPr>
        </p:nvSpPr>
        <p:spPr>
          <a:xfrm>
            <a:off x="3847890" y="9408562"/>
            <a:ext cx="2945100" cy="495900"/>
          </a:xfrm>
          <a:prstGeom prst="rect">
            <a:avLst/>
          </a:prstGeom>
        </p:spPr>
        <p:txBody>
          <a:bodyPr spcFirstLastPara="1" wrap="square" lIns="94300" tIns="47150" rIns="94300" bIns="47150" anchor="b" anchorCtr="0">
            <a:noAutofit/>
          </a:bodyPr>
          <a:lstStyle/>
          <a:p>
            <a:pPr marL="0" lvl="0" indent="0">
              <a:spcBef>
                <a:spcPts val="0"/>
              </a:spcBef>
              <a:spcAft>
                <a:spcPts val="0"/>
              </a:spcAft>
              <a:buClr>
                <a:srgbClr val="000000"/>
              </a:buClr>
              <a:buFont typeface="Arial"/>
              <a:buNone/>
            </a:pPr>
            <a:fld id="{00000000-1234-1234-1234-123412341234}" type="slidenum">
              <a:rPr lang="x-none"/>
              <a:pPr marL="0" lvl="0" indent="0">
                <a:spcBef>
                  <a:spcPts val="0"/>
                </a:spcBef>
                <a:spcAft>
                  <a:spcPts val="0"/>
                </a:spcAft>
                <a:buClr>
                  <a:srgbClr val="000000"/>
                </a:buClr>
                <a:buFont typeface="Arial"/>
                <a:buNone/>
              </a:pP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920750" y="742950"/>
            <a:ext cx="4954588" cy="37147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32" name="Shape 132"/>
          <p:cNvSpPr txBox="1">
            <a:spLocks noGrp="1"/>
          </p:cNvSpPr>
          <p:nvPr>
            <p:ph type="body" idx="1"/>
          </p:nvPr>
        </p:nvSpPr>
        <p:spPr>
          <a:xfrm>
            <a:off x="680720" y="4705073"/>
            <a:ext cx="5433061" cy="4457937"/>
          </a:xfrm>
          <a:prstGeom prst="rect">
            <a:avLst/>
          </a:prstGeom>
          <a:noFill/>
          <a:ln>
            <a:noFill/>
          </a:ln>
        </p:spPr>
        <p:txBody>
          <a:bodyPr spcFirstLastPara="1" wrap="square" lIns="94300" tIns="47150" rIns="94300" bIns="47150" anchor="t" anchorCtr="0">
            <a:noAutofit/>
          </a:bodyPr>
          <a:lstStyle/>
          <a:p>
            <a:pPr marL="0" lvl="0" indent="0" rtl="0">
              <a:lnSpc>
                <a:spcPct val="115000"/>
              </a:lnSpc>
              <a:spcBef>
                <a:spcPts val="600"/>
              </a:spcBef>
              <a:spcAft>
                <a:spcPts val="0"/>
              </a:spcAft>
              <a:buClr>
                <a:schemeClr val="dk1"/>
              </a:buClr>
              <a:buSzPts val="1100"/>
              <a:buFont typeface="Arial"/>
              <a:buNone/>
            </a:pPr>
            <a:r>
              <a:rPr lang="x-none" sz="1350">
                <a:highlight>
                  <a:srgbClr val="FFFFFF"/>
                </a:highlight>
                <a:latin typeface="Arial"/>
                <a:ea typeface="Arial"/>
                <a:cs typeface="Arial"/>
                <a:sym typeface="Arial"/>
              </a:rPr>
              <a:t> Folkehelseinstituttet utarbeider liste over hvilke land som vurderes som høyforekomstland. Fra 1. mars 2017 ble det innført et skille mellom "høy" og "særlig høy" forekomst for bedre målretting av screening for latent tuberkulose.</a:t>
            </a:r>
            <a:endParaRPr sz="1350">
              <a:highlight>
                <a:srgbClr val="FFFFFF"/>
              </a:highlight>
              <a:latin typeface="Arial"/>
              <a:ea typeface="Arial"/>
              <a:cs typeface="Arial"/>
              <a:sym typeface="Arial"/>
            </a:endParaRPr>
          </a:p>
          <a:p>
            <a:pPr marL="0" lvl="0" indent="0" rtl="0">
              <a:lnSpc>
                <a:spcPct val="115000"/>
              </a:lnSpc>
              <a:spcBef>
                <a:spcPts val="1400"/>
              </a:spcBef>
              <a:spcAft>
                <a:spcPts val="0"/>
              </a:spcAft>
              <a:buClr>
                <a:schemeClr val="dk1"/>
              </a:buClr>
              <a:buSzPts val="1100"/>
              <a:buFont typeface="Arial"/>
              <a:buNone/>
            </a:pPr>
            <a:r>
              <a:rPr lang="x-none" sz="1350">
                <a:latin typeface="Arial"/>
                <a:ea typeface="Arial"/>
                <a:cs typeface="Arial"/>
                <a:sym typeface="Arial"/>
              </a:rPr>
              <a:t>Som hovedregel vil land som ifølge beregninger fra WHO har en tuberkuloseforekomst på 40 per 100 000 innbyggere eller mer, regnes som høyforekomstland, mens forekomst på over  200 tuberkulosetilfeller per 100 000 innbyggere blir regnet som "særlig høy" forekomst. I tillegg gjøres en vurdering av insidenstall i Norge og forekomst av resistens. Listen oppdateres regelmessig av FHI   </a:t>
            </a:r>
            <a:endParaRPr sz="1350">
              <a:latin typeface="Arial"/>
              <a:ea typeface="Arial"/>
              <a:cs typeface="Arial"/>
              <a:sym typeface="Arial"/>
            </a:endParaRPr>
          </a:p>
          <a:p>
            <a:pPr marL="0" marR="0" lvl="0" indent="0" algn="l" rtl="0">
              <a:lnSpc>
                <a:spcPct val="100000"/>
              </a:lnSpc>
              <a:spcBef>
                <a:spcPts val="1400"/>
              </a:spcBef>
              <a:spcAft>
                <a:spcPts val="0"/>
              </a:spcAft>
              <a:buClr>
                <a:schemeClr val="dk1"/>
              </a:buClr>
              <a:buSzPts val="1200"/>
              <a:buFont typeface="Times New Roman"/>
              <a:buNone/>
            </a:pPr>
            <a:endParaRPr sz="140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Times New Roman"/>
              <a:buNone/>
            </a:pPr>
            <a:r>
              <a:rPr lang="x-none" sz="1400">
                <a:latin typeface="Arial"/>
                <a:ea typeface="Arial"/>
                <a:cs typeface="Arial"/>
                <a:sym typeface="Arial"/>
              </a:rPr>
              <a:t>Hva er latent TB:</a:t>
            </a:r>
            <a:endParaRPr sz="140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Times New Roman"/>
              <a:buNone/>
            </a:pPr>
            <a:endParaRPr sz="1400">
              <a:latin typeface="Arial"/>
              <a:ea typeface="Arial"/>
              <a:cs typeface="Arial"/>
              <a:sym typeface="Arial"/>
            </a:endParaRPr>
          </a:p>
          <a:p>
            <a:pPr marL="342900" lvl="0" indent="-279400" rtl="0">
              <a:spcBef>
                <a:spcPts val="0"/>
              </a:spcBef>
              <a:spcAft>
                <a:spcPts val="0"/>
              </a:spcAft>
              <a:buClr>
                <a:srgbClr val="7F7F7F"/>
              </a:buClr>
              <a:buSzPts val="1400"/>
              <a:buFont typeface="Arial"/>
              <a:buChar char="▪"/>
            </a:pPr>
            <a:r>
              <a:rPr lang="x-none" sz="1400">
                <a:latin typeface="Arial"/>
                <a:ea typeface="Arial"/>
                <a:cs typeface="Arial"/>
                <a:sym typeface="Arial"/>
              </a:rPr>
              <a:t>Smittet av tuberkulose men ikke syk</a:t>
            </a:r>
            <a:endParaRPr sz="1400">
              <a:latin typeface="Arial"/>
              <a:ea typeface="Arial"/>
              <a:cs typeface="Arial"/>
              <a:sym typeface="Arial"/>
            </a:endParaRPr>
          </a:p>
          <a:p>
            <a:pPr marL="742950" lvl="1" indent="-222250" rtl="0">
              <a:spcBef>
                <a:spcPts val="480"/>
              </a:spcBef>
              <a:spcAft>
                <a:spcPts val="0"/>
              </a:spcAft>
              <a:buClr>
                <a:srgbClr val="7F7F7F"/>
              </a:buClr>
              <a:buSzPts val="1400"/>
              <a:buFont typeface="Arial"/>
              <a:buChar char="▪"/>
            </a:pPr>
            <a:r>
              <a:rPr lang="x-none" sz="1400">
                <a:latin typeface="Arial"/>
                <a:ea typeface="Arial"/>
                <a:cs typeface="Arial"/>
                <a:sym typeface="Arial"/>
              </a:rPr>
              <a:t>immunsystemet reagert på TB-bakterier</a:t>
            </a:r>
            <a:endParaRPr sz="1400">
              <a:latin typeface="Arial"/>
              <a:ea typeface="Arial"/>
              <a:cs typeface="Arial"/>
              <a:sym typeface="Arial"/>
            </a:endParaRPr>
          </a:p>
          <a:p>
            <a:pPr marL="342900" lvl="0" indent="-279400" rtl="0">
              <a:spcBef>
                <a:spcPts val="480"/>
              </a:spcBef>
              <a:spcAft>
                <a:spcPts val="0"/>
              </a:spcAft>
              <a:buClr>
                <a:srgbClr val="7F7F7F"/>
              </a:buClr>
              <a:buSzPts val="1400"/>
              <a:buFont typeface="Arial"/>
              <a:buChar char="▪"/>
            </a:pPr>
            <a:r>
              <a:rPr lang="x-none" sz="1400">
                <a:latin typeface="Arial"/>
                <a:ea typeface="Arial"/>
                <a:cs typeface="Arial"/>
                <a:sym typeface="Arial"/>
              </a:rPr>
              <a:t>Positiv IGRA og/eller Tuberkulintest</a:t>
            </a:r>
            <a:endParaRPr sz="1400">
              <a:latin typeface="Arial"/>
              <a:ea typeface="Arial"/>
              <a:cs typeface="Arial"/>
              <a:sym typeface="Arial"/>
            </a:endParaRPr>
          </a:p>
          <a:p>
            <a:pPr marL="342900" lvl="0" indent="-279400" rtl="0">
              <a:spcBef>
                <a:spcPts val="480"/>
              </a:spcBef>
              <a:spcAft>
                <a:spcPts val="0"/>
              </a:spcAft>
              <a:buClr>
                <a:srgbClr val="7F7F7F"/>
              </a:buClr>
              <a:buSzPts val="1400"/>
              <a:buFont typeface="Arial"/>
              <a:buChar char="▪"/>
            </a:pPr>
            <a:r>
              <a:rPr lang="x-none" sz="1400">
                <a:latin typeface="Arial"/>
                <a:ea typeface="Arial"/>
                <a:cs typeface="Arial"/>
                <a:sym typeface="Arial"/>
              </a:rPr>
              <a:t>Blir positiv 4-8 (10) uker etter smitte</a:t>
            </a:r>
            <a:endParaRPr sz="1400">
              <a:latin typeface="Arial"/>
              <a:ea typeface="Arial"/>
              <a:cs typeface="Arial"/>
              <a:sym typeface="Arial"/>
            </a:endParaRPr>
          </a:p>
          <a:p>
            <a:pPr marL="342900" lvl="0" indent="-279400" rtl="0">
              <a:spcBef>
                <a:spcPts val="480"/>
              </a:spcBef>
              <a:spcAft>
                <a:spcPts val="0"/>
              </a:spcAft>
              <a:buClr>
                <a:srgbClr val="7F7F7F"/>
              </a:buClr>
              <a:buSzPts val="1400"/>
              <a:buFont typeface="Arial"/>
              <a:buChar char="▪"/>
            </a:pPr>
            <a:r>
              <a:rPr lang="x-none" sz="1400">
                <a:latin typeface="Arial"/>
                <a:ea typeface="Arial"/>
                <a:cs typeface="Arial"/>
                <a:sym typeface="Arial"/>
              </a:rPr>
              <a:t>Ca 5-10 % utvikler sykdom i løpet av livet</a:t>
            </a:r>
            <a:endParaRPr sz="1400">
              <a:latin typeface="Arial"/>
              <a:ea typeface="Arial"/>
              <a:cs typeface="Arial"/>
              <a:sym typeface="Arial"/>
            </a:endParaRPr>
          </a:p>
          <a:p>
            <a:pPr marL="342900" lvl="0" indent="-279400" rtl="0">
              <a:spcBef>
                <a:spcPts val="480"/>
              </a:spcBef>
              <a:spcAft>
                <a:spcPts val="0"/>
              </a:spcAft>
              <a:buClr>
                <a:srgbClr val="7F7F7F"/>
              </a:buClr>
              <a:buSzPts val="1400"/>
              <a:buFont typeface="Arial"/>
              <a:buChar char="▪"/>
            </a:pPr>
            <a:r>
              <a:rPr lang="x-none" sz="1400">
                <a:latin typeface="Arial"/>
                <a:ea typeface="Arial"/>
                <a:cs typeface="Arial"/>
                <a:sym typeface="Arial"/>
              </a:rPr>
              <a:t>De fleste i løpet av 2 år etter smitte</a:t>
            </a:r>
            <a:endParaRPr sz="140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Times New Roman"/>
              <a:buNone/>
            </a:pPr>
            <a:endParaRPr sz="1400">
              <a:latin typeface="Arial"/>
              <a:ea typeface="Arial"/>
              <a:cs typeface="Arial"/>
              <a:sym typeface="Arial"/>
            </a:endParaRPr>
          </a:p>
          <a:p>
            <a:pPr marL="0" marR="0" lvl="0" indent="0" algn="l" rtl="0">
              <a:spcBef>
                <a:spcPts val="360"/>
              </a:spcBef>
              <a:spcAft>
                <a:spcPts val="0"/>
              </a:spcAft>
              <a:buNone/>
            </a:pPr>
            <a:endParaRPr sz="1200" b="0" i="0" u="none" strike="noStrike" cap="none">
              <a:solidFill>
                <a:schemeClr val="dk1"/>
              </a:solidFill>
              <a:latin typeface="Times New Roman"/>
              <a:ea typeface="Times New Roman"/>
              <a:cs typeface="Times New Roman"/>
              <a:sym typeface="Times New Roman"/>
            </a:endParaRPr>
          </a:p>
        </p:txBody>
      </p:sp>
      <p:sp>
        <p:nvSpPr>
          <p:cNvPr id="133" name="Shape 133"/>
          <p:cNvSpPr txBox="1">
            <a:spLocks noGrp="1"/>
          </p:cNvSpPr>
          <p:nvPr>
            <p:ph type="sldNum" idx="12"/>
          </p:nvPr>
        </p:nvSpPr>
        <p:spPr>
          <a:xfrm>
            <a:off x="3847890" y="9408562"/>
            <a:ext cx="2945024" cy="495854"/>
          </a:xfrm>
          <a:prstGeom prst="rect">
            <a:avLst/>
          </a:prstGeom>
          <a:noFill/>
          <a:ln>
            <a:noFill/>
          </a:ln>
        </p:spPr>
        <p:txBody>
          <a:bodyPr spcFirstLastPara="1" wrap="square" lIns="94300" tIns="47150" rIns="94300" bIns="47150" anchor="b" anchorCtr="0">
            <a:noAutofit/>
          </a:bodyPr>
          <a:lstStyle/>
          <a:p>
            <a:pPr marL="0" marR="0" lvl="0" indent="0" algn="r" rtl="0">
              <a:spcBef>
                <a:spcPts val="0"/>
              </a:spcBef>
              <a:spcAft>
                <a:spcPts val="0"/>
              </a:spcAft>
              <a:buNone/>
            </a:pPr>
            <a:fld id="{00000000-1234-1234-1234-123412341234}" type="slidenum">
              <a:rPr lang="x-none" sz="1200">
                <a:solidFill>
                  <a:schemeClr val="dk1"/>
                </a:solidFill>
                <a:latin typeface="Times New Roman"/>
                <a:ea typeface="Times New Roman"/>
                <a:cs typeface="Times New Roman"/>
                <a:sym typeface="Times New Roman"/>
              </a:rPr>
              <a:pPr marL="0" marR="0" lvl="0" indent="0" algn="r" rtl="0">
                <a:spcBef>
                  <a:spcPts val="0"/>
                </a:spcBef>
                <a:spcAft>
                  <a:spcPts val="0"/>
                </a:spcAft>
                <a:buNone/>
              </a:pPr>
              <a:t>9</a:t>
            </a:fld>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tellysbilde" type="title">
  <p:cSld name="TITLE">
    <p:spTree>
      <p:nvGrpSpPr>
        <p:cNvPr id="1" name="Shape 16"/>
        <p:cNvGrpSpPr/>
        <p:nvPr/>
      </p:nvGrpSpPr>
      <p:grpSpPr>
        <a:xfrm>
          <a:off x="0" y="0"/>
          <a:ext cx="0" cy="0"/>
          <a:chOff x="0" y="0"/>
          <a:chExt cx="0" cy="0"/>
        </a:xfrm>
      </p:grpSpPr>
      <p:sp>
        <p:nvSpPr>
          <p:cNvPr id="17" name="Shape 17"/>
          <p:cNvSpPr/>
          <p:nvPr/>
        </p:nvSpPr>
        <p:spPr>
          <a:xfrm>
            <a:off x="0" y="979552"/>
            <a:ext cx="9144000" cy="2938800"/>
          </a:xfrm>
          <a:prstGeom prst="rect">
            <a:avLst/>
          </a:prstGeom>
          <a:solidFill>
            <a:srgbClr val="00B0F0"/>
          </a:solidFill>
          <a:ln>
            <a:noFill/>
          </a:ln>
        </p:spPr>
        <p:txBody>
          <a:bodyPr spcFirstLastPara="1" wrap="square" lIns="79750" tIns="39875" rIns="79750" bIns="39875"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 name="Shape 18"/>
          <p:cNvSpPr/>
          <p:nvPr/>
        </p:nvSpPr>
        <p:spPr>
          <a:xfrm>
            <a:off x="0" y="3918209"/>
            <a:ext cx="9144000" cy="2644800"/>
          </a:xfrm>
          <a:prstGeom prst="rect">
            <a:avLst/>
          </a:prstGeom>
          <a:solidFill>
            <a:srgbClr val="FFED00"/>
          </a:solidFill>
          <a:ln>
            <a:noFill/>
          </a:ln>
        </p:spPr>
        <p:txBody>
          <a:bodyPr spcFirstLastPara="1" wrap="square" lIns="79750" tIns="39875" rIns="79750" bIns="39875"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9" name="Shape 19" descr="cle 20100727 003b PPT.jpg"/>
          <p:cNvPicPr preferRelativeResize="0"/>
          <p:nvPr/>
        </p:nvPicPr>
        <p:blipFill>
          <a:blip r:embed="rId2">
            <a:alphaModFix/>
          </a:blip>
          <a:stretch>
            <a:fillRect/>
          </a:stretch>
        </p:blipFill>
        <p:spPr>
          <a:xfrm>
            <a:off x="1084724" y="3287781"/>
            <a:ext cx="5562000" cy="3129179"/>
          </a:xfrm>
          <a:prstGeom prst="rect">
            <a:avLst/>
          </a:prstGeom>
          <a:noFill/>
          <a:ln>
            <a:noFill/>
          </a:ln>
        </p:spPr>
      </p:pic>
      <p:sp>
        <p:nvSpPr>
          <p:cNvPr id="20" name="Shape 20"/>
          <p:cNvSpPr txBox="1">
            <a:spLocks noGrp="1"/>
          </p:cNvSpPr>
          <p:nvPr>
            <p:ph type="ctrTitle"/>
          </p:nvPr>
        </p:nvSpPr>
        <p:spPr>
          <a:xfrm>
            <a:off x="939102" y="2122363"/>
            <a:ext cx="8003700" cy="1175400"/>
          </a:xfrm>
          <a:prstGeom prst="rect">
            <a:avLst/>
          </a:prstGeom>
          <a:noFill/>
          <a:ln>
            <a:noFill/>
          </a:ln>
        </p:spPr>
        <p:txBody>
          <a:bodyPr spcFirstLastPara="1" wrap="square" lIns="79750" tIns="79750" rIns="79750" bIns="79750" anchor="t" anchorCtr="0"/>
          <a:lstStyle>
            <a:lvl1pPr marL="0" marR="0" lvl="0" indent="0" algn="l" rtl="0">
              <a:spcBef>
                <a:spcPts val="0"/>
              </a:spcBef>
              <a:spcAft>
                <a:spcPts val="0"/>
              </a:spcAft>
              <a:buClr>
                <a:schemeClr val="dk1"/>
              </a:buClr>
              <a:buSzPts val="1200"/>
              <a:buFont typeface="Calibri"/>
              <a:buNone/>
              <a:defRPr sz="3800" b="0" i="0" u="none" strike="noStrike" cap="none">
                <a:solidFill>
                  <a:schemeClr val="dk1"/>
                </a:solidFill>
                <a:latin typeface="Calibri"/>
                <a:ea typeface="Calibri"/>
                <a:cs typeface="Calibri"/>
                <a:sym typeface="Calibri"/>
              </a:defRPr>
            </a:lvl1pPr>
            <a:lvl2pPr lvl="1" indent="0">
              <a:spcBef>
                <a:spcPts val="0"/>
              </a:spcBef>
              <a:spcAft>
                <a:spcPts val="0"/>
              </a:spcAft>
              <a:buSzPts val="1200"/>
              <a:buNone/>
              <a:defRPr sz="1600"/>
            </a:lvl2pPr>
            <a:lvl3pPr lvl="2" indent="0">
              <a:spcBef>
                <a:spcPts val="0"/>
              </a:spcBef>
              <a:spcAft>
                <a:spcPts val="0"/>
              </a:spcAft>
              <a:buSzPts val="1200"/>
              <a:buNone/>
              <a:defRPr sz="1600"/>
            </a:lvl3pPr>
            <a:lvl4pPr lvl="3" indent="0">
              <a:spcBef>
                <a:spcPts val="0"/>
              </a:spcBef>
              <a:spcAft>
                <a:spcPts val="0"/>
              </a:spcAft>
              <a:buSzPts val="1200"/>
              <a:buNone/>
              <a:defRPr sz="1600"/>
            </a:lvl4pPr>
            <a:lvl5pPr lvl="4" indent="0">
              <a:spcBef>
                <a:spcPts val="0"/>
              </a:spcBef>
              <a:spcAft>
                <a:spcPts val="0"/>
              </a:spcAft>
              <a:buSzPts val="1200"/>
              <a:buNone/>
              <a:defRPr sz="1600"/>
            </a:lvl5pPr>
            <a:lvl6pPr lvl="5" indent="0">
              <a:spcBef>
                <a:spcPts val="0"/>
              </a:spcBef>
              <a:spcAft>
                <a:spcPts val="0"/>
              </a:spcAft>
              <a:buSzPts val="1200"/>
              <a:buNone/>
              <a:defRPr sz="1600"/>
            </a:lvl6pPr>
            <a:lvl7pPr lvl="6" indent="0">
              <a:spcBef>
                <a:spcPts val="0"/>
              </a:spcBef>
              <a:spcAft>
                <a:spcPts val="0"/>
              </a:spcAft>
              <a:buSzPts val="1200"/>
              <a:buNone/>
              <a:defRPr sz="1600"/>
            </a:lvl7pPr>
            <a:lvl8pPr lvl="7" indent="0">
              <a:spcBef>
                <a:spcPts val="0"/>
              </a:spcBef>
              <a:spcAft>
                <a:spcPts val="0"/>
              </a:spcAft>
              <a:buSzPts val="1200"/>
              <a:buNone/>
              <a:defRPr sz="1600"/>
            </a:lvl8pPr>
            <a:lvl9pPr lvl="8" indent="0">
              <a:spcBef>
                <a:spcPts val="0"/>
              </a:spcBef>
              <a:spcAft>
                <a:spcPts val="0"/>
              </a:spcAft>
              <a:buSzPts val="1200"/>
              <a:buNone/>
              <a:defRPr sz="1600"/>
            </a:lvl9pPr>
          </a:lstStyle>
          <a:p>
            <a:endParaRPr/>
          </a:p>
        </p:txBody>
      </p:sp>
      <p:sp>
        <p:nvSpPr>
          <p:cNvPr id="21" name="Shape 21"/>
          <p:cNvSpPr/>
          <p:nvPr/>
        </p:nvSpPr>
        <p:spPr>
          <a:xfrm>
            <a:off x="0" y="6546675"/>
            <a:ext cx="9144000" cy="326400"/>
          </a:xfrm>
          <a:prstGeom prst="rect">
            <a:avLst/>
          </a:prstGeom>
          <a:solidFill>
            <a:srgbClr val="9D9D9D"/>
          </a:solidFill>
          <a:ln>
            <a:noFill/>
          </a:ln>
        </p:spPr>
        <p:txBody>
          <a:bodyPr spcFirstLastPara="1" wrap="square" lIns="79750" tIns="39875" rIns="79750" bIns="39875"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 name="Shape 22"/>
          <p:cNvSpPr txBox="1">
            <a:spLocks noGrp="1"/>
          </p:cNvSpPr>
          <p:nvPr>
            <p:ph type="subTitle" idx="1"/>
          </p:nvPr>
        </p:nvSpPr>
        <p:spPr>
          <a:xfrm>
            <a:off x="985083" y="1012204"/>
            <a:ext cx="6156900" cy="261300"/>
          </a:xfrm>
          <a:prstGeom prst="rect">
            <a:avLst/>
          </a:prstGeom>
          <a:noFill/>
          <a:ln>
            <a:noFill/>
          </a:ln>
        </p:spPr>
        <p:txBody>
          <a:bodyPr spcFirstLastPara="1" wrap="square" lIns="79750" tIns="79750" rIns="79750" bIns="79750" anchor="t" anchorCtr="0"/>
          <a:lstStyle>
            <a:lvl1pPr marL="0" marR="0" lvl="0" indent="0" algn="l" rtl="0">
              <a:spcBef>
                <a:spcPts val="300"/>
              </a:spcBef>
              <a:spcAft>
                <a:spcPts val="0"/>
              </a:spcAft>
              <a:buClr>
                <a:schemeClr val="dk1"/>
              </a:buClr>
              <a:buSzPts val="3200"/>
              <a:buFont typeface="Noto Sans Symbols"/>
              <a:buNone/>
              <a:defRPr sz="1400" b="0" i="0" u="none" strike="noStrike" cap="none">
                <a:solidFill>
                  <a:schemeClr val="dk1"/>
                </a:solidFill>
                <a:latin typeface="Calibri"/>
                <a:ea typeface="Calibri"/>
                <a:cs typeface="Calibri"/>
                <a:sym typeface="Calibri"/>
              </a:defRPr>
            </a:lvl1pPr>
            <a:lvl2pPr marL="457200" marR="0" lvl="1" indent="0" algn="ctr" rtl="0">
              <a:spcBef>
                <a:spcPts val="600"/>
              </a:spcBef>
              <a:spcAft>
                <a:spcPts val="0"/>
              </a:spcAft>
              <a:buClr>
                <a:srgbClr val="888888"/>
              </a:buClr>
              <a:buSzPts val="2800"/>
              <a:buFont typeface="Noto Sans Symbols"/>
              <a:buNone/>
              <a:defRPr sz="2800" b="0" i="0" u="none" strike="noStrike" cap="none">
                <a:solidFill>
                  <a:srgbClr val="888888"/>
                </a:solidFill>
                <a:latin typeface="Calibri"/>
                <a:ea typeface="Calibri"/>
                <a:cs typeface="Calibri"/>
                <a:sym typeface="Calibri"/>
              </a:defRPr>
            </a:lvl2pPr>
            <a:lvl3pPr marL="914400" marR="0" lvl="2" indent="0" algn="ctr" rtl="0">
              <a:spcBef>
                <a:spcPts val="500"/>
              </a:spcBef>
              <a:spcAft>
                <a:spcPts val="0"/>
              </a:spcAft>
              <a:buClr>
                <a:srgbClr val="888888"/>
              </a:buClr>
              <a:buSzPts val="2400"/>
              <a:buFont typeface="Noto Sans Symbols"/>
              <a:buNone/>
              <a:defRPr sz="2400" b="0" i="0" u="none" strike="noStrike" cap="none">
                <a:solidFill>
                  <a:srgbClr val="888888"/>
                </a:solidFill>
                <a:latin typeface="Calibri"/>
                <a:ea typeface="Calibri"/>
                <a:cs typeface="Calibri"/>
                <a:sym typeface="Calibri"/>
              </a:defRPr>
            </a:lvl3pPr>
            <a:lvl4pPr marL="1358900" marR="0" lvl="3" indent="0" algn="ctr" rtl="0">
              <a:spcBef>
                <a:spcPts val="400"/>
              </a:spcBef>
              <a:spcAft>
                <a:spcPts val="0"/>
              </a:spcAft>
              <a:buClr>
                <a:srgbClr val="888888"/>
              </a:buClr>
              <a:buSzPts val="2000"/>
              <a:buFont typeface="Noto Sans Symbols"/>
              <a:buNone/>
              <a:defRPr sz="2000" b="0" i="0" u="none" strike="noStrike" cap="none">
                <a:solidFill>
                  <a:srgbClr val="888888"/>
                </a:solidFill>
                <a:latin typeface="Calibri"/>
                <a:ea typeface="Calibri"/>
                <a:cs typeface="Calibri"/>
                <a:sym typeface="Calibri"/>
              </a:defRPr>
            </a:lvl4pPr>
            <a:lvl5pPr marL="1816100" marR="0" lvl="4" indent="0" algn="ctr" rtl="0">
              <a:spcBef>
                <a:spcPts val="400"/>
              </a:spcBef>
              <a:spcAft>
                <a:spcPts val="0"/>
              </a:spcAft>
              <a:buClr>
                <a:srgbClr val="888888"/>
              </a:buClr>
              <a:buSzPts val="2000"/>
              <a:buFont typeface="Noto Sans Symbols"/>
              <a:buNone/>
              <a:defRPr sz="2000" b="0" i="0" u="none" strike="noStrike" cap="none">
                <a:solidFill>
                  <a:srgbClr val="888888"/>
                </a:solidFill>
                <a:latin typeface="Calibri"/>
                <a:ea typeface="Calibri"/>
                <a:cs typeface="Calibri"/>
                <a:sym typeface="Calibri"/>
              </a:defRPr>
            </a:lvl5pPr>
            <a:lvl6pPr marL="2273300" marR="0" lvl="5"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30500" marR="0" lvl="6"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187700" marR="0" lvl="7" indent="-1270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44900" marR="0" lvl="8" indent="-1270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23" name="Shape 23"/>
          <p:cNvSpPr txBox="1">
            <a:spLocks noGrp="1"/>
          </p:cNvSpPr>
          <p:nvPr>
            <p:ph type="sldNum" idx="12"/>
          </p:nvPr>
        </p:nvSpPr>
        <p:spPr>
          <a:xfrm>
            <a:off x="8465558" y="6628304"/>
            <a:ext cx="492600" cy="228600"/>
          </a:xfrm>
          <a:prstGeom prst="rect">
            <a:avLst/>
          </a:prstGeom>
          <a:noFill/>
          <a:ln>
            <a:noFill/>
          </a:ln>
        </p:spPr>
        <p:txBody>
          <a:bodyPr spcFirstLastPara="1" wrap="square" lIns="91000" tIns="45500" rIns="91000" bIns="45500" anchor="ctr" anchorCtr="0">
            <a:noAutofit/>
          </a:bodyPr>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0" marR="0" lvl="1" indent="0" algn="r" rtl="0">
              <a:spcBef>
                <a:spcPts val="0"/>
              </a:spcBef>
              <a:buNone/>
              <a:defRPr sz="1200" b="0" i="0" u="none" strike="noStrike" cap="none">
                <a:solidFill>
                  <a:schemeClr val="dk1"/>
                </a:solidFill>
                <a:latin typeface="Calibri"/>
                <a:ea typeface="Calibri"/>
                <a:cs typeface="Calibri"/>
                <a:sym typeface="Calibri"/>
              </a:defRPr>
            </a:lvl2pPr>
            <a:lvl3pPr marL="0" marR="0" lvl="2" indent="0" algn="r" rtl="0">
              <a:spcBef>
                <a:spcPts val="0"/>
              </a:spcBef>
              <a:buNone/>
              <a:defRPr sz="1200" b="0" i="0" u="none" strike="noStrike" cap="none">
                <a:solidFill>
                  <a:schemeClr val="dk1"/>
                </a:solidFill>
                <a:latin typeface="Calibri"/>
                <a:ea typeface="Calibri"/>
                <a:cs typeface="Calibri"/>
                <a:sym typeface="Calibri"/>
              </a:defRPr>
            </a:lvl3pPr>
            <a:lvl4pPr marL="0" marR="0" lvl="3" indent="0" algn="r" rtl="0">
              <a:spcBef>
                <a:spcPts val="0"/>
              </a:spcBef>
              <a:buNone/>
              <a:defRPr sz="1200" b="0" i="0" u="none" strike="noStrike" cap="none">
                <a:solidFill>
                  <a:schemeClr val="dk1"/>
                </a:solidFill>
                <a:latin typeface="Calibri"/>
                <a:ea typeface="Calibri"/>
                <a:cs typeface="Calibri"/>
                <a:sym typeface="Calibri"/>
              </a:defRPr>
            </a:lvl4pPr>
            <a:lvl5pPr marL="0" marR="0" lvl="4" indent="0" algn="r" rtl="0">
              <a:spcBef>
                <a:spcPts val="0"/>
              </a:spcBef>
              <a:buNone/>
              <a:defRPr sz="1200" b="0" i="0" u="none" strike="noStrike" cap="none">
                <a:solidFill>
                  <a:schemeClr val="dk1"/>
                </a:solidFill>
                <a:latin typeface="Calibri"/>
                <a:ea typeface="Calibri"/>
                <a:cs typeface="Calibri"/>
                <a:sym typeface="Calibri"/>
              </a:defRPr>
            </a:lvl5pPr>
            <a:lvl6pPr marL="0" marR="0" lvl="5" indent="0" algn="r" rtl="0">
              <a:spcBef>
                <a:spcPts val="0"/>
              </a:spcBef>
              <a:buNone/>
              <a:defRPr sz="1200" b="0" i="0" u="none" strike="noStrike" cap="none">
                <a:solidFill>
                  <a:schemeClr val="dk1"/>
                </a:solidFill>
                <a:latin typeface="Calibri"/>
                <a:ea typeface="Calibri"/>
                <a:cs typeface="Calibri"/>
                <a:sym typeface="Calibri"/>
              </a:defRPr>
            </a:lvl6pPr>
            <a:lvl7pPr marL="0" marR="0" lvl="6" indent="0" algn="r" rtl="0">
              <a:spcBef>
                <a:spcPts val="0"/>
              </a:spcBef>
              <a:buNone/>
              <a:defRPr sz="1200" b="0" i="0" u="none" strike="noStrike" cap="none">
                <a:solidFill>
                  <a:schemeClr val="dk1"/>
                </a:solidFill>
                <a:latin typeface="Calibri"/>
                <a:ea typeface="Calibri"/>
                <a:cs typeface="Calibri"/>
                <a:sym typeface="Calibri"/>
              </a:defRPr>
            </a:lvl7pPr>
            <a:lvl8pPr marL="0" marR="0" lvl="7" indent="0" algn="r" rtl="0">
              <a:spcBef>
                <a:spcPts val="0"/>
              </a:spcBef>
              <a:buNone/>
              <a:defRPr sz="1200" b="0" i="0" u="none" strike="noStrike" cap="none">
                <a:solidFill>
                  <a:schemeClr val="dk1"/>
                </a:solidFill>
                <a:latin typeface="Calibri"/>
                <a:ea typeface="Calibri"/>
                <a:cs typeface="Calibri"/>
                <a:sym typeface="Calibri"/>
              </a:defRPr>
            </a:lvl8pPr>
            <a:lvl9pPr marL="0" marR="0" lvl="8" indent="0" algn="r" rtl="0">
              <a:spcBef>
                <a:spcPts val="0"/>
              </a:spcBef>
              <a:buNone/>
              <a:defRPr sz="1200" b="0" i="0" u="none" strike="noStrike" cap="none">
                <a:solidFill>
                  <a:schemeClr val="dk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x-none"/>
              <a:pPr marL="0" lvl="0" indent="0">
                <a:spcBef>
                  <a:spcPts val="0"/>
                </a:spcBef>
                <a:spcAft>
                  <a:spcPts val="0"/>
                </a:spcAft>
                <a:buNone/>
              </a:pPr>
              <a:t>‹#›</a:t>
            </a:fld>
            <a:endParaRPr/>
          </a:p>
        </p:txBody>
      </p:sp>
      <p:pic>
        <p:nvPicPr>
          <p:cNvPr id="24" name="Shape 24" descr="signatur.png"/>
          <p:cNvPicPr preferRelativeResize="0"/>
          <p:nvPr/>
        </p:nvPicPr>
        <p:blipFill rotWithShape="1">
          <a:blip r:embed="rId3">
            <a:alphaModFix/>
          </a:blip>
          <a:srcRect/>
          <a:stretch/>
        </p:blipFill>
        <p:spPr>
          <a:xfrm>
            <a:off x="446506" y="236406"/>
            <a:ext cx="2668800" cy="528000"/>
          </a:xfrm>
          <a:prstGeom prst="rect">
            <a:avLst/>
          </a:prstGeom>
          <a:noFill/>
          <a:ln>
            <a:noFill/>
          </a:ln>
        </p:spPr>
      </p:pic>
      <p:sp>
        <p:nvSpPr>
          <p:cNvPr id="25" name="Shape 25"/>
          <p:cNvSpPr txBox="1"/>
          <p:nvPr/>
        </p:nvSpPr>
        <p:spPr>
          <a:xfrm rot="-5400000">
            <a:off x="8262477" y="5697972"/>
            <a:ext cx="1567500" cy="164400"/>
          </a:xfrm>
          <a:prstGeom prst="rect">
            <a:avLst/>
          </a:prstGeom>
          <a:noFill/>
          <a:ln>
            <a:noFill/>
          </a:ln>
        </p:spPr>
        <p:txBody>
          <a:bodyPr spcFirstLastPara="1" wrap="square" lIns="79750" tIns="39875" rIns="79750" bIns="39875" anchor="t" anchorCtr="0">
            <a:noAutofit/>
          </a:bodyPr>
          <a:lstStyle/>
          <a:p>
            <a:pPr marL="0" marR="0" lvl="0" indent="0" algn="l" rtl="0">
              <a:spcBef>
                <a:spcPts val="0"/>
              </a:spcBef>
              <a:spcAft>
                <a:spcPts val="0"/>
              </a:spcAft>
              <a:buNone/>
            </a:pPr>
            <a:r>
              <a:rPr lang="x-none" sz="600" b="0" i="0" u="none" strike="noStrike" cap="none">
                <a:solidFill>
                  <a:srgbClr val="7F7F7F"/>
                </a:solidFill>
                <a:latin typeface="Calibri"/>
                <a:ea typeface="Calibri"/>
                <a:cs typeface="Calibri"/>
                <a:sym typeface="Calibri"/>
              </a:rPr>
              <a:t>Foto: Carl Erik Eriksson</a:t>
            </a:r>
            <a:endParaRPr sz="600">
              <a:solidFill>
                <a:srgbClr val="7F7F7F"/>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Content and Text" type="objAndTx">
  <p:cSld name="OBJECT_AND_TEXT">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685800" y="609600"/>
            <a:ext cx="7772400" cy="1143000"/>
          </a:xfrm>
          <a:prstGeom prst="rect">
            <a:avLst/>
          </a:prstGeom>
          <a:noFill/>
          <a:ln>
            <a:noFill/>
          </a:ln>
        </p:spPr>
        <p:txBody>
          <a:bodyPr spcFirstLastPara="1" wrap="square" lIns="79750" tIns="79750" rIns="79750" bIns="79750" anchor="b" anchorCtr="0"/>
          <a:lstStyle>
            <a:lvl1pPr marL="0" marR="0" lvl="0" indent="0" algn="l" rtl="0">
              <a:spcBef>
                <a:spcPts val="0"/>
              </a:spcBef>
              <a:spcAft>
                <a:spcPts val="0"/>
              </a:spcAft>
              <a:buSzPts val="1200"/>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200"/>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200"/>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200"/>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200"/>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SzPts val="1200"/>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SzPts val="1200"/>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SzPts val="1200"/>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SzPts val="1200"/>
              <a:buNone/>
              <a:defRPr sz="44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body" idx="1"/>
          </p:nvPr>
        </p:nvSpPr>
        <p:spPr>
          <a:xfrm>
            <a:off x="685800" y="1981200"/>
            <a:ext cx="3810000" cy="4114800"/>
          </a:xfrm>
          <a:prstGeom prst="rect">
            <a:avLst/>
          </a:prstGeom>
          <a:noFill/>
          <a:ln>
            <a:noFill/>
          </a:ln>
        </p:spPr>
        <p:txBody>
          <a:bodyPr spcFirstLastPara="1" wrap="square" lIns="79750" tIns="79750" rIns="79750" bIns="79750" anchor="t" anchorCtr="0"/>
          <a:lstStyle>
            <a:lvl1pPr marL="457200" marR="0" lvl="0" indent="-431800" algn="l" rtl="0">
              <a:spcBef>
                <a:spcPts val="640"/>
              </a:spcBef>
              <a:spcAft>
                <a:spcPts val="0"/>
              </a:spcAft>
              <a:buClr>
                <a:srgbClr val="7F7F7F"/>
              </a:buClr>
              <a:buSzPts val="3200"/>
              <a:buFont typeface="Noto Sans Symbols"/>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rgbClr val="7F7F7F"/>
              </a:buClr>
              <a:buSzPts val="2800"/>
              <a:buFont typeface="Noto Sans Symbols"/>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rgbClr val="7F7F7F"/>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rgbClr val="7F7F7F"/>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rgbClr val="7F7F7F"/>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body" idx="2"/>
          </p:nvPr>
        </p:nvSpPr>
        <p:spPr>
          <a:xfrm>
            <a:off x="4648200" y="1981200"/>
            <a:ext cx="3810000" cy="4114800"/>
          </a:xfrm>
          <a:prstGeom prst="rect">
            <a:avLst/>
          </a:prstGeom>
          <a:noFill/>
          <a:ln>
            <a:noFill/>
          </a:ln>
        </p:spPr>
        <p:txBody>
          <a:bodyPr spcFirstLastPara="1" wrap="square" lIns="79750" tIns="79750" rIns="79750" bIns="79750" anchor="t" anchorCtr="0"/>
          <a:lstStyle>
            <a:lvl1pPr marL="457200" marR="0" lvl="0" indent="-431800" algn="l" rtl="0">
              <a:spcBef>
                <a:spcPts val="640"/>
              </a:spcBef>
              <a:spcAft>
                <a:spcPts val="0"/>
              </a:spcAft>
              <a:buClr>
                <a:srgbClr val="7F7F7F"/>
              </a:buClr>
              <a:buSzPts val="3200"/>
              <a:buFont typeface="Noto Sans Symbols"/>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rgbClr val="7F7F7F"/>
              </a:buClr>
              <a:buSzPts val="2800"/>
              <a:buFont typeface="Noto Sans Symbols"/>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rgbClr val="7F7F7F"/>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rgbClr val="7F7F7F"/>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rgbClr val="7F7F7F"/>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dt" idx="10"/>
          </p:nvPr>
        </p:nvSpPr>
        <p:spPr>
          <a:xfrm>
            <a:off x="1428728" y="6643710"/>
            <a:ext cx="1000200" cy="2142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61" name="Shape 61"/>
          <p:cNvSpPr txBox="1">
            <a:spLocks noGrp="1"/>
          </p:cNvSpPr>
          <p:nvPr>
            <p:ph type="ftr" idx="11"/>
          </p:nvPr>
        </p:nvSpPr>
        <p:spPr>
          <a:xfrm>
            <a:off x="2571736" y="6643710"/>
            <a:ext cx="5715000" cy="2142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62" name="Shape 62"/>
          <p:cNvSpPr txBox="1">
            <a:spLocks noGrp="1"/>
          </p:cNvSpPr>
          <p:nvPr>
            <p:ph type="sldNum" idx="12"/>
          </p:nvPr>
        </p:nvSpPr>
        <p:spPr>
          <a:xfrm>
            <a:off x="8401047" y="6643710"/>
            <a:ext cx="642900" cy="21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88888"/>
                </a:solidFill>
                <a:latin typeface="Calibri"/>
                <a:ea typeface="Calibri"/>
                <a:cs typeface="Calibri"/>
                <a:sym typeface="Calibri"/>
              </a:defRPr>
            </a:lvl1pPr>
            <a:lvl2pPr marL="0" marR="0" lvl="1" indent="0" algn="r" rtl="0">
              <a:spcBef>
                <a:spcPts val="0"/>
              </a:spcBef>
              <a:spcAft>
                <a:spcPts val="0"/>
              </a:spcAft>
              <a:buNone/>
              <a:defRPr sz="1200">
                <a:solidFill>
                  <a:srgbClr val="888888"/>
                </a:solidFill>
                <a:latin typeface="Calibri"/>
                <a:ea typeface="Calibri"/>
                <a:cs typeface="Calibri"/>
                <a:sym typeface="Calibri"/>
              </a:defRPr>
            </a:lvl2pPr>
            <a:lvl3pPr marL="0" marR="0" lvl="2" indent="0" algn="r" rtl="0">
              <a:spcBef>
                <a:spcPts val="0"/>
              </a:spcBef>
              <a:spcAft>
                <a:spcPts val="0"/>
              </a:spcAft>
              <a:buNone/>
              <a:defRPr sz="1200">
                <a:solidFill>
                  <a:srgbClr val="888888"/>
                </a:solidFill>
                <a:latin typeface="Calibri"/>
                <a:ea typeface="Calibri"/>
                <a:cs typeface="Calibri"/>
                <a:sym typeface="Calibri"/>
              </a:defRPr>
            </a:lvl3pPr>
            <a:lvl4pPr marL="0" marR="0" lvl="3" indent="0" algn="r" rtl="0">
              <a:spcBef>
                <a:spcPts val="0"/>
              </a:spcBef>
              <a:spcAft>
                <a:spcPts val="0"/>
              </a:spcAft>
              <a:buNone/>
              <a:defRPr sz="1200">
                <a:solidFill>
                  <a:srgbClr val="888888"/>
                </a:solidFill>
                <a:latin typeface="Calibri"/>
                <a:ea typeface="Calibri"/>
                <a:cs typeface="Calibri"/>
                <a:sym typeface="Calibri"/>
              </a:defRPr>
            </a:lvl4pPr>
            <a:lvl5pPr marL="0" marR="0" lvl="4" indent="0" algn="r" rtl="0">
              <a:spcBef>
                <a:spcPts val="0"/>
              </a:spcBef>
              <a:spcAft>
                <a:spcPts val="0"/>
              </a:spcAft>
              <a:buNone/>
              <a:defRPr sz="1200">
                <a:solidFill>
                  <a:srgbClr val="888888"/>
                </a:solidFill>
                <a:latin typeface="Calibri"/>
                <a:ea typeface="Calibri"/>
                <a:cs typeface="Calibri"/>
                <a:sym typeface="Calibri"/>
              </a:defRPr>
            </a:lvl5pPr>
            <a:lvl6pPr marL="0" marR="0" lvl="5" indent="0" algn="r" rtl="0">
              <a:spcBef>
                <a:spcPts val="0"/>
              </a:spcBef>
              <a:spcAft>
                <a:spcPts val="0"/>
              </a:spcAft>
              <a:buNone/>
              <a:defRPr sz="1200">
                <a:solidFill>
                  <a:srgbClr val="888888"/>
                </a:solidFill>
                <a:latin typeface="Calibri"/>
                <a:ea typeface="Calibri"/>
                <a:cs typeface="Calibri"/>
                <a:sym typeface="Calibri"/>
              </a:defRPr>
            </a:lvl6pPr>
            <a:lvl7pPr marL="0" marR="0" lvl="6" indent="0" algn="r" rtl="0">
              <a:spcBef>
                <a:spcPts val="0"/>
              </a:spcBef>
              <a:spcAft>
                <a:spcPts val="0"/>
              </a:spcAft>
              <a:buNone/>
              <a:defRPr sz="1200">
                <a:solidFill>
                  <a:srgbClr val="888888"/>
                </a:solidFill>
                <a:latin typeface="Calibri"/>
                <a:ea typeface="Calibri"/>
                <a:cs typeface="Calibri"/>
                <a:sym typeface="Calibri"/>
              </a:defRPr>
            </a:lvl7pPr>
            <a:lvl8pPr marL="0" marR="0" lvl="7" indent="0" algn="r" rtl="0">
              <a:spcBef>
                <a:spcPts val="0"/>
              </a:spcBef>
              <a:spcAft>
                <a:spcPts val="0"/>
              </a:spcAft>
              <a:buNone/>
              <a:defRPr sz="1200">
                <a:solidFill>
                  <a:srgbClr val="888888"/>
                </a:solidFill>
                <a:latin typeface="Calibri"/>
                <a:ea typeface="Calibri"/>
                <a:cs typeface="Calibri"/>
                <a:sym typeface="Calibri"/>
              </a:defRPr>
            </a:lvl8pPr>
            <a:lvl9pPr marL="0" marR="0" lvl="8" indent="0" algn="r" rtl="0">
              <a:spcBef>
                <a:spcPts val="0"/>
              </a:spcBef>
              <a:spcAft>
                <a:spcPts val="0"/>
              </a:spcAft>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x-none"/>
              <a:pPr marL="0" lvl="0" indent="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tel og innhold" type="obj">
  <p:cSld name="OBJECT">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457200" y="163258"/>
            <a:ext cx="8311500" cy="1175400"/>
          </a:xfrm>
          <a:prstGeom prst="rect">
            <a:avLst/>
          </a:prstGeom>
          <a:noFill/>
          <a:ln>
            <a:noFill/>
          </a:ln>
        </p:spPr>
        <p:txBody>
          <a:bodyPr spcFirstLastPara="1" wrap="square" lIns="79750" tIns="79750" rIns="79750" bIns="79750" anchor="t" anchorCtr="0"/>
          <a:lstStyle>
            <a:lvl1pPr marL="0" marR="0" lvl="0" indent="0" algn="l" rtl="0">
              <a:spcBef>
                <a:spcPts val="0"/>
              </a:spcBef>
              <a:spcAft>
                <a:spcPts val="0"/>
              </a:spcAft>
              <a:buClr>
                <a:schemeClr val="dk1"/>
              </a:buClr>
              <a:buSzPts val="12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200"/>
              <a:buNone/>
              <a:defRPr sz="1600"/>
            </a:lvl2pPr>
            <a:lvl3pPr lvl="2" indent="0">
              <a:spcBef>
                <a:spcPts val="0"/>
              </a:spcBef>
              <a:spcAft>
                <a:spcPts val="0"/>
              </a:spcAft>
              <a:buSzPts val="1200"/>
              <a:buNone/>
              <a:defRPr sz="1600"/>
            </a:lvl3pPr>
            <a:lvl4pPr lvl="3" indent="0">
              <a:spcBef>
                <a:spcPts val="0"/>
              </a:spcBef>
              <a:spcAft>
                <a:spcPts val="0"/>
              </a:spcAft>
              <a:buSzPts val="1200"/>
              <a:buNone/>
              <a:defRPr sz="1600"/>
            </a:lvl4pPr>
            <a:lvl5pPr lvl="4" indent="0">
              <a:spcBef>
                <a:spcPts val="0"/>
              </a:spcBef>
              <a:spcAft>
                <a:spcPts val="0"/>
              </a:spcAft>
              <a:buSzPts val="1200"/>
              <a:buNone/>
              <a:defRPr sz="1600"/>
            </a:lvl5pPr>
            <a:lvl6pPr lvl="5" indent="0">
              <a:spcBef>
                <a:spcPts val="0"/>
              </a:spcBef>
              <a:spcAft>
                <a:spcPts val="0"/>
              </a:spcAft>
              <a:buSzPts val="1200"/>
              <a:buNone/>
              <a:defRPr sz="1600"/>
            </a:lvl6pPr>
            <a:lvl7pPr lvl="6" indent="0">
              <a:spcBef>
                <a:spcPts val="0"/>
              </a:spcBef>
              <a:spcAft>
                <a:spcPts val="0"/>
              </a:spcAft>
              <a:buSzPts val="1200"/>
              <a:buNone/>
              <a:defRPr sz="1600"/>
            </a:lvl7pPr>
            <a:lvl8pPr lvl="7" indent="0">
              <a:spcBef>
                <a:spcPts val="0"/>
              </a:spcBef>
              <a:spcAft>
                <a:spcPts val="0"/>
              </a:spcAft>
              <a:buSzPts val="1200"/>
              <a:buNone/>
              <a:defRPr sz="1600"/>
            </a:lvl8pPr>
            <a:lvl9pPr lvl="8" indent="0">
              <a:spcBef>
                <a:spcPts val="0"/>
              </a:spcBef>
              <a:spcAft>
                <a:spcPts val="0"/>
              </a:spcAft>
              <a:buSzPts val="1200"/>
              <a:buNone/>
              <a:defRPr sz="1600"/>
            </a:lvl9pPr>
          </a:lstStyle>
          <a:p>
            <a:endParaRPr/>
          </a:p>
        </p:txBody>
      </p:sp>
      <p:sp>
        <p:nvSpPr>
          <p:cNvPr id="28" name="Shape 28"/>
          <p:cNvSpPr txBox="1">
            <a:spLocks noGrp="1"/>
          </p:cNvSpPr>
          <p:nvPr>
            <p:ph type="body" idx="1"/>
          </p:nvPr>
        </p:nvSpPr>
        <p:spPr>
          <a:xfrm>
            <a:off x="461758" y="1306070"/>
            <a:ext cx="8311500" cy="4963200"/>
          </a:xfrm>
          <a:prstGeom prst="rect">
            <a:avLst/>
          </a:prstGeom>
          <a:noFill/>
          <a:ln>
            <a:noFill/>
          </a:ln>
        </p:spPr>
        <p:txBody>
          <a:bodyPr spcFirstLastPara="1" wrap="square" lIns="79750" tIns="79750" rIns="79750" bIns="79750" anchor="t" anchorCtr="0"/>
          <a:lstStyle>
            <a:lvl1pPr marL="457200" marR="0" lvl="0" indent="-431800" algn="l" rtl="0">
              <a:spcBef>
                <a:spcPts val="600"/>
              </a:spcBef>
              <a:spcAft>
                <a:spcPts val="0"/>
              </a:spcAft>
              <a:buClr>
                <a:schemeClr val="dk1"/>
              </a:buClr>
              <a:buSzPts val="3200"/>
              <a:buFont typeface="Noto Sans Symbols"/>
              <a:buChar char="▪"/>
              <a:defRPr sz="3200" b="0" i="0" u="none" strike="noStrike" cap="none">
                <a:solidFill>
                  <a:schemeClr val="dk1"/>
                </a:solidFill>
                <a:latin typeface="Calibri"/>
                <a:ea typeface="Calibri"/>
                <a:cs typeface="Calibri"/>
                <a:sym typeface="Calibri"/>
              </a:defRPr>
            </a:lvl1pPr>
            <a:lvl2pPr marL="914400" marR="0" lvl="1" indent="-406400" algn="l" rtl="0">
              <a:spcBef>
                <a:spcPts val="600"/>
              </a:spcBef>
              <a:spcAft>
                <a:spcPts val="0"/>
              </a:spcAft>
              <a:buClr>
                <a:schemeClr val="dk1"/>
              </a:buClr>
              <a:buSzPts val="2800"/>
              <a:buFont typeface="Noto Sans Symbols"/>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500"/>
              </a:spcBef>
              <a:spcAft>
                <a:spcPts val="0"/>
              </a:spcAft>
              <a:buClr>
                <a:schemeClr val="dk1"/>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sldNum" idx="12"/>
          </p:nvPr>
        </p:nvSpPr>
        <p:spPr>
          <a:xfrm>
            <a:off x="8465558" y="6628304"/>
            <a:ext cx="431100" cy="228600"/>
          </a:xfrm>
          <a:prstGeom prst="rect">
            <a:avLst/>
          </a:prstGeom>
          <a:noFill/>
          <a:ln>
            <a:noFill/>
          </a:ln>
        </p:spPr>
        <p:txBody>
          <a:bodyPr spcFirstLastPara="1" wrap="square" lIns="91000" tIns="45500" rIns="91000" bIns="45500" anchor="ctr" anchorCtr="0">
            <a:noAutofit/>
          </a:bodyPr>
          <a:lstStyle>
            <a:lvl1pPr marL="0" marR="0" lvl="0" indent="0" algn="r" rtl="0">
              <a:spcBef>
                <a:spcPts val="0"/>
              </a:spcBef>
              <a:buNone/>
              <a:defRPr sz="1200">
                <a:solidFill>
                  <a:schemeClr val="dk1"/>
                </a:solidFill>
                <a:latin typeface="Calibri"/>
                <a:ea typeface="Calibri"/>
                <a:cs typeface="Calibri"/>
                <a:sym typeface="Calibri"/>
              </a:defRPr>
            </a:lvl1pPr>
            <a:lvl2pPr marL="0" marR="0" lvl="1" indent="0" algn="r" rtl="0">
              <a:spcBef>
                <a:spcPts val="0"/>
              </a:spcBef>
              <a:buNone/>
              <a:defRPr sz="1200">
                <a:solidFill>
                  <a:schemeClr val="dk1"/>
                </a:solidFill>
                <a:latin typeface="Calibri"/>
                <a:ea typeface="Calibri"/>
                <a:cs typeface="Calibri"/>
                <a:sym typeface="Calibri"/>
              </a:defRPr>
            </a:lvl2pPr>
            <a:lvl3pPr marL="0" marR="0" lvl="2" indent="0" algn="r" rtl="0">
              <a:spcBef>
                <a:spcPts val="0"/>
              </a:spcBef>
              <a:buNone/>
              <a:defRPr sz="1200">
                <a:solidFill>
                  <a:schemeClr val="dk1"/>
                </a:solidFill>
                <a:latin typeface="Calibri"/>
                <a:ea typeface="Calibri"/>
                <a:cs typeface="Calibri"/>
                <a:sym typeface="Calibri"/>
              </a:defRPr>
            </a:lvl3pPr>
            <a:lvl4pPr marL="0" marR="0" lvl="3" indent="0" algn="r" rtl="0">
              <a:spcBef>
                <a:spcPts val="0"/>
              </a:spcBef>
              <a:buNone/>
              <a:defRPr sz="1200">
                <a:solidFill>
                  <a:schemeClr val="dk1"/>
                </a:solidFill>
                <a:latin typeface="Calibri"/>
                <a:ea typeface="Calibri"/>
                <a:cs typeface="Calibri"/>
                <a:sym typeface="Calibri"/>
              </a:defRPr>
            </a:lvl4pPr>
            <a:lvl5pPr marL="0" marR="0" lvl="4" indent="0" algn="r" rtl="0">
              <a:spcBef>
                <a:spcPts val="0"/>
              </a:spcBef>
              <a:buNone/>
              <a:defRPr sz="1200">
                <a:solidFill>
                  <a:schemeClr val="dk1"/>
                </a:solidFill>
                <a:latin typeface="Calibri"/>
                <a:ea typeface="Calibri"/>
                <a:cs typeface="Calibri"/>
                <a:sym typeface="Calibri"/>
              </a:defRPr>
            </a:lvl5pPr>
            <a:lvl6pPr marL="0" marR="0" lvl="5" indent="0" algn="r" rtl="0">
              <a:spcBef>
                <a:spcPts val="0"/>
              </a:spcBef>
              <a:buNone/>
              <a:defRPr sz="1200">
                <a:solidFill>
                  <a:schemeClr val="dk1"/>
                </a:solidFill>
                <a:latin typeface="Calibri"/>
                <a:ea typeface="Calibri"/>
                <a:cs typeface="Calibri"/>
                <a:sym typeface="Calibri"/>
              </a:defRPr>
            </a:lvl6pPr>
            <a:lvl7pPr marL="0" marR="0" lvl="6" indent="0" algn="r" rtl="0">
              <a:spcBef>
                <a:spcPts val="0"/>
              </a:spcBef>
              <a:buNone/>
              <a:defRPr sz="1200">
                <a:solidFill>
                  <a:schemeClr val="dk1"/>
                </a:solidFill>
                <a:latin typeface="Calibri"/>
                <a:ea typeface="Calibri"/>
                <a:cs typeface="Calibri"/>
                <a:sym typeface="Calibri"/>
              </a:defRPr>
            </a:lvl7pPr>
            <a:lvl8pPr marL="0" marR="0" lvl="7" indent="0" algn="r" rtl="0">
              <a:spcBef>
                <a:spcPts val="0"/>
              </a:spcBef>
              <a:buNone/>
              <a:defRPr sz="1200">
                <a:solidFill>
                  <a:schemeClr val="dk1"/>
                </a:solidFill>
                <a:latin typeface="Calibri"/>
                <a:ea typeface="Calibri"/>
                <a:cs typeface="Calibri"/>
                <a:sym typeface="Calibri"/>
              </a:defRPr>
            </a:lvl8pPr>
            <a:lvl9pPr marL="0" marR="0" lvl="8" indent="0" algn="r" rtl="0">
              <a:spcBef>
                <a:spcPts val="0"/>
              </a:spcBef>
              <a:buNone/>
              <a:defRPr sz="1200">
                <a:solidFill>
                  <a:schemeClr val="dk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x-none"/>
              <a:pPr marL="0" lvl="0" indent="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nndelingsoverskrift" type="secHead">
  <p:cSld name="SECTION_HEADER">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569655" y="4406908"/>
            <a:ext cx="7925100" cy="1362000"/>
          </a:xfrm>
          <a:prstGeom prst="rect">
            <a:avLst/>
          </a:prstGeom>
          <a:noFill/>
          <a:ln>
            <a:noFill/>
          </a:ln>
        </p:spPr>
        <p:txBody>
          <a:bodyPr spcFirstLastPara="1" wrap="square" lIns="79750" tIns="79750" rIns="79750" bIns="79750" anchor="t" anchorCtr="0"/>
          <a:lstStyle>
            <a:lvl1pPr marL="0" marR="0" lvl="0" indent="0" algn="l" rtl="0">
              <a:spcBef>
                <a:spcPts val="0"/>
              </a:spcBef>
              <a:spcAft>
                <a:spcPts val="0"/>
              </a:spcAft>
              <a:buClr>
                <a:schemeClr val="dk1"/>
              </a:buClr>
              <a:buSzPts val="1200"/>
              <a:buFont typeface="Calibri"/>
              <a:buNone/>
              <a:defRPr sz="3800" b="1" i="0" u="none" strike="noStrike" cap="none">
                <a:solidFill>
                  <a:schemeClr val="dk1"/>
                </a:solidFill>
                <a:latin typeface="Calibri"/>
                <a:ea typeface="Calibri"/>
                <a:cs typeface="Calibri"/>
                <a:sym typeface="Calibri"/>
              </a:defRPr>
            </a:lvl1pPr>
            <a:lvl2pPr lvl="1" indent="0">
              <a:spcBef>
                <a:spcPts val="0"/>
              </a:spcBef>
              <a:spcAft>
                <a:spcPts val="0"/>
              </a:spcAft>
              <a:buSzPts val="1200"/>
              <a:buNone/>
              <a:defRPr sz="1600"/>
            </a:lvl2pPr>
            <a:lvl3pPr lvl="2" indent="0">
              <a:spcBef>
                <a:spcPts val="0"/>
              </a:spcBef>
              <a:spcAft>
                <a:spcPts val="0"/>
              </a:spcAft>
              <a:buSzPts val="1200"/>
              <a:buNone/>
              <a:defRPr sz="1600"/>
            </a:lvl3pPr>
            <a:lvl4pPr lvl="3" indent="0">
              <a:spcBef>
                <a:spcPts val="0"/>
              </a:spcBef>
              <a:spcAft>
                <a:spcPts val="0"/>
              </a:spcAft>
              <a:buSzPts val="1200"/>
              <a:buNone/>
              <a:defRPr sz="1600"/>
            </a:lvl4pPr>
            <a:lvl5pPr lvl="4" indent="0">
              <a:spcBef>
                <a:spcPts val="0"/>
              </a:spcBef>
              <a:spcAft>
                <a:spcPts val="0"/>
              </a:spcAft>
              <a:buSzPts val="1200"/>
              <a:buNone/>
              <a:defRPr sz="1600"/>
            </a:lvl5pPr>
            <a:lvl6pPr lvl="5" indent="0">
              <a:spcBef>
                <a:spcPts val="0"/>
              </a:spcBef>
              <a:spcAft>
                <a:spcPts val="0"/>
              </a:spcAft>
              <a:buSzPts val="1200"/>
              <a:buNone/>
              <a:defRPr sz="1600"/>
            </a:lvl6pPr>
            <a:lvl7pPr lvl="6" indent="0">
              <a:spcBef>
                <a:spcPts val="0"/>
              </a:spcBef>
              <a:spcAft>
                <a:spcPts val="0"/>
              </a:spcAft>
              <a:buSzPts val="1200"/>
              <a:buNone/>
              <a:defRPr sz="1600"/>
            </a:lvl7pPr>
            <a:lvl8pPr lvl="7" indent="0">
              <a:spcBef>
                <a:spcPts val="0"/>
              </a:spcBef>
              <a:spcAft>
                <a:spcPts val="0"/>
              </a:spcAft>
              <a:buSzPts val="1200"/>
              <a:buNone/>
              <a:defRPr sz="1600"/>
            </a:lvl8pPr>
            <a:lvl9pPr lvl="8" indent="0">
              <a:spcBef>
                <a:spcPts val="0"/>
              </a:spcBef>
              <a:spcAft>
                <a:spcPts val="0"/>
              </a:spcAft>
              <a:buSzPts val="1200"/>
              <a:buNone/>
              <a:defRPr sz="1600"/>
            </a:lvl9pPr>
          </a:lstStyle>
          <a:p>
            <a:endParaRPr/>
          </a:p>
        </p:txBody>
      </p:sp>
      <p:sp>
        <p:nvSpPr>
          <p:cNvPr id="32" name="Shape 32"/>
          <p:cNvSpPr txBox="1">
            <a:spLocks noGrp="1"/>
          </p:cNvSpPr>
          <p:nvPr>
            <p:ph type="body" idx="1"/>
          </p:nvPr>
        </p:nvSpPr>
        <p:spPr>
          <a:xfrm>
            <a:off x="569655" y="2906718"/>
            <a:ext cx="7925100" cy="1500300"/>
          </a:xfrm>
          <a:prstGeom prst="rect">
            <a:avLst/>
          </a:prstGeom>
          <a:noFill/>
          <a:ln>
            <a:noFill/>
          </a:ln>
        </p:spPr>
        <p:txBody>
          <a:bodyPr spcFirstLastPara="1" wrap="square" lIns="79750" tIns="79750" rIns="79750" bIns="79750" anchor="b" anchorCtr="0"/>
          <a:lstStyle>
            <a:lvl1pPr marL="457200" marR="0" lvl="0" indent="-228600" algn="l" rtl="0">
              <a:spcBef>
                <a:spcPts val="400"/>
              </a:spcBef>
              <a:spcAft>
                <a:spcPts val="0"/>
              </a:spcAft>
              <a:buClr>
                <a:srgbClr val="888888"/>
              </a:buClr>
              <a:buSzPts val="3200"/>
              <a:buFont typeface="Noto Sans Symbols"/>
              <a:buNone/>
              <a:defRPr sz="2100" b="0" i="0" u="none" strike="noStrike" cap="none">
                <a:solidFill>
                  <a:srgbClr val="888888"/>
                </a:solidFill>
                <a:latin typeface="Calibri"/>
                <a:ea typeface="Calibri"/>
                <a:cs typeface="Calibri"/>
                <a:sym typeface="Calibri"/>
              </a:defRPr>
            </a:lvl1pPr>
            <a:lvl2pPr marL="914400" marR="0" lvl="1" indent="-228600" algn="l" rtl="0">
              <a:spcBef>
                <a:spcPts val="400"/>
              </a:spcBef>
              <a:spcAft>
                <a:spcPts val="0"/>
              </a:spcAft>
              <a:buClr>
                <a:srgbClr val="888888"/>
              </a:buClr>
              <a:buSzPts val="2800"/>
              <a:buFont typeface="Noto Sans Symbols"/>
              <a:buNone/>
              <a:defRPr sz="1800" b="0" i="0" u="none" strike="noStrike" cap="none">
                <a:solidFill>
                  <a:srgbClr val="888888"/>
                </a:solidFill>
                <a:latin typeface="Calibri"/>
                <a:ea typeface="Calibri"/>
                <a:cs typeface="Calibri"/>
                <a:sym typeface="Calibri"/>
              </a:defRPr>
            </a:lvl2pPr>
            <a:lvl3pPr marL="1371600" marR="0" lvl="2" indent="-228600" algn="l" rtl="0">
              <a:spcBef>
                <a:spcPts val="300"/>
              </a:spcBef>
              <a:spcAft>
                <a:spcPts val="0"/>
              </a:spcAft>
              <a:buClr>
                <a:srgbClr val="888888"/>
              </a:buClr>
              <a:buSzPts val="2400"/>
              <a:buFont typeface="Noto Sans Symbols"/>
              <a:buNone/>
              <a:defRPr sz="1600" b="0" i="0" u="none" strike="noStrike" cap="none">
                <a:solidFill>
                  <a:srgbClr val="888888"/>
                </a:solidFill>
                <a:latin typeface="Calibri"/>
                <a:ea typeface="Calibri"/>
                <a:cs typeface="Calibri"/>
                <a:sym typeface="Calibri"/>
              </a:defRPr>
            </a:lvl3pPr>
            <a:lvl4pPr marL="1828800" marR="0" lvl="3" indent="-228600" algn="l" rtl="0">
              <a:spcBef>
                <a:spcPts val="300"/>
              </a:spcBef>
              <a:spcAft>
                <a:spcPts val="0"/>
              </a:spcAft>
              <a:buClr>
                <a:srgbClr val="888888"/>
              </a:buClr>
              <a:buSzPts val="2000"/>
              <a:buFont typeface="Noto Sans Symbols"/>
              <a:buNone/>
              <a:defRPr sz="1400" b="0" i="0" u="none" strike="noStrike" cap="none">
                <a:solidFill>
                  <a:srgbClr val="888888"/>
                </a:solidFill>
                <a:latin typeface="Calibri"/>
                <a:ea typeface="Calibri"/>
                <a:cs typeface="Calibri"/>
                <a:sym typeface="Calibri"/>
              </a:defRPr>
            </a:lvl4pPr>
            <a:lvl5pPr marL="2286000" marR="0" lvl="4" indent="-228600" algn="l" rtl="0">
              <a:spcBef>
                <a:spcPts val="300"/>
              </a:spcBef>
              <a:spcAft>
                <a:spcPts val="0"/>
              </a:spcAft>
              <a:buClr>
                <a:srgbClr val="888888"/>
              </a:buClr>
              <a:buSzPts val="2000"/>
              <a:buFont typeface="Noto Sans Symbols"/>
              <a:buNone/>
              <a:defRPr sz="1400" b="0" i="0" u="none" strike="noStrike" cap="none">
                <a:solidFill>
                  <a:srgbClr val="888888"/>
                </a:solidFill>
                <a:latin typeface="Calibri"/>
                <a:ea typeface="Calibri"/>
                <a:cs typeface="Calibri"/>
                <a:sym typeface="Calibri"/>
              </a:defRPr>
            </a:lvl5pPr>
            <a:lvl6pPr marL="2743200" marR="0" lvl="5" indent="-228600" algn="l" rtl="0">
              <a:spcBef>
                <a:spcPts val="30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30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30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30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3" name="Shape 33"/>
          <p:cNvSpPr txBox="1">
            <a:spLocks noGrp="1"/>
          </p:cNvSpPr>
          <p:nvPr>
            <p:ph type="sldNum" idx="12"/>
          </p:nvPr>
        </p:nvSpPr>
        <p:spPr>
          <a:xfrm>
            <a:off x="8465558" y="6628304"/>
            <a:ext cx="431100" cy="228600"/>
          </a:xfrm>
          <a:prstGeom prst="rect">
            <a:avLst/>
          </a:prstGeom>
          <a:noFill/>
          <a:ln>
            <a:noFill/>
          </a:ln>
        </p:spPr>
        <p:txBody>
          <a:bodyPr spcFirstLastPara="1" wrap="square" lIns="91000" tIns="45500" rIns="91000" bIns="45500" anchor="ctr" anchorCtr="0">
            <a:noAutofit/>
          </a:bodyPr>
          <a:lstStyle>
            <a:lvl1pPr marL="0" marR="0" lvl="0" indent="0" algn="r" rtl="0">
              <a:spcBef>
                <a:spcPts val="0"/>
              </a:spcBef>
              <a:buNone/>
              <a:defRPr sz="1200">
                <a:solidFill>
                  <a:schemeClr val="dk1"/>
                </a:solidFill>
                <a:latin typeface="Calibri"/>
                <a:ea typeface="Calibri"/>
                <a:cs typeface="Calibri"/>
                <a:sym typeface="Calibri"/>
              </a:defRPr>
            </a:lvl1pPr>
            <a:lvl2pPr marL="0" marR="0" lvl="1" indent="0" algn="r" rtl="0">
              <a:spcBef>
                <a:spcPts val="0"/>
              </a:spcBef>
              <a:buNone/>
              <a:defRPr sz="1200">
                <a:solidFill>
                  <a:schemeClr val="dk1"/>
                </a:solidFill>
                <a:latin typeface="Calibri"/>
                <a:ea typeface="Calibri"/>
                <a:cs typeface="Calibri"/>
                <a:sym typeface="Calibri"/>
              </a:defRPr>
            </a:lvl2pPr>
            <a:lvl3pPr marL="0" marR="0" lvl="2" indent="0" algn="r" rtl="0">
              <a:spcBef>
                <a:spcPts val="0"/>
              </a:spcBef>
              <a:buNone/>
              <a:defRPr sz="1200">
                <a:solidFill>
                  <a:schemeClr val="dk1"/>
                </a:solidFill>
                <a:latin typeface="Calibri"/>
                <a:ea typeface="Calibri"/>
                <a:cs typeface="Calibri"/>
                <a:sym typeface="Calibri"/>
              </a:defRPr>
            </a:lvl3pPr>
            <a:lvl4pPr marL="0" marR="0" lvl="3" indent="0" algn="r" rtl="0">
              <a:spcBef>
                <a:spcPts val="0"/>
              </a:spcBef>
              <a:buNone/>
              <a:defRPr sz="1200">
                <a:solidFill>
                  <a:schemeClr val="dk1"/>
                </a:solidFill>
                <a:latin typeface="Calibri"/>
                <a:ea typeface="Calibri"/>
                <a:cs typeface="Calibri"/>
                <a:sym typeface="Calibri"/>
              </a:defRPr>
            </a:lvl4pPr>
            <a:lvl5pPr marL="0" marR="0" lvl="4" indent="0" algn="r" rtl="0">
              <a:spcBef>
                <a:spcPts val="0"/>
              </a:spcBef>
              <a:buNone/>
              <a:defRPr sz="1200">
                <a:solidFill>
                  <a:schemeClr val="dk1"/>
                </a:solidFill>
                <a:latin typeface="Calibri"/>
                <a:ea typeface="Calibri"/>
                <a:cs typeface="Calibri"/>
                <a:sym typeface="Calibri"/>
              </a:defRPr>
            </a:lvl5pPr>
            <a:lvl6pPr marL="0" marR="0" lvl="5" indent="0" algn="r" rtl="0">
              <a:spcBef>
                <a:spcPts val="0"/>
              </a:spcBef>
              <a:buNone/>
              <a:defRPr sz="1200">
                <a:solidFill>
                  <a:schemeClr val="dk1"/>
                </a:solidFill>
                <a:latin typeface="Calibri"/>
                <a:ea typeface="Calibri"/>
                <a:cs typeface="Calibri"/>
                <a:sym typeface="Calibri"/>
              </a:defRPr>
            </a:lvl6pPr>
            <a:lvl7pPr marL="0" marR="0" lvl="6" indent="0" algn="r" rtl="0">
              <a:spcBef>
                <a:spcPts val="0"/>
              </a:spcBef>
              <a:buNone/>
              <a:defRPr sz="1200">
                <a:solidFill>
                  <a:schemeClr val="dk1"/>
                </a:solidFill>
                <a:latin typeface="Calibri"/>
                <a:ea typeface="Calibri"/>
                <a:cs typeface="Calibri"/>
                <a:sym typeface="Calibri"/>
              </a:defRPr>
            </a:lvl7pPr>
            <a:lvl8pPr marL="0" marR="0" lvl="7" indent="0" algn="r" rtl="0">
              <a:spcBef>
                <a:spcPts val="0"/>
              </a:spcBef>
              <a:buNone/>
              <a:defRPr sz="1200">
                <a:solidFill>
                  <a:schemeClr val="dk1"/>
                </a:solidFill>
                <a:latin typeface="Calibri"/>
                <a:ea typeface="Calibri"/>
                <a:cs typeface="Calibri"/>
                <a:sym typeface="Calibri"/>
              </a:defRPr>
            </a:lvl8pPr>
            <a:lvl9pPr marL="0" marR="0" lvl="8" indent="0" algn="r" rtl="0">
              <a:spcBef>
                <a:spcPts val="0"/>
              </a:spcBef>
              <a:buNone/>
              <a:defRPr sz="1200">
                <a:solidFill>
                  <a:schemeClr val="dk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x-none"/>
              <a:pPr marL="0" lvl="0" indent="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o innholdsdeler" type="twoObj">
  <p:cSld name="TWO_OBJECTS">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92542" y="163258"/>
            <a:ext cx="8311500" cy="1175400"/>
          </a:xfrm>
          <a:prstGeom prst="rect">
            <a:avLst/>
          </a:prstGeom>
          <a:noFill/>
          <a:ln>
            <a:noFill/>
          </a:ln>
        </p:spPr>
        <p:txBody>
          <a:bodyPr spcFirstLastPara="1" wrap="square" lIns="79750" tIns="79750" rIns="79750" bIns="79750" anchor="t" anchorCtr="0"/>
          <a:lstStyle>
            <a:lvl1pPr marL="0" marR="0" lvl="0" indent="0" algn="l" rtl="0">
              <a:spcBef>
                <a:spcPts val="0"/>
              </a:spcBef>
              <a:spcAft>
                <a:spcPts val="0"/>
              </a:spcAft>
              <a:buClr>
                <a:schemeClr val="dk1"/>
              </a:buClr>
              <a:buSzPts val="12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200"/>
              <a:buNone/>
              <a:defRPr sz="1600"/>
            </a:lvl2pPr>
            <a:lvl3pPr lvl="2" indent="0">
              <a:spcBef>
                <a:spcPts val="0"/>
              </a:spcBef>
              <a:spcAft>
                <a:spcPts val="0"/>
              </a:spcAft>
              <a:buSzPts val="1200"/>
              <a:buNone/>
              <a:defRPr sz="1600"/>
            </a:lvl3pPr>
            <a:lvl4pPr lvl="3" indent="0">
              <a:spcBef>
                <a:spcPts val="0"/>
              </a:spcBef>
              <a:spcAft>
                <a:spcPts val="0"/>
              </a:spcAft>
              <a:buSzPts val="1200"/>
              <a:buNone/>
              <a:defRPr sz="1600"/>
            </a:lvl4pPr>
            <a:lvl5pPr lvl="4" indent="0">
              <a:spcBef>
                <a:spcPts val="0"/>
              </a:spcBef>
              <a:spcAft>
                <a:spcPts val="0"/>
              </a:spcAft>
              <a:buSzPts val="1200"/>
              <a:buNone/>
              <a:defRPr sz="1600"/>
            </a:lvl5pPr>
            <a:lvl6pPr lvl="5" indent="0">
              <a:spcBef>
                <a:spcPts val="0"/>
              </a:spcBef>
              <a:spcAft>
                <a:spcPts val="0"/>
              </a:spcAft>
              <a:buSzPts val="1200"/>
              <a:buNone/>
              <a:defRPr sz="1600"/>
            </a:lvl6pPr>
            <a:lvl7pPr lvl="6" indent="0">
              <a:spcBef>
                <a:spcPts val="0"/>
              </a:spcBef>
              <a:spcAft>
                <a:spcPts val="0"/>
              </a:spcAft>
              <a:buSzPts val="1200"/>
              <a:buNone/>
              <a:defRPr sz="1600"/>
            </a:lvl7pPr>
            <a:lvl8pPr lvl="7" indent="0">
              <a:spcBef>
                <a:spcPts val="0"/>
              </a:spcBef>
              <a:spcAft>
                <a:spcPts val="0"/>
              </a:spcAft>
              <a:buSzPts val="1200"/>
              <a:buNone/>
              <a:defRPr sz="1600"/>
            </a:lvl8pPr>
            <a:lvl9pPr lvl="8" indent="0">
              <a:spcBef>
                <a:spcPts val="0"/>
              </a:spcBef>
              <a:spcAft>
                <a:spcPts val="0"/>
              </a:spcAft>
              <a:buSzPts val="1200"/>
              <a:buNone/>
              <a:defRPr sz="1600"/>
            </a:lvl9pPr>
          </a:lstStyle>
          <a:p>
            <a:endParaRPr/>
          </a:p>
        </p:txBody>
      </p:sp>
      <p:sp>
        <p:nvSpPr>
          <p:cNvPr id="36" name="Shape 36"/>
          <p:cNvSpPr txBox="1">
            <a:spLocks noGrp="1"/>
          </p:cNvSpPr>
          <p:nvPr>
            <p:ph type="body" idx="1"/>
          </p:nvPr>
        </p:nvSpPr>
        <p:spPr>
          <a:xfrm>
            <a:off x="492542" y="1339063"/>
            <a:ext cx="4063500" cy="5028900"/>
          </a:xfrm>
          <a:prstGeom prst="rect">
            <a:avLst/>
          </a:prstGeom>
          <a:noFill/>
          <a:ln>
            <a:noFill/>
          </a:ln>
        </p:spPr>
        <p:txBody>
          <a:bodyPr spcFirstLastPara="1" wrap="square" lIns="79750" tIns="79750" rIns="79750" bIns="79750" anchor="t" anchorCtr="0"/>
          <a:lstStyle>
            <a:lvl1pPr marL="457200" marR="0" lvl="0" indent="-406400" algn="l" rtl="0">
              <a:spcBef>
                <a:spcPts val="600"/>
              </a:spcBef>
              <a:spcAft>
                <a:spcPts val="0"/>
              </a:spcAft>
              <a:buClr>
                <a:schemeClr val="dk1"/>
              </a:buClr>
              <a:buSzPts val="2800"/>
              <a:buFont typeface="Noto Sans Symbols"/>
              <a:buChar char="▪"/>
              <a:defRPr sz="2800" b="0" i="0" u="none" strike="noStrike" cap="none">
                <a:solidFill>
                  <a:schemeClr val="dk1"/>
                </a:solidFill>
                <a:latin typeface="Calibri"/>
                <a:ea typeface="Calibri"/>
                <a:cs typeface="Calibri"/>
                <a:sym typeface="Calibri"/>
              </a:defRPr>
            </a:lvl1pPr>
            <a:lvl2pPr marL="914400" marR="0" lvl="1" indent="-381000" algn="l" rtl="0">
              <a:spcBef>
                <a:spcPts val="500"/>
              </a:spcBef>
              <a:spcAft>
                <a:spcPts val="0"/>
              </a:spcAft>
              <a:buClr>
                <a:schemeClr val="dk1"/>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40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40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body" idx="2"/>
          </p:nvPr>
        </p:nvSpPr>
        <p:spPr>
          <a:xfrm>
            <a:off x="4740713" y="1339062"/>
            <a:ext cx="4063500" cy="5028900"/>
          </a:xfrm>
          <a:prstGeom prst="rect">
            <a:avLst/>
          </a:prstGeom>
          <a:noFill/>
          <a:ln>
            <a:noFill/>
          </a:ln>
        </p:spPr>
        <p:txBody>
          <a:bodyPr spcFirstLastPara="1" wrap="square" lIns="79750" tIns="79750" rIns="79750" bIns="79750" anchor="t" anchorCtr="0"/>
          <a:lstStyle>
            <a:lvl1pPr marL="457200" marR="0" lvl="0" indent="-406400" algn="l" rtl="0">
              <a:spcBef>
                <a:spcPts val="600"/>
              </a:spcBef>
              <a:spcAft>
                <a:spcPts val="0"/>
              </a:spcAft>
              <a:buClr>
                <a:schemeClr val="dk1"/>
              </a:buClr>
              <a:buSzPts val="2800"/>
              <a:buFont typeface="Noto Sans Symbols"/>
              <a:buChar char="▪"/>
              <a:defRPr sz="2800" b="0" i="0" u="none" strike="noStrike" cap="none">
                <a:solidFill>
                  <a:schemeClr val="dk1"/>
                </a:solidFill>
                <a:latin typeface="Calibri"/>
                <a:ea typeface="Calibri"/>
                <a:cs typeface="Calibri"/>
                <a:sym typeface="Calibri"/>
              </a:defRPr>
            </a:lvl1pPr>
            <a:lvl2pPr marL="914400" marR="0" lvl="1" indent="-381000" algn="l" rtl="0">
              <a:spcBef>
                <a:spcPts val="500"/>
              </a:spcBef>
              <a:spcAft>
                <a:spcPts val="0"/>
              </a:spcAft>
              <a:buClr>
                <a:schemeClr val="dk1"/>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40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40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sldNum" idx="12"/>
          </p:nvPr>
        </p:nvSpPr>
        <p:spPr>
          <a:xfrm>
            <a:off x="8465558" y="6628304"/>
            <a:ext cx="431100" cy="228600"/>
          </a:xfrm>
          <a:prstGeom prst="rect">
            <a:avLst/>
          </a:prstGeom>
          <a:noFill/>
          <a:ln>
            <a:noFill/>
          </a:ln>
        </p:spPr>
        <p:txBody>
          <a:bodyPr spcFirstLastPara="1" wrap="square" lIns="91000" tIns="45500" rIns="91000" bIns="45500" anchor="ctr" anchorCtr="0">
            <a:noAutofit/>
          </a:bodyPr>
          <a:lstStyle>
            <a:lvl1pPr marL="0" marR="0" lvl="0" indent="0" algn="r" rtl="0">
              <a:spcBef>
                <a:spcPts val="0"/>
              </a:spcBef>
              <a:buNone/>
              <a:defRPr sz="1200">
                <a:solidFill>
                  <a:schemeClr val="dk1"/>
                </a:solidFill>
                <a:latin typeface="Calibri"/>
                <a:ea typeface="Calibri"/>
                <a:cs typeface="Calibri"/>
                <a:sym typeface="Calibri"/>
              </a:defRPr>
            </a:lvl1pPr>
            <a:lvl2pPr marL="0" marR="0" lvl="1" indent="0" algn="r" rtl="0">
              <a:spcBef>
                <a:spcPts val="0"/>
              </a:spcBef>
              <a:buNone/>
              <a:defRPr sz="1200">
                <a:solidFill>
                  <a:schemeClr val="dk1"/>
                </a:solidFill>
                <a:latin typeface="Calibri"/>
                <a:ea typeface="Calibri"/>
                <a:cs typeface="Calibri"/>
                <a:sym typeface="Calibri"/>
              </a:defRPr>
            </a:lvl2pPr>
            <a:lvl3pPr marL="0" marR="0" lvl="2" indent="0" algn="r" rtl="0">
              <a:spcBef>
                <a:spcPts val="0"/>
              </a:spcBef>
              <a:buNone/>
              <a:defRPr sz="1200">
                <a:solidFill>
                  <a:schemeClr val="dk1"/>
                </a:solidFill>
                <a:latin typeface="Calibri"/>
                <a:ea typeface="Calibri"/>
                <a:cs typeface="Calibri"/>
                <a:sym typeface="Calibri"/>
              </a:defRPr>
            </a:lvl3pPr>
            <a:lvl4pPr marL="0" marR="0" lvl="3" indent="0" algn="r" rtl="0">
              <a:spcBef>
                <a:spcPts val="0"/>
              </a:spcBef>
              <a:buNone/>
              <a:defRPr sz="1200">
                <a:solidFill>
                  <a:schemeClr val="dk1"/>
                </a:solidFill>
                <a:latin typeface="Calibri"/>
                <a:ea typeface="Calibri"/>
                <a:cs typeface="Calibri"/>
                <a:sym typeface="Calibri"/>
              </a:defRPr>
            </a:lvl4pPr>
            <a:lvl5pPr marL="0" marR="0" lvl="4" indent="0" algn="r" rtl="0">
              <a:spcBef>
                <a:spcPts val="0"/>
              </a:spcBef>
              <a:buNone/>
              <a:defRPr sz="1200">
                <a:solidFill>
                  <a:schemeClr val="dk1"/>
                </a:solidFill>
                <a:latin typeface="Calibri"/>
                <a:ea typeface="Calibri"/>
                <a:cs typeface="Calibri"/>
                <a:sym typeface="Calibri"/>
              </a:defRPr>
            </a:lvl5pPr>
            <a:lvl6pPr marL="0" marR="0" lvl="5" indent="0" algn="r" rtl="0">
              <a:spcBef>
                <a:spcPts val="0"/>
              </a:spcBef>
              <a:buNone/>
              <a:defRPr sz="1200">
                <a:solidFill>
                  <a:schemeClr val="dk1"/>
                </a:solidFill>
                <a:latin typeface="Calibri"/>
                <a:ea typeface="Calibri"/>
                <a:cs typeface="Calibri"/>
                <a:sym typeface="Calibri"/>
              </a:defRPr>
            </a:lvl6pPr>
            <a:lvl7pPr marL="0" marR="0" lvl="6" indent="0" algn="r" rtl="0">
              <a:spcBef>
                <a:spcPts val="0"/>
              </a:spcBef>
              <a:buNone/>
              <a:defRPr sz="1200">
                <a:solidFill>
                  <a:schemeClr val="dk1"/>
                </a:solidFill>
                <a:latin typeface="Calibri"/>
                <a:ea typeface="Calibri"/>
                <a:cs typeface="Calibri"/>
                <a:sym typeface="Calibri"/>
              </a:defRPr>
            </a:lvl7pPr>
            <a:lvl8pPr marL="0" marR="0" lvl="7" indent="0" algn="r" rtl="0">
              <a:spcBef>
                <a:spcPts val="0"/>
              </a:spcBef>
              <a:buNone/>
              <a:defRPr sz="1200">
                <a:solidFill>
                  <a:schemeClr val="dk1"/>
                </a:solidFill>
                <a:latin typeface="Calibri"/>
                <a:ea typeface="Calibri"/>
                <a:cs typeface="Calibri"/>
                <a:sym typeface="Calibri"/>
              </a:defRPr>
            </a:lvl8pPr>
            <a:lvl9pPr marL="0" marR="0" lvl="8" indent="0" algn="r" rtl="0">
              <a:spcBef>
                <a:spcPts val="0"/>
              </a:spcBef>
              <a:buNone/>
              <a:defRPr sz="1200">
                <a:solidFill>
                  <a:schemeClr val="dk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x-none"/>
              <a:pPr marL="0" lvl="0" indent="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ammenligning" type="twoTxTwoObj">
  <p:cSld name="TWO_OBJECTS_WITH_TEXT">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57200" y="274638"/>
            <a:ext cx="8229600" cy="1143000"/>
          </a:xfrm>
          <a:prstGeom prst="rect">
            <a:avLst/>
          </a:prstGeom>
          <a:noFill/>
          <a:ln>
            <a:noFill/>
          </a:ln>
        </p:spPr>
        <p:txBody>
          <a:bodyPr spcFirstLastPara="1" wrap="square" lIns="79750" tIns="79750" rIns="79750" bIns="79750" anchor="t" anchorCtr="0"/>
          <a:lstStyle>
            <a:lvl1pPr marL="0" marR="0" lvl="0" indent="0" algn="l" rtl="0">
              <a:spcBef>
                <a:spcPts val="0"/>
              </a:spcBef>
              <a:spcAft>
                <a:spcPts val="0"/>
              </a:spcAft>
              <a:buClr>
                <a:schemeClr val="dk1"/>
              </a:buClr>
              <a:buSzPts val="12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200"/>
              <a:buNone/>
              <a:defRPr sz="1600"/>
            </a:lvl2pPr>
            <a:lvl3pPr lvl="2" indent="0">
              <a:spcBef>
                <a:spcPts val="0"/>
              </a:spcBef>
              <a:spcAft>
                <a:spcPts val="0"/>
              </a:spcAft>
              <a:buSzPts val="1200"/>
              <a:buNone/>
              <a:defRPr sz="1600"/>
            </a:lvl3pPr>
            <a:lvl4pPr lvl="3" indent="0">
              <a:spcBef>
                <a:spcPts val="0"/>
              </a:spcBef>
              <a:spcAft>
                <a:spcPts val="0"/>
              </a:spcAft>
              <a:buSzPts val="1200"/>
              <a:buNone/>
              <a:defRPr sz="1600"/>
            </a:lvl4pPr>
            <a:lvl5pPr lvl="4" indent="0">
              <a:spcBef>
                <a:spcPts val="0"/>
              </a:spcBef>
              <a:spcAft>
                <a:spcPts val="0"/>
              </a:spcAft>
              <a:buSzPts val="1200"/>
              <a:buNone/>
              <a:defRPr sz="1600"/>
            </a:lvl5pPr>
            <a:lvl6pPr lvl="5" indent="0">
              <a:spcBef>
                <a:spcPts val="0"/>
              </a:spcBef>
              <a:spcAft>
                <a:spcPts val="0"/>
              </a:spcAft>
              <a:buSzPts val="1200"/>
              <a:buNone/>
              <a:defRPr sz="1600"/>
            </a:lvl6pPr>
            <a:lvl7pPr lvl="6" indent="0">
              <a:spcBef>
                <a:spcPts val="0"/>
              </a:spcBef>
              <a:spcAft>
                <a:spcPts val="0"/>
              </a:spcAft>
              <a:buSzPts val="1200"/>
              <a:buNone/>
              <a:defRPr sz="1600"/>
            </a:lvl7pPr>
            <a:lvl8pPr lvl="7" indent="0">
              <a:spcBef>
                <a:spcPts val="0"/>
              </a:spcBef>
              <a:spcAft>
                <a:spcPts val="0"/>
              </a:spcAft>
              <a:buSzPts val="1200"/>
              <a:buNone/>
              <a:defRPr sz="1600"/>
            </a:lvl8pPr>
            <a:lvl9pPr lvl="8" indent="0">
              <a:spcBef>
                <a:spcPts val="0"/>
              </a:spcBef>
              <a:spcAft>
                <a:spcPts val="0"/>
              </a:spcAft>
              <a:buSzPts val="1200"/>
              <a:buNone/>
              <a:defRPr sz="1600"/>
            </a:lvl9pPr>
          </a:lstStyle>
          <a:p>
            <a:endParaRPr/>
          </a:p>
        </p:txBody>
      </p:sp>
      <p:sp>
        <p:nvSpPr>
          <p:cNvPr id="41" name="Shape 41"/>
          <p:cNvSpPr txBox="1">
            <a:spLocks noGrp="1"/>
          </p:cNvSpPr>
          <p:nvPr>
            <p:ph type="body" idx="1"/>
          </p:nvPr>
        </p:nvSpPr>
        <p:spPr>
          <a:xfrm>
            <a:off x="457200" y="2253412"/>
            <a:ext cx="4040100" cy="4049400"/>
          </a:xfrm>
          <a:prstGeom prst="rect">
            <a:avLst/>
          </a:prstGeom>
          <a:noFill/>
          <a:ln>
            <a:noFill/>
          </a:ln>
        </p:spPr>
        <p:txBody>
          <a:bodyPr spcFirstLastPara="1" wrap="square" lIns="79750" tIns="79750" rIns="79750" bIns="79750" anchor="t" anchorCtr="0"/>
          <a:lstStyle>
            <a:lvl1pPr marL="457200" marR="0" lvl="0" indent="-381000" algn="l" rtl="0">
              <a:spcBef>
                <a:spcPts val="500"/>
              </a:spcBef>
              <a:spcAft>
                <a:spcPts val="0"/>
              </a:spcAft>
              <a:buClr>
                <a:schemeClr val="dk1"/>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40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00"/>
              </a:spcBef>
              <a:spcAft>
                <a:spcPts val="0"/>
              </a:spcAft>
              <a:buClr>
                <a:schemeClr val="dk1"/>
              </a:buClr>
              <a:buSzPts val="1600"/>
              <a:buFont typeface="Noto Sans Symbols"/>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00"/>
              </a:spcBef>
              <a:spcAft>
                <a:spcPts val="0"/>
              </a:spcAft>
              <a:buClr>
                <a:schemeClr val="dk1"/>
              </a:buClr>
              <a:buSzPts val="1600"/>
              <a:buFont typeface="Noto Sans Symbols"/>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body" idx="2"/>
          </p:nvPr>
        </p:nvSpPr>
        <p:spPr>
          <a:xfrm>
            <a:off x="4645025" y="2253412"/>
            <a:ext cx="4041600" cy="4049400"/>
          </a:xfrm>
          <a:prstGeom prst="rect">
            <a:avLst/>
          </a:prstGeom>
          <a:noFill/>
          <a:ln>
            <a:noFill/>
          </a:ln>
        </p:spPr>
        <p:txBody>
          <a:bodyPr spcFirstLastPara="1" wrap="square" lIns="79750" tIns="79750" rIns="79750" bIns="79750" anchor="t" anchorCtr="0"/>
          <a:lstStyle>
            <a:lvl1pPr marL="457200" marR="0" lvl="0" indent="-381000" algn="l" rtl="0">
              <a:spcBef>
                <a:spcPts val="500"/>
              </a:spcBef>
              <a:spcAft>
                <a:spcPts val="0"/>
              </a:spcAft>
              <a:buClr>
                <a:schemeClr val="dk1"/>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40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00"/>
              </a:spcBef>
              <a:spcAft>
                <a:spcPts val="0"/>
              </a:spcAft>
              <a:buClr>
                <a:schemeClr val="dk1"/>
              </a:buClr>
              <a:buSzPts val="1600"/>
              <a:buFont typeface="Noto Sans Symbols"/>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00"/>
              </a:spcBef>
              <a:spcAft>
                <a:spcPts val="0"/>
              </a:spcAft>
              <a:buClr>
                <a:schemeClr val="dk1"/>
              </a:buClr>
              <a:buSzPts val="1600"/>
              <a:buFont typeface="Noto Sans Symbols"/>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sldNum" idx="12"/>
          </p:nvPr>
        </p:nvSpPr>
        <p:spPr>
          <a:xfrm>
            <a:off x="8465558" y="6628304"/>
            <a:ext cx="431100" cy="228600"/>
          </a:xfrm>
          <a:prstGeom prst="rect">
            <a:avLst/>
          </a:prstGeom>
          <a:noFill/>
          <a:ln>
            <a:noFill/>
          </a:ln>
        </p:spPr>
        <p:txBody>
          <a:bodyPr spcFirstLastPara="1" wrap="square" lIns="91000" tIns="45500" rIns="91000" bIns="45500" anchor="ctr" anchorCtr="0">
            <a:noAutofit/>
          </a:bodyPr>
          <a:lstStyle>
            <a:lvl1pPr marL="0" marR="0" lvl="0" indent="0" algn="r" rtl="0">
              <a:spcBef>
                <a:spcPts val="0"/>
              </a:spcBef>
              <a:buNone/>
              <a:defRPr sz="1200">
                <a:solidFill>
                  <a:schemeClr val="dk1"/>
                </a:solidFill>
                <a:latin typeface="Calibri"/>
                <a:ea typeface="Calibri"/>
                <a:cs typeface="Calibri"/>
                <a:sym typeface="Calibri"/>
              </a:defRPr>
            </a:lvl1pPr>
            <a:lvl2pPr marL="0" marR="0" lvl="1" indent="0" algn="r" rtl="0">
              <a:spcBef>
                <a:spcPts val="0"/>
              </a:spcBef>
              <a:buNone/>
              <a:defRPr sz="1200">
                <a:solidFill>
                  <a:schemeClr val="dk1"/>
                </a:solidFill>
                <a:latin typeface="Calibri"/>
                <a:ea typeface="Calibri"/>
                <a:cs typeface="Calibri"/>
                <a:sym typeface="Calibri"/>
              </a:defRPr>
            </a:lvl2pPr>
            <a:lvl3pPr marL="0" marR="0" lvl="2" indent="0" algn="r" rtl="0">
              <a:spcBef>
                <a:spcPts val="0"/>
              </a:spcBef>
              <a:buNone/>
              <a:defRPr sz="1200">
                <a:solidFill>
                  <a:schemeClr val="dk1"/>
                </a:solidFill>
                <a:latin typeface="Calibri"/>
                <a:ea typeface="Calibri"/>
                <a:cs typeface="Calibri"/>
                <a:sym typeface="Calibri"/>
              </a:defRPr>
            </a:lvl3pPr>
            <a:lvl4pPr marL="0" marR="0" lvl="3" indent="0" algn="r" rtl="0">
              <a:spcBef>
                <a:spcPts val="0"/>
              </a:spcBef>
              <a:buNone/>
              <a:defRPr sz="1200">
                <a:solidFill>
                  <a:schemeClr val="dk1"/>
                </a:solidFill>
                <a:latin typeface="Calibri"/>
                <a:ea typeface="Calibri"/>
                <a:cs typeface="Calibri"/>
                <a:sym typeface="Calibri"/>
              </a:defRPr>
            </a:lvl4pPr>
            <a:lvl5pPr marL="0" marR="0" lvl="4" indent="0" algn="r" rtl="0">
              <a:spcBef>
                <a:spcPts val="0"/>
              </a:spcBef>
              <a:buNone/>
              <a:defRPr sz="1200">
                <a:solidFill>
                  <a:schemeClr val="dk1"/>
                </a:solidFill>
                <a:latin typeface="Calibri"/>
                <a:ea typeface="Calibri"/>
                <a:cs typeface="Calibri"/>
                <a:sym typeface="Calibri"/>
              </a:defRPr>
            </a:lvl5pPr>
            <a:lvl6pPr marL="0" marR="0" lvl="5" indent="0" algn="r" rtl="0">
              <a:spcBef>
                <a:spcPts val="0"/>
              </a:spcBef>
              <a:buNone/>
              <a:defRPr sz="1200">
                <a:solidFill>
                  <a:schemeClr val="dk1"/>
                </a:solidFill>
                <a:latin typeface="Calibri"/>
                <a:ea typeface="Calibri"/>
                <a:cs typeface="Calibri"/>
                <a:sym typeface="Calibri"/>
              </a:defRPr>
            </a:lvl6pPr>
            <a:lvl7pPr marL="0" marR="0" lvl="6" indent="0" algn="r" rtl="0">
              <a:spcBef>
                <a:spcPts val="0"/>
              </a:spcBef>
              <a:buNone/>
              <a:defRPr sz="1200">
                <a:solidFill>
                  <a:schemeClr val="dk1"/>
                </a:solidFill>
                <a:latin typeface="Calibri"/>
                <a:ea typeface="Calibri"/>
                <a:cs typeface="Calibri"/>
                <a:sym typeface="Calibri"/>
              </a:defRPr>
            </a:lvl7pPr>
            <a:lvl8pPr marL="0" marR="0" lvl="7" indent="0" algn="r" rtl="0">
              <a:spcBef>
                <a:spcPts val="0"/>
              </a:spcBef>
              <a:buNone/>
              <a:defRPr sz="1200">
                <a:solidFill>
                  <a:schemeClr val="dk1"/>
                </a:solidFill>
                <a:latin typeface="Calibri"/>
                <a:ea typeface="Calibri"/>
                <a:cs typeface="Calibri"/>
                <a:sym typeface="Calibri"/>
              </a:defRPr>
            </a:lvl8pPr>
            <a:lvl9pPr marL="0" marR="0" lvl="8" indent="0" algn="r" rtl="0">
              <a:spcBef>
                <a:spcPts val="0"/>
              </a:spcBef>
              <a:buNone/>
              <a:defRPr sz="1200">
                <a:solidFill>
                  <a:schemeClr val="dk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x-none"/>
              <a:pPr marL="0" lvl="0" indent="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re tittel" type="titleOnly">
  <p:cSld name="TITLE_ONLY">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457200" y="163258"/>
            <a:ext cx="8311500" cy="1175400"/>
          </a:xfrm>
          <a:prstGeom prst="rect">
            <a:avLst/>
          </a:prstGeom>
          <a:noFill/>
          <a:ln>
            <a:noFill/>
          </a:ln>
        </p:spPr>
        <p:txBody>
          <a:bodyPr spcFirstLastPara="1" wrap="square" lIns="79750" tIns="79750" rIns="79750" bIns="79750" anchor="t" anchorCtr="0"/>
          <a:lstStyle>
            <a:lvl1pPr marL="0" marR="0" lvl="0" indent="0" algn="l" rtl="0">
              <a:spcBef>
                <a:spcPts val="0"/>
              </a:spcBef>
              <a:spcAft>
                <a:spcPts val="0"/>
              </a:spcAft>
              <a:buClr>
                <a:schemeClr val="dk1"/>
              </a:buClr>
              <a:buSzPts val="12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200"/>
              <a:buNone/>
              <a:defRPr sz="1600"/>
            </a:lvl2pPr>
            <a:lvl3pPr lvl="2" indent="0">
              <a:spcBef>
                <a:spcPts val="0"/>
              </a:spcBef>
              <a:spcAft>
                <a:spcPts val="0"/>
              </a:spcAft>
              <a:buSzPts val="1200"/>
              <a:buNone/>
              <a:defRPr sz="1600"/>
            </a:lvl3pPr>
            <a:lvl4pPr lvl="3" indent="0">
              <a:spcBef>
                <a:spcPts val="0"/>
              </a:spcBef>
              <a:spcAft>
                <a:spcPts val="0"/>
              </a:spcAft>
              <a:buSzPts val="1200"/>
              <a:buNone/>
              <a:defRPr sz="1600"/>
            </a:lvl4pPr>
            <a:lvl5pPr lvl="4" indent="0">
              <a:spcBef>
                <a:spcPts val="0"/>
              </a:spcBef>
              <a:spcAft>
                <a:spcPts val="0"/>
              </a:spcAft>
              <a:buSzPts val="1200"/>
              <a:buNone/>
              <a:defRPr sz="1600"/>
            </a:lvl5pPr>
            <a:lvl6pPr lvl="5" indent="0">
              <a:spcBef>
                <a:spcPts val="0"/>
              </a:spcBef>
              <a:spcAft>
                <a:spcPts val="0"/>
              </a:spcAft>
              <a:buSzPts val="1200"/>
              <a:buNone/>
              <a:defRPr sz="1600"/>
            </a:lvl6pPr>
            <a:lvl7pPr lvl="6" indent="0">
              <a:spcBef>
                <a:spcPts val="0"/>
              </a:spcBef>
              <a:spcAft>
                <a:spcPts val="0"/>
              </a:spcAft>
              <a:buSzPts val="1200"/>
              <a:buNone/>
              <a:defRPr sz="1600"/>
            </a:lvl7pPr>
            <a:lvl8pPr lvl="7" indent="0">
              <a:spcBef>
                <a:spcPts val="0"/>
              </a:spcBef>
              <a:spcAft>
                <a:spcPts val="0"/>
              </a:spcAft>
              <a:buSzPts val="1200"/>
              <a:buNone/>
              <a:defRPr sz="1600"/>
            </a:lvl8pPr>
            <a:lvl9pPr lvl="8" indent="0">
              <a:spcBef>
                <a:spcPts val="0"/>
              </a:spcBef>
              <a:spcAft>
                <a:spcPts val="0"/>
              </a:spcAft>
              <a:buSzPts val="1200"/>
              <a:buNone/>
              <a:defRPr sz="1600"/>
            </a:lvl9pPr>
          </a:lstStyle>
          <a:p>
            <a:endParaRPr/>
          </a:p>
        </p:txBody>
      </p:sp>
      <p:sp>
        <p:nvSpPr>
          <p:cNvPr id="46" name="Shape 46"/>
          <p:cNvSpPr txBox="1">
            <a:spLocks noGrp="1"/>
          </p:cNvSpPr>
          <p:nvPr>
            <p:ph type="sldNum" idx="12"/>
          </p:nvPr>
        </p:nvSpPr>
        <p:spPr>
          <a:xfrm>
            <a:off x="8465558" y="6628304"/>
            <a:ext cx="431100" cy="228600"/>
          </a:xfrm>
          <a:prstGeom prst="rect">
            <a:avLst/>
          </a:prstGeom>
          <a:noFill/>
          <a:ln>
            <a:noFill/>
          </a:ln>
        </p:spPr>
        <p:txBody>
          <a:bodyPr spcFirstLastPara="1" wrap="square" lIns="91000" tIns="45500" rIns="91000" bIns="45500" anchor="ctr" anchorCtr="0">
            <a:noAutofit/>
          </a:bodyPr>
          <a:lstStyle>
            <a:lvl1pPr marL="0" marR="0" lvl="0" indent="0" algn="r" rtl="0">
              <a:spcBef>
                <a:spcPts val="0"/>
              </a:spcBef>
              <a:buNone/>
              <a:defRPr sz="1200">
                <a:solidFill>
                  <a:schemeClr val="dk1"/>
                </a:solidFill>
                <a:latin typeface="Calibri"/>
                <a:ea typeface="Calibri"/>
                <a:cs typeface="Calibri"/>
                <a:sym typeface="Calibri"/>
              </a:defRPr>
            </a:lvl1pPr>
            <a:lvl2pPr marL="0" marR="0" lvl="1" indent="0" algn="r" rtl="0">
              <a:spcBef>
                <a:spcPts val="0"/>
              </a:spcBef>
              <a:buNone/>
              <a:defRPr sz="1200">
                <a:solidFill>
                  <a:schemeClr val="dk1"/>
                </a:solidFill>
                <a:latin typeface="Calibri"/>
                <a:ea typeface="Calibri"/>
                <a:cs typeface="Calibri"/>
                <a:sym typeface="Calibri"/>
              </a:defRPr>
            </a:lvl2pPr>
            <a:lvl3pPr marL="0" marR="0" lvl="2" indent="0" algn="r" rtl="0">
              <a:spcBef>
                <a:spcPts val="0"/>
              </a:spcBef>
              <a:buNone/>
              <a:defRPr sz="1200">
                <a:solidFill>
                  <a:schemeClr val="dk1"/>
                </a:solidFill>
                <a:latin typeface="Calibri"/>
                <a:ea typeface="Calibri"/>
                <a:cs typeface="Calibri"/>
                <a:sym typeface="Calibri"/>
              </a:defRPr>
            </a:lvl3pPr>
            <a:lvl4pPr marL="0" marR="0" lvl="3" indent="0" algn="r" rtl="0">
              <a:spcBef>
                <a:spcPts val="0"/>
              </a:spcBef>
              <a:buNone/>
              <a:defRPr sz="1200">
                <a:solidFill>
                  <a:schemeClr val="dk1"/>
                </a:solidFill>
                <a:latin typeface="Calibri"/>
                <a:ea typeface="Calibri"/>
                <a:cs typeface="Calibri"/>
                <a:sym typeface="Calibri"/>
              </a:defRPr>
            </a:lvl4pPr>
            <a:lvl5pPr marL="0" marR="0" lvl="4" indent="0" algn="r" rtl="0">
              <a:spcBef>
                <a:spcPts val="0"/>
              </a:spcBef>
              <a:buNone/>
              <a:defRPr sz="1200">
                <a:solidFill>
                  <a:schemeClr val="dk1"/>
                </a:solidFill>
                <a:latin typeface="Calibri"/>
                <a:ea typeface="Calibri"/>
                <a:cs typeface="Calibri"/>
                <a:sym typeface="Calibri"/>
              </a:defRPr>
            </a:lvl5pPr>
            <a:lvl6pPr marL="0" marR="0" lvl="5" indent="0" algn="r" rtl="0">
              <a:spcBef>
                <a:spcPts val="0"/>
              </a:spcBef>
              <a:buNone/>
              <a:defRPr sz="1200">
                <a:solidFill>
                  <a:schemeClr val="dk1"/>
                </a:solidFill>
                <a:latin typeface="Calibri"/>
                <a:ea typeface="Calibri"/>
                <a:cs typeface="Calibri"/>
                <a:sym typeface="Calibri"/>
              </a:defRPr>
            </a:lvl6pPr>
            <a:lvl7pPr marL="0" marR="0" lvl="6" indent="0" algn="r" rtl="0">
              <a:spcBef>
                <a:spcPts val="0"/>
              </a:spcBef>
              <a:buNone/>
              <a:defRPr sz="1200">
                <a:solidFill>
                  <a:schemeClr val="dk1"/>
                </a:solidFill>
                <a:latin typeface="Calibri"/>
                <a:ea typeface="Calibri"/>
                <a:cs typeface="Calibri"/>
                <a:sym typeface="Calibri"/>
              </a:defRPr>
            </a:lvl7pPr>
            <a:lvl8pPr marL="0" marR="0" lvl="7" indent="0" algn="r" rtl="0">
              <a:spcBef>
                <a:spcPts val="0"/>
              </a:spcBef>
              <a:buNone/>
              <a:defRPr sz="1200">
                <a:solidFill>
                  <a:schemeClr val="dk1"/>
                </a:solidFill>
                <a:latin typeface="Calibri"/>
                <a:ea typeface="Calibri"/>
                <a:cs typeface="Calibri"/>
                <a:sym typeface="Calibri"/>
              </a:defRPr>
            </a:lvl8pPr>
            <a:lvl9pPr marL="0" marR="0" lvl="8" indent="0" algn="r" rtl="0">
              <a:spcBef>
                <a:spcPts val="0"/>
              </a:spcBef>
              <a:buNone/>
              <a:defRPr sz="1200">
                <a:solidFill>
                  <a:schemeClr val="dk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x-none"/>
              <a:pPr marL="0" lvl="0" indent="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omt" type="blank">
  <p:cSld name="BLANK">
    <p:spTree>
      <p:nvGrpSpPr>
        <p:cNvPr id="1" name="Shape 47"/>
        <p:cNvGrpSpPr/>
        <p:nvPr/>
      </p:nvGrpSpPr>
      <p:grpSpPr>
        <a:xfrm>
          <a:off x="0" y="0"/>
          <a:ext cx="0" cy="0"/>
          <a:chOff x="0" y="0"/>
          <a:chExt cx="0" cy="0"/>
        </a:xfrm>
      </p:grpSpPr>
      <p:sp>
        <p:nvSpPr>
          <p:cNvPr id="48" name="Shape 48"/>
          <p:cNvSpPr txBox="1">
            <a:spLocks noGrp="1"/>
          </p:cNvSpPr>
          <p:nvPr>
            <p:ph type="sldNum" idx="12"/>
          </p:nvPr>
        </p:nvSpPr>
        <p:spPr>
          <a:xfrm>
            <a:off x="8465558" y="6628304"/>
            <a:ext cx="431100" cy="228600"/>
          </a:xfrm>
          <a:prstGeom prst="rect">
            <a:avLst/>
          </a:prstGeom>
          <a:noFill/>
          <a:ln>
            <a:noFill/>
          </a:ln>
        </p:spPr>
        <p:txBody>
          <a:bodyPr spcFirstLastPara="1" wrap="square" lIns="91000" tIns="45500" rIns="91000" bIns="45500" anchor="ctr" anchorCtr="0">
            <a:noAutofit/>
          </a:bodyPr>
          <a:lstStyle>
            <a:lvl1pPr marL="0" marR="0" lvl="0" indent="0" algn="r" rtl="0">
              <a:spcBef>
                <a:spcPts val="0"/>
              </a:spcBef>
              <a:buNone/>
              <a:defRPr sz="1200">
                <a:solidFill>
                  <a:schemeClr val="dk1"/>
                </a:solidFill>
                <a:latin typeface="Calibri"/>
                <a:ea typeface="Calibri"/>
                <a:cs typeface="Calibri"/>
                <a:sym typeface="Calibri"/>
              </a:defRPr>
            </a:lvl1pPr>
            <a:lvl2pPr marL="0" marR="0" lvl="1" indent="0" algn="r" rtl="0">
              <a:spcBef>
                <a:spcPts val="0"/>
              </a:spcBef>
              <a:buNone/>
              <a:defRPr sz="1200">
                <a:solidFill>
                  <a:schemeClr val="dk1"/>
                </a:solidFill>
                <a:latin typeface="Calibri"/>
                <a:ea typeface="Calibri"/>
                <a:cs typeface="Calibri"/>
                <a:sym typeface="Calibri"/>
              </a:defRPr>
            </a:lvl2pPr>
            <a:lvl3pPr marL="0" marR="0" lvl="2" indent="0" algn="r" rtl="0">
              <a:spcBef>
                <a:spcPts val="0"/>
              </a:spcBef>
              <a:buNone/>
              <a:defRPr sz="1200">
                <a:solidFill>
                  <a:schemeClr val="dk1"/>
                </a:solidFill>
                <a:latin typeface="Calibri"/>
                <a:ea typeface="Calibri"/>
                <a:cs typeface="Calibri"/>
                <a:sym typeface="Calibri"/>
              </a:defRPr>
            </a:lvl3pPr>
            <a:lvl4pPr marL="0" marR="0" lvl="3" indent="0" algn="r" rtl="0">
              <a:spcBef>
                <a:spcPts val="0"/>
              </a:spcBef>
              <a:buNone/>
              <a:defRPr sz="1200">
                <a:solidFill>
                  <a:schemeClr val="dk1"/>
                </a:solidFill>
                <a:latin typeface="Calibri"/>
                <a:ea typeface="Calibri"/>
                <a:cs typeface="Calibri"/>
                <a:sym typeface="Calibri"/>
              </a:defRPr>
            </a:lvl4pPr>
            <a:lvl5pPr marL="0" marR="0" lvl="4" indent="0" algn="r" rtl="0">
              <a:spcBef>
                <a:spcPts val="0"/>
              </a:spcBef>
              <a:buNone/>
              <a:defRPr sz="1200">
                <a:solidFill>
                  <a:schemeClr val="dk1"/>
                </a:solidFill>
                <a:latin typeface="Calibri"/>
                <a:ea typeface="Calibri"/>
                <a:cs typeface="Calibri"/>
                <a:sym typeface="Calibri"/>
              </a:defRPr>
            </a:lvl5pPr>
            <a:lvl6pPr marL="0" marR="0" lvl="5" indent="0" algn="r" rtl="0">
              <a:spcBef>
                <a:spcPts val="0"/>
              </a:spcBef>
              <a:buNone/>
              <a:defRPr sz="1200">
                <a:solidFill>
                  <a:schemeClr val="dk1"/>
                </a:solidFill>
                <a:latin typeface="Calibri"/>
                <a:ea typeface="Calibri"/>
                <a:cs typeface="Calibri"/>
                <a:sym typeface="Calibri"/>
              </a:defRPr>
            </a:lvl6pPr>
            <a:lvl7pPr marL="0" marR="0" lvl="6" indent="0" algn="r" rtl="0">
              <a:spcBef>
                <a:spcPts val="0"/>
              </a:spcBef>
              <a:buNone/>
              <a:defRPr sz="1200">
                <a:solidFill>
                  <a:schemeClr val="dk1"/>
                </a:solidFill>
                <a:latin typeface="Calibri"/>
                <a:ea typeface="Calibri"/>
                <a:cs typeface="Calibri"/>
                <a:sym typeface="Calibri"/>
              </a:defRPr>
            </a:lvl7pPr>
            <a:lvl8pPr marL="0" marR="0" lvl="7" indent="0" algn="r" rtl="0">
              <a:spcBef>
                <a:spcPts val="0"/>
              </a:spcBef>
              <a:buNone/>
              <a:defRPr sz="1200">
                <a:solidFill>
                  <a:schemeClr val="dk1"/>
                </a:solidFill>
                <a:latin typeface="Calibri"/>
                <a:ea typeface="Calibri"/>
                <a:cs typeface="Calibri"/>
                <a:sym typeface="Calibri"/>
              </a:defRPr>
            </a:lvl8pPr>
            <a:lvl9pPr marL="0" marR="0" lvl="8" indent="0" algn="r" rtl="0">
              <a:spcBef>
                <a:spcPts val="0"/>
              </a:spcBef>
              <a:buNone/>
              <a:defRPr sz="1200">
                <a:solidFill>
                  <a:schemeClr val="dk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x-none"/>
              <a:pPr marL="0" lvl="0" indent="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lde med tekst" type="picTx">
  <p:cSld name="PICTURE_WITH_CAPTION_TEXT">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1185178" y="5158976"/>
            <a:ext cx="6926400" cy="566700"/>
          </a:xfrm>
          <a:prstGeom prst="rect">
            <a:avLst/>
          </a:prstGeom>
          <a:noFill/>
          <a:ln>
            <a:noFill/>
          </a:ln>
        </p:spPr>
        <p:txBody>
          <a:bodyPr spcFirstLastPara="1" wrap="square" lIns="79750" tIns="79750" rIns="79750" bIns="79750" anchor="b" anchorCtr="0"/>
          <a:lstStyle>
            <a:lvl1pPr marL="0" marR="0" lvl="0" indent="0" algn="l" rtl="0">
              <a:spcBef>
                <a:spcPts val="0"/>
              </a:spcBef>
              <a:spcAft>
                <a:spcPts val="0"/>
              </a:spcAft>
              <a:buClr>
                <a:schemeClr val="dk1"/>
              </a:buClr>
              <a:buSzPts val="1200"/>
              <a:buFont typeface="Calibri"/>
              <a:buNone/>
              <a:defRPr sz="2000" b="1" i="0" u="none" strike="noStrike" cap="none">
                <a:solidFill>
                  <a:schemeClr val="dk1"/>
                </a:solidFill>
                <a:latin typeface="Calibri"/>
                <a:ea typeface="Calibri"/>
                <a:cs typeface="Calibri"/>
                <a:sym typeface="Calibri"/>
              </a:defRPr>
            </a:lvl1pPr>
            <a:lvl2pPr lvl="1" indent="0">
              <a:spcBef>
                <a:spcPts val="0"/>
              </a:spcBef>
              <a:spcAft>
                <a:spcPts val="0"/>
              </a:spcAft>
              <a:buSzPts val="1200"/>
              <a:buNone/>
              <a:defRPr sz="1600"/>
            </a:lvl2pPr>
            <a:lvl3pPr lvl="2" indent="0">
              <a:spcBef>
                <a:spcPts val="0"/>
              </a:spcBef>
              <a:spcAft>
                <a:spcPts val="0"/>
              </a:spcAft>
              <a:buSzPts val="1200"/>
              <a:buNone/>
              <a:defRPr sz="1600"/>
            </a:lvl3pPr>
            <a:lvl4pPr lvl="3" indent="0">
              <a:spcBef>
                <a:spcPts val="0"/>
              </a:spcBef>
              <a:spcAft>
                <a:spcPts val="0"/>
              </a:spcAft>
              <a:buSzPts val="1200"/>
              <a:buNone/>
              <a:defRPr sz="1600"/>
            </a:lvl4pPr>
            <a:lvl5pPr lvl="4" indent="0">
              <a:spcBef>
                <a:spcPts val="0"/>
              </a:spcBef>
              <a:spcAft>
                <a:spcPts val="0"/>
              </a:spcAft>
              <a:buSzPts val="1200"/>
              <a:buNone/>
              <a:defRPr sz="1600"/>
            </a:lvl5pPr>
            <a:lvl6pPr lvl="5" indent="0">
              <a:spcBef>
                <a:spcPts val="0"/>
              </a:spcBef>
              <a:spcAft>
                <a:spcPts val="0"/>
              </a:spcAft>
              <a:buSzPts val="1200"/>
              <a:buNone/>
              <a:defRPr sz="1600"/>
            </a:lvl6pPr>
            <a:lvl7pPr lvl="6" indent="0">
              <a:spcBef>
                <a:spcPts val="0"/>
              </a:spcBef>
              <a:spcAft>
                <a:spcPts val="0"/>
              </a:spcAft>
              <a:buSzPts val="1200"/>
              <a:buNone/>
              <a:defRPr sz="1600"/>
            </a:lvl7pPr>
            <a:lvl8pPr lvl="7" indent="0">
              <a:spcBef>
                <a:spcPts val="0"/>
              </a:spcBef>
              <a:spcAft>
                <a:spcPts val="0"/>
              </a:spcAft>
              <a:buSzPts val="1200"/>
              <a:buNone/>
              <a:defRPr sz="1600"/>
            </a:lvl8pPr>
            <a:lvl9pPr lvl="8" indent="0">
              <a:spcBef>
                <a:spcPts val="0"/>
              </a:spcBef>
              <a:spcAft>
                <a:spcPts val="0"/>
              </a:spcAft>
              <a:buSzPts val="1200"/>
              <a:buNone/>
              <a:defRPr sz="1600"/>
            </a:lvl9pPr>
          </a:lstStyle>
          <a:p>
            <a:endParaRPr/>
          </a:p>
        </p:txBody>
      </p:sp>
      <p:sp>
        <p:nvSpPr>
          <p:cNvPr id="51" name="Shape 51"/>
          <p:cNvSpPr txBox="1">
            <a:spLocks noGrp="1"/>
          </p:cNvSpPr>
          <p:nvPr>
            <p:ph type="sldNum" idx="12"/>
          </p:nvPr>
        </p:nvSpPr>
        <p:spPr>
          <a:xfrm>
            <a:off x="8465558" y="6628304"/>
            <a:ext cx="431100" cy="228600"/>
          </a:xfrm>
          <a:prstGeom prst="rect">
            <a:avLst/>
          </a:prstGeom>
          <a:noFill/>
          <a:ln>
            <a:noFill/>
          </a:ln>
        </p:spPr>
        <p:txBody>
          <a:bodyPr spcFirstLastPara="1" wrap="square" lIns="91000" tIns="45500" rIns="91000" bIns="45500" anchor="ctr" anchorCtr="0">
            <a:noAutofit/>
          </a:bodyPr>
          <a:lstStyle>
            <a:lvl1pPr marL="0" marR="0" lvl="0" indent="0" algn="r" rtl="0">
              <a:spcBef>
                <a:spcPts val="0"/>
              </a:spcBef>
              <a:buNone/>
              <a:defRPr sz="1200">
                <a:solidFill>
                  <a:schemeClr val="dk1"/>
                </a:solidFill>
                <a:latin typeface="Calibri"/>
                <a:ea typeface="Calibri"/>
                <a:cs typeface="Calibri"/>
                <a:sym typeface="Calibri"/>
              </a:defRPr>
            </a:lvl1pPr>
            <a:lvl2pPr marL="0" marR="0" lvl="1" indent="0" algn="r" rtl="0">
              <a:spcBef>
                <a:spcPts val="0"/>
              </a:spcBef>
              <a:buNone/>
              <a:defRPr sz="1200">
                <a:solidFill>
                  <a:schemeClr val="dk1"/>
                </a:solidFill>
                <a:latin typeface="Calibri"/>
                <a:ea typeface="Calibri"/>
                <a:cs typeface="Calibri"/>
                <a:sym typeface="Calibri"/>
              </a:defRPr>
            </a:lvl2pPr>
            <a:lvl3pPr marL="0" marR="0" lvl="2" indent="0" algn="r" rtl="0">
              <a:spcBef>
                <a:spcPts val="0"/>
              </a:spcBef>
              <a:buNone/>
              <a:defRPr sz="1200">
                <a:solidFill>
                  <a:schemeClr val="dk1"/>
                </a:solidFill>
                <a:latin typeface="Calibri"/>
                <a:ea typeface="Calibri"/>
                <a:cs typeface="Calibri"/>
                <a:sym typeface="Calibri"/>
              </a:defRPr>
            </a:lvl3pPr>
            <a:lvl4pPr marL="0" marR="0" lvl="3" indent="0" algn="r" rtl="0">
              <a:spcBef>
                <a:spcPts val="0"/>
              </a:spcBef>
              <a:buNone/>
              <a:defRPr sz="1200">
                <a:solidFill>
                  <a:schemeClr val="dk1"/>
                </a:solidFill>
                <a:latin typeface="Calibri"/>
                <a:ea typeface="Calibri"/>
                <a:cs typeface="Calibri"/>
                <a:sym typeface="Calibri"/>
              </a:defRPr>
            </a:lvl4pPr>
            <a:lvl5pPr marL="0" marR="0" lvl="4" indent="0" algn="r" rtl="0">
              <a:spcBef>
                <a:spcPts val="0"/>
              </a:spcBef>
              <a:buNone/>
              <a:defRPr sz="1200">
                <a:solidFill>
                  <a:schemeClr val="dk1"/>
                </a:solidFill>
                <a:latin typeface="Calibri"/>
                <a:ea typeface="Calibri"/>
                <a:cs typeface="Calibri"/>
                <a:sym typeface="Calibri"/>
              </a:defRPr>
            </a:lvl5pPr>
            <a:lvl6pPr marL="0" marR="0" lvl="5" indent="0" algn="r" rtl="0">
              <a:spcBef>
                <a:spcPts val="0"/>
              </a:spcBef>
              <a:buNone/>
              <a:defRPr sz="1200">
                <a:solidFill>
                  <a:schemeClr val="dk1"/>
                </a:solidFill>
                <a:latin typeface="Calibri"/>
                <a:ea typeface="Calibri"/>
                <a:cs typeface="Calibri"/>
                <a:sym typeface="Calibri"/>
              </a:defRPr>
            </a:lvl6pPr>
            <a:lvl7pPr marL="0" marR="0" lvl="6" indent="0" algn="r" rtl="0">
              <a:spcBef>
                <a:spcPts val="0"/>
              </a:spcBef>
              <a:buNone/>
              <a:defRPr sz="1200">
                <a:solidFill>
                  <a:schemeClr val="dk1"/>
                </a:solidFill>
                <a:latin typeface="Calibri"/>
                <a:ea typeface="Calibri"/>
                <a:cs typeface="Calibri"/>
                <a:sym typeface="Calibri"/>
              </a:defRPr>
            </a:lvl7pPr>
            <a:lvl8pPr marL="0" marR="0" lvl="7" indent="0" algn="r" rtl="0">
              <a:spcBef>
                <a:spcPts val="0"/>
              </a:spcBef>
              <a:buNone/>
              <a:defRPr sz="1200">
                <a:solidFill>
                  <a:schemeClr val="dk1"/>
                </a:solidFill>
                <a:latin typeface="Calibri"/>
                <a:ea typeface="Calibri"/>
                <a:cs typeface="Calibri"/>
                <a:sym typeface="Calibri"/>
              </a:defRPr>
            </a:lvl8pPr>
            <a:lvl9pPr marL="0" marR="0" lvl="8" indent="0" algn="r" rtl="0">
              <a:spcBef>
                <a:spcPts val="0"/>
              </a:spcBef>
              <a:buNone/>
              <a:defRPr sz="1200">
                <a:solidFill>
                  <a:schemeClr val="dk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x-none"/>
              <a:pPr marL="0" lvl="0" indent="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Loddrett tittel og tekst" type="vertTitleAndTx">
  <p:cSld name="VERTICAL_TITLE_AND_VERTICAL_TEXT">
    <p:spTree>
      <p:nvGrpSpPr>
        <p:cNvPr id="1" name="Shape 52"/>
        <p:cNvGrpSpPr/>
        <p:nvPr/>
      </p:nvGrpSpPr>
      <p:grpSpPr>
        <a:xfrm>
          <a:off x="0" y="0"/>
          <a:ext cx="0" cy="0"/>
          <a:chOff x="0" y="0"/>
          <a:chExt cx="0" cy="0"/>
        </a:xfrm>
      </p:grpSpPr>
      <p:sp>
        <p:nvSpPr>
          <p:cNvPr id="53" name="Shape 53"/>
          <p:cNvSpPr txBox="1">
            <a:spLocks noGrp="1"/>
          </p:cNvSpPr>
          <p:nvPr>
            <p:ph type="title"/>
          </p:nvPr>
        </p:nvSpPr>
        <p:spPr>
          <a:xfrm rot="5400000">
            <a:off x="5137024" y="2570763"/>
            <a:ext cx="5934300" cy="1399200"/>
          </a:xfrm>
          <a:prstGeom prst="rect">
            <a:avLst/>
          </a:prstGeom>
          <a:noFill/>
          <a:ln>
            <a:noFill/>
          </a:ln>
        </p:spPr>
        <p:txBody>
          <a:bodyPr spcFirstLastPara="1" wrap="square" lIns="79750" tIns="79750" rIns="79750" bIns="79750" anchor="t" anchorCtr="0"/>
          <a:lstStyle>
            <a:lvl1pPr marL="0" marR="0" lvl="0" indent="0" algn="l" rtl="0">
              <a:spcBef>
                <a:spcPts val="0"/>
              </a:spcBef>
              <a:spcAft>
                <a:spcPts val="0"/>
              </a:spcAft>
              <a:buClr>
                <a:schemeClr val="dk1"/>
              </a:buClr>
              <a:buSzPts val="12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200"/>
              <a:buNone/>
              <a:defRPr sz="1600"/>
            </a:lvl2pPr>
            <a:lvl3pPr lvl="2" indent="0">
              <a:spcBef>
                <a:spcPts val="0"/>
              </a:spcBef>
              <a:spcAft>
                <a:spcPts val="0"/>
              </a:spcAft>
              <a:buSzPts val="1200"/>
              <a:buNone/>
              <a:defRPr sz="1600"/>
            </a:lvl3pPr>
            <a:lvl4pPr lvl="3" indent="0">
              <a:spcBef>
                <a:spcPts val="0"/>
              </a:spcBef>
              <a:spcAft>
                <a:spcPts val="0"/>
              </a:spcAft>
              <a:buSzPts val="1200"/>
              <a:buNone/>
              <a:defRPr sz="1600"/>
            </a:lvl4pPr>
            <a:lvl5pPr lvl="4" indent="0">
              <a:spcBef>
                <a:spcPts val="0"/>
              </a:spcBef>
              <a:spcAft>
                <a:spcPts val="0"/>
              </a:spcAft>
              <a:buSzPts val="1200"/>
              <a:buNone/>
              <a:defRPr sz="1600"/>
            </a:lvl5pPr>
            <a:lvl6pPr lvl="5" indent="0">
              <a:spcBef>
                <a:spcPts val="0"/>
              </a:spcBef>
              <a:spcAft>
                <a:spcPts val="0"/>
              </a:spcAft>
              <a:buSzPts val="1200"/>
              <a:buNone/>
              <a:defRPr sz="1600"/>
            </a:lvl6pPr>
            <a:lvl7pPr lvl="6" indent="0">
              <a:spcBef>
                <a:spcPts val="0"/>
              </a:spcBef>
              <a:spcAft>
                <a:spcPts val="0"/>
              </a:spcAft>
              <a:buSzPts val="1200"/>
              <a:buNone/>
              <a:defRPr sz="1600"/>
            </a:lvl7pPr>
            <a:lvl8pPr lvl="7" indent="0">
              <a:spcBef>
                <a:spcPts val="0"/>
              </a:spcBef>
              <a:spcAft>
                <a:spcPts val="0"/>
              </a:spcAft>
              <a:buSzPts val="1200"/>
              <a:buNone/>
              <a:defRPr sz="1600"/>
            </a:lvl8pPr>
            <a:lvl9pPr lvl="8" indent="0">
              <a:spcBef>
                <a:spcPts val="0"/>
              </a:spcBef>
              <a:spcAft>
                <a:spcPts val="0"/>
              </a:spcAft>
              <a:buSzPts val="1200"/>
              <a:buNone/>
              <a:defRPr sz="1600"/>
            </a:lvl9pPr>
          </a:lstStyle>
          <a:p>
            <a:endParaRPr/>
          </a:p>
        </p:txBody>
      </p:sp>
      <p:sp>
        <p:nvSpPr>
          <p:cNvPr id="54" name="Shape 54"/>
          <p:cNvSpPr txBox="1">
            <a:spLocks noGrp="1"/>
          </p:cNvSpPr>
          <p:nvPr>
            <p:ph type="body" idx="1"/>
          </p:nvPr>
        </p:nvSpPr>
        <p:spPr>
          <a:xfrm rot="5400000">
            <a:off x="865929" y="-300987"/>
            <a:ext cx="5934300" cy="7142700"/>
          </a:xfrm>
          <a:prstGeom prst="rect">
            <a:avLst/>
          </a:prstGeom>
          <a:noFill/>
          <a:ln>
            <a:noFill/>
          </a:ln>
        </p:spPr>
        <p:txBody>
          <a:bodyPr spcFirstLastPara="1" wrap="square" lIns="79750" tIns="79750" rIns="79750" bIns="79750" anchor="t" anchorCtr="0"/>
          <a:lstStyle>
            <a:lvl1pPr marL="457200" marR="0" lvl="0" indent="-431800" algn="l" rtl="0">
              <a:spcBef>
                <a:spcPts val="600"/>
              </a:spcBef>
              <a:spcAft>
                <a:spcPts val="0"/>
              </a:spcAft>
              <a:buClr>
                <a:schemeClr val="dk1"/>
              </a:buClr>
              <a:buSzPts val="3200"/>
              <a:buFont typeface="Noto Sans Symbols"/>
              <a:buChar char="▪"/>
              <a:defRPr sz="3200" b="0" i="0" u="none" strike="noStrike" cap="none">
                <a:solidFill>
                  <a:schemeClr val="dk1"/>
                </a:solidFill>
                <a:latin typeface="Calibri"/>
                <a:ea typeface="Calibri"/>
                <a:cs typeface="Calibri"/>
                <a:sym typeface="Calibri"/>
              </a:defRPr>
            </a:lvl1pPr>
            <a:lvl2pPr marL="914400" marR="0" lvl="1" indent="-406400" algn="l" rtl="0">
              <a:spcBef>
                <a:spcPts val="600"/>
              </a:spcBef>
              <a:spcAft>
                <a:spcPts val="0"/>
              </a:spcAft>
              <a:buClr>
                <a:schemeClr val="dk1"/>
              </a:buClr>
              <a:buSzPts val="2800"/>
              <a:buFont typeface="Noto Sans Symbols"/>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500"/>
              </a:spcBef>
              <a:spcAft>
                <a:spcPts val="0"/>
              </a:spcAft>
              <a:buClr>
                <a:schemeClr val="dk1"/>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sldNum" idx="12"/>
          </p:nvPr>
        </p:nvSpPr>
        <p:spPr>
          <a:xfrm>
            <a:off x="8465558" y="6628304"/>
            <a:ext cx="431100" cy="228600"/>
          </a:xfrm>
          <a:prstGeom prst="rect">
            <a:avLst/>
          </a:prstGeom>
          <a:noFill/>
          <a:ln>
            <a:noFill/>
          </a:ln>
        </p:spPr>
        <p:txBody>
          <a:bodyPr spcFirstLastPara="1" wrap="square" lIns="91000" tIns="45500" rIns="91000" bIns="45500" anchor="ctr" anchorCtr="0">
            <a:noAutofit/>
          </a:bodyPr>
          <a:lstStyle>
            <a:lvl1pPr marL="0" marR="0" lvl="0" indent="0" algn="r" rtl="0">
              <a:spcBef>
                <a:spcPts val="0"/>
              </a:spcBef>
              <a:buNone/>
              <a:defRPr sz="1200">
                <a:solidFill>
                  <a:schemeClr val="dk1"/>
                </a:solidFill>
                <a:latin typeface="Calibri"/>
                <a:ea typeface="Calibri"/>
                <a:cs typeface="Calibri"/>
                <a:sym typeface="Calibri"/>
              </a:defRPr>
            </a:lvl1pPr>
            <a:lvl2pPr marL="0" marR="0" lvl="1" indent="0" algn="r" rtl="0">
              <a:spcBef>
                <a:spcPts val="0"/>
              </a:spcBef>
              <a:buNone/>
              <a:defRPr sz="1200">
                <a:solidFill>
                  <a:schemeClr val="dk1"/>
                </a:solidFill>
                <a:latin typeface="Calibri"/>
                <a:ea typeface="Calibri"/>
                <a:cs typeface="Calibri"/>
                <a:sym typeface="Calibri"/>
              </a:defRPr>
            </a:lvl2pPr>
            <a:lvl3pPr marL="0" marR="0" lvl="2" indent="0" algn="r" rtl="0">
              <a:spcBef>
                <a:spcPts val="0"/>
              </a:spcBef>
              <a:buNone/>
              <a:defRPr sz="1200">
                <a:solidFill>
                  <a:schemeClr val="dk1"/>
                </a:solidFill>
                <a:latin typeface="Calibri"/>
                <a:ea typeface="Calibri"/>
                <a:cs typeface="Calibri"/>
                <a:sym typeface="Calibri"/>
              </a:defRPr>
            </a:lvl3pPr>
            <a:lvl4pPr marL="0" marR="0" lvl="3" indent="0" algn="r" rtl="0">
              <a:spcBef>
                <a:spcPts val="0"/>
              </a:spcBef>
              <a:buNone/>
              <a:defRPr sz="1200">
                <a:solidFill>
                  <a:schemeClr val="dk1"/>
                </a:solidFill>
                <a:latin typeface="Calibri"/>
                <a:ea typeface="Calibri"/>
                <a:cs typeface="Calibri"/>
                <a:sym typeface="Calibri"/>
              </a:defRPr>
            </a:lvl4pPr>
            <a:lvl5pPr marL="0" marR="0" lvl="4" indent="0" algn="r" rtl="0">
              <a:spcBef>
                <a:spcPts val="0"/>
              </a:spcBef>
              <a:buNone/>
              <a:defRPr sz="1200">
                <a:solidFill>
                  <a:schemeClr val="dk1"/>
                </a:solidFill>
                <a:latin typeface="Calibri"/>
                <a:ea typeface="Calibri"/>
                <a:cs typeface="Calibri"/>
                <a:sym typeface="Calibri"/>
              </a:defRPr>
            </a:lvl5pPr>
            <a:lvl6pPr marL="0" marR="0" lvl="5" indent="0" algn="r" rtl="0">
              <a:spcBef>
                <a:spcPts val="0"/>
              </a:spcBef>
              <a:buNone/>
              <a:defRPr sz="1200">
                <a:solidFill>
                  <a:schemeClr val="dk1"/>
                </a:solidFill>
                <a:latin typeface="Calibri"/>
                <a:ea typeface="Calibri"/>
                <a:cs typeface="Calibri"/>
                <a:sym typeface="Calibri"/>
              </a:defRPr>
            </a:lvl6pPr>
            <a:lvl7pPr marL="0" marR="0" lvl="6" indent="0" algn="r" rtl="0">
              <a:spcBef>
                <a:spcPts val="0"/>
              </a:spcBef>
              <a:buNone/>
              <a:defRPr sz="1200">
                <a:solidFill>
                  <a:schemeClr val="dk1"/>
                </a:solidFill>
                <a:latin typeface="Calibri"/>
                <a:ea typeface="Calibri"/>
                <a:cs typeface="Calibri"/>
                <a:sym typeface="Calibri"/>
              </a:defRPr>
            </a:lvl7pPr>
            <a:lvl8pPr marL="0" marR="0" lvl="7" indent="0" algn="r" rtl="0">
              <a:spcBef>
                <a:spcPts val="0"/>
              </a:spcBef>
              <a:buNone/>
              <a:defRPr sz="1200">
                <a:solidFill>
                  <a:schemeClr val="dk1"/>
                </a:solidFill>
                <a:latin typeface="Calibri"/>
                <a:ea typeface="Calibri"/>
                <a:cs typeface="Calibri"/>
                <a:sym typeface="Calibri"/>
              </a:defRPr>
            </a:lvl8pPr>
            <a:lvl9pPr marL="0" marR="0" lvl="8" indent="0" algn="r" rtl="0">
              <a:spcBef>
                <a:spcPts val="0"/>
              </a:spcBef>
              <a:buNone/>
              <a:defRPr sz="1200">
                <a:solidFill>
                  <a:schemeClr val="dk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x-none"/>
              <a:pPr marL="0" lvl="0" indent="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p:nvPr/>
        </p:nvSpPr>
        <p:spPr>
          <a:xfrm>
            <a:off x="0" y="6439400"/>
            <a:ext cx="9144000" cy="228600"/>
          </a:xfrm>
          <a:prstGeom prst="rect">
            <a:avLst/>
          </a:prstGeom>
          <a:solidFill>
            <a:srgbClr val="FFED00"/>
          </a:solidFill>
          <a:ln>
            <a:noFill/>
          </a:ln>
        </p:spPr>
        <p:txBody>
          <a:bodyPr spcFirstLastPara="1" wrap="square" lIns="79750" tIns="39875" rIns="79750" bIns="39875"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 name="Shape 11"/>
          <p:cNvSpPr/>
          <p:nvPr/>
        </p:nvSpPr>
        <p:spPr>
          <a:xfrm>
            <a:off x="0" y="6668097"/>
            <a:ext cx="9144000" cy="189900"/>
          </a:xfrm>
          <a:prstGeom prst="rect">
            <a:avLst/>
          </a:prstGeom>
          <a:solidFill>
            <a:srgbClr val="9D9D9D"/>
          </a:solidFill>
          <a:ln>
            <a:noFill/>
          </a:ln>
        </p:spPr>
        <p:txBody>
          <a:bodyPr spcFirstLastPara="1" wrap="square" lIns="79750" tIns="39875" rIns="79750" bIns="39875"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 name="Shape 12"/>
          <p:cNvSpPr txBox="1">
            <a:spLocks noGrp="1"/>
          </p:cNvSpPr>
          <p:nvPr>
            <p:ph type="title"/>
          </p:nvPr>
        </p:nvSpPr>
        <p:spPr>
          <a:xfrm>
            <a:off x="457200" y="163258"/>
            <a:ext cx="8311500" cy="1175400"/>
          </a:xfrm>
          <a:prstGeom prst="rect">
            <a:avLst/>
          </a:prstGeom>
          <a:noFill/>
          <a:ln>
            <a:noFill/>
          </a:ln>
        </p:spPr>
        <p:txBody>
          <a:bodyPr spcFirstLastPara="1" wrap="square" lIns="79750" tIns="79750" rIns="79750" bIns="79750" anchor="t" anchorCtr="0"/>
          <a:lstStyle>
            <a:lvl1pPr marL="0" marR="0" lvl="0" indent="0" algn="l" rtl="0">
              <a:spcBef>
                <a:spcPts val="0"/>
              </a:spcBef>
              <a:spcAft>
                <a:spcPts val="0"/>
              </a:spcAft>
              <a:buClr>
                <a:schemeClr val="dk1"/>
              </a:buClr>
              <a:buSzPts val="12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200"/>
              <a:buNone/>
              <a:defRPr sz="1600"/>
            </a:lvl2pPr>
            <a:lvl3pPr lvl="2" indent="0">
              <a:spcBef>
                <a:spcPts val="0"/>
              </a:spcBef>
              <a:spcAft>
                <a:spcPts val="0"/>
              </a:spcAft>
              <a:buSzPts val="1200"/>
              <a:buNone/>
              <a:defRPr sz="1600"/>
            </a:lvl3pPr>
            <a:lvl4pPr lvl="3" indent="0">
              <a:spcBef>
                <a:spcPts val="0"/>
              </a:spcBef>
              <a:spcAft>
                <a:spcPts val="0"/>
              </a:spcAft>
              <a:buSzPts val="1200"/>
              <a:buNone/>
              <a:defRPr sz="1600"/>
            </a:lvl4pPr>
            <a:lvl5pPr lvl="4" indent="0">
              <a:spcBef>
                <a:spcPts val="0"/>
              </a:spcBef>
              <a:spcAft>
                <a:spcPts val="0"/>
              </a:spcAft>
              <a:buSzPts val="1200"/>
              <a:buNone/>
              <a:defRPr sz="1600"/>
            </a:lvl5pPr>
            <a:lvl6pPr lvl="5" indent="0">
              <a:spcBef>
                <a:spcPts val="0"/>
              </a:spcBef>
              <a:spcAft>
                <a:spcPts val="0"/>
              </a:spcAft>
              <a:buSzPts val="1200"/>
              <a:buNone/>
              <a:defRPr sz="1600"/>
            </a:lvl6pPr>
            <a:lvl7pPr lvl="6" indent="0">
              <a:spcBef>
                <a:spcPts val="0"/>
              </a:spcBef>
              <a:spcAft>
                <a:spcPts val="0"/>
              </a:spcAft>
              <a:buSzPts val="1200"/>
              <a:buNone/>
              <a:defRPr sz="1600"/>
            </a:lvl7pPr>
            <a:lvl8pPr lvl="7" indent="0">
              <a:spcBef>
                <a:spcPts val="0"/>
              </a:spcBef>
              <a:spcAft>
                <a:spcPts val="0"/>
              </a:spcAft>
              <a:buSzPts val="1200"/>
              <a:buNone/>
              <a:defRPr sz="1600"/>
            </a:lvl8pPr>
            <a:lvl9pPr lvl="8" indent="0">
              <a:spcBef>
                <a:spcPts val="0"/>
              </a:spcBef>
              <a:spcAft>
                <a:spcPts val="0"/>
              </a:spcAft>
              <a:buSzPts val="1200"/>
              <a:buNone/>
              <a:defRPr sz="1600"/>
            </a:lvl9pPr>
          </a:lstStyle>
          <a:p>
            <a:endParaRPr/>
          </a:p>
        </p:txBody>
      </p:sp>
      <p:sp>
        <p:nvSpPr>
          <p:cNvPr id="13" name="Shape 13"/>
          <p:cNvSpPr txBox="1">
            <a:spLocks noGrp="1"/>
          </p:cNvSpPr>
          <p:nvPr>
            <p:ph type="body" idx="1"/>
          </p:nvPr>
        </p:nvSpPr>
        <p:spPr>
          <a:xfrm>
            <a:off x="461758" y="1306070"/>
            <a:ext cx="8311500" cy="4963200"/>
          </a:xfrm>
          <a:prstGeom prst="rect">
            <a:avLst/>
          </a:prstGeom>
          <a:noFill/>
          <a:ln>
            <a:noFill/>
          </a:ln>
        </p:spPr>
        <p:txBody>
          <a:bodyPr spcFirstLastPara="1" wrap="square" lIns="79750" tIns="79750" rIns="79750" bIns="79750" anchor="t" anchorCtr="0"/>
          <a:lstStyle>
            <a:lvl1pPr marL="457200" marR="0" lvl="0" indent="-431800" algn="l" rtl="0">
              <a:spcBef>
                <a:spcPts val="600"/>
              </a:spcBef>
              <a:spcAft>
                <a:spcPts val="0"/>
              </a:spcAft>
              <a:buClr>
                <a:schemeClr val="dk1"/>
              </a:buClr>
              <a:buSzPts val="3200"/>
              <a:buFont typeface="Noto Sans Symbols"/>
              <a:buChar char="▪"/>
              <a:defRPr sz="3200" b="0" i="0" u="none" strike="noStrike" cap="none">
                <a:solidFill>
                  <a:schemeClr val="dk1"/>
                </a:solidFill>
                <a:latin typeface="Calibri"/>
                <a:ea typeface="Calibri"/>
                <a:cs typeface="Calibri"/>
                <a:sym typeface="Calibri"/>
              </a:defRPr>
            </a:lvl1pPr>
            <a:lvl2pPr marL="914400" marR="0" lvl="1" indent="-406400" algn="l" rtl="0">
              <a:spcBef>
                <a:spcPts val="600"/>
              </a:spcBef>
              <a:spcAft>
                <a:spcPts val="0"/>
              </a:spcAft>
              <a:buClr>
                <a:schemeClr val="dk1"/>
              </a:buClr>
              <a:buSzPts val="2800"/>
              <a:buFont typeface="Noto Sans Symbols"/>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500"/>
              </a:spcBef>
              <a:spcAft>
                <a:spcPts val="0"/>
              </a:spcAft>
              <a:buClr>
                <a:schemeClr val="dk1"/>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8465558" y="6628304"/>
            <a:ext cx="431100" cy="228600"/>
          </a:xfrm>
          <a:prstGeom prst="rect">
            <a:avLst/>
          </a:prstGeom>
          <a:noFill/>
          <a:ln>
            <a:noFill/>
          </a:ln>
        </p:spPr>
        <p:txBody>
          <a:bodyPr spcFirstLastPara="1" wrap="square" lIns="91000" tIns="45500" rIns="91000" bIns="45500" anchor="ctr" anchorCtr="0">
            <a:noAutofit/>
          </a:bodyPr>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0" marR="0" lvl="1" indent="0" algn="r" rtl="0">
              <a:spcBef>
                <a:spcPts val="0"/>
              </a:spcBef>
              <a:buNone/>
              <a:defRPr sz="1200" b="0" i="0" u="none" strike="noStrike" cap="none">
                <a:solidFill>
                  <a:schemeClr val="dk1"/>
                </a:solidFill>
                <a:latin typeface="Calibri"/>
                <a:ea typeface="Calibri"/>
                <a:cs typeface="Calibri"/>
                <a:sym typeface="Calibri"/>
              </a:defRPr>
            </a:lvl2pPr>
            <a:lvl3pPr marL="0" marR="0" lvl="2" indent="0" algn="r" rtl="0">
              <a:spcBef>
                <a:spcPts val="0"/>
              </a:spcBef>
              <a:buNone/>
              <a:defRPr sz="1200" b="0" i="0" u="none" strike="noStrike" cap="none">
                <a:solidFill>
                  <a:schemeClr val="dk1"/>
                </a:solidFill>
                <a:latin typeface="Calibri"/>
                <a:ea typeface="Calibri"/>
                <a:cs typeface="Calibri"/>
                <a:sym typeface="Calibri"/>
              </a:defRPr>
            </a:lvl3pPr>
            <a:lvl4pPr marL="0" marR="0" lvl="3" indent="0" algn="r" rtl="0">
              <a:spcBef>
                <a:spcPts val="0"/>
              </a:spcBef>
              <a:buNone/>
              <a:defRPr sz="1200" b="0" i="0" u="none" strike="noStrike" cap="none">
                <a:solidFill>
                  <a:schemeClr val="dk1"/>
                </a:solidFill>
                <a:latin typeface="Calibri"/>
                <a:ea typeface="Calibri"/>
                <a:cs typeface="Calibri"/>
                <a:sym typeface="Calibri"/>
              </a:defRPr>
            </a:lvl4pPr>
            <a:lvl5pPr marL="0" marR="0" lvl="4" indent="0" algn="r" rtl="0">
              <a:spcBef>
                <a:spcPts val="0"/>
              </a:spcBef>
              <a:buNone/>
              <a:defRPr sz="1200" b="0" i="0" u="none" strike="noStrike" cap="none">
                <a:solidFill>
                  <a:schemeClr val="dk1"/>
                </a:solidFill>
                <a:latin typeface="Calibri"/>
                <a:ea typeface="Calibri"/>
                <a:cs typeface="Calibri"/>
                <a:sym typeface="Calibri"/>
              </a:defRPr>
            </a:lvl5pPr>
            <a:lvl6pPr marL="0" marR="0" lvl="5" indent="0" algn="r" rtl="0">
              <a:spcBef>
                <a:spcPts val="0"/>
              </a:spcBef>
              <a:buNone/>
              <a:defRPr sz="1200" b="0" i="0" u="none" strike="noStrike" cap="none">
                <a:solidFill>
                  <a:schemeClr val="dk1"/>
                </a:solidFill>
                <a:latin typeface="Calibri"/>
                <a:ea typeface="Calibri"/>
                <a:cs typeface="Calibri"/>
                <a:sym typeface="Calibri"/>
              </a:defRPr>
            </a:lvl6pPr>
            <a:lvl7pPr marL="0" marR="0" lvl="6" indent="0" algn="r" rtl="0">
              <a:spcBef>
                <a:spcPts val="0"/>
              </a:spcBef>
              <a:buNone/>
              <a:defRPr sz="1200" b="0" i="0" u="none" strike="noStrike" cap="none">
                <a:solidFill>
                  <a:schemeClr val="dk1"/>
                </a:solidFill>
                <a:latin typeface="Calibri"/>
                <a:ea typeface="Calibri"/>
                <a:cs typeface="Calibri"/>
                <a:sym typeface="Calibri"/>
              </a:defRPr>
            </a:lvl7pPr>
            <a:lvl8pPr marL="0" marR="0" lvl="7" indent="0" algn="r" rtl="0">
              <a:spcBef>
                <a:spcPts val="0"/>
              </a:spcBef>
              <a:buNone/>
              <a:defRPr sz="1200" b="0" i="0" u="none" strike="noStrike" cap="none">
                <a:solidFill>
                  <a:schemeClr val="dk1"/>
                </a:solidFill>
                <a:latin typeface="Calibri"/>
                <a:ea typeface="Calibri"/>
                <a:cs typeface="Calibri"/>
                <a:sym typeface="Calibri"/>
              </a:defRPr>
            </a:lvl8pPr>
            <a:lvl9pPr marL="0" marR="0" lvl="8" indent="0" algn="r" rtl="0">
              <a:spcBef>
                <a:spcPts val="0"/>
              </a:spcBef>
              <a:buNone/>
              <a:defRPr sz="1200" b="0" i="0" u="none" strike="noStrike" cap="none">
                <a:solidFill>
                  <a:schemeClr val="dk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x-none"/>
              <a:pPr marL="0" lvl="0" indent="0">
                <a:spcBef>
                  <a:spcPts val="0"/>
                </a:spcBef>
                <a:spcAft>
                  <a:spcPts val="0"/>
                </a:spcAft>
                <a:buNone/>
              </a:pPr>
              <a:t>‹#›</a:t>
            </a:fld>
            <a:endParaRPr/>
          </a:p>
        </p:txBody>
      </p:sp>
      <p:pic>
        <p:nvPicPr>
          <p:cNvPr id="15" name="Shape 15" descr="Logoside2.jpg"/>
          <p:cNvPicPr preferRelativeResize="0"/>
          <p:nvPr/>
        </p:nvPicPr>
        <p:blipFill rotWithShape="1">
          <a:blip r:embed="rId12">
            <a:alphaModFix/>
          </a:blip>
          <a:srcRect b="6418"/>
          <a:stretch/>
        </p:blipFill>
        <p:spPr>
          <a:xfrm>
            <a:off x="508081" y="6399742"/>
            <a:ext cx="543900" cy="4596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google.no/url?url=http://nn.wikipedia.org/wiki/Tuberkulose&amp;rct=j&amp;frm=1&amp;q=&amp;esrc=s&amp;sa=U&amp;ei=IFz8U4OkGqTMygOb-YKYBQ&amp;ved=0CC8Q9QEwDThk&amp;usg=AFQjCNEVm3OCnJSoqpyb2C1Maf-H4FpT4w" TargetMode="External"/><Relationship Id="rId13" Type="http://schemas.openxmlformats.org/officeDocument/2006/relationships/image" Target="../media/image9.jpeg"/><Relationship Id="rId3" Type="http://schemas.openxmlformats.org/officeDocument/2006/relationships/hyperlink" Target="http://www.google.no/url?url=http://www.solidariteitbeweging.co.za/wp-content/uploads/Nuusbriewe/nuusbrief484-e.htm&amp;rct=j&amp;frm=1&amp;q=&amp;esrc=s&amp;sa=U&amp;ei=qFr8U_-KCaO6ygPy9YHoDQ&amp;ved=0CCUQ9QEwCDi0AQ&amp;usg=AFQjCNGP4Mtd0e62cqa95Goi8AFWJVYK_A" TargetMode="External"/><Relationship Id="rId7" Type="http://schemas.openxmlformats.org/officeDocument/2006/relationships/image" Target="../media/image6.jpeg"/><Relationship Id="rId12" Type="http://schemas.openxmlformats.org/officeDocument/2006/relationships/hyperlink" Target="http://2.bp.blogspot.com/-ccRoRZP-gh8/T60uHVvXFVI/AAAAAAAADTI/gfGmUNt8uow/s1600/Pat4+(2)+(1024x768).jpg"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hyperlink" Target="http://sonnennews.de/wp-content/uploads/tuberculosis-Sanofi-Pasteur.jpg" TargetMode="External"/><Relationship Id="rId11" Type="http://schemas.openxmlformats.org/officeDocument/2006/relationships/image" Target="../media/image8.jpeg"/><Relationship Id="rId5" Type="http://schemas.openxmlformats.org/officeDocument/2006/relationships/image" Target="../media/image5.jpeg"/><Relationship Id="rId10" Type="http://schemas.openxmlformats.org/officeDocument/2006/relationships/hyperlink" Target="http://evb.sogaren.com/img/i4996.jpg" TargetMode="External"/><Relationship Id="rId4" Type="http://schemas.openxmlformats.org/officeDocument/2006/relationships/image" Target="../media/image4.jpeg"/><Relationship Id="rId9" Type="http://schemas.openxmlformats.org/officeDocument/2006/relationships/image" Target="../media/image7.jpeg"/><Relationship Id="rId14" Type="http://schemas.openxmlformats.org/officeDocument/2006/relationships/image" Target="../media/image10.jpeg"/></Relationships>
</file>

<file path=ppt/slides/_rels/slide10.xml.rels><?xml version="1.0" encoding="UTF-8" standalone="yes"?>
<Relationships xmlns="http://schemas.openxmlformats.org/package/2006/relationships"><Relationship Id="rId3" Type="http://schemas.openxmlformats.org/officeDocument/2006/relationships/hyperlink" Target="https://helsedirektoratet.no/retningslinjer/asylsokere-flyktninger-og-familiegjenforente/seksjon?Tittel=helseundersokelse-ved-tre-maneder-10779"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https://www.fhi.no/sv/smittsomme-sykdommer/tuberkulos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hyperlink" Target="https://www.fhi.no/sv/smittsomme-sykdommer/tuberkulose/tb_skjema_maler/"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hyperlink" Target="https://www.fhi.no/publ/2017/sjekkliste-for-tuberkuloseundersokelse-av-spedbar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hyperlink" Target="https://www.fhi.no/publ/2015/Henvisning-etter-tuberkulose/"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www.helsebiblioteket.no/fagprosedyrer/ferdige/indusert-sputum"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hyperlink" Target="https://www.fhi.no/publ/skjema/instruks-for-innsending-av-tuberkul/" TargetMode="External"/><Relationship Id="rId4" Type="http://schemas.openxmlformats.org/officeDocument/2006/relationships/hyperlink" Target="https://www.fhi.no/sv/smittsomme-sykdommer/tuberkulose/lungerontgen-for-tuberkulose-under-/"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fhi.no/sv/smittsomme-sykdommer/tuberkulose/land-med-hoy-forekomst-av-tuberkulo/"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312750" y="685100"/>
            <a:ext cx="8218500" cy="10119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x-none" sz="3200"/>
              <a:t>Tuberkulosescreeningen</a:t>
            </a:r>
            <a:endParaRPr sz="3200"/>
          </a:p>
          <a:p>
            <a:pPr marL="0" marR="0" lvl="0" indent="0" algn="ctr" rtl="0">
              <a:spcBef>
                <a:spcPts val="0"/>
              </a:spcBef>
              <a:spcAft>
                <a:spcPts val="0"/>
              </a:spcAft>
              <a:buNone/>
            </a:pPr>
            <a:r>
              <a:rPr lang="x-none" sz="2400"/>
              <a:t>Nyheter i retningslinjer</a:t>
            </a:r>
            <a:endParaRPr sz="2400"/>
          </a:p>
          <a:p>
            <a:pPr marL="0" marR="0" lvl="0" indent="0" algn="ctr" rtl="0">
              <a:spcBef>
                <a:spcPts val="0"/>
              </a:spcBef>
              <a:spcAft>
                <a:spcPts val="0"/>
              </a:spcAft>
              <a:buNone/>
            </a:pPr>
            <a:r>
              <a:rPr lang="x-none" sz="2400"/>
              <a:t>IGRA testing når og av hvem</a:t>
            </a:r>
            <a:r>
              <a:rPr lang="x-none" sz="3200" b="0" i="0" u="none" strike="noStrike" cap="none">
                <a:solidFill>
                  <a:schemeClr val="dk1"/>
                </a:solidFill>
                <a:latin typeface="Calibri"/>
                <a:ea typeface="Calibri"/>
                <a:cs typeface="Calibri"/>
                <a:sym typeface="Calibri"/>
              </a:rPr>
              <a:t/>
            </a:r>
            <a:br>
              <a:rPr lang="x-none" sz="3200" b="0" i="0" u="none" strike="noStrike" cap="none">
                <a:solidFill>
                  <a:schemeClr val="dk1"/>
                </a:solidFill>
                <a:latin typeface="Calibri"/>
                <a:ea typeface="Calibri"/>
                <a:cs typeface="Calibri"/>
                <a:sym typeface="Calibri"/>
              </a:rPr>
            </a:br>
            <a:endParaRPr sz="1800"/>
          </a:p>
        </p:txBody>
      </p:sp>
      <p:sp>
        <p:nvSpPr>
          <p:cNvPr id="69" name="Shape 69"/>
          <p:cNvSpPr txBox="1">
            <a:spLocks noGrp="1"/>
          </p:cNvSpPr>
          <p:nvPr>
            <p:ph type="sldNum" idx="12"/>
          </p:nvPr>
        </p:nvSpPr>
        <p:spPr>
          <a:xfrm>
            <a:off x="684213" y="5589588"/>
            <a:ext cx="4608512" cy="93503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x-none" sz="1600" b="0" i="0" u="none" strike="noStrike" cap="none">
                <a:solidFill>
                  <a:schemeClr val="dk1"/>
                </a:solidFill>
                <a:latin typeface="Times"/>
                <a:ea typeface="Times"/>
                <a:cs typeface="Times"/>
                <a:sym typeface="Times"/>
              </a:rPr>
              <a:t>Eli Sagvik</a:t>
            </a:r>
            <a:endParaRPr sz="1600" b="0" i="0" u="none" strike="noStrike" cap="none">
              <a:solidFill>
                <a:schemeClr val="dk1"/>
              </a:solidFill>
              <a:latin typeface="Times"/>
              <a:ea typeface="Times"/>
              <a:cs typeface="Times"/>
              <a:sym typeface="Times"/>
            </a:endParaRPr>
          </a:p>
          <a:p>
            <a:pPr marL="0" marR="0" lvl="0" indent="0" algn="ctr" rtl="0">
              <a:spcBef>
                <a:spcPts val="0"/>
              </a:spcBef>
              <a:spcAft>
                <a:spcPts val="0"/>
              </a:spcAft>
              <a:buNone/>
            </a:pPr>
            <a:r>
              <a:rPr lang="x-none" sz="1600" b="0" i="0" u="none" strike="noStrike" cap="none">
                <a:solidFill>
                  <a:schemeClr val="dk1"/>
                </a:solidFill>
                <a:latin typeface="Times"/>
                <a:ea typeface="Times"/>
                <a:cs typeface="Times"/>
                <a:sym typeface="Times"/>
              </a:rPr>
              <a:t>Smittevernoverlege </a:t>
            </a:r>
            <a:endParaRPr/>
          </a:p>
          <a:p>
            <a:pPr marL="0" marR="0" lvl="0" indent="0" algn="ctr" rtl="0">
              <a:spcBef>
                <a:spcPts val="0"/>
              </a:spcBef>
              <a:spcAft>
                <a:spcPts val="0"/>
              </a:spcAft>
              <a:buNone/>
            </a:pPr>
            <a:r>
              <a:rPr lang="x-none" sz="1600" b="0" i="0" u="none" strike="noStrike" cap="none">
                <a:solidFill>
                  <a:schemeClr val="dk1"/>
                </a:solidFill>
                <a:latin typeface="Times"/>
                <a:ea typeface="Times"/>
                <a:cs typeface="Times"/>
                <a:sym typeface="Times"/>
              </a:rPr>
              <a:t>Trondheim kommune</a:t>
            </a:r>
            <a:endParaRPr sz="1600" b="0" i="0" u="none" strike="noStrike" cap="none">
              <a:solidFill>
                <a:schemeClr val="dk1"/>
              </a:solidFill>
              <a:latin typeface="Times"/>
              <a:ea typeface="Times"/>
              <a:cs typeface="Times"/>
              <a:sym typeface="Times"/>
            </a:endParaRPr>
          </a:p>
        </p:txBody>
      </p:sp>
      <p:pic>
        <p:nvPicPr>
          <p:cNvPr id="70" name="Shape 70" descr="ANd9GcRD62tg_493R2slTLz-ivvhzo1diymn5vItcx4hjHw-DTEc7briiq6PWQ">
            <a:hlinkClick r:id="rId3"/>
          </p:cNvPr>
          <p:cNvPicPr preferRelativeResize="0"/>
          <p:nvPr/>
        </p:nvPicPr>
        <p:blipFill rotWithShape="1">
          <a:blip r:embed="rId4">
            <a:alphaModFix/>
          </a:blip>
          <a:srcRect/>
          <a:stretch/>
        </p:blipFill>
        <p:spPr>
          <a:xfrm>
            <a:off x="7618413" y="495300"/>
            <a:ext cx="914400" cy="838200"/>
          </a:xfrm>
          <a:prstGeom prst="rect">
            <a:avLst/>
          </a:prstGeom>
          <a:noFill/>
          <a:ln>
            <a:noFill/>
          </a:ln>
        </p:spPr>
      </p:pic>
      <p:pic>
        <p:nvPicPr>
          <p:cNvPr id="71" name="Shape 71" descr="En indisk patient med multiresistent tuberkulose viser her sin daglige dosis medicin."/>
          <p:cNvPicPr preferRelativeResize="0"/>
          <p:nvPr/>
        </p:nvPicPr>
        <p:blipFill rotWithShape="1">
          <a:blip r:embed="rId5">
            <a:alphaModFix/>
          </a:blip>
          <a:srcRect/>
          <a:stretch/>
        </p:blipFill>
        <p:spPr>
          <a:xfrm>
            <a:off x="6013450" y="3311525"/>
            <a:ext cx="2519363" cy="2036763"/>
          </a:xfrm>
          <a:prstGeom prst="rect">
            <a:avLst/>
          </a:prstGeom>
          <a:noFill/>
          <a:ln w="9525" cap="flat" cmpd="sng">
            <a:solidFill>
              <a:srgbClr val="000000"/>
            </a:solidFill>
            <a:prstDash val="solid"/>
            <a:miter lim="800000"/>
            <a:headEnd type="none" w="sm" len="sm"/>
            <a:tailEnd type="none" w="sm" len="sm"/>
          </a:ln>
        </p:spPr>
      </p:pic>
      <p:pic>
        <p:nvPicPr>
          <p:cNvPr id="72" name="Shape 72" descr="Tuberkulose-Bakterien">
            <a:hlinkClick r:id="rId6"/>
          </p:cNvPr>
          <p:cNvPicPr preferRelativeResize="0"/>
          <p:nvPr/>
        </p:nvPicPr>
        <p:blipFill rotWithShape="1">
          <a:blip r:embed="rId7">
            <a:alphaModFix/>
          </a:blip>
          <a:srcRect/>
          <a:stretch/>
        </p:blipFill>
        <p:spPr>
          <a:xfrm>
            <a:off x="3203575" y="1697038"/>
            <a:ext cx="2571750" cy="1714500"/>
          </a:xfrm>
          <a:prstGeom prst="rect">
            <a:avLst/>
          </a:prstGeom>
          <a:noFill/>
          <a:ln>
            <a:noFill/>
          </a:ln>
        </p:spPr>
      </p:pic>
      <p:pic>
        <p:nvPicPr>
          <p:cNvPr id="73" name="Shape 73" descr="ANd9GcR_s4wTNpJVbO4kdck12kl85JtQgtiC2i2MAQ3Exju8nVKAWEt53b1vgxM">
            <a:hlinkClick r:id="rId8"/>
          </p:cNvPr>
          <p:cNvPicPr preferRelativeResize="0"/>
          <p:nvPr/>
        </p:nvPicPr>
        <p:blipFill rotWithShape="1">
          <a:blip r:embed="rId9">
            <a:alphaModFix/>
          </a:blip>
          <a:srcRect/>
          <a:stretch/>
        </p:blipFill>
        <p:spPr>
          <a:xfrm>
            <a:off x="6013450" y="1709738"/>
            <a:ext cx="2519363" cy="1735137"/>
          </a:xfrm>
          <a:prstGeom prst="rect">
            <a:avLst/>
          </a:prstGeom>
          <a:noFill/>
          <a:ln w="9525" cap="flat" cmpd="sng">
            <a:solidFill>
              <a:srgbClr val="000000"/>
            </a:solidFill>
            <a:prstDash val="solid"/>
            <a:miter lim="800000"/>
            <a:headEnd type="none" w="sm" len="sm"/>
            <a:tailEnd type="none" w="sm" len="sm"/>
          </a:ln>
        </p:spPr>
      </p:pic>
      <p:pic>
        <p:nvPicPr>
          <p:cNvPr id="74" name="Shape 74" descr="Hva er tuberkulose? Tuberkulose symptomer.">
            <a:hlinkClick r:id="rId10"/>
          </p:cNvPr>
          <p:cNvPicPr preferRelativeResize="0"/>
          <p:nvPr/>
        </p:nvPicPr>
        <p:blipFill rotWithShape="1">
          <a:blip r:embed="rId11">
            <a:alphaModFix/>
          </a:blip>
          <a:srcRect/>
          <a:stretch/>
        </p:blipFill>
        <p:spPr>
          <a:xfrm>
            <a:off x="312738" y="1700213"/>
            <a:ext cx="2746375" cy="1714500"/>
          </a:xfrm>
          <a:prstGeom prst="rect">
            <a:avLst/>
          </a:prstGeom>
          <a:noFill/>
          <a:ln w="9525" cap="flat" cmpd="sng">
            <a:solidFill>
              <a:srgbClr val="000000"/>
            </a:solidFill>
            <a:prstDash val="solid"/>
            <a:miter lim="800000"/>
            <a:headEnd type="none" w="sm" len="sm"/>
            <a:tailEnd type="none" w="sm" len="sm"/>
          </a:ln>
        </p:spPr>
      </p:pic>
      <p:pic>
        <p:nvPicPr>
          <p:cNvPr id="75" name="Shape 75" descr="Pat4+%282%29+%281024x768%29">
            <a:hlinkClick r:id="rId12"/>
          </p:cNvPr>
          <p:cNvPicPr preferRelativeResize="0"/>
          <p:nvPr/>
        </p:nvPicPr>
        <p:blipFill rotWithShape="1">
          <a:blip r:embed="rId13">
            <a:alphaModFix/>
          </a:blip>
          <a:srcRect/>
          <a:stretch/>
        </p:blipFill>
        <p:spPr>
          <a:xfrm>
            <a:off x="312738" y="3284538"/>
            <a:ext cx="2746375" cy="2106612"/>
          </a:xfrm>
          <a:prstGeom prst="rect">
            <a:avLst/>
          </a:prstGeom>
          <a:noFill/>
          <a:ln w="9525" cap="flat" cmpd="sng">
            <a:solidFill>
              <a:srgbClr val="953734"/>
            </a:solidFill>
            <a:prstDash val="solid"/>
            <a:miter lim="800000"/>
            <a:headEnd type="none" w="sm" len="sm"/>
            <a:tailEnd type="none" w="sm" len="sm"/>
          </a:ln>
        </p:spPr>
      </p:pic>
      <p:pic>
        <p:nvPicPr>
          <p:cNvPr id="76" name="Shape 76" descr="Tuberkulose lunger"/>
          <p:cNvPicPr preferRelativeResize="0"/>
          <p:nvPr/>
        </p:nvPicPr>
        <p:blipFill rotWithShape="1">
          <a:blip r:embed="rId14">
            <a:alphaModFix/>
          </a:blip>
          <a:srcRect/>
          <a:stretch/>
        </p:blipFill>
        <p:spPr>
          <a:xfrm>
            <a:off x="3225800" y="3284538"/>
            <a:ext cx="2549525" cy="2090737"/>
          </a:xfrm>
          <a:prstGeom prst="rect">
            <a:avLst/>
          </a:prstGeom>
          <a:noFill/>
          <a:ln w="9525" cap="flat" cmpd="sng">
            <a:solidFill>
              <a:srgbClr val="000000"/>
            </a:solidFill>
            <a:prstDash val="solid"/>
            <a:miter lim="800000"/>
            <a:headEnd type="none" w="sm" len="sm"/>
            <a:tailEnd type="none" w="sm" len="sm"/>
          </a:ln>
        </p:spPr>
      </p:pic>
      <p:sp>
        <p:nvSpPr>
          <p:cNvPr id="77" name="Shape 77"/>
          <p:cNvSpPr txBox="1"/>
          <p:nvPr/>
        </p:nvSpPr>
        <p:spPr>
          <a:xfrm>
            <a:off x="377400" y="1333500"/>
            <a:ext cx="7680900" cy="586800"/>
          </a:xfrm>
          <a:prstGeom prst="rect">
            <a:avLst/>
          </a:prstGeom>
          <a:noFill/>
          <a:ln>
            <a:noFill/>
          </a:ln>
        </p:spPr>
        <p:txBody>
          <a:bodyPr spcFirstLastPara="1" wrap="square" lIns="91425" tIns="91425" rIns="91425" bIns="91425" anchor="b" anchorCtr="0">
            <a:noAutofit/>
          </a:bodyPr>
          <a:lstStyle/>
          <a:p>
            <a:pPr marL="0" lvl="0" indent="0" rtl="0">
              <a:spcBef>
                <a:spcPts val="0"/>
              </a:spcBef>
              <a:spcAft>
                <a:spcPts val="0"/>
              </a:spcAft>
              <a:buNone/>
            </a:pPr>
            <a:endParaRPr sz="1800">
              <a:solidFill>
                <a:schemeClr val="dk1"/>
              </a:solidFill>
              <a:latin typeface="Calibri"/>
              <a:ea typeface="Calibri"/>
              <a:cs typeface="Calibri"/>
              <a:sym typeface="Calibri"/>
            </a:endParaRPr>
          </a:p>
          <a:p>
            <a:pPr marL="0" lvl="0" indent="0" rtl="0">
              <a:spcBef>
                <a:spcPts val="0"/>
              </a:spcBef>
              <a:spcAft>
                <a:spcPts val="0"/>
              </a:spcAft>
              <a:buNone/>
            </a:pPr>
            <a:endParaRPr sz="1800">
              <a:solidFill>
                <a:schemeClr val="dk1"/>
              </a:solidFill>
              <a:latin typeface="Calibri"/>
              <a:ea typeface="Calibri"/>
              <a:cs typeface="Calibri"/>
              <a:sym typeface="Calibri"/>
            </a:endParaRPr>
          </a:p>
          <a:p>
            <a:pPr marL="0" lvl="0" indent="0" rtl="0">
              <a:spcBef>
                <a:spcPts val="0"/>
              </a:spcBef>
              <a:spcAft>
                <a:spcPts val="0"/>
              </a:spcAft>
              <a:buNone/>
            </a:pPr>
            <a:endParaRPr sz="1800">
              <a:solidFill>
                <a:schemeClr val="dk1"/>
              </a:solidFill>
              <a:latin typeface="Calibri"/>
              <a:ea typeface="Calibri"/>
              <a:cs typeface="Calibri"/>
              <a:sym typeface="Calibri"/>
            </a:endParaRPr>
          </a:p>
          <a:p>
            <a:pPr marL="0" lvl="0" indent="0" algn="ctr" rtl="0">
              <a:spcBef>
                <a:spcPts val="0"/>
              </a:spcBef>
              <a:spcAft>
                <a:spcPts val="0"/>
              </a:spcAft>
              <a:buClr>
                <a:schemeClr val="dk1"/>
              </a:buClr>
              <a:buFont typeface="Arial"/>
              <a:buNone/>
            </a:pPr>
            <a:r>
              <a:rPr lang="x-none" sz="1800" b="1">
                <a:solidFill>
                  <a:schemeClr val="dk1"/>
                </a:solidFill>
                <a:latin typeface="Calibri"/>
                <a:ea typeface="Calibri"/>
                <a:cs typeface="Calibri"/>
                <a:sym typeface="Calibri"/>
              </a:rPr>
              <a:t>Tuberkulose fagdag 12. april 2018</a:t>
            </a:r>
            <a:endParaRPr sz="1800" b="1">
              <a:solidFill>
                <a:schemeClr val="dk1"/>
              </a:solidFill>
              <a:latin typeface="Calibri"/>
              <a:ea typeface="Calibri"/>
              <a:cs typeface="Calibri"/>
              <a:sym typeface="Calibri"/>
            </a:endParaRPr>
          </a:p>
          <a:p>
            <a:pPr marL="0" lvl="0" indent="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255417" y="-73842"/>
            <a:ext cx="8311500" cy="11754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x-none" sz="3200" b="0" i="0" u="none" strike="noStrike" cap="none">
                <a:solidFill>
                  <a:schemeClr val="dk1"/>
                </a:solidFill>
                <a:latin typeface="Calibri"/>
                <a:ea typeface="Calibri"/>
                <a:cs typeface="Calibri"/>
                <a:sym typeface="Calibri"/>
              </a:rPr>
              <a:t>I tillegg til obligatorisk ankomstscreening:</a:t>
            </a:r>
            <a:endParaRPr sz="3200" b="0" i="0" u="none" strike="noStrike" cap="none">
              <a:solidFill>
                <a:schemeClr val="dk1"/>
              </a:solidFill>
              <a:latin typeface="Calibri"/>
              <a:ea typeface="Calibri"/>
              <a:cs typeface="Calibri"/>
              <a:sym typeface="Calibri"/>
            </a:endParaRPr>
          </a:p>
        </p:txBody>
      </p:sp>
      <p:sp>
        <p:nvSpPr>
          <p:cNvPr id="142" name="Shape 142"/>
          <p:cNvSpPr txBox="1">
            <a:spLocks noGrp="1"/>
          </p:cNvSpPr>
          <p:nvPr>
            <p:ph type="body" idx="1"/>
          </p:nvPr>
        </p:nvSpPr>
        <p:spPr>
          <a:xfrm>
            <a:off x="360025" y="1222025"/>
            <a:ext cx="5436300" cy="53658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7F7F7F"/>
              </a:buClr>
              <a:buSzPts val="2000"/>
              <a:buFont typeface="Noto Sans Symbols"/>
              <a:buChar char="▪"/>
            </a:pPr>
            <a:r>
              <a:rPr lang="x-none" sz="2000"/>
              <a:t>Helseundersøkelse for </a:t>
            </a:r>
            <a:r>
              <a:rPr lang="x-none" sz="2000" b="0" i="0" u="none" strike="noStrike" cap="none">
                <a:solidFill>
                  <a:schemeClr val="dk1"/>
                </a:solidFill>
                <a:latin typeface="Calibri"/>
                <a:ea typeface="Calibri"/>
                <a:cs typeface="Calibri"/>
                <a:sym typeface="Calibri"/>
              </a:rPr>
              <a:t>nyankomne asylsøkere, flyktninger og familiegjenforente </a:t>
            </a:r>
            <a:endParaRPr sz="2000" b="0" i="0" u="none" strike="noStrike" cap="none">
              <a:solidFill>
                <a:schemeClr val="dk1"/>
              </a:solidFill>
              <a:latin typeface="Calibri"/>
              <a:ea typeface="Calibri"/>
              <a:cs typeface="Calibri"/>
              <a:sym typeface="Calibri"/>
            </a:endParaRPr>
          </a:p>
          <a:p>
            <a:pPr marL="342900" marR="0" lvl="0" indent="-342900" algn="l" rtl="0">
              <a:spcBef>
                <a:spcPts val="0"/>
              </a:spcBef>
              <a:spcAft>
                <a:spcPts val="0"/>
              </a:spcAft>
              <a:buClr>
                <a:srgbClr val="7F7F7F"/>
              </a:buClr>
              <a:buSzPts val="2000"/>
              <a:buFont typeface="Noto Sans Symbols"/>
              <a:buChar char="▪"/>
            </a:pPr>
            <a:r>
              <a:rPr lang="x-none" sz="2000" b="0" i="0" u="none" strike="noStrike" cap="none">
                <a:solidFill>
                  <a:schemeClr val="dk1"/>
                </a:solidFill>
                <a:latin typeface="Calibri"/>
                <a:ea typeface="Calibri"/>
                <a:cs typeface="Calibri"/>
                <a:sym typeface="Calibri"/>
              </a:rPr>
              <a:t>tilbud om </a:t>
            </a:r>
            <a:r>
              <a:rPr lang="x-none" sz="2000" b="0" i="0" u="sng" strike="noStrike" cap="none">
                <a:solidFill>
                  <a:schemeClr val="hlink"/>
                </a:solidFill>
                <a:latin typeface="Calibri"/>
                <a:ea typeface="Calibri"/>
                <a:cs typeface="Calibri"/>
                <a:sym typeface="Calibri"/>
                <a:hlinkClick r:id="rId3"/>
              </a:rPr>
              <a:t>helseundersøkelse etter 3 måneder i landet</a:t>
            </a:r>
            <a:r>
              <a:rPr lang="x-none" sz="2000" b="0" i="0" u="none" strike="noStrike" cap="none">
                <a:solidFill>
                  <a:schemeClr val="dk1"/>
                </a:solidFill>
                <a:latin typeface="Calibri"/>
                <a:ea typeface="Calibri"/>
                <a:cs typeface="Calibri"/>
                <a:sym typeface="Calibri"/>
              </a:rPr>
              <a:t> der det blant annet spørres om </a:t>
            </a:r>
            <a:endParaRPr/>
          </a:p>
          <a:p>
            <a:pPr marL="742950" marR="0" lvl="1" indent="-285750" algn="l" rtl="0">
              <a:spcBef>
                <a:spcPts val="360"/>
              </a:spcBef>
              <a:spcAft>
                <a:spcPts val="0"/>
              </a:spcAft>
              <a:buClr>
                <a:srgbClr val="7F7F7F"/>
              </a:buClr>
              <a:buSzPts val="1800"/>
              <a:buFont typeface="Noto Sans Symbols"/>
              <a:buChar char="▪"/>
            </a:pPr>
            <a:r>
              <a:rPr lang="x-none" sz="1800" b="0" i="0" u="none" strike="noStrike" cap="none">
                <a:solidFill>
                  <a:schemeClr val="dk1"/>
                </a:solidFill>
                <a:latin typeface="Calibri"/>
                <a:ea typeface="Calibri"/>
                <a:cs typeface="Calibri"/>
                <a:sym typeface="Calibri"/>
              </a:rPr>
              <a:t>symptomer på TB  </a:t>
            </a:r>
            <a:endParaRPr/>
          </a:p>
          <a:p>
            <a:pPr marL="742950" marR="0" lvl="1" indent="-285750" algn="l" rtl="0">
              <a:spcBef>
                <a:spcPts val="360"/>
              </a:spcBef>
              <a:spcAft>
                <a:spcPts val="0"/>
              </a:spcAft>
              <a:buClr>
                <a:srgbClr val="7F7F7F"/>
              </a:buClr>
              <a:buSzPts val="1800"/>
              <a:buFont typeface="Noto Sans Symbols"/>
              <a:buChar char="▪"/>
            </a:pPr>
            <a:r>
              <a:rPr lang="x-none" sz="1800" b="0" i="0" u="none" strike="noStrike" cap="none">
                <a:solidFill>
                  <a:schemeClr val="dk1"/>
                </a:solidFill>
                <a:latin typeface="Calibri"/>
                <a:ea typeface="Calibri"/>
                <a:cs typeface="Calibri"/>
                <a:sym typeface="Calibri"/>
              </a:rPr>
              <a:t>risikofaktorer for TB </a:t>
            </a:r>
            <a:endParaRPr sz="1800" b="0" i="0" u="none" strike="noStrike" cap="none">
              <a:solidFill>
                <a:schemeClr val="dk1"/>
              </a:solidFill>
              <a:latin typeface="Calibri"/>
              <a:ea typeface="Calibri"/>
              <a:cs typeface="Calibri"/>
              <a:sym typeface="Calibri"/>
            </a:endParaRPr>
          </a:p>
          <a:p>
            <a:pPr marL="742950" marR="0" lvl="1" indent="-285750" algn="l" rtl="0">
              <a:spcBef>
                <a:spcPts val="360"/>
              </a:spcBef>
              <a:spcAft>
                <a:spcPts val="0"/>
              </a:spcAft>
              <a:buClr>
                <a:srgbClr val="7F7F7F"/>
              </a:buClr>
              <a:buSzPts val="1800"/>
              <a:buFont typeface="Noto Sans Symbols"/>
              <a:buChar char="▪"/>
            </a:pPr>
            <a:r>
              <a:rPr lang="x-none" sz="1800" b="1"/>
              <a:t>Hvis</a:t>
            </a:r>
            <a:r>
              <a:rPr lang="x-none" sz="1800" b="1" i="0" u="none" strike="noStrike" cap="none">
                <a:solidFill>
                  <a:schemeClr val="dk1"/>
                </a:solidFill>
              </a:rPr>
              <a:t> har risikofaktor tilbys IGRA-test</a:t>
            </a:r>
            <a:endParaRPr sz="1800"/>
          </a:p>
          <a:p>
            <a:pPr marL="342900" marR="0" lvl="0" indent="-330200" algn="l" rtl="0">
              <a:spcBef>
                <a:spcPts val="360"/>
              </a:spcBef>
              <a:spcAft>
                <a:spcPts val="0"/>
              </a:spcAft>
              <a:buClr>
                <a:srgbClr val="7F7F7F"/>
              </a:buClr>
              <a:buSzPts val="1800"/>
              <a:buFont typeface="Noto Sans Symbols"/>
              <a:buChar char="▪"/>
            </a:pPr>
            <a:r>
              <a:rPr lang="x-none" sz="1800"/>
              <a:t>Hvis IGRA positiv skal henvises sykeshuset for vurdering av forebyggende behandling</a:t>
            </a:r>
            <a:endParaRPr sz="1800"/>
          </a:p>
          <a:p>
            <a:pPr marL="0" marR="0" lvl="0" indent="0" algn="l" rtl="0">
              <a:spcBef>
                <a:spcPts val="360"/>
              </a:spcBef>
              <a:spcAft>
                <a:spcPts val="0"/>
              </a:spcAft>
              <a:buNone/>
            </a:pPr>
            <a:endParaRPr sz="1800"/>
          </a:p>
          <a:p>
            <a:pPr marL="0" marR="0" lvl="0" indent="0" algn="ctr" rtl="0">
              <a:spcBef>
                <a:spcPts val="320"/>
              </a:spcBef>
              <a:spcAft>
                <a:spcPts val="0"/>
              </a:spcAft>
              <a:buNone/>
            </a:pPr>
            <a:r>
              <a:rPr lang="x-none" sz="2400"/>
              <a:t>Ingen plikt for kommunen å tilby eller den nyankomne til å ta i mot tilbudet</a:t>
            </a:r>
            <a:r>
              <a:rPr lang="x-none" sz="2400" b="0" i="0" u="none" strike="noStrike" cap="none">
                <a:solidFill>
                  <a:schemeClr val="dk1"/>
                </a:solidFill>
                <a:latin typeface="Calibri"/>
                <a:ea typeface="Calibri"/>
                <a:cs typeface="Calibri"/>
                <a:sym typeface="Calibri"/>
              </a:rPr>
              <a:t/>
            </a:r>
            <a:br>
              <a:rPr lang="x-none" sz="2400" b="0" i="0" u="none" strike="noStrike" cap="none">
                <a:solidFill>
                  <a:schemeClr val="dk1"/>
                </a:solidFill>
                <a:latin typeface="Calibri"/>
                <a:ea typeface="Calibri"/>
                <a:cs typeface="Calibri"/>
                <a:sym typeface="Calibri"/>
              </a:rPr>
            </a:br>
            <a:endParaRPr sz="2400" b="0" i="0" u="none" strike="noStrike" cap="none">
              <a:solidFill>
                <a:schemeClr val="dk1"/>
              </a:solidFill>
              <a:latin typeface="Calibri"/>
              <a:ea typeface="Calibri"/>
              <a:cs typeface="Calibri"/>
              <a:sym typeface="Calibri"/>
            </a:endParaRPr>
          </a:p>
          <a:p>
            <a:pPr marL="342900" marR="0" lvl="0" indent="-342900" algn="l" rtl="0">
              <a:spcBef>
                <a:spcPts val="560"/>
              </a:spcBef>
              <a:spcAft>
                <a:spcPts val="0"/>
              </a:spcAft>
              <a:buClr>
                <a:srgbClr val="7F7F7F"/>
              </a:buClr>
              <a:buSzPts val="2800"/>
              <a:buFont typeface="Noto Sans Symbols"/>
              <a:buNone/>
            </a:pPr>
            <a:endParaRPr sz="2800" b="0" i="0" u="none" strike="noStrike" cap="none">
              <a:solidFill>
                <a:schemeClr val="dk1"/>
              </a:solidFill>
              <a:latin typeface="Calibri"/>
              <a:ea typeface="Calibri"/>
              <a:cs typeface="Calibri"/>
              <a:sym typeface="Calibri"/>
            </a:endParaRPr>
          </a:p>
        </p:txBody>
      </p:sp>
      <p:pic>
        <p:nvPicPr>
          <p:cNvPr id="143" name="Shape 143"/>
          <p:cNvPicPr preferRelativeResize="0">
            <a:picLocks noGrp="1"/>
          </p:cNvPicPr>
          <p:nvPr>
            <p:ph type="body" idx="2"/>
          </p:nvPr>
        </p:nvPicPr>
        <p:blipFill rotWithShape="1">
          <a:blip r:embed="rId4">
            <a:alphaModFix/>
          </a:blip>
          <a:srcRect/>
          <a:stretch/>
        </p:blipFill>
        <p:spPr>
          <a:xfrm>
            <a:off x="5868150" y="1484775"/>
            <a:ext cx="3131400" cy="43701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Shape 149"/>
          <p:cNvPicPr preferRelativeResize="0"/>
          <p:nvPr/>
        </p:nvPicPr>
        <p:blipFill rotWithShape="1">
          <a:blip r:embed="rId3">
            <a:alphaModFix/>
          </a:blip>
          <a:srcRect l="59219" t="5905" r="7783" b="5949"/>
          <a:stretch/>
        </p:blipFill>
        <p:spPr>
          <a:xfrm>
            <a:off x="1176650" y="850125"/>
            <a:ext cx="7026597" cy="5563550"/>
          </a:xfrm>
          <a:prstGeom prst="rect">
            <a:avLst/>
          </a:prstGeom>
          <a:noFill/>
          <a:ln>
            <a:noFill/>
          </a:ln>
        </p:spPr>
      </p:pic>
      <p:sp>
        <p:nvSpPr>
          <p:cNvPr id="150" name="Shape 150"/>
          <p:cNvSpPr txBox="1"/>
          <p:nvPr/>
        </p:nvSpPr>
        <p:spPr>
          <a:xfrm>
            <a:off x="437300" y="231825"/>
            <a:ext cx="8418900" cy="6183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x-none" sz="2400">
                <a:latin typeface="Calibri"/>
                <a:ea typeface="Calibri"/>
                <a:cs typeface="Calibri"/>
                <a:sym typeface="Calibri"/>
              </a:rPr>
              <a:t>Tabell over risikofaktorer for utvikling av tuberkulosesykdom </a:t>
            </a:r>
            <a:r>
              <a:rPr lang="x-none">
                <a:latin typeface="Calibri"/>
                <a:ea typeface="Calibri"/>
                <a:cs typeface="Calibri"/>
                <a:sym typeface="Calibri"/>
              </a:rPr>
              <a:t>Tuberkuloseveilederen</a:t>
            </a:r>
            <a:endParaRPr>
              <a:latin typeface="Calibri"/>
              <a:ea typeface="Calibri"/>
              <a:cs typeface="Calibri"/>
              <a:sym typeface="Calibri"/>
            </a:endParaRPr>
          </a:p>
        </p:txBody>
      </p:sp>
      <p:sp>
        <p:nvSpPr>
          <p:cNvPr id="151" name="Shape 151"/>
          <p:cNvSpPr txBox="1"/>
          <p:nvPr/>
        </p:nvSpPr>
        <p:spPr>
          <a:xfrm>
            <a:off x="6406650" y="6213475"/>
            <a:ext cx="2449500" cy="3864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x-none"/>
              <a:t>Kilde: Folkehelseinstituttet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7" name="Shape 157"/>
          <p:cNvPicPr preferRelativeResize="0"/>
          <p:nvPr/>
        </p:nvPicPr>
        <p:blipFill rotWithShape="1">
          <a:blip r:embed="rId3">
            <a:alphaModFix/>
          </a:blip>
          <a:srcRect l="7056" r="7509" b="6085"/>
          <a:stretch/>
        </p:blipFill>
        <p:spPr>
          <a:xfrm>
            <a:off x="0" y="0"/>
            <a:ext cx="9144001" cy="6440550"/>
          </a:xfrm>
          <a:prstGeom prst="rect">
            <a:avLst/>
          </a:prstGeom>
          <a:noFill/>
          <a:ln>
            <a:noFill/>
          </a:ln>
        </p:spPr>
      </p:pic>
      <p:sp>
        <p:nvSpPr>
          <p:cNvPr id="158" name="Shape 158"/>
          <p:cNvSpPr txBox="1"/>
          <p:nvPr/>
        </p:nvSpPr>
        <p:spPr>
          <a:xfrm>
            <a:off x="2350650" y="5039150"/>
            <a:ext cx="4442700" cy="6561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600"/>
              </a:spcBef>
              <a:spcAft>
                <a:spcPts val="0"/>
              </a:spcAft>
              <a:buClr>
                <a:schemeClr val="dk1"/>
              </a:buClr>
              <a:buSzPts val="1100"/>
              <a:buFont typeface="Arial"/>
              <a:buNone/>
            </a:pPr>
            <a:r>
              <a:rPr lang="x-none" sz="2400">
                <a:solidFill>
                  <a:schemeClr val="dk1"/>
                </a:solidFill>
              </a:rPr>
              <a:t>•</a:t>
            </a:r>
            <a:r>
              <a:rPr lang="x-none" sz="2400">
                <a:solidFill>
                  <a:srgbClr val="7F7F7F"/>
                </a:solidFill>
              </a:rPr>
              <a:t>Velg</a:t>
            </a:r>
            <a:r>
              <a:rPr lang="x-none" sz="2400">
                <a:solidFill>
                  <a:srgbClr val="7F7F7F"/>
                </a:solidFill>
                <a:uFill>
                  <a:noFill/>
                </a:uFill>
                <a:hlinkClick r:id="rId4"/>
              </a:rPr>
              <a:t> </a:t>
            </a:r>
            <a:r>
              <a:rPr lang="x-none" sz="2400" u="sng">
                <a:solidFill>
                  <a:schemeClr val="hlink"/>
                </a:solidFill>
                <a:hlinkClick r:id="rId4"/>
              </a:rPr>
              <a:t>Tema tuberkulose</a:t>
            </a:r>
            <a:endParaRPr sz="2400" u="sng">
              <a:solidFill>
                <a:schemeClr val="hlink"/>
              </a:solidFill>
              <a:hlinkClick r:id="rId4"/>
            </a:endParaRPr>
          </a:p>
          <a:p>
            <a:pPr marL="0" lvl="0" indent="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Shape 164"/>
          <p:cNvPicPr preferRelativeResize="0"/>
          <p:nvPr/>
        </p:nvPicPr>
        <p:blipFill rotWithShape="1">
          <a:blip r:embed="rId3">
            <a:alphaModFix/>
          </a:blip>
          <a:srcRect l="23766" r="22194" b="-5374"/>
          <a:stretch/>
        </p:blipFill>
        <p:spPr>
          <a:xfrm>
            <a:off x="555675" y="119275"/>
            <a:ext cx="8229600" cy="6023100"/>
          </a:xfrm>
          <a:prstGeom prst="rect">
            <a:avLst/>
          </a:prstGeom>
          <a:noFill/>
          <a:ln>
            <a:noFill/>
          </a:ln>
        </p:spPr>
      </p:pic>
      <p:sp>
        <p:nvSpPr>
          <p:cNvPr id="165" name="Shape 165"/>
          <p:cNvSpPr txBox="1"/>
          <p:nvPr/>
        </p:nvSpPr>
        <p:spPr>
          <a:xfrm>
            <a:off x="883675" y="5849100"/>
            <a:ext cx="4263900" cy="8598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400"/>
              </a:spcBef>
              <a:spcAft>
                <a:spcPts val="0"/>
              </a:spcAft>
              <a:buClr>
                <a:schemeClr val="dk1"/>
              </a:buClr>
              <a:buSzPts val="1100"/>
              <a:buFont typeface="Arial"/>
              <a:buNone/>
            </a:pPr>
            <a:r>
              <a:rPr lang="x-none" sz="1600" u="sng">
                <a:solidFill>
                  <a:schemeClr val="hlink"/>
                </a:solidFill>
                <a:hlinkClick r:id="rId4"/>
              </a:rPr>
              <a:t>Tuberkulose - verktøy for helsepersonell</a:t>
            </a:r>
            <a:endParaRPr sz="1600" u="sng">
              <a:solidFill>
                <a:schemeClr val="hlink"/>
              </a:solidFill>
              <a:hlinkClick r:id="rId4"/>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71" name="Shape 171"/>
          <p:cNvPicPr preferRelativeResize="0"/>
          <p:nvPr/>
        </p:nvPicPr>
        <p:blipFill rotWithShape="1">
          <a:blip r:embed="rId3">
            <a:alphaModFix/>
          </a:blip>
          <a:srcRect l="23035" r="20226"/>
          <a:stretch/>
        </p:blipFill>
        <p:spPr>
          <a:xfrm>
            <a:off x="555675" y="0"/>
            <a:ext cx="8199801" cy="638092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Shape 177"/>
          <p:cNvPicPr preferRelativeResize="0"/>
          <p:nvPr/>
        </p:nvPicPr>
        <p:blipFill>
          <a:blip r:embed="rId3">
            <a:alphaModFix/>
          </a:blip>
          <a:stretch>
            <a:fillRect/>
          </a:stretch>
        </p:blipFill>
        <p:spPr>
          <a:xfrm>
            <a:off x="0" y="0"/>
            <a:ext cx="9144001" cy="6858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457200" y="163258"/>
            <a:ext cx="8311500" cy="1175400"/>
          </a:xfrm>
          <a:prstGeom prst="rect">
            <a:avLst/>
          </a:prstGeom>
        </p:spPr>
        <p:txBody>
          <a:bodyPr spcFirstLastPara="1" wrap="square" lIns="79750" tIns="79750" rIns="79750" bIns="79750" anchor="t" anchorCtr="0">
            <a:noAutofit/>
          </a:bodyPr>
          <a:lstStyle/>
          <a:p>
            <a:pPr marL="0" lvl="0" indent="0" algn="ctr" rtl="0">
              <a:spcBef>
                <a:spcPts val="360"/>
              </a:spcBef>
              <a:spcAft>
                <a:spcPts val="0"/>
              </a:spcAft>
              <a:buClr>
                <a:schemeClr val="dk1"/>
              </a:buClr>
              <a:buSzPts val="1100"/>
              <a:buFont typeface="Arial"/>
              <a:buNone/>
            </a:pPr>
            <a:r>
              <a:rPr lang="x-none" sz="2400">
                <a:highlight>
                  <a:schemeClr val="lt1"/>
                </a:highlight>
              </a:rPr>
              <a:t>Hvordan undersøkelsen gjennomføres er ulik i ulike aldersgrupper</a:t>
            </a:r>
            <a:endParaRPr sz="2400"/>
          </a:p>
        </p:txBody>
      </p:sp>
      <p:sp>
        <p:nvSpPr>
          <p:cNvPr id="184" name="Shape 184"/>
          <p:cNvSpPr txBox="1">
            <a:spLocks noGrp="1"/>
          </p:cNvSpPr>
          <p:nvPr>
            <p:ph type="body" idx="1"/>
          </p:nvPr>
        </p:nvSpPr>
        <p:spPr>
          <a:xfrm>
            <a:off x="457200" y="775650"/>
            <a:ext cx="8311500" cy="5306700"/>
          </a:xfrm>
          <a:prstGeom prst="rect">
            <a:avLst/>
          </a:prstGeom>
        </p:spPr>
        <p:txBody>
          <a:bodyPr spcFirstLastPara="1" wrap="square" lIns="79750" tIns="79750" rIns="79750" bIns="79750" anchor="t" anchorCtr="0">
            <a:noAutofit/>
          </a:bodyPr>
          <a:lstStyle/>
          <a:p>
            <a:pPr marL="457200" lvl="0" indent="-381000" rtl="0">
              <a:spcBef>
                <a:spcPts val="360"/>
              </a:spcBef>
              <a:spcAft>
                <a:spcPts val="0"/>
              </a:spcAft>
              <a:buSzPts val="2400"/>
              <a:buFont typeface="Calibri"/>
              <a:buChar char="▪"/>
            </a:pPr>
            <a:r>
              <a:rPr lang="x-none" sz="2400">
                <a:highlight>
                  <a:schemeClr val="lt1"/>
                </a:highlight>
              </a:rPr>
              <a:t>Spedbarn undersøkes med en personlig konsultasjon med helsepersonell</a:t>
            </a:r>
            <a:endParaRPr sz="2400">
              <a:highlight>
                <a:schemeClr val="lt1"/>
              </a:highlight>
            </a:endParaRPr>
          </a:p>
          <a:p>
            <a:pPr marL="457200" lvl="0" indent="-381000" rtl="0">
              <a:spcBef>
                <a:spcPts val="0"/>
              </a:spcBef>
              <a:spcAft>
                <a:spcPts val="0"/>
              </a:spcAft>
              <a:buSzPts val="2400"/>
              <a:buFont typeface="Calibri"/>
              <a:buChar char="▪"/>
            </a:pPr>
            <a:r>
              <a:rPr lang="x-none" sz="2400">
                <a:highlight>
                  <a:schemeClr val="lt1"/>
                </a:highlight>
              </a:rPr>
              <a:t>Barn undersøkes med IGRA-blodprøve </a:t>
            </a:r>
            <a:endParaRPr sz="2400">
              <a:highlight>
                <a:schemeClr val="lt1"/>
              </a:highlight>
            </a:endParaRPr>
          </a:p>
          <a:p>
            <a:pPr marL="457200" lvl="0" indent="-381000" rtl="0">
              <a:spcBef>
                <a:spcPts val="0"/>
              </a:spcBef>
              <a:spcAft>
                <a:spcPts val="0"/>
              </a:spcAft>
              <a:buSzPts val="2400"/>
              <a:buFont typeface="Calibri"/>
              <a:buChar char="▪"/>
            </a:pPr>
            <a:r>
              <a:rPr lang="x-none" sz="2400">
                <a:highlight>
                  <a:schemeClr val="lt1"/>
                </a:highlight>
              </a:rPr>
              <a:t>Ungdom og voksne undersøkes med lungerøntgen</a:t>
            </a:r>
            <a:endParaRPr sz="2400">
              <a:highlight>
                <a:schemeClr val="lt1"/>
              </a:highlight>
            </a:endParaRPr>
          </a:p>
          <a:p>
            <a:pPr marL="457200" lvl="0" indent="-381000" rtl="0">
              <a:spcBef>
                <a:spcPts val="0"/>
              </a:spcBef>
              <a:spcAft>
                <a:spcPts val="0"/>
              </a:spcAft>
              <a:buSzPts val="2400"/>
              <a:buChar char="▪"/>
            </a:pPr>
            <a:r>
              <a:rPr lang="x-none" sz="2400">
                <a:highlight>
                  <a:schemeClr val="lt1"/>
                </a:highlight>
              </a:rPr>
              <a:t>Ungdom og voksne - 15-35 år - som kommer fra et land med </a:t>
            </a:r>
            <a:r>
              <a:rPr lang="x-none" sz="2400" b="1">
                <a:highlight>
                  <a:schemeClr val="lt1"/>
                </a:highlight>
              </a:rPr>
              <a:t>særlig høy forekomst av TB og skal oppholde &gt;= 2 år i Norge</a:t>
            </a:r>
            <a:endParaRPr sz="2400" b="1">
              <a:highlight>
                <a:schemeClr val="lt1"/>
              </a:highlight>
            </a:endParaRPr>
          </a:p>
          <a:p>
            <a:pPr marL="914400" lvl="1" indent="-342900" rtl="0">
              <a:spcBef>
                <a:spcPts val="0"/>
              </a:spcBef>
              <a:spcAft>
                <a:spcPts val="0"/>
              </a:spcAft>
              <a:buSzPts val="1800"/>
              <a:buFont typeface="Calibri"/>
              <a:buChar char="▪"/>
            </a:pPr>
            <a:r>
              <a:rPr lang="x-none" sz="1800">
                <a:highlight>
                  <a:schemeClr val="lt1"/>
                </a:highlight>
              </a:rPr>
              <a:t>skal i tillegg til røntgen også ta IGRA</a:t>
            </a:r>
            <a:endParaRPr sz="1800">
              <a:highlight>
                <a:schemeClr val="lt1"/>
              </a:highlight>
            </a:endParaRPr>
          </a:p>
          <a:p>
            <a:pPr marL="457200" lvl="0" indent="-381000" rtl="0">
              <a:spcBef>
                <a:spcPts val="0"/>
              </a:spcBef>
              <a:spcAft>
                <a:spcPts val="0"/>
              </a:spcAft>
              <a:buSzPts val="2400"/>
              <a:buFont typeface="Calibri"/>
              <a:buChar char="▪"/>
            </a:pPr>
            <a:r>
              <a:rPr lang="x-none" sz="2400">
                <a:highlight>
                  <a:schemeClr val="lt1"/>
                </a:highlight>
              </a:rPr>
              <a:t>Alle andre nyankomne &gt;= 15 år undersøkes med lungerøntgen</a:t>
            </a:r>
            <a:endParaRPr sz="2400">
              <a:highlight>
                <a:schemeClr val="lt1"/>
              </a:highlight>
            </a:endParaRPr>
          </a:p>
          <a:p>
            <a:pPr marL="457200" lvl="0" indent="-381000" rtl="0">
              <a:spcBef>
                <a:spcPts val="0"/>
              </a:spcBef>
              <a:spcAft>
                <a:spcPts val="0"/>
              </a:spcAft>
              <a:buSzPts val="2400"/>
              <a:buFont typeface="Calibri"/>
              <a:buChar char="▪"/>
            </a:pPr>
            <a:r>
              <a:rPr lang="x-none" sz="2400">
                <a:highlight>
                  <a:schemeClr val="lt1"/>
                </a:highlight>
              </a:rPr>
              <a:t>Ved mistanke om lungetuberkulose henvises straks til sykehuset </a:t>
            </a:r>
            <a:endParaRPr sz="2400">
              <a:highlight>
                <a:schemeClr val="lt1"/>
              </a:highlight>
            </a:endParaRPr>
          </a:p>
          <a:p>
            <a:pPr marL="457200" lvl="0" indent="-381000" rtl="0">
              <a:spcBef>
                <a:spcPts val="0"/>
              </a:spcBef>
              <a:spcAft>
                <a:spcPts val="0"/>
              </a:spcAft>
              <a:buSzPts val="2400"/>
              <a:buFont typeface="Calibri"/>
              <a:buChar char="▪"/>
            </a:pPr>
            <a:r>
              <a:rPr lang="x-none" sz="2400">
                <a:highlight>
                  <a:schemeClr val="lt1"/>
                </a:highlight>
              </a:rPr>
              <a:t>Dersom undersøkelsen gir mistanke om latent TB med positiv IGRA skal personen henvises sykehuset for vurdering av forebyggende behandling</a:t>
            </a:r>
            <a:endParaRPr sz="2400">
              <a:highlight>
                <a:schemeClr val="lt1"/>
              </a:highlight>
            </a:endParaRPr>
          </a:p>
          <a:p>
            <a:pPr marL="914400" lvl="1" indent="-342900" rtl="0">
              <a:spcBef>
                <a:spcPts val="0"/>
              </a:spcBef>
              <a:spcAft>
                <a:spcPts val="0"/>
              </a:spcAft>
              <a:buSzPts val="1800"/>
              <a:buFont typeface="Calibri"/>
              <a:buChar char="▪"/>
            </a:pPr>
            <a:r>
              <a:rPr lang="x-none" sz="1800">
                <a:highlight>
                  <a:schemeClr val="lt1"/>
                </a:highlight>
              </a:rPr>
              <a:t>Før forebyggende behandling gis, må aktiv tuberkulose være utelukket</a:t>
            </a:r>
            <a:endParaRPr sz="1800"/>
          </a:p>
          <a:p>
            <a:pPr marL="0" lvl="0" indent="0">
              <a:spcBef>
                <a:spcPts val="600"/>
              </a:spcBef>
              <a:spcAft>
                <a:spcPts val="0"/>
              </a:spcAft>
              <a:buNone/>
            </a:pPr>
            <a:endParaRPr sz="24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540550" y="-121625"/>
            <a:ext cx="8603400" cy="1296000"/>
          </a:xfrm>
          <a:prstGeom prst="rect">
            <a:avLst/>
          </a:prstGeom>
        </p:spPr>
        <p:txBody>
          <a:bodyPr spcFirstLastPara="1" wrap="square" lIns="79750" tIns="79750" rIns="79750" bIns="79750" anchor="t" anchorCtr="0">
            <a:noAutofit/>
          </a:bodyPr>
          <a:lstStyle/>
          <a:p>
            <a:pPr marL="0" lvl="0" indent="0">
              <a:spcBef>
                <a:spcPts val="0"/>
              </a:spcBef>
              <a:spcAft>
                <a:spcPts val="0"/>
              </a:spcAft>
              <a:buNone/>
            </a:pPr>
            <a:endParaRPr sz="3000"/>
          </a:p>
          <a:p>
            <a:pPr marL="0" lvl="0" indent="0">
              <a:spcBef>
                <a:spcPts val="0"/>
              </a:spcBef>
              <a:spcAft>
                <a:spcPts val="0"/>
              </a:spcAft>
              <a:buNone/>
            </a:pPr>
            <a:r>
              <a:rPr lang="x-none" sz="3000"/>
              <a:t>Når skal TB screeningen gjennomføres?</a:t>
            </a:r>
            <a:endParaRPr sz="3000"/>
          </a:p>
        </p:txBody>
      </p:sp>
      <p:sp>
        <p:nvSpPr>
          <p:cNvPr id="191" name="Shape 191"/>
          <p:cNvSpPr txBox="1">
            <a:spLocks noGrp="1"/>
          </p:cNvSpPr>
          <p:nvPr>
            <p:ph type="body" idx="1"/>
          </p:nvPr>
        </p:nvSpPr>
        <p:spPr>
          <a:xfrm>
            <a:off x="540550" y="1174375"/>
            <a:ext cx="8459400" cy="5112000"/>
          </a:xfrm>
          <a:prstGeom prst="rect">
            <a:avLst/>
          </a:prstGeom>
        </p:spPr>
        <p:txBody>
          <a:bodyPr spcFirstLastPara="1" wrap="square" lIns="79750" tIns="79750" rIns="79750" bIns="79750" anchor="t" anchorCtr="0">
            <a:noAutofit/>
          </a:bodyPr>
          <a:lstStyle/>
          <a:p>
            <a:pPr marL="0" lvl="0" indent="0" rtl="0">
              <a:lnSpc>
                <a:spcPct val="115000"/>
              </a:lnSpc>
              <a:spcBef>
                <a:spcPts val="1700"/>
              </a:spcBef>
              <a:spcAft>
                <a:spcPts val="0"/>
              </a:spcAft>
              <a:buNone/>
            </a:pPr>
            <a:r>
              <a:rPr lang="x-none" sz="2400" b="1">
                <a:highlight>
                  <a:schemeClr val="lt1"/>
                </a:highlight>
              </a:rPr>
              <a:t>Undersøkelsen skal gjennomføres så snart som mulig:</a:t>
            </a:r>
            <a:endParaRPr sz="2400" b="1">
              <a:highlight>
                <a:schemeClr val="lt1"/>
              </a:highlight>
            </a:endParaRPr>
          </a:p>
          <a:p>
            <a:pPr marL="457200" lvl="0" indent="-381000" rtl="0">
              <a:lnSpc>
                <a:spcPct val="115000"/>
              </a:lnSpc>
              <a:spcBef>
                <a:spcPts val="2400"/>
              </a:spcBef>
              <a:spcAft>
                <a:spcPts val="0"/>
              </a:spcAft>
              <a:buClr>
                <a:schemeClr val="dk1"/>
              </a:buClr>
              <a:buSzPts val="2400"/>
              <a:buFont typeface="Arial"/>
              <a:buChar char="●"/>
            </a:pPr>
            <a:r>
              <a:rPr lang="x-none" sz="2400">
                <a:highlight>
                  <a:schemeClr val="lt1"/>
                </a:highlight>
              </a:rPr>
              <a:t>Asylsøkere og flyktninger </a:t>
            </a:r>
            <a:r>
              <a:rPr lang="x-none" sz="2400" b="1"/>
              <a:t>skal</a:t>
            </a:r>
            <a:r>
              <a:rPr lang="x-none" sz="2400"/>
              <a:t> undersøkes  innen 14 dager </a:t>
            </a:r>
            <a:endParaRPr sz="2400"/>
          </a:p>
          <a:p>
            <a:pPr marL="457200" lvl="0" indent="-381000" rtl="0">
              <a:lnSpc>
                <a:spcPct val="115000"/>
              </a:lnSpc>
              <a:spcBef>
                <a:spcPts val="2400"/>
              </a:spcBef>
              <a:spcAft>
                <a:spcPts val="0"/>
              </a:spcAft>
              <a:buClr>
                <a:schemeClr val="dk1"/>
              </a:buClr>
              <a:buSzPts val="2400"/>
              <a:buFont typeface="Arial"/>
              <a:buChar char="●"/>
            </a:pPr>
            <a:r>
              <a:rPr lang="x-none" sz="2400"/>
              <a:t>For alle andre grupper immigranter</a:t>
            </a:r>
            <a:r>
              <a:rPr lang="x-none" sz="2400">
                <a:highlight>
                  <a:schemeClr val="lt1"/>
                </a:highlight>
              </a:rPr>
              <a:t> som skal være over tre måneder i Norge bør undersøkes innen 4 uker </a:t>
            </a:r>
            <a:endParaRPr sz="2400">
              <a:highlight>
                <a:schemeClr val="lt1"/>
              </a:highlight>
            </a:endParaRPr>
          </a:p>
          <a:p>
            <a:pPr marL="457200" lvl="0" indent="-381000" rtl="0">
              <a:lnSpc>
                <a:spcPct val="115000"/>
              </a:lnSpc>
              <a:spcBef>
                <a:spcPts val="2400"/>
              </a:spcBef>
              <a:spcAft>
                <a:spcPts val="0"/>
              </a:spcAft>
              <a:buClr>
                <a:schemeClr val="dk1"/>
              </a:buClr>
              <a:buSzPts val="2400"/>
              <a:buFont typeface="Calibri"/>
              <a:buChar char="●"/>
            </a:pPr>
            <a:r>
              <a:rPr lang="x-none" sz="2400">
                <a:highlight>
                  <a:schemeClr val="lt1"/>
                </a:highlight>
              </a:rPr>
              <a:t>Arbeidstakere inne helse og omsorg og lærere i grunnskolen og andre som jobber med barneomsorg </a:t>
            </a:r>
            <a:r>
              <a:rPr lang="x-none" sz="2400" b="1">
                <a:highlight>
                  <a:schemeClr val="lt1"/>
                </a:highlight>
              </a:rPr>
              <a:t>skal </a:t>
            </a:r>
            <a:r>
              <a:rPr lang="x-none" sz="2400">
                <a:highlight>
                  <a:schemeClr val="lt1"/>
                </a:highlight>
              </a:rPr>
              <a:t>undersøkes </a:t>
            </a:r>
            <a:r>
              <a:rPr lang="x-none" sz="2400" b="1">
                <a:highlight>
                  <a:schemeClr val="lt1"/>
                </a:highlight>
              </a:rPr>
              <a:t>før</a:t>
            </a:r>
            <a:r>
              <a:rPr lang="x-none" sz="2400">
                <a:highlight>
                  <a:schemeClr val="lt1"/>
                </a:highlight>
              </a:rPr>
              <a:t> de starter i jobb</a:t>
            </a:r>
            <a:endParaRPr sz="2400">
              <a:highlight>
                <a:schemeClr val="lt1"/>
              </a:highlight>
            </a:endParaRPr>
          </a:p>
          <a:p>
            <a:pPr marL="342900" lvl="0" indent="-139700">
              <a:spcBef>
                <a:spcPts val="2400"/>
              </a:spcBef>
              <a:spcAft>
                <a:spcPts val="0"/>
              </a:spcAft>
              <a:buNone/>
            </a:pPr>
            <a:endParaRPr sz="24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graphicFrame>
        <p:nvGraphicFramePr>
          <p:cNvPr id="197" name="Shape 197"/>
          <p:cNvGraphicFramePr/>
          <p:nvPr/>
        </p:nvGraphicFramePr>
        <p:xfrm>
          <a:off x="891375" y="609600"/>
          <a:ext cx="3000000" cy="3000000"/>
        </p:xfrm>
        <a:graphic>
          <a:graphicData uri="http://schemas.openxmlformats.org/drawingml/2006/table">
            <a:tbl>
              <a:tblPr bandRow="1" bandCol="1">
                <a:noFill/>
                <a:tableStyleId>{99D19404-99E9-4FE5-8287-307C160D3DB2}</a:tableStyleId>
              </a:tblPr>
              <a:tblGrid>
                <a:gridCol w="1710300"/>
                <a:gridCol w="1611100"/>
                <a:gridCol w="1400425"/>
                <a:gridCol w="1573950"/>
                <a:gridCol w="1524400"/>
              </a:tblGrid>
              <a:tr h="5596650">
                <a:tc>
                  <a:txBody>
                    <a:bodyPr/>
                    <a:lstStyle/>
                    <a:p>
                      <a:pPr marL="0" lvl="0" indent="0" rtl="0">
                        <a:spcBef>
                          <a:spcPts val="0"/>
                        </a:spcBef>
                        <a:spcAft>
                          <a:spcPts val="0"/>
                        </a:spcAft>
                        <a:buNone/>
                      </a:pPr>
                      <a:r>
                        <a:rPr lang="x-none" sz="900" b="1">
                          <a:latin typeface="Calibri"/>
                          <a:ea typeface="Calibri"/>
                          <a:cs typeface="Calibri"/>
                          <a:sym typeface="Calibri"/>
                        </a:rPr>
                        <a:t>Afghanistan</a:t>
                      </a:r>
                      <a:endParaRPr sz="900" b="1">
                        <a:latin typeface="Calibri"/>
                        <a:ea typeface="Calibri"/>
                        <a:cs typeface="Calibri"/>
                        <a:sym typeface="Calibri"/>
                      </a:endParaRPr>
                    </a:p>
                    <a:p>
                      <a:pPr marL="0" lvl="0" indent="0" rtl="0">
                        <a:spcBef>
                          <a:spcPts val="700"/>
                        </a:spcBef>
                        <a:spcAft>
                          <a:spcPts val="0"/>
                        </a:spcAft>
                        <a:buNone/>
                      </a:pPr>
                      <a:r>
                        <a:rPr lang="x-none" sz="900">
                          <a:latin typeface="Calibri"/>
                          <a:ea typeface="Calibri"/>
                          <a:cs typeface="Calibri"/>
                          <a:sym typeface="Calibri"/>
                        </a:rPr>
                        <a:t>Algerie</a:t>
                      </a:r>
                      <a:endParaRPr sz="900">
                        <a:latin typeface="Calibri"/>
                        <a:ea typeface="Calibri"/>
                        <a:cs typeface="Calibri"/>
                        <a:sym typeface="Calibri"/>
                      </a:endParaRPr>
                    </a:p>
                    <a:p>
                      <a:pPr marL="0" lvl="0" indent="0" rtl="0">
                        <a:spcBef>
                          <a:spcPts val="700"/>
                        </a:spcBef>
                        <a:spcAft>
                          <a:spcPts val="0"/>
                        </a:spcAft>
                        <a:buNone/>
                      </a:pPr>
                      <a:r>
                        <a:rPr lang="x-none" sz="900" b="1">
                          <a:latin typeface="Calibri"/>
                          <a:ea typeface="Calibri"/>
                          <a:cs typeface="Calibri"/>
                          <a:sym typeface="Calibri"/>
                        </a:rPr>
                        <a:t>Angola</a:t>
                      </a:r>
                      <a:endParaRPr sz="900" b="1">
                        <a:latin typeface="Calibri"/>
                        <a:ea typeface="Calibri"/>
                        <a:cs typeface="Calibri"/>
                        <a:sym typeface="Calibri"/>
                      </a:endParaRPr>
                    </a:p>
                    <a:p>
                      <a:pPr marL="0" lvl="0" indent="0" rtl="0">
                        <a:spcBef>
                          <a:spcPts val="700"/>
                        </a:spcBef>
                        <a:spcAft>
                          <a:spcPts val="0"/>
                        </a:spcAft>
                        <a:buNone/>
                      </a:pPr>
                      <a:r>
                        <a:rPr lang="x-none" sz="900">
                          <a:latin typeface="Calibri"/>
                          <a:ea typeface="Calibri"/>
                          <a:cs typeface="Calibri"/>
                          <a:sym typeface="Calibri"/>
                        </a:rPr>
                        <a:t>Armenia</a:t>
                      </a:r>
                      <a:endParaRPr sz="900">
                        <a:latin typeface="Calibri"/>
                        <a:ea typeface="Calibri"/>
                        <a:cs typeface="Calibri"/>
                        <a:sym typeface="Calibri"/>
                      </a:endParaRPr>
                    </a:p>
                    <a:p>
                      <a:pPr marL="0" lvl="0" indent="0" rtl="0">
                        <a:spcBef>
                          <a:spcPts val="700"/>
                        </a:spcBef>
                        <a:spcAft>
                          <a:spcPts val="0"/>
                        </a:spcAft>
                        <a:buNone/>
                      </a:pPr>
                      <a:r>
                        <a:rPr lang="x-none" sz="900">
                          <a:latin typeface="Calibri"/>
                          <a:ea typeface="Calibri"/>
                          <a:cs typeface="Calibri"/>
                          <a:sym typeface="Calibri"/>
                        </a:rPr>
                        <a:t>Aserbajdsjan</a:t>
                      </a:r>
                      <a:endParaRPr sz="900">
                        <a:latin typeface="Calibri"/>
                        <a:ea typeface="Calibri"/>
                        <a:cs typeface="Calibri"/>
                        <a:sym typeface="Calibri"/>
                      </a:endParaRPr>
                    </a:p>
                    <a:p>
                      <a:pPr marL="0" lvl="0" indent="0" rtl="0">
                        <a:spcBef>
                          <a:spcPts val="700"/>
                        </a:spcBef>
                        <a:spcAft>
                          <a:spcPts val="0"/>
                        </a:spcAft>
                        <a:buNone/>
                      </a:pPr>
                      <a:r>
                        <a:rPr lang="x-none" sz="900">
                          <a:latin typeface="Calibri"/>
                          <a:ea typeface="Calibri"/>
                          <a:cs typeface="Calibri"/>
                          <a:sym typeface="Calibri"/>
                        </a:rPr>
                        <a:t> </a:t>
                      </a:r>
                      <a:r>
                        <a:rPr lang="x-none" sz="900" b="1">
                          <a:latin typeface="Calibri"/>
                          <a:ea typeface="Calibri"/>
                          <a:cs typeface="Calibri"/>
                          <a:sym typeface="Calibri"/>
                        </a:rPr>
                        <a:t>Bangladesh</a:t>
                      </a:r>
                      <a:endParaRPr sz="900" b="1">
                        <a:latin typeface="Calibri"/>
                        <a:ea typeface="Calibri"/>
                        <a:cs typeface="Calibri"/>
                        <a:sym typeface="Calibri"/>
                      </a:endParaRPr>
                    </a:p>
                    <a:p>
                      <a:pPr marL="0" lvl="0" indent="0" rtl="0">
                        <a:spcBef>
                          <a:spcPts val="700"/>
                        </a:spcBef>
                        <a:spcAft>
                          <a:spcPts val="0"/>
                        </a:spcAft>
                        <a:buNone/>
                      </a:pPr>
                      <a:r>
                        <a:rPr lang="x-none" sz="900">
                          <a:latin typeface="Calibri"/>
                          <a:ea typeface="Calibri"/>
                          <a:cs typeface="Calibri"/>
                          <a:sym typeface="Calibri"/>
                        </a:rPr>
                        <a:t>Benin</a:t>
                      </a:r>
                      <a:endParaRPr sz="900">
                        <a:latin typeface="Calibri"/>
                        <a:ea typeface="Calibri"/>
                        <a:cs typeface="Calibri"/>
                        <a:sym typeface="Calibri"/>
                      </a:endParaRPr>
                    </a:p>
                    <a:p>
                      <a:pPr marL="0" lvl="0" indent="0" rtl="0">
                        <a:spcBef>
                          <a:spcPts val="700"/>
                        </a:spcBef>
                        <a:spcAft>
                          <a:spcPts val="0"/>
                        </a:spcAft>
                        <a:buNone/>
                      </a:pPr>
                      <a:r>
                        <a:rPr lang="x-none" sz="900">
                          <a:latin typeface="Calibri"/>
                          <a:ea typeface="Calibri"/>
                          <a:cs typeface="Calibri"/>
                          <a:sym typeface="Calibri"/>
                        </a:rPr>
                        <a:t>Bhutan</a:t>
                      </a:r>
                      <a:endParaRPr sz="900">
                        <a:latin typeface="Calibri"/>
                        <a:ea typeface="Calibri"/>
                        <a:cs typeface="Calibri"/>
                        <a:sym typeface="Calibri"/>
                      </a:endParaRPr>
                    </a:p>
                    <a:p>
                      <a:pPr marL="0" lvl="0" indent="0" rtl="0">
                        <a:spcBef>
                          <a:spcPts val="700"/>
                        </a:spcBef>
                        <a:spcAft>
                          <a:spcPts val="0"/>
                        </a:spcAft>
                        <a:buNone/>
                      </a:pPr>
                      <a:r>
                        <a:rPr lang="x-none" sz="900">
                          <a:latin typeface="Calibri"/>
                          <a:ea typeface="Calibri"/>
                          <a:cs typeface="Calibri"/>
                          <a:sym typeface="Calibri"/>
                        </a:rPr>
                        <a:t>Bolivia</a:t>
                      </a:r>
                      <a:endParaRPr sz="900">
                        <a:latin typeface="Calibri"/>
                        <a:ea typeface="Calibri"/>
                        <a:cs typeface="Calibri"/>
                        <a:sym typeface="Calibri"/>
                      </a:endParaRPr>
                    </a:p>
                    <a:p>
                      <a:pPr marL="0" lvl="0" indent="0" rtl="0">
                        <a:spcBef>
                          <a:spcPts val="700"/>
                        </a:spcBef>
                        <a:spcAft>
                          <a:spcPts val="0"/>
                        </a:spcAft>
                        <a:buNone/>
                      </a:pPr>
                      <a:r>
                        <a:rPr lang="x-none" sz="900" b="1">
                          <a:latin typeface="Calibri"/>
                          <a:ea typeface="Calibri"/>
                          <a:cs typeface="Calibri"/>
                          <a:sym typeface="Calibri"/>
                        </a:rPr>
                        <a:t>Botswana</a:t>
                      </a:r>
                      <a:endParaRPr sz="900" b="1">
                        <a:latin typeface="Calibri"/>
                        <a:ea typeface="Calibri"/>
                        <a:cs typeface="Calibri"/>
                        <a:sym typeface="Calibri"/>
                      </a:endParaRPr>
                    </a:p>
                    <a:p>
                      <a:pPr marL="0" lvl="0" indent="0" rtl="0">
                        <a:spcBef>
                          <a:spcPts val="700"/>
                        </a:spcBef>
                        <a:spcAft>
                          <a:spcPts val="0"/>
                        </a:spcAft>
                        <a:buNone/>
                      </a:pPr>
                      <a:r>
                        <a:rPr lang="x-none" sz="900">
                          <a:latin typeface="Calibri"/>
                          <a:ea typeface="Calibri"/>
                          <a:cs typeface="Calibri"/>
                          <a:sym typeface="Calibri"/>
                        </a:rPr>
                        <a:t>Brasil</a:t>
                      </a:r>
                      <a:endParaRPr sz="900">
                        <a:latin typeface="Calibri"/>
                        <a:ea typeface="Calibri"/>
                        <a:cs typeface="Calibri"/>
                        <a:sym typeface="Calibri"/>
                      </a:endParaRPr>
                    </a:p>
                    <a:p>
                      <a:pPr marL="0" lvl="0" indent="0" rtl="0">
                        <a:spcBef>
                          <a:spcPts val="700"/>
                        </a:spcBef>
                        <a:spcAft>
                          <a:spcPts val="0"/>
                        </a:spcAft>
                        <a:buNone/>
                      </a:pPr>
                      <a:r>
                        <a:rPr lang="x-none" sz="900">
                          <a:latin typeface="Calibri"/>
                          <a:ea typeface="Calibri"/>
                          <a:cs typeface="Calibri"/>
                          <a:sym typeface="Calibri"/>
                        </a:rPr>
                        <a:t>Brunei Darussalam</a:t>
                      </a:r>
                      <a:endParaRPr sz="900">
                        <a:latin typeface="Calibri"/>
                        <a:ea typeface="Calibri"/>
                        <a:cs typeface="Calibri"/>
                        <a:sym typeface="Calibri"/>
                      </a:endParaRPr>
                    </a:p>
                    <a:p>
                      <a:pPr marL="0" lvl="0" indent="0" rtl="0">
                        <a:spcBef>
                          <a:spcPts val="700"/>
                        </a:spcBef>
                        <a:spcAft>
                          <a:spcPts val="0"/>
                        </a:spcAft>
                        <a:buNone/>
                      </a:pPr>
                      <a:r>
                        <a:rPr lang="x-none" sz="900">
                          <a:latin typeface="Calibri"/>
                          <a:ea typeface="Calibri"/>
                          <a:cs typeface="Calibri"/>
                          <a:sym typeface="Calibri"/>
                        </a:rPr>
                        <a:t>Burkina Faso</a:t>
                      </a:r>
                      <a:endParaRPr sz="900">
                        <a:latin typeface="Calibri"/>
                        <a:ea typeface="Calibri"/>
                        <a:cs typeface="Calibri"/>
                        <a:sym typeface="Calibri"/>
                      </a:endParaRPr>
                    </a:p>
                    <a:p>
                      <a:pPr marL="0" lvl="0" indent="0" rtl="0">
                        <a:spcBef>
                          <a:spcPts val="700"/>
                        </a:spcBef>
                        <a:spcAft>
                          <a:spcPts val="0"/>
                        </a:spcAft>
                        <a:buNone/>
                      </a:pPr>
                      <a:r>
                        <a:rPr lang="x-none" sz="900">
                          <a:latin typeface="Calibri"/>
                          <a:ea typeface="Calibri"/>
                          <a:cs typeface="Calibri"/>
                          <a:sym typeface="Calibri"/>
                        </a:rPr>
                        <a:t>Burundi</a:t>
                      </a:r>
                      <a:endParaRPr sz="900">
                        <a:latin typeface="Calibri"/>
                        <a:ea typeface="Calibri"/>
                        <a:cs typeface="Calibri"/>
                        <a:sym typeface="Calibri"/>
                      </a:endParaRPr>
                    </a:p>
                    <a:p>
                      <a:pPr marL="0" lvl="0" indent="0" rtl="0">
                        <a:spcBef>
                          <a:spcPts val="700"/>
                        </a:spcBef>
                        <a:spcAft>
                          <a:spcPts val="0"/>
                        </a:spcAft>
                        <a:buNone/>
                      </a:pPr>
                      <a:r>
                        <a:rPr lang="x-none" sz="900">
                          <a:latin typeface="Calibri"/>
                          <a:ea typeface="Calibri"/>
                          <a:cs typeface="Calibri"/>
                          <a:sym typeface="Calibri"/>
                        </a:rPr>
                        <a:t> Den dominikanske republikk</a:t>
                      </a:r>
                      <a:endParaRPr sz="900">
                        <a:latin typeface="Calibri"/>
                        <a:ea typeface="Calibri"/>
                        <a:cs typeface="Calibri"/>
                        <a:sym typeface="Calibri"/>
                      </a:endParaRPr>
                    </a:p>
                    <a:p>
                      <a:pPr marL="0" lvl="0" indent="0" rtl="0">
                        <a:spcBef>
                          <a:spcPts val="700"/>
                        </a:spcBef>
                        <a:spcAft>
                          <a:spcPts val="0"/>
                        </a:spcAft>
                        <a:buNone/>
                      </a:pPr>
                      <a:r>
                        <a:rPr lang="x-none" sz="900" b="1">
                          <a:latin typeface="Calibri"/>
                          <a:ea typeface="Calibri"/>
                          <a:cs typeface="Calibri"/>
                          <a:sym typeface="Calibri"/>
                        </a:rPr>
                        <a:t>Djibouti</a:t>
                      </a:r>
                      <a:endParaRPr sz="900" b="1">
                        <a:latin typeface="Calibri"/>
                        <a:ea typeface="Calibri"/>
                        <a:cs typeface="Calibri"/>
                        <a:sym typeface="Calibri"/>
                      </a:endParaRPr>
                    </a:p>
                    <a:p>
                      <a:pPr marL="0" lvl="0" indent="0" rtl="0">
                        <a:spcBef>
                          <a:spcPts val="700"/>
                        </a:spcBef>
                        <a:spcAft>
                          <a:spcPts val="0"/>
                        </a:spcAft>
                        <a:buNone/>
                      </a:pPr>
                      <a:r>
                        <a:rPr lang="x-none" sz="900">
                          <a:latin typeface="Calibri"/>
                          <a:ea typeface="Calibri"/>
                          <a:cs typeface="Calibri"/>
                          <a:sym typeface="Calibri"/>
                        </a:rPr>
                        <a:t> Ecuador</a:t>
                      </a:r>
                      <a:endParaRPr sz="900">
                        <a:latin typeface="Calibri"/>
                        <a:ea typeface="Calibri"/>
                        <a:cs typeface="Calibri"/>
                        <a:sym typeface="Calibri"/>
                      </a:endParaRPr>
                    </a:p>
                    <a:p>
                      <a:pPr marL="0" lvl="0" indent="0" rtl="0">
                        <a:spcBef>
                          <a:spcPts val="700"/>
                        </a:spcBef>
                        <a:spcAft>
                          <a:spcPts val="0"/>
                        </a:spcAft>
                        <a:buNone/>
                      </a:pPr>
                      <a:r>
                        <a:rPr lang="x-none" sz="900">
                          <a:latin typeface="Calibri"/>
                          <a:ea typeface="Calibri"/>
                          <a:cs typeface="Calibri"/>
                          <a:sym typeface="Calibri"/>
                        </a:rPr>
                        <a:t>Ekvatorial Guinea</a:t>
                      </a:r>
                      <a:endParaRPr sz="900">
                        <a:latin typeface="Calibri"/>
                        <a:ea typeface="Calibri"/>
                        <a:cs typeface="Calibri"/>
                        <a:sym typeface="Calibri"/>
                      </a:endParaRPr>
                    </a:p>
                    <a:p>
                      <a:pPr marL="0" lvl="0" indent="0" rtl="0">
                        <a:spcBef>
                          <a:spcPts val="700"/>
                        </a:spcBef>
                        <a:spcAft>
                          <a:spcPts val="0"/>
                        </a:spcAft>
                        <a:buNone/>
                      </a:pPr>
                      <a:r>
                        <a:rPr lang="x-none" sz="900">
                          <a:latin typeface="Calibri"/>
                          <a:ea typeface="Calibri"/>
                          <a:cs typeface="Calibri"/>
                          <a:sym typeface="Calibri"/>
                        </a:rPr>
                        <a:t>El Salvador</a:t>
                      </a:r>
                      <a:endParaRPr sz="900">
                        <a:latin typeface="Calibri"/>
                        <a:ea typeface="Calibri"/>
                        <a:cs typeface="Calibri"/>
                        <a:sym typeface="Calibri"/>
                      </a:endParaRPr>
                    </a:p>
                    <a:p>
                      <a:pPr marL="0" lvl="0" indent="0" rtl="0">
                        <a:spcBef>
                          <a:spcPts val="700"/>
                        </a:spcBef>
                        <a:spcAft>
                          <a:spcPts val="0"/>
                        </a:spcAft>
                        <a:buNone/>
                      </a:pPr>
                      <a:r>
                        <a:rPr lang="x-none" sz="900">
                          <a:latin typeface="Calibri"/>
                          <a:ea typeface="Calibri"/>
                          <a:cs typeface="Calibri"/>
                          <a:sym typeface="Calibri"/>
                        </a:rPr>
                        <a:t>Elfenbenskysten</a:t>
                      </a:r>
                      <a:endParaRPr sz="900">
                        <a:latin typeface="Calibri"/>
                        <a:ea typeface="Calibri"/>
                        <a:cs typeface="Calibri"/>
                        <a:sym typeface="Calibri"/>
                      </a:endParaRPr>
                    </a:p>
                    <a:p>
                      <a:pPr marL="0" lvl="0" indent="0" rtl="0">
                        <a:spcBef>
                          <a:spcPts val="700"/>
                        </a:spcBef>
                        <a:spcAft>
                          <a:spcPts val="0"/>
                        </a:spcAft>
                        <a:buNone/>
                      </a:pPr>
                      <a:r>
                        <a:rPr lang="x-none" sz="900" b="1">
                          <a:latin typeface="Calibri"/>
                          <a:ea typeface="Calibri"/>
                          <a:cs typeface="Calibri"/>
                          <a:sym typeface="Calibri"/>
                        </a:rPr>
                        <a:t>Eritrea</a:t>
                      </a:r>
                      <a:endParaRPr sz="900" b="1">
                        <a:latin typeface="Calibri"/>
                        <a:ea typeface="Calibri"/>
                        <a:cs typeface="Calibri"/>
                        <a:sym typeface="Calibri"/>
                      </a:endParaRPr>
                    </a:p>
                    <a:p>
                      <a:pPr marL="0" lvl="0" indent="0" rtl="0">
                        <a:spcBef>
                          <a:spcPts val="700"/>
                        </a:spcBef>
                        <a:spcAft>
                          <a:spcPts val="0"/>
                        </a:spcAft>
                        <a:buNone/>
                      </a:pPr>
                      <a:r>
                        <a:rPr lang="x-none" sz="900" b="1">
                          <a:latin typeface="Calibri"/>
                          <a:ea typeface="Calibri"/>
                          <a:cs typeface="Calibri"/>
                          <a:sym typeface="Calibri"/>
                        </a:rPr>
                        <a:t>Etiopia</a:t>
                      </a:r>
                      <a:endParaRPr sz="900" b="1">
                        <a:latin typeface="Calibri"/>
                        <a:ea typeface="Calibri"/>
                        <a:cs typeface="Calibri"/>
                        <a:sym typeface="Calibri"/>
                      </a:endParaRPr>
                    </a:p>
                    <a:p>
                      <a:pPr marL="0" lvl="0" indent="0" rtl="0">
                        <a:spcBef>
                          <a:spcPts val="700"/>
                        </a:spcBef>
                        <a:spcAft>
                          <a:spcPts val="0"/>
                        </a:spcAft>
                        <a:buNone/>
                      </a:pPr>
                      <a:r>
                        <a:rPr lang="x-none" sz="900">
                          <a:latin typeface="Calibri"/>
                          <a:ea typeface="Calibri"/>
                          <a:cs typeface="Calibri"/>
                          <a:sym typeface="Calibri"/>
                        </a:rPr>
                        <a:t> Fiji</a:t>
                      </a:r>
                      <a:endParaRPr sz="900">
                        <a:latin typeface="Calibri"/>
                        <a:ea typeface="Calibri"/>
                        <a:cs typeface="Calibri"/>
                        <a:sym typeface="Calibri"/>
                      </a:endParaRPr>
                    </a:p>
                    <a:p>
                      <a:pPr marL="0" lvl="0" indent="0" rtl="0">
                        <a:spcBef>
                          <a:spcPts val="700"/>
                        </a:spcBef>
                        <a:spcAft>
                          <a:spcPts val="0"/>
                        </a:spcAft>
                        <a:buNone/>
                      </a:pPr>
                      <a:r>
                        <a:rPr lang="x-none" sz="900" b="1">
                          <a:latin typeface="Calibri"/>
                          <a:ea typeface="Calibri"/>
                          <a:cs typeface="Calibri"/>
                          <a:sym typeface="Calibri"/>
                        </a:rPr>
                        <a:t>Filippinene</a:t>
                      </a:r>
                      <a:endParaRPr sz="900" b="1">
                        <a:latin typeface="Calibri"/>
                        <a:ea typeface="Calibri"/>
                        <a:cs typeface="Calibri"/>
                        <a:sym typeface="Calibri"/>
                      </a:endParaRPr>
                    </a:p>
                  </a:txBody>
                  <a:tcPr marL="68575" marR="68575" marT="0" marB="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rtl="0">
                        <a:spcBef>
                          <a:spcPts val="0"/>
                        </a:spcBef>
                        <a:spcAft>
                          <a:spcPts val="0"/>
                        </a:spcAft>
                        <a:buNone/>
                      </a:pPr>
                      <a:r>
                        <a:rPr lang="x-none" sz="900" b="1">
                          <a:latin typeface="Calibri"/>
                          <a:ea typeface="Calibri"/>
                          <a:cs typeface="Calibri"/>
                          <a:sym typeface="Calibri"/>
                        </a:rPr>
                        <a:t>Gabon</a:t>
                      </a:r>
                      <a:endParaRPr sz="900" b="1">
                        <a:latin typeface="Calibri"/>
                        <a:ea typeface="Calibri"/>
                        <a:cs typeface="Calibri"/>
                        <a:sym typeface="Calibri"/>
                      </a:endParaRPr>
                    </a:p>
                    <a:p>
                      <a:pPr marL="0" lvl="0" indent="0" rtl="0">
                        <a:spcBef>
                          <a:spcPts val="700"/>
                        </a:spcBef>
                        <a:spcAft>
                          <a:spcPts val="0"/>
                        </a:spcAft>
                        <a:buNone/>
                      </a:pPr>
                      <a:r>
                        <a:rPr lang="x-none" sz="900">
                          <a:latin typeface="Calibri"/>
                          <a:ea typeface="Calibri"/>
                          <a:cs typeface="Calibri"/>
                          <a:sym typeface="Calibri"/>
                        </a:rPr>
                        <a:t>Gambia</a:t>
                      </a:r>
                      <a:endParaRPr sz="900">
                        <a:latin typeface="Calibri"/>
                        <a:ea typeface="Calibri"/>
                        <a:cs typeface="Calibri"/>
                        <a:sym typeface="Calibri"/>
                      </a:endParaRPr>
                    </a:p>
                    <a:p>
                      <a:pPr marL="0" lvl="0" indent="0" rtl="0">
                        <a:spcBef>
                          <a:spcPts val="700"/>
                        </a:spcBef>
                        <a:spcAft>
                          <a:spcPts val="0"/>
                        </a:spcAft>
                        <a:buNone/>
                      </a:pPr>
                      <a:r>
                        <a:rPr lang="x-none" sz="900">
                          <a:latin typeface="Calibri"/>
                          <a:ea typeface="Calibri"/>
                          <a:cs typeface="Calibri"/>
                          <a:sym typeface="Calibri"/>
                        </a:rPr>
                        <a:t>Georgia</a:t>
                      </a:r>
                      <a:endParaRPr sz="900">
                        <a:latin typeface="Calibri"/>
                        <a:ea typeface="Calibri"/>
                        <a:cs typeface="Calibri"/>
                        <a:sym typeface="Calibri"/>
                      </a:endParaRPr>
                    </a:p>
                    <a:p>
                      <a:pPr marL="0" lvl="0" indent="0" rtl="0">
                        <a:spcBef>
                          <a:spcPts val="700"/>
                        </a:spcBef>
                        <a:spcAft>
                          <a:spcPts val="0"/>
                        </a:spcAft>
                        <a:buNone/>
                      </a:pPr>
                      <a:r>
                        <a:rPr lang="x-none" sz="900">
                          <a:latin typeface="Calibri"/>
                          <a:ea typeface="Calibri"/>
                          <a:cs typeface="Calibri"/>
                          <a:sym typeface="Calibri"/>
                        </a:rPr>
                        <a:t>Ghana</a:t>
                      </a:r>
                      <a:endParaRPr sz="900">
                        <a:latin typeface="Calibri"/>
                        <a:ea typeface="Calibri"/>
                        <a:cs typeface="Calibri"/>
                        <a:sym typeface="Calibri"/>
                      </a:endParaRPr>
                    </a:p>
                    <a:p>
                      <a:pPr marL="0" lvl="0" indent="0" rtl="0">
                        <a:spcBef>
                          <a:spcPts val="700"/>
                        </a:spcBef>
                        <a:spcAft>
                          <a:spcPts val="0"/>
                        </a:spcAft>
                        <a:buNone/>
                      </a:pPr>
                      <a:r>
                        <a:rPr lang="x-none" sz="900">
                          <a:latin typeface="Calibri"/>
                          <a:ea typeface="Calibri"/>
                          <a:cs typeface="Calibri"/>
                          <a:sym typeface="Calibri"/>
                        </a:rPr>
                        <a:t>Grønland (Danmark)</a:t>
                      </a:r>
                      <a:endParaRPr sz="900">
                        <a:latin typeface="Calibri"/>
                        <a:ea typeface="Calibri"/>
                        <a:cs typeface="Calibri"/>
                        <a:sym typeface="Calibri"/>
                      </a:endParaRPr>
                    </a:p>
                    <a:p>
                      <a:pPr marL="0" lvl="0" indent="0" rtl="0">
                        <a:spcBef>
                          <a:spcPts val="700"/>
                        </a:spcBef>
                        <a:spcAft>
                          <a:spcPts val="0"/>
                        </a:spcAft>
                        <a:buNone/>
                      </a:pPr>
                      <a:r>
                        <a:rPr lang="x-none" sz="900">
                          <a:latin typeface="Calibri"/>
                          <a:ea typeface="Calibri"/>
                          <a:cs typeface="Calibri"/>
                          <a:sym typeface="Calibri"/>
                        </a:rPr>
                        <a:t>Guam</a:t>
                      </a:r>
                      <a:endParaRPr sz="900">
                        <a:latin typeface="Calibri"/>
                        <a:ea typeface="Calibri"/>
                        <a:cs typeface="Calibri"/>
                        <a:sym typeface="Calibri"/>
                      </a:endParaRPr>
                    </a:p>
                    <a:p>
                      <a:pPr marL="0" lvl="0" indent="0" rtl="0">
                        <a:spcBef>
                          <a:spcPts val="700"/>
                        </a:spcBef>
                        <a:spcAft>
                          <a:spcPts val="0"/>
                        </a:spcAft>
                        <a:buNone/>
                      </a:pPr>
                      <a:r>
                        <a:rPr lang="x-none" sz="900">
                          <a:latin typeface="Calibri"/>
                          <a:ea typeface="Calibri"/>
                          <a:cs typeface="Calibri"/>
                          <a:sym typeface="Calibri"/>
                        </a:rPr>
                        <a:t>Guinea</a:t>
                      </a:r>
                      <a:endParaRPr sz="900">
                        <a:latin typeface="Calibri"/>
                        <a:ea typeface="Calibri"/>
                        <a:cs typeface="Calibri"/>
                        <a:sym typeface="Calibri"/>
                      </a:endParaRPr>
                    </a:p>
                    <a:p>
                      <a:pPr marL="0" lvl="0" indent="0" rtl="0">
                        <a:spcBef>
                          <a:spcPts val="700"/>
                        </a:spcBef>
                        <a:spcAft>
                          <a:spcPts val="0"/>
                        </a:spcAft>
                        <a:buNone/>
                      </a:pPr>
                      <a:r>
                        <a:rPr lang="x-none" sz="900" b="1">
                          <a:latin typeface="Calibri"/>
                          <a:ea typeface="Calibri"/>
                          <a:cs typeface="Calibri"/>
                          <a:sym typeface="Calibri"/>
                        </a:rPr>
                        <a:t>Guinea-Bissau</a:t>
                      </a:r>
                      <a:endParaRPr sz="900" b="1">
                        <a:latin typeface="Calibri"/>
                        <a:ea typeface="Calibri"/>
                        <a:cs typeface="Calibri"/>
                        <a:sym typeface="Calibri"/>
                      </a:endParaRPr>
                    </a:p>
                    <a:p>
                      <a:pPr marL="0" lvl="0" indent="0" rtl="0">
                        <a:spcBef>
                          <a:spcPts val="700"/>
                        </a:spcBef>
                        <a:spcAft>
                          <a:spcPts val="0"/>
                        </a:spcAft>
                        <a:buNone/>
                      </a:pPr>
                      <a:r>
                        <a:rPr lang="x-none" sz="900">
                          <a:latin typeface="Calibri"/>
                          <a:ea typeface="Calibri"/>
                          <a:cs typeface="Calibri"/>
                          <a:sym typeface="Calibri"/>
                        </a:rPr>
                        <a:t>Guyana</a:t>
                      </a:r>
                      <a:endParaRPr sz="900">
                        <a:latin typeface="Calibri"/>
                        <a:ea typeface="Calibri"/>
                        <a:cs typeface="Calibri"/>
                        <a:sym typeface="Calibri"/>
                      </a:endParaRPr>
                    </a:p>
                    <a:p>
                      <a:pPr marL="0" lvl="0" indent="0" rtl="0">
                        <a:spcBef>
                          <a:spcPts val="700"/>
                        </a:spcBef>
                        <a:spcAft>
                          <a:spcPts val="0"/>
                        </a:spcAft>
                        <a:buNone/>
                      </a:pPr>
                      <a:r>
                        <a:rPr lang="x-none" sz="900">
                          <a:latin typeface="Calibri"/>
                          <a:ea typeface="Calibri"/>
                          <a:cs typeface="Calibri"/>
                          <a:sym typeface="Calibri"/>
                        </a:rPr>
                        <a:t> Haiti</a:t>
                      </a:r>
                      <a:endParaRPr sz="900">
                        <a:latin typeface="Calibri"/>
                        <a:ea typeface="Calibri"/>
                        <a:cs typeface="Calibri"/>
                        <a:sym typeface="Calibri"/>
                      </a:endParaRPr>
                    </a:p>
                    <a:p>
                      <a:pPr marL="0" lvl="0" indent="0" rtl="0">
                        <a:spcBef>
                          <a:spcPts val="700"/>
                        </a:spcBef>
                        <a:spcAft>
                          <a:spcPts val="0"/>
                        </a:spcAft>
                        <a:buNone/>
                      </a:pPr>
                      <a:r>
                        <a:rPr lang="x-none" sz="900">
                          <a:latin typeface="Calibri"/>
                          <a:ea typeface="Calibri"/>
                          <a:cs typeface="Calibri"/>
                          <a:sym typeface="Calibri"/>
                        </a:rPr>
                        <a:t>Honduras</a:t>
                      </a:r>
                      <a:endParaRPr sz="900">
                        <a:latin typeface="Calibri"/>
                        <a:ea typeface="Calibri"/>
                        <a:cs typeface="Calibri"/>
                        <a:sym typeface="Calibri"/>
                      </a:endParaRPr>
                    </a:p>
                    <a:p>
                      <a:pPr marL="0" lvl="0" indent="0" rtl="0">
                        <a:spcBef>
                          <a:spcPts val="700"/>
                        </a:spcBef>
                        <a:spcAft>
                          <a:spcPts val="0"/>
                        </a:spcAft>
                        <a:buNone/>
                      </a:pPr>
                      <a:r>
                        <a:rPr lang="x-none" sz="900">
                          <a:latin typeface="Calibri"/>
                          <a:ea typeface="Calibri"/>
                          <a:cs typeface="Calibri"/>
                          <a:sym typeface="Calibri"/>
                        </a:rPr>
                        <a:t>Hong Kong</a:t>
                      </a:r>
                      <a:endParaRPr sz="900">
                        <a:latin typeface="Calibri"/>
                        <a:ea typeface="Calibri"/>
                        <a:cs typeface="Calibri"/>
                        <a:sym typeface="Calibri"/>
                      </a:endParaRPr>
                    </a:p>
                    <a:p>
                      <a:pPr marL="0" lvl="0" indent="0" rtl="0">
                        <a:spcBef>
                          <a:spcPts val="700"/>
                        </a:spcBef>
                        <a:spcAft>
                          <a:spcPts val="0"/>
                        </a:spcAft>
                        <a:buNone/>
                      </a:pPr>
                      <a:r>
                        <a:rPr lang="x-none" sz="900">
                          <a:latin typeface="Calibri"/>
                          <a:ea typeface="Calibri"/>
                          <a:cs typeface="Calibri"/>
                          <a:sym typeface="Calibri"/>
                        </a:rPr>
                        <a:t>Hviterussland</a:t>
                      </a:r>
                      <a:endParaRPr sz="900">
                        <a:latin typeface="Calibri"/>
                        <a:ea typeface="Calibri"/>
                        <a:cs typeface="Calibri"/>
                        <a:sym typeface="Calibri"/>
                      </a:endParaRPr>
                    </a:p>
                    <a:p>
                      <a:pPr marL="0" lvl="0" indent="0" rtl="0">
                        <a:spcBef>
                          <a:spcPts val="700"/>
                        </a:spcBef>
                        <a:spcAft>
                          <a:spcPts val="0"/>
                        </a:spcAft>
                        <a:buNone/>
                      </a:pPr>
                      <a:r>
                        <a:rPr lang="x-none" sz="900">
                          <a:latin typeface="Calibri"/>
                          <a:ea typeface="Calibri"/>
                          <a:cs typeface="Calibri"/>
                          <a:sym typeface="Calibri"/>
                        </a:rPr>
                        <a:t> </a:t>
                      </a:r>
                      <a:r>
                        <a:rPr lang="x-none" sz="900" b="1">
                          <a:latin typeface="Calibri"/>
                          <a:ea typeface="Calibri"/>
                          <a:cs typeface="Calibri"/>
                          <a:sym typeface="Calibri"/>
                        </a:rPr>
                        <a:t>India</a:t>
                      </a:r>
                      <a:endParaRPr sz="900" b="1">
                        <a:latin typeface="Calibri"/>
                        <a:ea typeface="Calibri"/>
                        <a:cs typeface="Calibri"/>
                        <a:sym typeface="Calibri"/>
                      </a:endParaRPr>
                    </a:p>
                    <a:p>
                      <a:pPr marL="0" lvl="0" indent="0" rtl="0">
                        <a:spcBef>
                          <a:spcPts val="700"/>
                        </a:spcBef>
                        <a:spcAft>
                          <a:spcPts val="0"/>
                        </a:spcAft>
                        <a:buNone/>
                      </a:pPr>
                      <a:r>
                        <a:rPr lang="x-none" sz="900" b="1">
                          <a:latin typeface="Calibri"/>
                          <a:ea typeface="Calibri"/>
                          <a:cs typeface="Calibri"/>
                          <a:sym typeface="Calibri"/>
                        </a:rPr>
                        <a:t>Indonesia</a:t>
                      </a:r>
                      <a:endParaRPr sz="900" b="1">
                        <a:latin typeface="Calibri"/>
                        <a:ea typeface="Calibri"/>
                        <a:cs typeface="Calibri"/>
                        <a:sym typeface="Calibri"/>
                      </a:endParaRPr>
                    </a:p>
                    <a:p>
                      <a:pPr marL="0" lvl="0" indent="0" rtl="0">
                        <a:spcBef>
                          <a:spcPts val="700"/>
                        </a:spcBef>
                        <a:spcAft>
                          <a:spcPts val="0"/>
                        </a:spcAft>
                        <a:buNone/>
                      </a:pPr>
                      <a:r>
                        <a:rPr lang="x-none" sz="900">
                          <a:latin typeface="Calibri"/>
                          <a:ea typeface="Calibri"/>
                          <a:cs typeface="Calibri"/>
                          <a:sym typeface="Calibri"/>
                        </a:rPr>
                        <a:t>Irak</a:t>
                      </a:r>
                      <a:endParaRPr sz="900">
                        <a:latin typeface="Calibri"/>
                        <a:ea typeface="Calibri"/>
                        <a:cs typeface="Calibri"/>
                        <a:sym typeface="Calibri"/>
                      </a:endParaRPr>
                    </a:p>
                    <a:p>
                      <a:pPr marL="0" lvl="0" indent="0" rtl="0">
                        <a:spcBef>
                          <a:spcPts val="700"/>
                        </a:spcBef>
                        <a:spcAft>
                          <a:spcPts val="0"/>
                        </a:spcAft>
                        <a:buNone/>
                      </a:pPr>
                      <a:r>
                        <a:rPr lang="x-none" sz="900">
                          <a:latin typeface="Calibri"/>
                          <a:ea typeface="Calibri"/>
                          <a:cs typeface="Calibri"/>
                          <a:sym typeface="Calibri"/>
                        </a:rPr>
                        <a:t> Jemen</a:t>
                      </a:r>
                      <a:endParaRPr sz="900">
                        <a:latin typeface="Calibri"/>
                        <a:ea typeface="Calibri"/>
                        <a:cs typeface="Calibri"/>
                        <a:sym typeface="Calibri"/>
                      </a:endParaRPr>
                    </a:p>
                    <a:p>
                      <a:pPr marL="0" lvl="0" indent="0" rtl="0">
                        <a:spcBef>
                          <a:spcPts val="700"/>
                        </a:spcBef>
                        <a:spcAft>
                          <a:spcPts val="0"/>
                        </a:spcAft>
                        <a:buNone/>
                      </a:pPr>
                      <a:r>
                        <a:rPr lang="x-none" sz="900">
                          <a:latin typeface="Calibri"/>
                          <a:ea typeface="Calibri"/>
                          <a:cs typeface="Calibri"/>
                          <a:sym typeface="Calibri"/>
                        </a:rPr>
                        <a:t> </a:t>
                      </a:r>
                      <a:r>
                        <a:rPr lang="x-none" sz="900" b="1">
                          <a:latin typeface="Calibri"/>
                          <a:ea typeface="Calibri"/>
                          <a:cs typeface="Calibri"/>
                          <a:sym typeface="Calibri"/>
                        </a:rPr>
                        <a:t>Kambodsja</a:t>
                      </a:r>
                      <a:endParaRPr sz="900" b="1">
                        <a:latin typeface="Calibri"/>
                        <a:ea typeface="Calibri"/>
                        <a:cs typeface="Calibri"/>
                        <a:sym typeface="Calibri"/>
                      </a:endParaRPr>
                    </a:p>
                    <a:p>
                      <a:pPr marL="0" lvl="0" indent="0" rtl="0">
                        <a:spcBef>
                          <a:spcPts val="700"/>
                        </a:spcBef>
                        <a:spcAft>
                          <a:spcPts val="0"/>
                        </a:spcAft>
                        <a:buNone/>
                      </a:pPr>
                      <a:r>
                        <a:rPr lang="x-none" sz="900" b="1">
                          <a:latin typeface="Calibri"/>
                          <a:ea typeface="Calibri"/>
                          <a:cs typeface="Calibri"/>
                          <a:sym typeface="Calibri"/>
                        </a:rPr>
                        <a:t>Kamerun</a:t>
                      </a:r>
                      <a:endParaRPr sz="900" b="1">
                        <a:latin typeface="Calibri"/>
                        <a:ea typeface="Calibri"/>
                        <a:cs typeface="Calibri"/>
                        <a:sym typeface="Calibri"/>
                      </a:endParaRPr>
                    </a:p>
                    <a:p>
                      <a:pPr marL="0" lvl="0" indent="0" rtl="0">
                        <a:spcBef>
                          <a:spcPts val="700"/>
                        </a:spcBef>
                        <a:spcAft>
                          <a:spcPts val="0"/>
                        </a:spcAft>
                        <a:buNone/>
                      </a:pPr>
                      <a:r>
                        <a:rPr lang="x-none" sz="900">
                          <a:latin typeface="Calibri"/>
                          <a:ea typeface="Calibri"/>
                          <a:cs typeface="Calibri"/>
                          <a:sym typeface="Calibri"/>
                        </a:rPr>
                        <a:t>Kapp Verde</a:t>
                      </a:r>
                      <a:endParaRPr sz="900">
                        <a:latin typeface="Calibri"/>
                        <a:ea typeface="Calibri"/>
                        <a:cs typeface="Calibri"/>
                        <a:sym typeface="Calibri"/>
                      </a:endParaRPr>
                    </a:p>
                    <a:p>
                      <a:pPr marL="0" lvl="0" indent="0" rtl="0">
                        <a:spcBef>
                          <a:spcPts val="700"/>
                        </a:spcBef>
                        <a:spcAft>
                          <a:spcPts val="0"/>
                        </a:spcAft>
                        <a:buNone/>
                      </a:pPr>
                      <a:r>
                        <a:rPr lang="x-none" sz="900">
                          <a:latin typeface="Calibri"/>
                          <a:ea typeface="Calibri"/>
                          <a:cs typeface="Calibri"/>
                          <a:sym typeface="Calibri"/>
                        </a:rPr>
                        <a:t>Kasakhstan</a:t>
                      </a:r>
                      <a:endParaRPr sz="900">
                        <a:latin typeface="Calibri"/>
                        <a:ea typeface="Calibri"/>
                        <a:cs typeface="Calibri"/>
                        <a:sym typeface="Calibri"/>
                      </a:endParaRPr>
                    </a:p>
                    <a:p>
                      <a:pPr marL="0" lvl="0" indent="0" rtl="0">
                        <a:spcBef>
                          <a:spcPts val="700"/>
                        </a:spcBef>
                        <a:spcAft>
                          <a:spcPts val="0"/>
                        </a:spcAft>
                        <a:buNone/>
                      </a:pPr>
                      <a:r>
                        <a:rPr lang="x-none" sz="900" b="1">
                          <a:latin typeface="Calibri"/>
                          <a:ea typeface="Calibri"/>
                          <a:cs typeface="Calibri"/>
                          <a:sym typeface="Calibri"/>
                        </a:rPr>
                        <a:t>Kenya</a:t>
                      </a:r>
                      <a:endParaRPr sz="900" b="1">
                        <a:latin typeface="Calibri"/>
                        <a:ea typeface="Calibri"/>
                        <a:cs typeface="Calibri"/>
                        <a:sym typeface="Calibri"/>
                      </a:endParaRPr>
                    </a:p>
                    <a:p>
                      <a:pPr marL="0" lvl="0" indent="0" rtl="0">
                        <a:spcBef>
                          <a:spcPts val="700"/>
                        </a:spcBef>
                        <a:spcAft>
                          <a:spcPts val="0"/>
                        </a:spcAft>
                        <a:buNone/>
                      </a:pPr>
                      <a:r>
                        <a:rPr lang="x-none" sz="900">
                          <a:latin typeface="Calibri"/>
                          <a:ea typeface="Calibri"/>
                          <a:cs typeface="Calibri"/>
                          <a:sym typeface="Calibri"/>
                        </a:rPr>
                        <a:t>Kina</a:t>
                      </a:r>
                      <a:endParaRPr sz="900">
                        <a:latin typeface="Calibri"/>
                        <a:ea typeface="Calibri"/>
                        <a:cs typeface="Calibri"/>
                        <a:sym typeface="Calibri"/>
                      </a:endParaRPr>
                    </a:p>
                    <a:p>
                      <a:pPr marL="0" lvl="0" indent="0" rtl="0">
                        <a:spcBef>
                          <a:spcPts val="700"/>
                        </a:spcBef>
                        <a:spcAft>
                          <a:spcPts val="0"/>
                        </a:spcAft>
                        <a:buNone/>
                      </a:pPr>
                      <a:r>
                        <a:rPr lang="x-none" sz="900">
                          <a:latin typeface="Calibri"/>
                          <a:ea typeface="Calibri"/>
                          <a:cs typeface="Calibri"/>
                          <a:sym typeface="Calibri"/>
                        </a:rPr>
                        <a:t>Kirgisistan</a:t>
                      </a:r>
                      <a:endParaRPr sz="900">
                        <a:latin typeface="Calibri"/>
                        <a:ea typeface="Calibri"/>
                        <a:cs typeface="Calibri"/>
                        <a:sym typeface="Calibri"/>
                      </a:endParaRPr>
                    </a:p>
                    <a:p>
                      <a:pPr marL="0" lvl="0" indent="0" rtl="0">
                        <a:spcBef>
                          <a:spcPts val="700"/>
                        </a:spcBef>
                        <a:spcAft>
                          <a:spcPts val="0"/>
                        </a:spcAft>
                        <a:buNone/>
                      </a:pPr>
                      <a:endParaRPr sz="1000">
                        <a:latin typeface="Calibri"/>
                        <a:ea typeface="Calibri"/>
                        <a:cs typeface="Calibri"/>
                        <a:sym typeface="Calibri"/>
                      </a:endParaRPr>
                    </a:p>
                  </a:txBody>
                  <a:tcPr marL="68575" marR="68575" marT="0" marB="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rtl="0">
                        <a:spcBef>
                          <a:spcPts val="0"/>
                        </a:spcBef>
                        <a:spcAft>
                          <a:spcPts val="0"/>
                        </a:spcAft>
                        <a:buNone/>
                      </a:pPr>
                      <a:r>
                        <a:rPr lang="x-none" sz="900" b="1">
                          <a:latin typeface="Calibri"/>
                          <a:ea typeface="Calibri"/>
                          <a:cs typeface="Calibri"/>
                          <a:sym typeface="Calibri"/>
                        </a:rPr>
                        <a:t>Kiribati</a:t>
                      </a:r>
                      <a:endParaRPr sz="900" b="1">
                        <a:latin typeface="Calibri"/>
                        <a:ea typeface="Calibri"/>
                        <a:cs typeface="Calibri"/>
                        <a:sym typeface="Calibri"/>
                      </a:endParaRPr>
                    </a:p>
                    <a:p>
                      <a:pPr marL="0" lvl="0" indent="0" rtl="0">
                        <a:spcBef>
                          <a:spcPts val="700"/>
                        </a:spcBef>
                        <a:spcAft>
                          <a:spcPts val="0"/>
                        </a:spcAft>
                        <a:buNone/>
                      </a:pPr>
                      <a:r>
                        <a:rPr lang="x-none" sz="900" b="1">
                          <a:latin typeface="Calibri"/>
                          <a:ea typeface="Calibri"/>
                          <a:cs typeface="Calibri"/>
                          <a:sym typeface="Calibri"/>
                        </a:rPr>
                        <a:t>Kongo DRC</a:t>
                      </a:r>
                      <a:endParaRPr sz="900" b="1">
                        <a:latin typeface="Calibri"/>
                        <a:ea typeface="Calibri"/>
                        <a:cs typeface="Calibri"/>
                        <a:sym typeface="Calibri"/>
                      </a:endParaRPr>
                    </a:p>
                    <a:p>
                      <a:pPr marL="0" lvl="0" indent="0" rtl="0">
                        <a:spcBef>
                          <a:spcPts val="700"/>
                        </a:spcBef>
                        <a:spcAft>
                          <a:spcPts val="0"/>
                        </a:spcAft>
                        <a:buNone/>
                      </a:pPr>
                      <a:r>
                        <a:rPr lang="x-none" sz="900" b="1">
                          <a:latin typeface="Calibri"/>
                          <a:ea typeface="Calibri"/>
                          <a:cs typeface="Calibri"/>
                          <a:sym typeface="Calibri"/>
                        </a:rPr>
                        <a:t>Kongo-Brazaville</a:t>
                      </a:r>
                      <a:endParaRPr sz="900" b="1">
                        <a:latin typeface="Calibri"/>
                        <a:ea typeface="Calibri"/>
                        <a:cs typeface="Calibri"/>
                        <a:sym typeface="Calibri"/>
                      </a:endParaRPr>
                    </a:p>
                    <a:p>
                      <a:pPr marL="0" lvl="0" indent="0" rtl="0">
                        <a:spcBef>
                          <a:spcPts val="0"/>
                        </a:spcBef>
                        <a:spcAft>
                          <a:spcPts val="0"/>
                        </a:spcAft>
                        <a:buNone/>
                      </a:pPr>
                      <a:r>
                        <a:rPr lang="x-none" sz="900">
                          <a:latin typeface="Calibri"/>
                          <a:ea typeface="Calibri"/>
                          <a:cs typeface="Calibri"/>
                          <a:sym typeface="Calibri"/>
                        </a:rPr>
                        <a:t>Laos</a:t>
                      </a:r>
                      <a:endParaRPr sz="900">
                        <a:latin typeface="Calibri"/>
                        <a:ea typeface="Calibri"/>
                        <a:cs typeface="Calibri"/>
                        <a:sym typeface="Calibri"/>
                      </a:endParaRPr>
                    </a:p>
                    <a:p>
                      <a:pPr marL="0" lvl="0" indent="0" rtl="0">
                        <a:spcBef>
                          <a:spcPts val="700"/>
                        </a:spcBef>
                        <a:spcAft>
                          <a:spcPts val="0"/>
                        </a:spcAft>
                        <a:buNone/>
                      </a:pPr>
                      <a:r>
                        <a:rPr lang="x-none" sz="900" b="1">
                          <a:latin typeface="Calibri"/>
                          <a:ea typeface="Calibri"/>
                          <a:cs typeface="Calibri"/>
                          <a:sym typeface="Calibri"/>
                        </a:rPr>
                        <a:t>Lesotho</a:t>
                      </a:r>
                      <a:endParaRPr sz="900" b="1">
                        <a:latin typeface="Calibri"/>
                        <a:ea typeface="Calibri"/>
                        <a:cs typeface="Calibri"/>
                        <a:sym typeface="Calibri"/>
                      </a:endParaRPr>
                    </a:p>
                    <a:p>
                      <a:pPr marL="0" lvl="0" indent="0" rtl="0">
                        <a:spcBef>
                          <a:spcPts val="700"/>
                        </a:spcBef>
                        <a:spcAft>
                          <a:spcPts val="0"/>
                        </a:spcAft>
                        <a:buNone/>
                      </a:pPr>
                      <a:r>
                        <a:rPr lang="x-none" sz="900" b="1">
                          <a:latin typeface="Calibri"/>
                          <a:ea typeface="Calibri"/>
                          <a:cs typeface="Calibri"/>
                          <a:sym typeface="Calibri"/>
                        </a:rPr>
                        <a:t>Liberia</a:t>
                      </a:r>
                      <a:endParaRPr sz="900" b="1">
                        <a:latin typeface="Calibri"/>
                        <a:ea typeface="Calibri"/>
                        <a:cs typeface="Calibri"/>
                        <a:sym typeface="Calibri"/>
                      </a:endParaRPr>
                    </a:p>
                    <a:p>
                      <a:pPr marL="0" lvl="0" indent="0" rtl="0">
                        <a:spcBef>
                          <a:spcPts val="700"/>
                        </a:spcBef>
                        <a:spcAft>
                          <a:spcPts val="0"/>
                        </a:spcAft>
                        <a:buNone/>
                      </a:pPr>
                      <a:r>
                        <a:rPr lang="x-none" sz="900">
                          <a:latin typeface="Calibri"/>
                          <a:ea typeface="Calibri"/>
                          <a:cs typeface="Calibri"/>
                          <a:sym typeface="Calibri"/>
                        </a:rPr>
                        <a:t>Libya</a:t>
                      </a:r>
                      <a:endParaRPr sz="900">
                        <a:latin typeface="Calibri"/>
                        <a:ea typeface="Calibri"/>
                        <a:cs typeface="Calibri"/>
                        <a:sym typeface="Calibri"/>
                      </a:endParaRPr>
                    </a:p>
                    <a:p>
                      <a:pPr marL="0" lvl="0" indent="0" rtl="0">
                        <a:spcBef>
                          <a:spcPts val="700"/>
                        </a:spcBef>
                        <a:spcAft>
                          <a:spcPts val="0"/>
                        </a:spcAft>
                        <a:buNone/>
                      </a:pPr>
                      <a:r>
                        <a:rPr lang="x-none" sz="900">
                          <a:latin typeface="Calibri"/>
                          <a:ea typeface="Calibri"/>
                          <a:cs typeface="Calibri"/>
                          <a:sym typeface="Calibri"/>
                        </a:rPr>
                        <a:t>Litauen</a:t>
                      </a:r>
                      <a:endParaRPr sz="900">
                        <a:latin typeface="Calibri"/>
                        <a:ea typeface="Calibri"/>
                        <a:cs typeface="Calibri"/>
                        <a:sym typeface="Calibri"/>
                      </a:endParaRPr>
                    </a:p>
                    <a:p>
                      <a:pPr marL="0" lvl="0" indent="0" rtl="0">
                        <a:spcBef>
                          <a:spcPts val="700"/>
                        </a:spcBef>
                        <a:spcAft>
                          <a:spcPts val="0"/>
                        </a:spcAft>
                        <a:buNone/>
                      </a:pPr>
                      <a:r>
                        <a:rPr lang="x-none" sz="900">
                          <a:latin typeface="Calibri"/>
                          <a:ea typeface="Calibri"/>
                          <a:cs typeface="Calibri"/>
                          <a:sym typeface="Calibri"/>
                        </a:rPr>
                        <a:t> Macao</a:t>
                      </a:r>
                      <a:endParaRPr sz="900">
                        <a:latin typeface="Calibri"/>
                        <a:ea typeface="Calibri"/>
                        <a:cs typeface="Calibri"/>
                        <a:sym typeface="Calibri"/>
                      </a:endParaRPr>
                    </a:p>
                    <a:p>
                      <a:pPr marL="0" lvl="0" indent="0" rtl="0">
                        <a:spcBef>
                          <a:spcPts val="700"/>
                        </a:spcBef>
                        <a:spcAft>
                          <a:spcPts val="0"/>
                        </a:spcAft>
                        <a:buNone/>
                      </a:pPr>
                      <a:r>
                        <a:rPr lang="x-none" sz="900" b="1">
                          <a:latin typeface="Calibri"/>
                          <a:ea typeface="Calibri"/>
                          <a:cs typeface="Calibri"/>
                          <a:sym typeface="Calibri"/>
                        </a:rPr>
                        <a:t>Madagaskar</a:t>
                      </a:r>
                      <a:endParaRPr sz="900" b="1">
                        <a:latin typeface="Calibri"/>
                        <a:ea typeface="Calibri"/>
                        <a:cs typeface="Calibri"/>
                        <a:sym typeface="Calibri"/>
                      </a:endParaRPr>
                    </a:p>
                    <a:p>
                      <a:pPr marL="0" lvl="0" indent="0" rtl="0">
                        <a:spcBef>
                          <a:spcPts val="700"/>
                        </a:spcBef>
                        <a:spcAft>
                          <a:spcPts val="0"/>
                        </a:spcAft>
                        <a:buNone/>
                      </a:pPr>
                      <a:r>
                        <a:rPr lang="x-none" sz="900">
                          <a:latin typeface="Calibri"/>
                          <a:ea typeface="Calibri"/>
                          <a:cs typeface="Calibri"/>
                          <a:sym typeface="Calibri"/>
                        </a:rPr>
                        <a:t>Malawi</a:t>
                      </a:r>
                      <a:endParaRPr sz="900">
                        <a:latin typeface="Calibri"/>
                        <a:ea typeface="Calibri"/>
                        <a:cs typeface="Calibri"/>
                        <a:sym typeface="Calibri"/>
                      </a:endParaRPr>
                    </a:p>
                    <a:p>
                      <a:pPr marL="0" lvl="0" indent="0" rtl="0">
                        <a:spcBef>
                          <a:spcPts val="700"/>
                        </a:spcBef>
                        <a:spcAft>
                          <a:spcPts val="0"/>
                        </a:spcAft>
                        <a:buNone/>
                      </a:pPr>
                      <a:r>
                        <a:rPr lang="x-none" sz="900">
                          <a:latin typeface="Calibri"/>
                          <a:ea typeface="Calibri"/>
                          <a:cs typeface="Calibri"/>
                          <a:sym typeface="Calibri"/>
                        </a:rPr>
                        <a:t>Malaysia</a:t>
                      </a:r>
                      <a:endParaRPr sz="900">
                        <a:latin typeface="Calibri"/>
                        <a:ea typeface="Calibri"/>
                        <a:cs typeface="Calibri"/>
                        <a:sym typeface="Calibri"/>
                      </a:endParaRPr>
                    </a:p>
                    <a:p>
                      <a:pPr marL="0" lvl="0" indent="0" rtl="0">
                        <a:spcBef>
                          <a:spcPts val="700"/>
                        </a:spcBef>
                        <a:spcAft>
                          <a:spcPts val="0"/>
                        </a:spcAft>
                        <a:buNone/>
                      </a:pPr>
                      <a:r>
                        <a:rPr lang="x-none" sz="900">
                          <a:latin typeface="Calibri"/>
                          <a:ea typeface="Calibri"/>
                          <a:cs typeface="Calibri"/>
                          <a:sym typeface="Calibri"/>
                        </a:rPr>
                        <a:t>Maldivene</a:t>
                      </a:r>
                      <a:endParaRPr sz="900">
                        <a:latin typeface="Calibri"/>
                        <a:ea typeface="Calibri"/>
                        <a:cs typeface="Calibri"/>
                        <a:sym typeface="Calibri"/>
                      </a:endParaRPr>
                    </a:p>
                    <a:p>
                      <a:pPr marL="0" lvl="0" indent="0" rtl="0">
                        <a:spcBef>
                          <a:spcPts val="700"/>
                        </a:spcBef>
                        <a:spcAft>
                          <a:spcPts val="0"/>
                        </a:spcAft>
                        <a:buNone/>
                      </a:pPr>
                      <a:r>
                        <a:rPr lang="x-none" sz="900">
                          <a:latin typeface="Calibri"/>
                          <a:ea typeface="Calibri"/>
                          <a:cs typeface="Calibri"/>
                          <a:sym typeface="Calibri"/>
                        </a:rPr>
                        <a:t>Mali</a:t>
                      </a:r>
                      <a:endParaRPr sz="900">
                        <a:latin typeface="Calibri"/>
                        <a:ea typeface="Calibri"/>
                        <a:cs typeface="Calibri"/>
                        <a:sym typeface="Calibri"/>
                      </a:endParaRPr>
                    </a:p>
                    <a:p>
                      <a:pPr marL="0" lvl="0" indent="0" rtl="0">
                        <a:spcBef>
                          <a:spcPts val="700"/>
                        </a:spcBef>
                        <a:spcAft>
                          <a:spcPts val="0"/>
                        </a:spcAft>
                        <a:buNone/>
                      </a:pPr>
                      <a:r>
                        <a:rPr lang="x-none" sz="900">
                          <a:latin typeface="Calibri"/>
                          <a:ea typeface="Calibri"/>
                          <a:cs typeface="Calibri"/>
                          <a:sym typeface="Calibri"/>
                        </a:rPr>
                        <a:t>Marianaøyene</a:t>
                      </a:r>
                      <a:endParaRPr sz="900">
                        <a:latin typeface="Calibri"/>
                        <a:ea typeface="Calibri"/>
                        <a:cs typeface="Calibri"/>
                        <a:sym typeface="Calibri"/>
                      </a:endParaRPr>
                    </a:p>
                    <a:p>
                      <a:pPr marL="0" lvl="0" indent="0" rtl="0">
                        <a:spcBef>
                          <a:spcPts val="700"/>
                        </a:spcBef>
                        <a:spcAft>
                          <a:spcPts val="0"/>
                        </a:spcAft>
                        <a:buNone/>
                      </a:pPr>
                      <a:r>
                        <a:rPr lang="x-none" sz="900">
                          <a:latin typeface="Calibri"/>
                          <a:ea typeface="Calibri"/>
                          <a:cs typeface="Calibri"/>
                          <a:sym typeface="Calibri"/>
                        </a:rPr>
                        <a:t>Marokko</a:t>
                      </a:r>
                      <a:endParaRPr sz="900">
                        <a:latin typeface="Calibri"/>
                        <a:ea typeface="Calibri"/>
                        <a:cs typeface="Calibri"/>
                        <a:sym typeface="Calibri"/>
                      </a:endParaRPr>
                    </a:p>
                    <a:p>
                      <a:pPr marL="0" lvl="0" indent="0" rtl="0">
                        <a:spcBef>
                          <a:spcPts val="700"/>
                        </a:spcBef>
                        <a:spcAft>
                          <a:spcPts val="0"/>
                        </a:spcAft>
                        <a:buNone/>
                      </a:pPr>
                      <a:r>
                        <a:rPr lang="x-none" sz="900" b="1">
                          <a:latin typeface="Calibri"/>
                          <a:ea typeface="Calibri"/>
                          <a:cs typeface="Calibri"/>
                          <a:sym typeface="Calibri"/>
                        </a:rPr>
                        <a:t>Marshalløyene</a:t>
                      </a:r>
                      <a:endParaRPr sz="900" b="1">
                        <a:latin typeface="Calibri"/>
                        <a:ea typeface="Calibri"/>
                        <a:cs typeface="Calibri"/>
                        <a:sym typeface="Calibri"/>
                      </a:endParaRPr>
                    </a:p>
                    <a:p>
                      <a:pPr marL="0" lvl="0" indent="0" rtl="0">
                        <a:spcBef>
                          <a:spcPts val="700"/>
                        </a:spcBef>
                        <a:spcAft>
                          <a:spcPts val="0"/>
                        </a:spcAft>
                        <a:buNone/>
                      </a:pPr>
                      <a:r>
                        <a:rPr lang="x-none" sz="900">
                          <a:latin typeface="Calibri"/>
                          <a:ea typeface="Calibri"/>
                          <a:cs typeface="Calibri"/>
                          <a:sym typeface="Calibri"/>
                        </a:rPr>
                        <a:t>Mauritania</a:t>
                      </a:r>
                      <a:endParaRPr sz="900">
                        <a:latin typeface="Calibri"/>
                        <a:ea typeface="Calibri"/>
                        <a:cs typeface="Calibri"/>
                        <a:sym typeface="Calibri"/>
                      </a:endParaRPr>
                    </a:p>
                    <a:p>
                      <a:pPr marL="0" lvl="0" indent="0" rtl="0">
                        <a:spcBef>
                          <a:spcPts val="700"/>
                        </a:spcBef>
                        <a:spcAft>
                          <a:spcPts val="0"/>
                        </a:spcAft>
                        <a:buNone/>
                      </a:pPr>
                      <a:r>
                        <a:rPr lang="x-none" sz="900">
                          <a:latin typeface="Calibri"/>
                          <a:ea typeface="Calibri"/>
                          <a:cs typeface="Calibri"/>
                          <a:sym typeface="Calibri"/>
                        </a:rPr>
                        <a:t>Mikronesia</a:t>
                      </a:r>
                      <a:endParaRPr sz="900">
                        <a:latin typeface="Calibri"/>
                        <a:ea typeface="Calibri"/>
                        <a:cs typeface="Calibri"/>
                        <a:sym typeface="Calibri"/>
                      </a:endParaRPr>
                    </a:p>
                    <a:p>
                      <a:pPr marL="0" lvl="0" indent="0" rtl="0">
                        <a:spcBef>
                          <a:spcPts val="700"/>
                        </a:spcBef>
                        <a:spcAft>
                          <a:spcPts val="0"/>
                        </a:spcAft>
                        <a:buNone/>
                      </a:pPr>
                      <a:r>
                        <a:rPr lang="x-none" sz="900">
                          <a:latin typeface="Calibri"/>
                          <a:ea typeface="Calibri"/>
                          <a:cs typeface="Calibri"/>
                          <a:sym typeface="Calibri"/>
                        </a:rPr>
                        <a:t>Moldova</a:t>
                      </a:r>
                      <a:endParaRPr sz="900">
                        <a:latin typeface="Calibri"/>
                        <a:ea typeface="Calibri"/>
                        <a:cs typeface="Calibri"/>
                        <a:sym typeface="Calibri"/>
                      </a:endParaRPr>
                    </a:p>
                    <a:p>
                      <a:pPr marL="0" lvl="0" indent="0" rtl="0">
                        <a:spcBef>
                          <a:spcPts val="700"/>
                        </a:spcBef>
                        <a:spcAft>
                          <a:spcPts val="0"/>
                        </a:spcAft>
                        <a:buNone/>
                      </a:pPr>
                      <a:r>
                        <a:rPr lang="x-none" sz="900">
                          <a:latin typeface="Calibri"/>
                          <a:ea typeface="Calibri"/>
                          <a:cs typeface="Calibri"/>
                          <a:sym typeface="Calibri"/>
                        </a:rPr>
                        <a:t>Mongolia</a:t>
                      </a:r>
                      <a:endParaRPr sz="900">
                        <a:latin typeface="Calibri"/>
                        <a:ea typeface="Calibri"/>
                        <a:cs typeface="Calibri"/>
                        <a:sym typeface="Calibri"/>
                      </a:endParaRPr>
                    </a:p>
                    <a:p>
                      <a:pPr marL="0" lvl="0" indent="0" rtl="0">
                        <a:spcBef>
                          <a:spcPts val="700"/>
                        </a:spcBef>
                        <a:spcAft>
                          <a:spcPts val="0"/>
                        </a:spcAft>
                        <a:buNone/>
                      </a:pPr>
                      <a:r>
                        <a:rPr lang="x-none" sz="900" b="1">
                          <a:latin typeface="Calibri"/>
                          <a:ea typeface="Calibri"/>
                          <a:cs typeface="Calibri"/>
                          <a:sym typeface="Calibri"/>
                        </a:rPr>
                        <a:t>Mosambik</a:t>
                      </a:r>
                      <a:endParaRPr sz="900" b="1">
                        <a:latin typeface="Calibri"/>
                        <a:ea typeface="Calibri"/>
                        <a:cs typeface="Calibri"/>
                        <a:sym typeface="Calibri"/>
                      </a:endParaRPr>
                    </a:p>
                    <a:p>
                      <a:pPr marL="0" lvl="0" indent="0" rtl="0">
                        <a:spcBef>
                          <a:spcPts val="700"/>
                        </a:spcBef>
                        <a:spcAft>
                          <a:spcPts val="0"/>
                        </a:spcAft>
                        <a:buNone/>
                      </a:pPr>
                      <a:r>
                        <a:rPr lang="x-none" sz="900" b="1">
                          <a:latin typeface="Calibri"/>
                          <a:ea typeface="Calibri"/>
                          <a:cs typeface="Calibri"/>
                          <a:sym typeface="Calibri"/>
                        </a:rPr>
                        <a:t>Myanmar</a:t>
                      </a:r>
                      <a:endParaRPr sz="900" b="1">
                        <a:latin typeface="Calibri"/>
                        <a:ea typeface="Calibri"/>
                        <a:cs typeface="Calibri"/>
                        <a:sym typeface="Calibri"/>
                      </a:endParaRPr>
                    </a:p>
                    <a:p>
                      <a:pPr marL="0" lvl="0" indent="0" rtl="0">
                        <a:spcBef>
                          <a:spcPts val="700"/>
                        </a:spcBef>
                        <a:spcAft>
                          <a:spcPts val="0"/>
                        </a:spcAft>
                        <a:buNone/>
                      </a:pPr>
                      <a:r>
                        <a:rPr lang="x-none" sz="900">
                          <a:latin typeface="Calibri"/>
                          <a:ea typeface="Calibri"/>
                          <a:cs typeface="Calibri"/>
                          <a:sym typeface="Calibri"/>
                        </a:rPr>
                        <a:t> </a:t>
                      </a:r>
                      <a:r>
                        <a:rPr lang="x-none" sz="900" b="1">
                          <a:latin typeface="Calibri"/>
                          <a:ea typeface="Calibri"/>
                          <a:cs typeface="Calibri"/>
                          <a:sym typeface="Calibri"/>
                        </a:rPr>
                        <a:t>Namibia</a:t>
                      </a:r>
                      <a:endParaRPr sz="900" b="1">
                        <a:latin typeface="Calibri"/>
                        <a:ea typeface="Calibri"/>
                        <a:cs typeface="Calibri"/>
                        <a:sym typeface="Calibri"/>
                      </a:endParaRPr>
                    </a:p>
                    <a:p>
                      <a:pPr marL="0" lvl="0" indent="0" rtl="0">
                        <a:spcBef>
                          <a:spcPts val="700"/>
                        </a:spcBef>
                        <a:spcAft>
                          <a:spcPts val="700"/>
                        </a:spcAft>
                        <a:buNone/>
                      </a:pPr>
                      <a:r>
                        <a:rPr lang="x-none" sz="900">
                          <a:latin typeface="Calibri"/>
                          <a:ea typeface="Calibri"/>
                          <a:cs typeface="Calibri"/>
                          <a:sym typeface="Calibri"/>
                        </a:rPr>
                        <a:t>Nauru</a:t>
                      </a:r>
                      <a:endParaRPr sz="900">
                        <a:latin typeface="Calibri"/>
                        <a:ea typeface="Calibri"/>
                        <a:cs typeface="Calibri"/>
                        <a:sym typeface="Calibri"/>
                      </a:endParaRPr>
                    </a:p>
                  </a:txBody>
                  <a:tcPr marL="68575" marR="68575" marT="0" marB="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rtl="0">
                        <a:spcBef>
                          <a:spcPts val="0"/>
                        </a:spcBef>
                        <a:spcAft>
                          <a:spcPts val="0"/>
                        </a:spcAft>
                        <a:buNone/>
                      </a:pPr>
                      <a:r>
                        <a:rPr lang="x-none" sz="900">
                          <a:latin typeface="Calibri"/>
                          <a:ea typeface="Calibri"/>
                          <a:cs typeface="Calibri"/>
                          <a:sym typeface="Calibri"/>
                        </a:rPr>
                        <a:t>Nepal</a:t>
                      </a:r>
                      <a:endParaRPr sz="900">
                        <a:latin typeface="Calibri"/>
                        <a:ea typeface="Calibri"/>
                        <a:cs typeface="Calibri"/>
                        <a:sym typeface="Calibri"/>
                      </a:endParaRPr>
                    </a:p>
                    <a:p>
                      <a:pPr marL="0" lvl="0" indent="0" rtl="0">
                        <a:spcBef>
                          <a:spcPts val="700"/>
                        </a:spcBef>
                        <a:spcAft>
                          <a:spcPts val="0"/>
                        </a:spcAft>
                        <a:buNone/>
                      </a:pPr>
                      <a:r>
                        <a:rPr lang="x-none" sz="900">
                          <a:latin typeface="Calibri"/>
                          <a:ea typeface="Calibri"/>
                          <a:cs typeface="Calibri"/>
                          <a:sym typeface="Calibri"/>
                        </a:rPr>
                        <a:t>Nicaragua</a:t>
                      </a:r>
                      <a:endParaRPr sz="900">
                        <a:latin typeface="Calibri"/>
                        <a:ea typeface="Calibri"/>
                        <a:cs typeface="Calibri"/>
                        <a:sym typeface="Calibri"/>
                      </a:endParaRPr>
                    </a:p>
                    <a:p>
                      <a:pPr marL="0" lvl="0" indent="0" rtl="0">
                        <a:spcBef>
                          <a:spcPts val="700"/>
                        </a:spcBef>
                        <a:spcAft>
                          <a:spcPts val="0"/>
                        </a:spcAft>
                        <a:buNone/>
                      </a:pPr>
                      <a:r>
                        <a:rPr lang="x-none" sz="900">
                          <a:latin typeface="Calibri"/>
                          <a:ea typeface="Calibri"/>
                          <a:cs typeface="Calibri"/>
                          <a:sym typeface="Calibri"/>
                        </a:rPr>
                        <a:t>Niger</a:t>
                      </a:r>
                      <a:endParaRPr sz="900">
                        <a:latin typeface="Calibri"/>
                        <a:ea typeface="Calibri"/>
                        <a:cs typeface="Calibri"/>
                        <a:sym typeface="Calibri"/>
                      </a:endParaRPr>
                    </a:p>
                    <a:p>
                      <a:pPr marL="0" lvl="0" indent="0" rtl="0">
                        <a:spcBef>
                          <a:spcPts val="700"/>
                        </a:spcBef>
                        <a:spcAft>
                          <a:spcPts val="0"/>
                        </a:spcAft>
                        <a:buNone/>
                      </a:pPr>
                      <a:r>
                        <a:rPr lang="x-none" sz="900" b="1">
                          <a:latin typeface="Calibri"/>
                          <a:ea typeface="Calibri"/>
                          <a:cs typeface="Calibri"/>
                          <a:sym typeface="Calibri"/>
                        </a:rPr>
                        <a:t>Nigeria</a:t>
                      </a:r>
                      <a:endParaRPr sz="900" b="1">
                        <a:latin typeface="Calibri"/>
                        <a:ea typeface="Calibri"/>
                        <a:cs typeface="Calibri"/>
                        <a:sym typeface="Calibri"/>
                      </a:endParaRPr>
                    </a:p>
                    <a:p>
                      <a:pPr marL="0" lvl="0" indent="0" rtl="0">
                        <a:spcBef>
                          <a:spcPts val="700"/>
                        </a:spcBef>
                        <a:spcAft>
                          <a:spcPts val="0"/>
                        </a:spcAft>
                        <a:buNone/>
                      </a:pPr>
                      <a:r>
                        <a:rPr lang="x-none" sz="900" b="1">
                          <a:latin typeface="Calibri"/>
                          <a:ea typeface="Calibri"/>
                          <a:cs typeface="Calibri"/>
                          <a:sym typeface="Calibri"/>
                        </a:rPr>
                        <a:t>Nord-Korea</a:t>
                      </a:r>
                      <a:endParaRPr sz="900" b="1">
                        <a:latin typeface="Calibri"/>
                        <a:ea typeface="Calibri"/>
                        <a:cs typeface="Calibri"/>
                        <a:sym typeface="Calibri"/>
                      </a:endParaRPr>
                    </a:p>
                    <a:p>
                      <a:pPr marL="0" lvl="0" indent="0" rtl="0">
                        <a:spcBef>
                          <a:spcPts val="700"/>
                        </a:spcBef>
                        <a:spcAft>
                          <a:spcPts val="0"/>
                        </a:spcAft>
                        <a:buNone/>
                      </a:pPr>
                      <a:r>
                        <a:rPr lang="x-none" sz="900" b="1">
                          <a:latin typeface="Calibri"/>
                          <a:ea typeface="Calibri"/>
                          <a:cs typeface="Calibri"/>
                          <a:sym typeface="Calibri"/>
                        </a:rPr>
                        <a:t> Pakistan</a:t>
                      </a:r>
                      <a:endParaRPr sz="900" b="1">
                        <a:latin typeface="Calibri"/>
                        <a:ea typeface="Calibri"/>
                        <a:cs typeface="Calibri"/>
                        <a:sym typeface="Calibri"/>
                      </a:endParaRPr>
                    </a:p>
                    <a:p>
                      <a:pPr marL="0" lvl="0" indent="0" rtl="0">
                        <a:spcBef>
                          <a:spcPts val="700"/>
                        </a:spcBef>
                        <a:spcAft>
                          <a:spcPts val="0"/>
                        </a:spcAft>
                        <a:buNone/>
                      </a:pPr>
                      <a:r>
                        <a:rPr lang="x-none" sz="900">
                          <a:latin typeface="Calibri"/>
                          <a:ea typeface="Calibri"/>
                          <a:cs typeface="Calibri"/>
                          <a:sym typeface="Calibri"/>
                        </a:rPr>
                        <a:t>Palau</a:t>
                      </a:r>
                      <a:endParaRPr sz="900">
                        <a:latin typeface="Calibri"/>
                        <a:ea typeface="Calibri"/>
                        <a:cs typeface="Calibri"/>
                        <a:sym typeface="Calibri"/>
                      </a:endParaRPr>
                    </a:p>
                    <a:p>
                      <a:pPr marL="0" lvl="0" indent="0" rtl="0">
                        <a:spcBef>
                          <a:spcPts val="700"/>
                        </a:spcBef>
                        <a:spcAft>
                          <a:spcPts val="0"/>
                        </a:spcAft>
                        <a:buNone/>
                      </a:pPr>
                      <a:r>
                        <a:rPr lang="x-none" sz="900">
                          <a:latin typeface="Calibri"/>
                          <a:ea typeface="Calibri"/>
                          <a:cs typeface="Calibri"/>
                          <a:sym typeface="Calibri"/>
                        </a:rPr>
                        <a:t>Panama</a:t>
                      </a:r>
                      <a:endParaRPr sz="900">
                        <a:latin typeface="Calibri"/>
                        <a:ea typeface="Calibri"/>
                        <a:cs typeface="Calibri"/>
                        <a:sym typeface="Calibri"/>
                      </a:endParaRPr>
                    </a:p>
                    <a:p>
                      <a:pPr marL="0" lvl="0" indent="0" rtl="0">
                        <a:spcBef>
                          <a:spcPts val="700"/>
                        </a:spcBef>
                        <a:spcAft>
                          <a:spcPts val="0"/>
                        </a:spcAft>
                        <a:buNone/>
                      </a:pPr>
                      <a:r>
                        <a:rPr lang="x-none" sz="900" b="1">
                          <a:latin typeface="Calibri"/>
                          <a:ea typeface="Calibri"/>
                          <a:cs typeface="Calibri"/>
                          <a:sym typeface="Calibri"/>
                        </a:rPr>
                        <a:t>Papua Ny-Guinea</a:t>
                      </a:r>
                      <a:endParaRPr sz="900" b="1">
                        <a:latin typeface="Calibri"/>
                        <a:ea typeface="Calibri"/>
                        <a:cs typeface="Calibri"/>
                        <a:sym typeface="Calibri"/>
                      </a:endParaRPr>
                    </a:p>
                    <a:p>
                      <a:pPr marL="0" lvl="0" indent="0" rtl="0">
                        <a:spcBef>
                          <a:spcPts val="700"/>
                        </a:spcBef>
                        <a:spcAft>
                          <a:spcPts val="0"/>
                        </a:spcAft>
                        <a:buNone/>
                      </a:pPr>
                      <a:r>
                        <a:rPr lang="x-none" sz="900">
                          <a:latin typeface="Calibri"/>
                          <a:ea typeface="Calibri"/>
                          <a:cs typeface="Calibri"/>
                          <a:sym typeface="Calibri"/>
                        </a:rPr>
                        <a:t>Paraguay</a:t>
                      </a:r>
                      <a:endParaRPr sz="900">
                        <a:latin typeface="Calibri"/>
                        <a:ea typeface="Calibri"/>
                        <a:cs typeface="Calibri"/>
                        <a:sym typeface="Calibri"/>
                      </a:endParaRPr>
                    </a:p>
                    <a:p>
                      <a:pPr marL="0" lvl="0" indent="0" rtl="0">
                        <a:spcBef>
                          <a:spcPts val="700"/>
                        </a:spcBef>
                        <a:spcAft>
                          <a:spcPts val="0"/>
                        </a:spcAft>
                        <a:buNone/>
                      </a:pPr>
                      <a:r>
                        <a:rPr lang="x-none" sz="900">
                          <a:latin typeface="Calibri"/>
                          <a:ea typeface="Calibri"/>
                          <a:cs typeface="Calibri"/>
                          <a:sym typeface="Calibri"/>
                        </a:rPr>
                        <a:t>Peru</a:t>
                      </a:r>
                      <a:endParaRPr sz="900">
                        <a:latin typeface="Calibri"/>
                        <a:ea typeface="Calibri"/>
                        <a:cs typeface="Calibri"/>
                        <a:sym typeface="Calibri"/>
                      </a:endParaRPr>
                    </a:p>
                    <a:p>
                      <a:pPr marL="0" lvl="0" indent="0" rtl="0">
                        <a:spcBef>
                          <a:spcPts val="700"/>
                        </a:spcBef>
                        <a:spcAft>
                          <a:spcPts val="0"/>
                        </a:spcAft>
                        <a:buNone/>
                      </a:pPr>
                      <a:r>
                        <a:rPr lang="x-none" sz="900">
                          <a:latin typeface="Calibri"/>
                          <a:ea typeface="Calibri"/>
                          <a:cs typeface="Calibri"/>
                          <a:sym typeface="Calibri"/>
                        </a:rPr>
                        <a:t> Romania</a:t>
                      </a:r>
                      <a:endParaRPr sz="900">
                        <a:latin typeface="Calibri"/>
                        <a:ea typeface="Calibri"/>
                        <a:cs typeface="Calibri"/>
                        <a:sym typeface="Calibri"/>
                      </a:endParaRPr>
                    </a:p>
                    <a:p>
                      <a:pPr marL="0" lvl="0" indent="0" rtl="0">
                        <a:spcBef>
                          <a:spcPts val="700"/>
                        </a:spcBef>
                        <a:spcAft>
                          <a:spcPts val="0"/>
                        </a:spcAft>
                        <a:buNone/>
                      </a:pPr>
                      <a:r>
                        <a:rPr lang="x-none" sz="900">
                          <a:latin typeface="Calibri"/>
                          <a:ea typeface="Calibri"/>
                          <a:cs typeface="Calibri"/>
                          <a:sym typeface="Calibri"/>
                        </a:rPr>
                        <a:t>Russland</a:t>
                      </a:r>
                      <a:endParaRPr sz="900">
                        <a:latin typeface="Calibri"/>
                        <a:ea typeface="Calibri"/>
                        <a:cs typeface="Calibri"/>
                        <a:sym typeface="Calibri"/>
                      </a:endParaRPr>
                    </a:p>
                    <a:p>
                      <a:pPr marL="0" lvl="0" indent="0" rtl="0">
                        <a:spcBef>
                          <a:spcPts val="700"/>
                        </a:spcBef>
                        <a:spcAft>
                          <a:spcPts val="0"/>
                        </a:spcAft>
                        <a:buNone/>
                      </a:pPr>
                      <a:r>
                        <a:rPr lang="x-none" sz="900">
                          <a:latin typeface="Calibri"/>
                          <a:ea typeface="Calibri"/>
                          <a:cs typeface="Calibri"/>
                          <a:sym typeface="Calibri"/>
                        </a:rPr>
                        <a:t>Rwanda</a:t>
                      </a:r>
                      <a:endParaRPr sz="900">
                        <a:latin typeface="Calibri"/>
                        <a:ea typeface="Calibri"/>
                        <a:cs typeface="Calibri"/>
                        <a:sym typeface="Calibri"/>
                      </a:endParaRPr>
                    </a:p>
                    <a:p>
                      <a:pPr marL="0" lvl="0" indent="0" rtl="0">
                        <a:spcBef>
                          <a:spcPts val="700"/>
                        </a:spcBef>
                        <a:spcAft>
                          <a:spcPts val="0"/>
                        </a:spcAft>
                        <a:buNone/>
                      </a:pPr>
                      <a:r>
                        <a:rPr lang="x-none" sz="900">
                          <a:latin typeface="Calibri"/>
                          <a:ea typeface="Calibri"/>
                          <a:cs typeface="Calibri"/>
                          <a:sym typeface="Calibri"/>
                        </a:rPr>
                        <a:t> Salomonøyene</a:t>
                      </a:r>
                      <a:endParaRPr sz="900">
                        <a:latin typeface="Calibri"/>
                        <a:ea typeface="Calibri"/>
                        <a:cs typeface="Calibri"/>
                        <a:sym typeface="Calibri"/>
                      </a:endParaRPr>
                    </a:p>
                    <a:p>
                      <a:pPr marL="0" lvl="0" indent="0" rtl="0">
                        <a:spcBef>
                          <a:spcPts val="700"/>
                        </a:spcBef>
                        <a:spcAft>
                          <a:spcPts val="0"/>
                        </a:spcAft>
                        <a:buNone/>
                      </a:pPr>
                      <a:r>
                        <a:rPr lang="x-none" sz="900">
                          <a:latin typeface="Calibri"/>
                          <a:ea typeface="Calibri"/>
                          <a:cs typeface="Calibri"/>
                          <a:sym typeface="Calibri"/>
                        </a:rPr>
                        <a:t>Sao Tome og Principe</a:t>
                      </a:r>
                      <a:endParaRPr sz="900">
                        <a:latin typeface="Calibri"/>
                        <a:ea typeface="Calibri"/>
                        <a:cs typeface="Calibri"/>
                        <a:sym typeface="Calibri"/>
                      </a:endParaRPr>
                    </a:p>
                    <a:p>
                      <a:pPr marL="0" lvl="0" indent="0" rtl="0">
                        <a:spcBef>
                          <a:spcPts val="700"/>
                        </a:spcBef>
                        <a:spcAft>
                          <a:spcPts val="0"/>
                        </a:spcAft>
                        <a:buNone/>
                      </a:pPr>
                      <a:r>
                        <a:rPr lang="x-none" sz="900">
                          <a:latin typeface="Calibri"/>
                          <a:ea typeface="Calibri"/>
                          <a:cs typeface="Calibri"/>
                          <a:sym typeface="Calibri"/>
                        </a:rPr>
                        <a:t>Senegal</a:t>
                      </a:r>
                      <a:endParaRPr sz="900">
                        <a:latin typeface="Calibri"/>
                        <a:ea typeface="Calibri"/>
                        <a:cs typeface="Calibri"/>
                        <a:sym typeface="Calibri"/>
                      </a:endParaRPr>
                    </a:p>
                    <a:p>
                      <a:pPr marL="0" lvl="0" indent="0" rtl="0">
                        <a:spcBef>
                          <a:spcPts val="700"/>
                        </a:spcBef>
                        <a:spcAft>
                          <a:spcPts val="0"/>
                        </a:spcAft>
                        <a:buNone/>
                      </a:pPr>
                      <a:r>
                        <a:rPr lang="x-none" sz="900" b="1">
                          <a:latin typeface="Calibri"/>
                          <a:ea typeface="Calibri"/>
                          <a:cs typeface="Calibri"/>
                          <a:sym typeface="Calibri"/>
                        </a:rPr>
                        <a:t>Sentralafrikanske republikk</a:t>
                      </a:r>
                      <a:endParaRPr sz="900" b="1">
                        <a:latin typeface="Calibri"/>
                        <a:ea typeface="Calibri"/>
                        <a:cs typeface="Calibri"/>
                        <a:sym typeface="Calibri"/>
                      </a:endParaRPr>
                    </a:p>
                    <a:p>
                      <a:pPr marL="0" lvl="0" indent="0" rtl="0">
                        <a:spcBef>
                          <a:spcPts val="700"/>
                        </a:spcBef>
                        <a:spcAft>
                          <a:spcPts val="0"/>
                        </a:spcAft>
                        <a:buNone/>
                      </a:pPr>
                      <a:r>
                        <a:rPr lang="x-none" sz="900" b="1">
                          <a:latin typeface="Calibri"/>
                          <a:ea typeface="Calibri"/>
                          <a:cs typeface="Calibri"/>
                          <a:sym typeface="Calibri"/>
                        </a:rPr>
                        <a:t>Sierra Leone</a:t>
                      </a:r>
                      <a:endParaRPr sz="900" b="1">
                        <a:latin typeface="Calibri"/>
                        <a:ea typeface="Calibri"/>
                        <a:cs typeface="Calibri"/>
                        <a:sym typeface="Calibri"/>
                      </a:endParaRPr>
                    </a:p>
                    <a:p>
                      <a:pPr marL="0" lvl="0" indent="0" rtl="0">
                        <a:spcBef>
                          <a:spcPts val="700"/>
                        </a:spcBef>
                        <a:spcAft>
                          <a:spcPts val="0"/>
                        </a:spcAft>
                        <a:buNone/>
                      </a:pPr>
                      <a:r>
                        <a:rPr lang="x-none" sz="900">
                          <a:latin typeface="Calibri"/>
                          <a:ea typeface="Calibri"/>
                          <a:cs typeface="Calibri"/>
                          <a:sym typeface="Calibri"/>
                        </a:rPr>
                        <a:t>Singapore</a:t>
                      </a:r>
                      <a:endParaRPr sz="900">
                        <a:latin typeface="Calibri"/>
                        <a:ea typeface="Calibri"/>
                        <a:cs typeface="Calibri"/>
                        <a:sym typeface="Calibri"/>
                      </a:endParaRPr>
                    </a:p>
                    <a:p>
                      <a:pPr marL="0" lvl="0" indent="0" rtl="0">
                        <a:spcBef>
                          <a:spcPts val="700"/>
                        </a:spcBef>
                        <a:spcAft>
                          <a:spcPts val="0"/>
                        </a:spcAft>
                        <a:buNone/>
                      </a:pPr>
                      <a:r>
                        <a:rPr lang="x-none" sz="900" b="1">
                          <a:latin typeface="Calibri"/>
                          <a:ea typeface="Calibri"/>
                          <a:cs typeface="Calibri"/>
                          <a:sym typeface="Calibri"/>
                        </a:rPr>
                        <a:t>Somalia</a:t>
                      </a:r>
                      <a:endParaRPr sz="900" b="1">
                        <a:latin typeface="Calibri"/>
                        <a:ea typeface="Calibri"/>
                        <a:cs typeface="Calibri"/>
                        <a:sym typeface="Calibri"/>
                      </a:endParaRPr>
                    </a:p>
                    <a:p>
                      <a:pPr marL="0" lvl="0" indent="0" rtl="0">
                        <a:spcBef>
                          <a:spcPts val="700"/>
                        </a:spcBef>
                        <a:spcAft>
                          <a:spcPts val="0"/>
                        </a:spcAft>
                        <a:buNone/>
                      </a:pPr>
                      <a:r>
                        <a:rPr lang="x-none" sz="900">
                          <a:latin typeface="Calibri"/>
                          <a:ea typeface="Calibri"/>
                          <a:cs typeface="Calibri"/>
                          <a:sym typeface="Calibri"/>
                        </a:rPr>
                        <a:t>Sri Lanka</a:t>
                      </a:r>
                      <a:endParaRPr sz="900">
                        <a:latin typeface="Calibri"/>
                        <a:ea typeface="Calibri"/>
                        <a:cs typeface="Calibri"/>
                        <a:sym typeface="Calibri"/>
                      </a:endParaRPr>
                    </a:p>
                    <a:p>
                      <a:pPr marL="0" lvl="0" indent="0" rtl="0">
                        <a:spcBef>
                          <a:spcPts val="700"/>
                        </a:spcBef>
                        <a:spcAft>
                          <a:spcPts val="0"/>
                        </a:spcAft>
                        <a:buNone/>
                      </a:pPr>
                      <a:r>
                        <a:rPr lang="x-none" sz="900">
                          <a:latin typeface="Calibri"/>
                          <a:ea typeface="Calibri"/>
                          <a:cs typeface="Calibri"/>
                          <a:sym typeface="Calibri"/>
                        </a:rPr>
                        <a:t>Sudan</a:t>
                      </a:r>
                      <a:endParaRPr sz="900">
                        <a:latin typeface="Calibri"/>
                        <a:ea typeface="Calibri"/>
                        <a:cs typeface="Calibri"/>
                        <a:sym typeface="Calibri"/>
                      </a:endParaRPr>
                    </a:p>
                    <a:p>
                      <a:pPr marL="0" lvl="0" indent="0" rtl="0">
                        <a:spcBef>
                          <a:spcPts val="700"/>
                        </a:spcBef>
                        <a:spcAft>
                          <a:spcPts val="700"/>
                        </a:spcAft>
                        <a:buNone/>
                      </a:pPr>
                      <a:r>
                        <a:rPr lang="x-none" sz="900" b="1">
                          <a:latin typeface="Calibri"/>
                          <a:ea typeface="Calibri"/>
                          <a:cs typeface="Calibri"/>
                          <a:sym typeface="Calibri"/>
                        </a:rPr>
                        <a:t>Swaziland</a:t>
                      </a:r>
                      <a:endParaRPr sz="900" b="1">
                        <a:latin typeface="Calibri"/>
                        <a:ea typeface="Calibri"/>
                        <a:cs typeface="Calibri"/>
                        <a:sym typeface="Calibri"/>
                      </a:endParaRPr>
                    </a:p>
                  </a:txBody>
                  <a:tcPr marL="68575" marR="68575" marT="0" marB="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rtl="0">
                        <a:spcBef>
                          <a:spcPts val="0"/>
                        </a:spcBef>
                        <a:spcAft>
                          <a:spcPts val="0"/>
                        </a:spcAft>
                        <a:buNone/>
                      </a:pPr>
                      <a:r>
                        <a:rPr lang="x-none" sz="900" b="1">
                          <a:latin typeface="Calibri"/>
                          <a:ea typeface="Calibri"/>
                          <a:cs typeface="Calibri"/>
                          <a:sym typeface="Calibri"/>
                        </a:rPr>
                        <a:t>Sør-Afrika</a:t>
                      </a:r>
                      <a:endParaRPr sz="900" b="1">
                        <a:latin typeface="Calibri"/>
                        <a:ea typeface="Calibri"/>
                        <a:cs typeface="Calibri"/>
                        <a:sym typeface="Calibri"/>
                      </a:endParaRPr>
                    </a:p>
                    <a:p>
                      <a:pPr marL="0" lvl="0" indent="0" rtl="0">
                        <a:spcBef>
                          <a:spcPts val="700"/>
                        </a:spcBef>
                        <a:spcAft>
                          <a:spcPts val="0"/>
                        </a:spcAft>
                        <a:buNone/>
                      </a:pPr>
                      <a:r>
                        <a:rPr lang="x-none" sz="900">
                          <a:latin typeface="Calibri"/>
                          <a:ea typeface="Calibri"/>
                          <a:cs typeface="Calibri"/>
                          <a:sym typeface="Calibri"/>
                        </a:rPr>
                        <a:t>Sør-Korea</a:t>
                      </a:r>
                      <a:endParaRPr sz="900">
                        <a:latin typeface="Calibri"/>
                        <a:ea typeface="Calibri"/>
                        <a:cs typeface="Calibri"/>
                        <a:sym typeface="Calibri"/>
                      </a:endParaRPr>
                    </a:p>
                    <a:p>
                      <a:pPr marL="0" lvl="0" indent="0" rtl="0">
                        <a:spcBef>
                          <a:spcPts val="700"/>
                        </a:spcBef>
                        <a:spcAft>
                          <a:spcPts val="0"/>
                        </a:spcAft>
                        <a:buNone/>
                      </a:pPr>
                      <a:r>
                        <a:rPr lang="x-none" sz="900">
                          <a:latin typeface="Calibri"/>
                          <a:ea typeface="Calibri"/>
                          <a:cs typeface="Calibri"/>
                          <a:sym typeface="Calibri"/>
                        </a:rPr>
                        <a:t>Sør-Sudan</a:t>
                      </a:r>
                      <a:endParaRPr sz="900">
                        <a:latin typeface="Calibri"/>
                        <a:ea typeface="Calibri"/>
                        <a:cs typeface="Calibri"/>
                        <a:sym typeface="Calibri"/>
                      </a:endParaRPr>
                    </a:p>
                    <a:p>
                      <a:pPr marL="0" lvl="0" indent="0" rtl="0">
                        <a:spcBef>
                          <a:spcPts val="0"/>
                        </a:spcBef>
                        <a:spcAft>
                          <a:spcPts val="0"/>
                        </a:spcAft>
                        <a:buNone/>
                      </a:pPr>
                      <a:r>
                        <a:rPr lang="x-none" sz="900">
                          <a:latin typeface="Calibri"/>
                          <a:ea typeface="Calibri"/>
                          <a:cs typeface="Calibri"/>
                          <a:sym typeface="Calibri"/>
                        </a:rPr>
                        <a:t>Tadsjikistan</a:t>
                      </a:r>
                      <a:endParaRPr sz="900">
                        <a:latin typeface="Calibri"/>
                        <a:ea typeface="Calibri"/>
                        <a:cs typeface="Calibri"/>
                        <a:sym typeface="Calibri"/>
                      </a:endParaRPr>
                    </a:p>
                    <a:p>
                      <a:pPr marL="0" lvl="0" indent="0" rtl="0">
                        <a:spcBef>
                          <a:spcPts val="700"/>
                        </a:spcBef>
                        <a:spcAft>
                          <a:spcPts val="0"/>
                        </a:spcAft>
                        <a:buNone/>
                      </a:pPr>
                      <a:r>
                        <a:rPr lang="x-none" sz="900" b="1">
                          <a:latin typeface="Calibri"/>
                          <a:ea typeface="Calibri"/>
                          <a:cs typeface="Calibri"/>
                          <a:sym typeface="Calibri"/>
                        </a:rPr>
                        <a:t>Tanzania</a:t>
                      </a:r>
                      <a:endParaRPr sz="900" b="1">
                        <a:latin typeface="Calibri"/>
                        <a:ea typeface="Calibri"/>
                        <a:cs typeface="Calibri"/>
                        <a:sym typeface="Calibri"/>
                      </a:endParaRPr>
                    </a:p>
                    <a:p>
                      <a:pPr marL="0" lvl="0" indent="0" rtl="0">
                        <a:spcBef>
                          <a:spcPts val="700"/>
                        </a:spcBef>
                        <a:spcAft>
                          <a:spcPts val="0"/>
                        </a:spcAft>
                        <a:buNone/>
                      </a:pPr>
                      <a:r>
                        <a:rPr lang="x-none" sz="900">
                          <a:latin typeface="Calibri"/>
                          <a:ea typeface="Calibri"/>
                          <a:cs typeface="Calibri"/>
                          <a:sym typeface="Calibri"/>
                        </a:rPr>
                        <a:t>Thailand</a:t>
                      </a:r>
                      <a:endParaRPr sz="900">
                        <a:latin typeface="Calibri"/>
                        <a:ea typeface="Calibri"/>
                        <a:cs typeface="Calibri"/>
                        <a:sym typeface="Calibri"/>
                      </a:endParaRPr>
                    </a:p>
                    <a:p>
                      <a:pPr marL="0" lvl="0" indent="0" rtl="0">
                        <a:spcBef>
                          <a:spcPts val="700"/>
                        </a:spcBef>
                        <a:spcAft>
                          <a:spcPts val="0"/>
                        </a:spcAft>
                        <a:buNone/>
                      </a:pPr>
                      <a:r>
                        <a:rPr lang="x-none" sz="900">
                          <a:latin typeface="Calibri"/>
                          <a:ea typeface="Calibri"/>
                          <a:cs typeface="Calibri"/>
                          <a:sym typeface="Calibri"/>
                        </a:rPr>
                        <a:t>Togo</a:t>
                      </a:r>
                      <a:endParaRPr sz="900">
                        <a:latin typeface="Calibri"/>
                        <a:ea typeface="Calibri"/>
                        <a:cs typeface="Calibri"/>
                        <a:sym typeface="Calibri"/>
                      </a:endParaRPr>
                    </a:p>
                    <a:p>
                      <a:pPr marL="0" lvl="0" indent="0" rtl="0">
                        <a:spcBef>
                          <a:spcPts val="700"/>
                        </a:spcBef>
                        <a:spcAft>
                          <a:spcPts val="0"/>
                        </a:spcAft>
                        <a:buNone/>
                      </a:pPr>
                      <a:r>
                        <a:rPr lang="x-none" sz="900">
                          <a:latin typeface="Calibri"/>
                          <a:ea typeface="Calibri"/>
                          <a:cs typeface="Calibri"/>
                          <a:sym typeface="Calibri"/>
                        </a:rPr>
                        <a:t>Tsjad</a:t>
                      </a:r>
                      <a:endParaRPr sz="900">
                        <a:latin typeface="Calibri"/>
                        <a:ea typeface="Calibri"/>
                        <a:cs typeface="Calibri"/>
                        <a:sym typeface="Calibri"/>
                      </a:endParaRPr>
                    </a:p>
                    <a:p>
                      <a:pPr marL="0" lvl="0" indent="0" rtl="0">
                        <a:spcBef>
                          <a:spcPts val="700"/>
                        </a:spcBef>
                        <a:spcAft>
                          <a:spcPts val="0"/>
                        </a:spcAft>
                        <a:buNone/>
                      </a:pPr>
                      <a:r>
                        <a:rPr lang="x-none" sz="900">
                          <a:latin typeface="Calibri"/>
                          <a:ea typeface="Calibri"/>
                          <a:cs typeface="Calibri"/>
                          <a:sym typeface="Calibri"/>
                        </a:rPr>
                        <a:t>Turkmenistan</a:t>
                      </a:r>
                      <a:endParaRPr sz="900">
                        <a:latin typeface="Calibri"/>
                        <a:ea typeface="Calibri"/>
                        <a:cs typeface="Calibri"/>
                        <a:sym typeface="Calibri"/>
                      </a:endParaRPr>
                    </a:p>
                    <a:p>
                      <a:pPr marL="0" lvl="0" indent="0" rtl="0">
                        <a:spcBef>
                          <a:spcPts val="700"/>
                        </a:spcBef>
                        <a:spcAft>
                          <a:spcPts val="0"/>
                        </a:spcAft>
                        <a:buNone/>
                      </a:pPr>
                      <a:r>
                        <a:rPr lang="x-none" sz="900" b="1">
                          <a:latin typeface="Calibri"/>
                          <a:ea typeface="Calibri"/>
                          <a:cs typeface="Calibri"/>
                          <a:sym typeface="Calibri"/>
                        </a:rPr>
                        <a:t>Tuvalu</a:t>
                      </a:r>
                      <a:endParaRPr sz="900" b="1">
                        <a:latin typeface="Calibri"/>
                        <a:ea typeface="Calibri"/>
                        <a:cs typeface="Calibri"/>
                        <a:sym typeface="Calibri"/>
                      </a:endParaRPr>
                    </a:p>
                    <a:p>
                      <a:pPr marL="0" lvl="0" indent="0" rtl="0">
                        <a:spcBef>
                          <a:spcPts val="700"/>
                        </a:spcBef>
                        <a:spcAft>
                          <a:spcPts val="0"/>
                        </a:spcAft>
                        <a:buNone/>
                      </a:pPr>
                      <a:r>
                        <a:rPr lang="x-none" sz="900">
                          <a:latin typeface="Calibri"/>
                          <a:ea typeface="Calibri"/>
                          <a:cs typeface="Calibri"/>
                          <a:sym typeface="Calibri"/>
                        </a:rPr>
                        <a:t> </a:t>
                      </a:r>
                      <a:r>
                        <a:rPr lang="x-none" sz="900" b="1">
                          <a:latin typeface="Calibri"/>
                          <a:ea typeface="Calibri"/>
                          <a:cs typeface="Calibri"/>
                          <a:sym typeface="Calibri"/>
                        </a:rPr>
                        <a:t>Uganda</a:t>
                      </a:r>
                      <a:endParaRPr sz="900" b="1">
                        <a:latin typeface="Calibri"/>
                        <a:ea typeface="Calibri"/>
                        <a:cs typeface="Calibri"/>
                        <a:sym typeface="Calibri"/>
                      </a:endParaRPr>
                    </a:p>
                    <a:p>
                      <a:pPr marL="0" lvl="0" indent="0" rtl="0">
                        <a:spcBef>
                          <a:spcPts val="700"/>
                        </a:spcBef>
                        <a:spcAft>
                          <a:spcPts val="0"/>
                        </a:spcAft>
                        <a:buNone/>
                      </a:pPr>
                      <a:r>
                        <a:rPr lang="x-none" sz="900">
                          <a:latin typeface="Calibri"/>
                          <a:ea typeface="Calibri"/>
                          <a:cs typeface="Calibri"/>
                          <a:sym typeface="Calibri"/>
                        </a:rPr>
                        <a:t>Ukraina</a:t>
                      </a:r>
                      <a:endParaRPr sz="900">
                        <a:latin typeface="Calibri"/>
                        <a:ea typeface="Calibri"/>
                        <a:cs typeface="Calibri"/>
                        <a:sym typeface="Calibri"/>
                      </a:endParaRPr>
                    </a:p>
                    <a:p>
                      <a:pPr marL="0" lvl="0" indent="0" rtl="0">
                        <a:spcBef>
                          <a:spcPts val="700"/>
                        </a:spcBef>
                        <a:spcAft>
                          <a:spcPts val="0"/>
                        </a:spcAft>
                        <a:buNone/>
                      </a:pPr>
                      <a:r>
                        <a:rPr lang="x-none" sz="900">
                          <a:latin typeface="Calibri"/>
                          <a:ea typeface="Calibri"/>
                          <a:cs typeface="Calibri"/>
                          <a:sym typeface="Calibri"/>
                        </a:rPr>
                        <a:t>Usbekistan</a:t>
                      </a:r>
                      <a:endParaRPr sz="900">
                        <a:latin typeface="Calibri"/>
                        <a:ea typeface="Calibri"/>
                        <a:cs typeface="Calibri"/>
                        <a:sym typeface="Calibri"/>
                      </a:endParaRPr>
                    </a:p>
                    <a:p>
                      <a:pPr marL="0" lvl="0" indent="0" rtl="0">
                        <a:spcBef>
                          <a:spcPts val="700"/>
                        </a:spcBef>
                        <a:spcAft>
                          <a:spcPts val="0"/>
                        </a:spcAft>
                        <a:buNone/>
                      </a:pPr>
                      <a:r>
                        <a:rPr lang="x-none" sz="900">
                          <a:latin typeface="Calibri"/>
                          <a:ea typeface="Calibri"/>
                          <a:cs typeface="Calibri"/>
                          <a:sym typeface="Calibri"/>
                        </a:rPr>
                        <a:t> Vanuatu</a:t>
                      </a:r>
                      <a:endParaRPr sz="900">
                        <a:latin typeface="Calibri"/>
                        <a:ea typeface="Calibri"/>
                        <a:cs typeface="Calibri"/>
                        <a:sym typeface="Calibri"/>
                      </a:endParaRPr>
                    </a:p>
                    <a:p>
                      <a:pPr marL="0" lvl="0" indent="0" rtl="0">
                        <a:spcBef>
                          <a:spcPts val="700"/>
                        </a:spcBef>
                        <a:spcAft>
                          <a:spcPts val="0"/>
                        </a:spcAft>
                        <a:buNone/>
                      </a:pPr>
                      <a:r>
                        <a:rPr lang="x-none" sz="900">
                          <a:latin typeface="Calibri"/>
                          <a:ea typeface="Calibri"/>
                          <a:cs typeface="Calibri"/>
                          <a:sym typeface="Calibri"/>
                        </a:rPr>
                        <a:t>Vietnam</a:t>
                      </a:r>
                      <a:endParaRPr sz="900">
                        <a:latin typeface="Calibri"/>
                        <a:ea typeface="Calibri"/>
                        <a:cs typeface="Calibri"/>
                        <a:sym typeface="Calibri"/>
                      </a:endParaRPr>
                    </a:p>
                    <a:p>
                      <a:pPr marL="0" lvl="0" indent="0" rtl="0">
                        <a:spcBef>
                          <a:spcPts val="700"/>
                        </a:spcBef>
                        <a:spcAft>
                          <a:spcPts val="0"/>
                        </a:spcAft>
                        <a:buNone/>
                      </a:pPr>
                      <a:r>
                        <a:rPr lang="x-none" sz="900">
                          <a:latin typeface="Calibri"/>
                          <a:ea typeface="Calibri"/>
                          <a:cs typeface="Calibri"/>
                          <a:sym typeface="Calibri"/>
                        </a:rPr>
                        <a:t> </a:t>
                      </a:r>
                      <a:r>
                        <a:rPr lang="x-none" sz="900" b="1">
                          <a:latin typeface="Calibri"/>
                          <a:ea typeface="Calibri"/>
                          <a:cs typeface="Calibri"/>
                          <a:sym typeface="Calibri"/>
                        </a:rPr>
                        <a:t>Zambia</a:t>
                      </a:r>
                      <a:endParaRPr sz="900" b="1">
                        <a:latin typeface="Calibri"/>
                        <a:ea typeface="Calibri"/>
                        <a:cs typeface="Calibri"/>
                        <a:sym typeface="Calibri"/>
                      </a:endParaRPr>
                    </a:p>
                    <a:p>
                      <a:pPr marL="0" lvl="0" indent="0" rtl="0">
                        <a:spcBef>
                          <a:spcPts val="700"/>
                        </a:spcBef>
                        <a:spcAft>
                          <a:spcPts val="0"/>
                        </a:spcAft>
                        <a:buNone/>
                      </a:pPr>
                      <a:r>
                        <a:rPr lang="x-none" sz="900" b="1">
                          <a:latin typeface="Calibri"/>
                          <a:ea typeface="Calibri"/>
                          <a:cs typeface="Calibri"/>
                          <a:sym typeface="Calibri"/>
                        </a:rPr>
                        <a:t>Zimbabwe</a:t>
                      </a:r>
                      <a:endParaRPr sz="900" b="1">
                        <a:latin typeface="Calibri"/>
                        <a:ea typeface="Calibri"/>
                        <a:cs typeface="Calibri"/>
                        <a:sym typeface="Calibri"/>
                      </a:endParaRPr>
                    </a:p>
                    <a:p>
                      <a:pPr marL="0" lvl="0" indent="0" rtl="0">
                        <a:spcBef>
                          <a:spcPts val="700"/>
                        </a:spcBef>
                        <a:spcAft>
                          <a:spcPts val="700"/>
                        </a:spcAft>
                        <a:buNone/>
                      </a:pPr>
                      <a:r>
                        <a:rPr lang="x-none" sz="900" b="1">
                          <a:latin typeface="Calibri"/>
                          <a:ea typeface="Calibri"/>
                          <a:cs typeface="Calibri"/>
                          <a:sym typeface="Calibri"/>
                        </a:rPr>
                        <a:t> Øst-Timor</a:t>
                      </a:r>
                      <a:endParaRPr sz="900" b="1">
                        <a:latin typeface="Calibri"/>
                        <a:ea typeface="Calibri"/>
                        <a:cs typeface="Calibri"/>
                        <a:sym typeface="Calibri"/>
                      </a:endParaRPr>
                    </a:p>
                  </a:txBody>
                  <a:tcPr marL="68575" marR="68575" marT="0" marB="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r>
            </a:tbl>
          </a:graphicData>
        </a:graphic>
      </p:graphicFrame>
      <p:sp>
        <p:nvSpPr>
          <p:cNvPr id="198" name="Shape 198"/>
          <p:cNvSpPr txBox="1"/>
          <p:nvPr/>
        </p:nvSpPr>
        <p:spPr>
          <a:xfrm>
            <a:off x="2087225" y="76975"/>
            <a:ext cx="5915400" cy="646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x-none" sz="1800" b="1">
                <a:solidFill>
                  <a:schemeClr val="dk1"/>
                </a:solidFill>
                <a:latin typeface="Calibri"/>
                <a:ea typeface="Calibri"/>
                <a:cs typeface="Calibri"/>
                <a:sym typeface="Calibri"/>
              </a:rPr>
              <a:t>Land med høy og særlig høy forekomst av tuberkulose</a:t>
            </a:r>
            <a:endParaRPr sz="1800">
              <a:latin typeface="Calibri"/>
              <a:ea typeface="Calibri"/>
              <a:cs typeface="Calibri"/>
              <a:sym typeface="Calibri"/>
            </a:endParaRPr>
          </a:p>
        </p:txBody>
      </p:sp>
      <p:sp>
        <p:nvSpPr>
          <p:cNvPr id="199" name="Shape 199"/>
          <p:cNvSpPr txBox="1"/>
          <p:nvPr/>
        </p:nvSpPr>
        <p:spPr>
          <a:xfrm>
            <a:off x="6157350" y="6248400"/>
            <a:ext cx="2554200" cy="3420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x-none">
                <a:solidFill>
                  <a:schemeClr val="dk1"/>
                </a:solidFill>
              </a:rPr>
              <a:t>KIlde: Folkehelseinstituttet</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Shape 205"/>
          <p:cNvPicPr preferRelativeResize="0"/>
          <p:nvPr/>
        </p:nvPicPr>
        <p:blipFill>
          <a:blip r:embed="rId3">
            <a:alphaModFix/>
          </a:blip>
          <a:stretch>
            <a:fillRect/>
          </a:stretch>
        </p:blipFill>
        <p:spPr>
          <a:xfrm>
            <a:off x="0" y="0"/>
            <a:ext cx="9144001" cy="6858000"/>
          </a:xfrm>
          <a:prstGeom prst="rect">
            <a:avLst/>
          </a:prstGeom>
          <a:noFill/>
          <a:ln>
            <a:noFill/>
          </a:ln>
        </p:spPr>
      </p:pic>
      <p:sp>
        <p:nvSpPr>
          <p:cNvPr id="206" name="Shape 206"/>
          <p:cNvSpPr/>
          <p:nvPr/>
        </p:nvSpPr>
        <p:spPr>
          <a:xfrm>
            <a:off x="5427525" y="1514675"/>
            <a:ext cx="2019600" cy="5049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7" name="Shape 207"/>
          <p:cNvSpPr txBox="1"/>
          <p:nvPr/>
        </p:nvSpPr>
        <p:spPr>
          <a:xfrm>
            <a:off x="3017400" y="1887775"/>
            <a:ext cx="2661600" cy="5049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x-none" sz="1200" u="sng">
                <a:solidFill>
                  <a:schemeClr val="hlink"/>
                </a:solidFill>
                <a:latin typeface="Calibri"/>
                <a:ea typeface="Calibri"/>
                <a:cs typeface="Calibri"/>
                <a:sym typeface="Calibri"/>
                <a:hlinkClick r:id="rId4"/>
              </a:rPr>
              <a:t>Sjekkliste for tuberkuloseundersøkelse av barn under 6 måneder</a:t>
            </a:r>
            <a:endParaRPr sz="1200">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670000" y="305425"/>
            <a:ext cx="4325400" cy="2039100"/>
          </a:xfrm>
          <a:prstGeom prst="rect">
            <a:avLst/>
          </a:prstGeom>
        </p:spPr>
        <p:txBody>
          <a:bodyPr spcFirstLastPara="1" wrap="square" lIns="79750" tIns="79750" rIns="79750" bIns="79750" anchor="t" anchorCtr="0">
            <a:noAutofit/>
          </a:bodyPr>
          <a:lstStyle/>
          <a:p>
            <a:pPr marL="0" lvl="0" indent="0" rtl="0">
              <a:spcBef>
                <a:spcPts val="0"/>
              </a:spcBef>
              <a:spcAft>
                <a:spcPts val="0"/>
              </a:spcAft>
              <a:buNone/>
            </a:pPr>
            <a:r>
              <a:rPr lang="x-none" sz="3600"/>
              <a:t>Tema:</a:t>
            </a:r>
            <a:endParaRPr sz="3600"/>
          </a:p>
          <a:p>
            <a:pPr marL="0" lvl="0" indent="0">
              <a:spcBef>
                <a:spcPts val="0"/>
              </a:spcBef>
              <a:spcAft>
                <a:spcPts val="0"/>
              </a:spcAft>
              <a:buNone/>
            </a:pPr>
            <a:r>
              <a:rPr lang="x-none" sz="3600"/>
              <a:t>Screening for TB og latent TB</a:t>
            </a:r>
            <a:endParaRPr sz="3600"/>
          </a:p>
        </p:txBody>
      </p:sp>
      <p:sp>
        <p:nvSpPr>
          <p:cNvPr id="84" name="Shape 84"/>
          <p:cNvSpPr txBox="1">
            <a:spLocks noGrp="1"/>
          </p:cNvSpPr>
          <p:nvPr>
            <p:ph type="body" idx="1"/>
          </p:nvPr>
        </p:nvSpPr>
        <p:spPr>
          <a:xfrm>
            <a:off x="1016375" y="3035800"/>
            <a:ext cx="7203900" cy="3015300"/>
          </a:xfrm>
          <a:prstGeom prst="rect">
            <a:avLst/>
          </a:prstGeom>
        </p:spPr>
        <p:txBody>
          <a:bodyPr spcFirstLastPara="1" wrap="square" lIns="79750" tIns="79750" rIns="79750" bIns="79750" anchor="t" anchorCtr="0">
            <a:noAutofit/>
          </a:bodyPr>
          <a:lstStyle/>
          <a:p>
            <a:pPr marL="457200" lvl="0" indent="-457200">
              <a:spcBef>
                <a:spcPts val="600"/>
              </a:spcBef>
              <a:spcAft>
                <a:spcPts val="0"/>
              </a:spcAft>
              <a:buSzPts val="3600"/>
              <a:buChar char="▪"/>
            </a:pPr>
            <a:r>
              <a:rPr lang="x-none" sz="3600" b="1"/>
              <a:t>Hvorfor screene?</a:t>
            </a:r>
            <a:endParaRPr sz="3600" b="1"/>
          </a:p>
          <a:p>
            <a:pPr marL="457200" lvl="0" indent="-457200">
              <a:spcBef>
                <a:spcPts val="0"/>
              </a:spcBef>
              <a:spcAft>
                <a:spcPts val="0"/>
              </a:spcAft>
              <a:buSzPts val="3600"/>
              <a:buChar char="▪"/>
            </a:pPr>
            <a:r>
              <a:rPr lang="x-none" sz="3600"/>
              <a:t>Hvorfor endre?</a:t>
            </a:r>
            <a:endParaRPr sz="3600"/>
          </a:p>
          <a:p>
            <a:pPr marL="457200" lvl="0" indent="-457200">
              <a:spcBef>
                <a:spcPts val="0"/>
              </a:spcBef>
              <a:spcAft>
                <a:spcPts val="0"/>
              </a:spcAft>
              <a:buSzPts val="3600"/>
              <a:buChar char="▪"/>
            </a:pPr>
            <a:r>
              <a:rPr lang="x-none" sz="3600"/>
              <a:t>Hva er endringene?</a:t>
            </a:r>
            <a:endParaRPr sz="3600"/>
          </a:p>
        </p:txBody>
      </p:sp>
      <p:pic>
        <p:nvPicPr>
          <p:cNvPr id="85" name="Shape 85"/>
          <p:cNvPicPr preferRelativeResize="0"/>
          <p:nvPr/>
        </p:nvPicPr>
        <p:blipFill>
          <a:blip r:embed="rId3">
            <a:alphaModFix/>
          </a:blip>
          <a:stretch>
            <a:fillRect/>
          </a:stretch>
        </p:blipFill>
        <p:spPr>
          <a:xfrm>
            <a:off x="4995200" y="0"/>
            <a:ext cx="4120800" cy="32562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492542" y="163258"/>
            <a:ext cx="8311500" cy="1175400"/>
          </a:xfrm>
          <a:prstGeom prst="rect">
            <a:avLst/>
          </a:prstGeom>
        </p:spPr>
        <p:txBody>
          <a:bodyPr spcFirstLastPara="1" wrap="square" lIns="79750" tIns="79750" rIns="79750" bIns="79750" anchor="t" anchorCtr="0">
            <a:noAutofit/>
          </a:bodyPr>
          <a:lstStyle/>
          <a:p>
            <a:pPr marL="0" lvl="0" indent="0" algn="ctr" rtl="0">
              <a:spcBef>
                <a:spcPts val="0"/>
              </a:spcBef>
              <a:spcAft>
                <a:spcPts val="0"/>
              </a:spcAft>
              <a:buClr>
                <a:schemeClr val="dk1"/>
              </a:buClr>
              <a:buFont typeface="Arial"/>
              <a:buNone/>
            </a:pPr>
            <a:r>
              <a:rPr lang="x-none" sz="3200"/>
              <a:t>Sjekkliste: tuberkuloseundersøkelse spedbarn</a:t>
            </a:r>
            <a:endParaRPr sz="3200"/>
          </a:p>
          <a:p>
            <a:pPr marL="0" lvl="0" indent="0">
              <a:spcBef>
                <a:spcPts val="0"/>
              </a:spcBef>
              <a:spcAft>
                <a:spcPts val="0"/>
              </a:spcAft>
              <a:buNone/>
            </a:pPr>
            <a:endParaRPr/>
          </a:p>
        </p:txBody>
      </p:sp>
      <p:sp>
        <p:nvSpPr>
          <p:cNvPr id="214" name="Shape 214"/>
          <p:cNvSpPr txBox="1">
            <a:spLocks noGrp="1"/>
          </p:cNvSpPr>
          <p:nvPr>
            <p:ph type="body" idx="1"/>
          </p:nvPr>
        </p:nvSpPr>
        <p:spPr>
          <a:xfrm>
            <a:off x="492542" y="1339063"/>
            <a:ext cx="4063500" cy="5028900"/>
          </a:xfrm>
          <a:prstGeom prst="rect">
            <a:avLst/>
          </a:prstGeom>
        </p:spPr>
        <p:txBody>
          <a:bodyPr spcFirstLastPara="1" wrap="square" lIns="79750" tIns="79750" rIns="79750" bIns="79750" anchor="t" anchorCtr="0">
            <a:noAutofit/>
          </a:bodyPr>
          <a:lstStyle/>
          <a:p>
            <a:pPr marL="342900" lvl="0" indent="-165100">
              <a:spcBef>
                <a:spcPts val="600"/>
              </a:spcBef>
              <a:spcAft>
                <a:spcPts val="0"/>
              </a:spcAft>
              <a:buNone/>
            </a:pPr>
            <a:endParaRPr/>
          </a:p>
        </p:txBody>
      </p:sp>
      <p:sp>
        <p:nvSpPr>
          <p:cNvPr id="215" name="Shape 215"/>
          <p:cNvSpPr txBox="1">
            <a:spLocks noGrp="1"/>
          </p:cNvSpPr>
          <p:nvPr>
            <p:ph type="body" idx="2"/>
          </p:nvPr>
        </p:nvSpPr>
        <p:spPr>
          <a:xfrm>
            <a:off x="5148000" y="1052700"/>
            <a:ext cx="4063500" cy="5535300"/>
          </a:xfrm>
          <a:prstGeom prst="rect">
            <a:avLst/>
          </a:prstGeom>
        </p:spPr>
        <p:txBody>
          <a:bodyPr spcFirstLastPara="1" wrap="square" lIns="79750" tIns="79750" rIns="79750" bIns="79750" anchor="t" anchorCtr="0">
            <a:noAutofit/>
          </a:bodyPr>
          <a:lstStyle/>
          <a:p>
            <a:pPr marL="342900" lvl="0" indent="-342900" rtl="0">
              <a:spcBef>
                <a:spcPts val="0"/>
              </a:spcBef>
              <a:spcAft>
                <a:spcPts val="0"/>
              </a:spcAft>
              <a:buSzPts val="2400"/>
              <a:buChar char="▪"/>
            </a:pPr>
            <a:r>
              <a:rPr lang="x-none" sz="2400"/>
              <a:t>Spørre:</a:t>
            </a:r>
            <a:endParaRPr sz="2400"/>
          </a:p>
          <a:p>
            <a:pPr marL="800100" lvl="0" indent="-304800" rtl="0">
              <a:spcBef>
                <a:spcPts val="480"/>
              </a:spcBef>
              <a:spcAft>
                <a:spcPts val="0"/>
              </a:spcAft>
              <a:buSzPts val="1800"/>
              <a:buChar char="▪"/>
            </a:pPr>
            <a:r>
              <a:rPr lang="x-none" sz="1800"/>
              <a:t>Smitteeksponert?</a:t>
            </a:r>
            <a:endParaRPr sz="1800"/>
          </a:p>
          <a:p>
            <a:pPr marL="800100" lvl="0" indent="-304800" rtl="0">
              <a:spcBef>
                <a:spcPts val="480"/>
              </a:spcBef>
              <a:spcAft>
                <a:spcPts val="0"/>
              </a:spcAft>
              <a:buSzPts val="1800"/>
              <a:buChar char="▪"/>
            </a:pPr>
            <a:r>
              <a:rPr lang="x-none" sz="1800"/>
              <a:t>Trivsel, vekst?</a:t>
            </a:r>
            <a:endParaRPr sz="1800"/>
          </a:p>
          <a:p>
            <a:pPr marL="800100" lvl="0" indent="-304800" rtl="0">
              <a:spcBef>
                <a:spcPts val="480"/>
              </a:spcBef>
              <a:spcAft>
                <a:spcPts val="0"/>
              </a:spcAft>
              <a:buSzPts val="1800"/>
              <a:buChar char="▪"/>
            </a:pPr>
            <a:r>
              <a:rPr lang="x-none" sz="1800"/>
              <a:t>Symptomer?</a:t>
            </a:r>
            <a:endParaRPr sz="1800"/>
          </a:p>
          <a:p>
            <a:pPr marL="800100" lvl="0" indent="-304800" rtl="0">
              <a:spcBef>
                <a:spcPts val="480"/>
              </a:spcBef>
              <a:spcAft>
                <a:spcPts val="0"/>
              </a:spcAft>
              <a:buSzPts val="1800"/>
              <a:buChar char="▪"/>
            </a:pPr>
            <a:r>
              <a:rPr lang="x-none" sz="1800"/>
              <a:t>BCG vaksinert?</a:t>
            </a:r>
            <a:endParaRPr sz="1800"/>
          </a:p>
          <a:p>
            <a:pPr marL="800100" lvl="0" indent="-190500" rtl="0">
              <a:spcBef>
                <a:spcPts val="480"/>
              </a:spcBef>
              <a:spcAft>
                <a:spcPts val="0"/>
              </a:spcAft>
              <a:buClr>
                <a:srgbClr val="7F7F7F"/>
              </a:buClr>
              <a:buSzPts val="2400"/>
              <a:buFont typeface="Noto Sans Symbols"/>
              <a:buNone/>
            </a:pPr>
            <a:endParaRPr sz="1800"/>
          </a:p>
          <a:p>
            <a:pPr marL="342900" lvl="0" indent="-342900" rtl="0">
              <a:spcBef>
                <a:spcPts val="480"/>
              </a:spcBef>
              <a:spcAft>
                <a:spcPts val="0"/>
              </a:spcAft>
              <a:buSzPts val="2400"/>
              <a:buChar char="▪"/>
            </a:pPr>
            <a:r>
              <a:rPr lang="x-none" sz="2400"/>
              <a:t>Undersøke:</a:t>
            </a:r>
            <a:endParaRPr sz="2400"/>
          </a:p>
          <a:p>
            <a:pPr marL="800100" lvl="0" indent="-304800" rtl="0">
              <a:spcBef>
                <a:spcPts val="480"/>
              </a:spcBef>
              <a:spcAft>
                <a:spcPts val="0"/>
              </a:spcAft>
              <a:buSzPts val="1800"/>
              <a:buChar char="▪"/>
            </a:pPr>
            <a:r>
              <a:rPr lang="x-none" sz="1800"/>
              <a:t>Allmenntilstand</a:t>
            </a:r>
            <a:endParaRPr sz="1800"/>
          </a:p>
          <a:p>
            <a:pPr marL="800100" lvl="0" indent="-304800" rtl="0">
              <a:spcBef>
                <a:spcPts val="480"/>
              </a:spcBef>
              <a:spcAft>
                <a:spcPts val="0"/>
              </a:spcAft>
              <a:buSzPts val="1800"/>
              <a:buChar char="▪"/>
            </a:pPr>
            <a:r>
              <a:rPr lang="x-none" sz="1800"/>
              <a:t>Vekt</a:t>
            </a:r>
            <a:endParaRPr sz="1800"/>
          </a:p>
          <a:p>
            <a:pPr marL="800100" lvl="0" indent="-304800" rtl="0">
              <a:spcBef>
                <a:spcPts val="480"/>
              </a:spcBef>
              <a:spcAft>
                <a:spcPts val="0"/>
              </a:spcAft>
              <a:buSzPts val="1800"/>
              <a:buChar char="▪"/>
            </a:pPr>
            <a:r>
              <a:rPr lang="x-none" sz="1800"/>
              <a:t>symptomer på TB </a:t>
            </a:r>
            <a:endParaRPr sz="1800"/>
          </a:p>
          <a:p>
            <a:pPr marL="0" lvl="0" indent="0" rtl="0">
              <a:spcBef>
                <a:spcPts val="480"/>
              </a:spcBef>
              <a:spcAft>
                <a:spcPts val="0"/>
              </a:spcAft>
              <a:buClr>
                <a:schemeClr val="dk1"/>
              </a:buClr>
              <a:buSzPts val="1100"/>
              <a:buFont typeface="Arial"/>
              <a:buNone/>
            </a:pPr>
            <a:endParaRPr sz="1800"/>
          </a:p>
          <a:p>
            <a:pPr marL="342900" lvl="0" indent="-342900" rtl="0">
              <a:spcBef>
                <a:spcPts val="480"/>
              </a:spcBef>
              <a:spcAft>
                <a:spcPts val="0"/>
              </a:spcAft>
              <a:buClr>
                <a:schemeClr val="dk1"/>
              </a:buClr>
              <a:buSzPts val="2400"/>
              <a:buFont typeface="Calibri"/>
              <a:buChar char="▪"/>
            </a:pPr>
            <a:r>
              <a:rPr lang="x-none" sz="2400"/>
              <a:t>Evt henvise barnelege</a:t>
            </a:r>
            <a:endParaRPr sz="2400"/>
          </a:p>
          <a:p>
            <a:pPr marL="698500" lvl="1" indent="-304800" rtl="0">
              <a:spcBef>
                <a:spcPts val="0"/>
              </a:spcBef>
              <a:spcAft>
                <a:spcPts val="0"/>
              </a:spcAft>
              <a:buSzPts val="1800"/>
              <a:buChar char="▪"/>
            </a:pPr>
            <a:r>
              <a:rPr lang="x-none" sz="1800"/>
              <a:t>telefonisk kontakt for å</a:t>
            </a:r>
            <a:endParaRPr sz="1800"/>
          </a:p>
          <a:p>
            <a:pPr marL="457200" lvl="0" indent="0" rtl="0">
              <a:spcBef>
                <a:spcPts val="480"/>
              </a:spcBef>
              <a:spcAft>
                <a:spcPts val="0"/>
              </a:spcAft>
              <a:buClr>
                <a:schemeClr val="dk1"/>
              </a:buClr>
              <a:buSzPts val="1100"/>
              <a:buFont typeface="Arial"/>
              <a:buNone/>
            </a:pPr>
            <a:r>
              <a:rPr lang="x-none" sz="1800"/>
              <a:t>avgjøre hastegrad og avtale</a:t>
            </a:r>
            <a:endParaRPr sz="1800"/>
          </a:p>
          <a:p>
            <a:pPr marL="457200" lvl="0" indent="0" rtl="0">
              <a:spcBef>
                <a:spcPts val="480"/>
              </a:spcBef>
              <a:spcAft>
                <a:spcPts val="0"/>
              </a:spcAft>
              <a:buClr>
                <a:schemeClr val="dk1"/>
              </a:buClr>
              <a:buSzPts val="1100"/>
              <a:buFont typeface="Arial"/>
              <a:buNone/>
            </a:pPr>
            <a:r>
              <a:rPr lang="x-none" sz="1800"/>
              <a:t>prøvetaking</a:t>
            </a:r>
            <a:endParaRPr sz="1800"/>
          </a:p>
          <a:p>
            <a:pPr marL="342900" lvl="0" indent="-165100">
              <a:spcBef>
                <a:spcPts val="600"/>
              </a:spcBef>
              <a:spcAft>
                <a:spcPts val="0"/>
              </a:spcAft>
              <a:buNone/>
            </a:pPr>
            <a:endParaRPr/>
          </a:p>
        </p:txBody>
      </p:sp>
      <p:pic>
        <p:nvPicPr>
          <p:cNvPr id="216" name="Shape 216"/>
          <p:cNvPicPr preferRelativeResize="0"/>
          <p:nvPr/>
        </p:nvPicPr>
        <p:blipFill>
          <a:blip r:embed="rId3">
            <a:alphaModFix/>
          </a:blip>
          <a:stretch>
            <a:fillRect/>
          </a:stretch>
        </p:blipFill>
        <p:spPr>
          <a:xfrm>
            <a:off x="0" y="928850"/>
            <a:ext cx="5148001" cy="59656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2" name="Shape 222"/>
          <p:cNvPicPr preferRelativeResize="0"/>
          <p:nvPr/>
        </p:nvPicPr>
        <p:blipFill>
          <a:blip r:embed="rId3">
            <a:alphaModFix/>
          </a:blip>
          <a:stretch>
            <a:fillRect/>
          </a:stretch>
        </p:blipFill>
        <p:spPr>
          <a:xfrm>
            <a:off x="0" y="0"/>
            <a:ext cx="9144001" cy="6858000"/>
          </a:xfrm>
          <a:prstGeom prst="rect">
            <a:avLst/>
          </a:prstGeom>
          <a:noFill/>
          <a:ln>
            <a:noFill/>
          </a:ln>
        </p:spPr>
      </p:pic>
      <p:sp>
        <p:nvSpPr>
          <p:cNvPr id="223" name="Shape 223"/>
          <p:cNvSpPr/>
          <p:nvPr/>
        </p:nvSpPr>
        <p:spPr>
          <a:xfrm>
            <a:off x="6079650" y="2861000"/>
            <a:ext cx="2019600" cy="3996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4" name="Shape 224"/>
          <p:cNvSpPr txBox="1"/>
          <p:nvPr/>
        </p:nvSpPr>
        <p:spPr>
          <a:xfrm>
            <a:off x="3818050" y="2143400"/>
            <a:ext cx="3296100" cy="7176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x-none" sz="1200" u="sng">
                <a:solidFill>
                  <a:schemeClr val="hlink"/>
                </a:solidFill>
                <a:highlight>
                  <a:srgbClr val="FFFFFF"/>
                </a:highlight>
                <a:latin typeface="Calibri"/>
                <a:ea typeface="Calibri"/>
                <a:cs typeface="Calibri"/>
                <a:sym typeface="Calibri"/>
                <a:hlinkClick r:id="rId4"/>
              </a:rPr>
              <a:t>Henvisning til spesialisthelsetjenesten etter rutinemessig tuberkuloseundersøkelse i kommunen</a:t>
            </a:r>
            <a:endParaRPr sz="1200">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230" name="Shape 230"/>
          <p:cNvPicPr preferRelativeResize="0"/>
          <p:nvPr/>
        </p:nvPicPr>
        <p:blipFill rotWithShape="1">
          <a:blip r:embed="rId3">
            <a:alphaModFix/>
          </a:blip>
          <a:srcRect/>
          <a:stretch/>
        </p:blipFill>
        <p:spPr>
          <a:xfrm>
            <a:off x="-81625" y="0"/>
            <a:ext cx="9144001" cy="68580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pic>
        <p:nvPicPr>
          <p:cNvPr id="236" name="Shape 236"/>
          <p:cNvPicPr preferRelativeResize="0"/>
          <p:nvPr/>
        </p:nvPicPr>
        <p:blipFill>
          <a:blip r:embed="rId3">
            <a:alphaModFix/>
          </a:blip>
          <a:stretch>
            <a:fillRect/>
          </a:stretch>
        </p:blipFill>
        <p:spPr>
          <a:xfrm>
            <a:off x="0" y="372250"/>
            <a:ext cx="9144001" cy="6485751"/>
          </a:xfrm>
          <a:prstGeom prst="rect">
            <a:avLst/>
          </a:prstGeom>
          <a:noFill/>
          <a:ln>
            <a:noFill/>
          </a:ln>
        </p:spPr>
      </p:pic>
      <p:sp>
        <p:nvSpPr>
          <p:cNvPr id="237" name="Shape 237"/>
          <p:cNvSpPr txBox="1"/>
          <p:nvPr/>
        </p:nvSpPr>
        <p:spPr>
          <a:xfrm>
            <a:off x="1806125" y="28750"/>
            <a:ext cx="6972600" cy="3435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x-none" b="1"/>
              <a:t>Kjente risikofaktorer for utvikling til tuberkuløs sykdom</a:t>
            </a:r>
            <a:endParaRPr b="1"/>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txBox="1">
            <a:spLocks noGrp="1"/>
          </p:cNvSpPr>
          <p:nvPr>
            <p:ph type="title"/>
          </p:nvPr>
        </p:nvSpPr>
        <p:spPr>
          <a:xfrm>
            <a:off x="1584000" y="0"/>
            <a:ext cx="7560000" cy="1124744"/>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x-none" sz="3600" b="0" i="0" u="none" strike="noStrike" cap="none">
                <a:solidFill>
                  <a:schemeClr val="dk1"/>
                </a:solidFill>
                <a:latin typeface="Calibri"/>
                <a:ea typeface="Calibri"/>
                <a:cs typeface="Calibri"/>
                <a:sym typeface="Calibri"/>
              </a:rPr>
              <a:t>Mens vi venter på prøvesvar</a:t>
            </a:r>
            <a:r>
              <a:rPr lang="x-none" sz="4400" b="0" i="0" u="none" strike="noStrike" cap="none">
                <a:solidFill>
                  <a:schemeClr val="dk1"/>
                </a:solidFill>
                <a:latin typeface="Calibri"/>
                <a:ea typeface="Calibri"/>
                <a:cs typeface="Calibri"/>
                <a:sym typeface="Calibri"/>
              </a:rPr>
              <a:t>:</a:t>
            </a:r>
            <a:endParaRPr sz="4400" b="0" i="0" u="none" strike="noStrike" cap="none">
              <a:solidFill>
                <a:schemeClr val="dk1"/>
              </a:solidFill>
              <a:latin typeface="Calibri"/>
              <a:ea typeface="Calibri"/>
              <a:cs typeface="Calibri"/>
              <a:sym typeface="Calibri"/>
            </a:endParaRPr>
          </a:p>
        </p:txBody>
      </p:sp>
      <p:sp>
        <p:nvSpPr>
          <p:cNvPr id="243" name="Shape 243"/>
          <p:cNvSpPr txBox="1">
            <a:spLocks noGrp="1"/>
          </p:cNvSpPr>
          <p:nvPr>
            <p:ph type="body" idx="1"/>
          </p:nvPr>
        </p:nvSpPr>
        <p:spPr>
          <a:xfrm>
            <a:off x="412875" y="1196750"/>
            <a:ext cx="8298900" cy="51120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7F7F7F"/>
              </a:buClr>
              <a:buSzPts val="2400"/>
              <a:buFont typeface="Noto Sans Symbols"/>
              <a:buChar char="▪"/>
            </a:pPr>
            <a:r>
              <a:rPr lang="x-none" sz="2400" b="0" i="0" u="none" strike="noStrike" cap="none">
                <a:solidFill>
                  <a:schemeClr val="dk1"/>
                </a:solidFill>
                <a:latin typeface="Calibri"/>
                <a:ea typeface="Calibri"/>
                <a:cs typeface="Calibri"/>
                <a:sym typeface="Calibri"/>
              </a:rPr>
              <a:t>De screenede er i utgangspunktet friske </a:t>
            </a:r>
            <a:endParaRPr/>
          </a:p>
          <a:p>
            <a:pPr marL="342900" marR="0" lvl="0" indent="-342900" algn="l" rtl="0">
              <a:spcBef>
                <a:spcPts val="480"/>
              </a:spcBef>
              <a:spcAft>
                <a:spcPts val="0"/>
              </a:spcAft>
              <a:buClr>
                <a:srgbClr val="7F7F7F"/>
              </a:buClr>
              <a:buSzPts val="2400"/>
              <a:buFont typeface="Noto Sans Symbols"/>
              <a:buChar char="▪"/>
            </a:pPr>
            <a:r>
              <a:rPr lang="x-none" sz="2400" b="0" i="0" u="none" strike="noStrike" cap="none">
                <a:solidFill>
                  <a:schemeClr val="dk1"/>
                </a:solidFill>
                <a:latin typeface="Calibri"/>
                <a:ea typeface="Calibri"/>
                <a:cs typeface="Calibri"/>
                <a:sym typeface="Calibri"/>
              </a:rPr>
              <a:t>Der det ikke foreligger konkret mistanke om lungetuberkulose</a:t>
            </a:r>
            <a:r>
              <a:rPr lang="x-none" sz="2400"/>
              <a:t> -&gt;</a:t>
            </a:r>
            <a:r>
              <a:rPr lang="x-none" sz="2400" b="0" i="0" u="none" strike="noStrike" cap="none">
                <a:solidFill>
                  <a:schemeClr val="dk1"/>
                </a:solidFill>
                <a:latin typeface="Calibri"/>
                <a:ea typeface="Calibri"/>
                <a:cs typeface="Calibri"/>
                <a:sym typeface="Calibri"/>
              </a:rPr>
              <a:t> ingen restriksjoner i aktivitet i påvente av svar på rutinemessig TB-undersøkelse</a:t>
            </a:r>
            <a:endParaRPr sz="2400" b="0" i="0" u="none" strike="noStrike" cap="none">
              <a:solidFill>
                <a:schemeClr val="dk1"/>
              </a:solidFill>
              <a:latin typeface="Calibri"/>
              <a:ea typeface="Calibri"/>
              <a:cs typeface="Calibri"/>
              <a:sym typeface="Calibri"/>
            </a:endParaRPr>
          </a:p>
          <a:p>
            <a:pPr marL="742950" marR="0" lvl="1" indent="-273050" algn="l" rtl="0">
              <a:spcBef>
                <a:spcPts val="400"/>
              </a:spcBef>
              <a:spcAft>
                <a:spcPts val="0"/>
              </a:spcAft>
              <a:buClr>
                <a:srgbClr val="7F7F7F"/>
              </a:buClr>
              <a:buSzPts val="1800"/>
              <a:buFont typeface="Noto Sans Symbols"/>
              <a:buChar char="▪"/>
            </a:pPr>
            <a:r>
              <a:rPr lang="x-none" sz="1800" b="0" i="0" u="none" strike="noStrike" cap="none">
                <a:solidFill>
                  <a:schemeClr val="dk1"/>
                </a:solidFill>
                <a:latin typeface="Calibri"/>
                <a:ea typeface="Calibri"/>
                <a:cs typeface="Calibri"/>
                <a:sym typeface="Calibri"/>
              </a:rPr>
              <a:t>Barn kan gå på skole og voksne på jobb</a:t>
            </a:r>
            <a:endParaRPr sz="1800"/>
          </a:p>
          <a:p>
            <a:pPr marL="0" marR="0" lvl="0" indent="0" algn="l" rtl="0">
              <a:spcBef>
                <a:spcPts val="480"/>
              </a:spcBef>
              <a:spcAft>
                <a:spcPts val="0"/>
              </a:spcAft>
              <a:buNone/>
            </a:pPr>
            <a:endParaRPr sz="2400"/>
          </a:p>
          <a:p>
            <a:pPr marL="342900" marR="0" lvl="0" indent="-342900" algn="l" rtl="0">
              <a:spcBef>
                <a:spcPts val="480"/>
              </a:spcBef>
              <a:spcAft>
                <a:spcPts val="0"/>
              </a:spcAft>
              <a:buClr>
                <a:srgbClr val="7F7F7F"/>
              </a:buClr>
              <a:buSzPts val="2400"/>
              <a:buFont typeface="Noto Sans Symbols"/>
              <a:buChar char="▪"/>
            </a:pPr>
            <a:r>
              <a:rPr lang="x-none" sz="2400" b="0" i="0" u="none" strike="noStrike" cap="none">
                <a:solidFill>
                  <a:schemeClr val="dk1"/>
                </a:solidFill>
                <a:latin typeface="Calibri"/>
                <a:ea typeface="Calibri"/>
                <a:cs typeface="Calibri"/>
                <a:sym typeface="Calibri"/>
              </a:rPr>
              <a:t>Et unntak: Før arbeide med pasienter el. barn skal lungerøntgen være vurdert </a:t>
            </a:r>
            <a:endParaRPr sz="2400" b="0" i="0" u="none" strike="noStrike" cap="none">
              <a:solidFill>
                <a:schemeClr val="dk1"/>
              </a:solidFill>
              <a:latin typeface="Calibri"/>
              <a:ea typeface="Calibri"/>
              <a:cs typeface="Calibri"/>
              <a:sym typeface="Calibri"/>
            </a:endParaRPr>
          </a:p>
          <a:p>
            <a:pPr marL="698500" marR="0" lvl="1" indent="-228600" algn="l" rtl="0">
              <a:spcBef>
                <a:spcPts val="480"/>
              </a:spcBef>
              <a:spcAft>
                <a:spcPts val="0"/>
              </a:spcAft>
              <a:buClr>
                <a:srgbClr val="7F7F7F"/>
              </a:buClr>
              <a:buSzPts val="1800"/>
              <a:buFont typeface="Noto Sans Symbols"/>
              <a:buChar char="▪"/>
            </a:pPr>
            <a:r>
              <a:rPr lang="x-none" sz="1800"/>
              <a:t>A</a:t>
            </a:r>
            <a:r>
              <a:rPr lang="x-none" sz="1800" b="0" i="0" u="none" strike="noStrike" cap="none">
                <a:solidFill>
                  <a:schemeClr val="dk1"/>
                </a:solidFill>
                <a:latin typeface="Calibri"/>
                <a:ea typeface="Calibri"/>
                <a:cs typeface="Calibri"/>
                <a:sym typeface="Calibri"/>
              </a:rPr>
              <a:t>rbeidsgiver skal sikre seg at arbeidstakeren ikke har smittsom lungetuberkulose før oppstart i arbeid</a:t>
            </a:r>
            <a:endParaRPr sz="1800" b="0" i="0" u="none" strike="noStrike" cap="none">
              <a:solidFill>
                <a:schemeClr val="dk1"/>
              </a:solidFill>
              <a:latin typeface="Calibri"/>
              <a:ea typeface="Calibri"/>
              <a:cs typeface="Calibri"/>
              <a:sym typeface="Calibri"/>
            </a:endParaRPr>
          </a:p>
          <a:p>
            <a:pPr marL="0" lvl="0" indent="0" rtl="0">
              <a:spcBef>
                <a:spcPts val="480"/>
              </a:spcBef>
              <a:spcAft>
                <a:spcPts val="0"/>
              </a:spcAft>
              <a:buNone/>
            </a:pPr>
            <a:endParaRPr sz="2400"/>
          </a:p>
          <a:p>
            <a:pPr marL="342900" lvl="0" indent="-342900" rtl="0">
              <a:spcBef>
                <a:spcPts val="480"/>
              </a:spcBef>
              <a:spcAft>
                <a:spcPts val="0"/>
              </a:spcAft>
              <a:buClr>
                <a:srgbClr val="7F7F7F"/>
              </a:buClr>
              <a:buSzPts val="2400"/>
              <a:buFont typeface="Noto Sans Symbols"/>
              <a:buChar char="▪"/>
            </a:pPr>
            <a:r>
              <a:rPr lang="x-none" sz="2400"/>
              <a:t>Ved typiske funn på lungerøntgen og symptomer: henvis ø-hjelp</a:t>
            </a: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pic>
        <p:nvPicPr>
          <p:cNvPr id="249" name="Shape 249"/>
          <p:cNvPicPr preferRelativeResize="0"/>
          <p:nvPr/>
        </p:nvPicPr>
        <p:blipFill>
          <a:blip r:embed="rId3">
            <a:alphaModFix/>
          </a:blip>
          <a:stretch>
            <a:fillRect/>
          </a:stretch>
        </p:blipFill>
        <p:spPr>
          <a:xfrm>
            <a:off x="0" y="152400"/>
            <a:ext cx="9057651" cy="67056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Shape 255"/>
          <p:cNvSpPr txBox="1">
            <a:spLocks noGrp="1"/>
          </p:cNvSpPr>
          <p:nvPr>
            <p:ph type="title"/>
          </p:nvPr>
        </p:nvSpPr>
        <p:spPr>
          <a:xfrm>
            <a:off x="923700" y="109425"/>
            <a:ext cx="8220300" cy="1296000"/>
          </a:xfrm>
          <a:prstGeom prst="rect">
            <a:avLst/>
          </a:prstGeom>
        </p:spPr>
        <p:txBody>
          <a:bodyPr spcFirstLastPara="1" wrap="square" lIns="79750" tIns="79750" rIns="79750" bIns="79750" anchor="t" anchorCtr="0">
            <a:noAutofit/>
          </a:bodyPr>
          <a:lstStyle/>
          <a:p>
            <a:pPr marL="0" lvl="0" indent="0">
              <a:spcBef>
                <a:spcPts val="0"/>
              </a:spcBef>
              <a:spcAft>
                <a:spcPts val="0"/>
              </a:spcAft>
              <a:buNone/>
            </a:pPr>
            <a:r>
              <a:rPr lang="x-none" sz="3600"/>
              <a:t>Endringer </a:t>
            </a:r>
            <a:endParaRPr sz="3600"/>
          </a:p>
        </p:txBody>
      </p:sp>
      <p:sp>
        <p:nvSpPr>
          <p:cNvPr id="256" name="Shape 256"/>
          <p:cNvSpPr txBox="1">
            <a:spLocks noGrp="1"/>
          </p:cNvSpPr>
          <p:nvPr>
            <p:ph type="body" idx="1"/>
          </p:nvPr>
        </p:nvSpPr>
        <p:spPr>
          <a:xfrm>
            <a:off x="461750" y="911400"/>
            <a:ext cx="8311500" cy="5358000"/>
          </a:xfrm>
          <a:prstGeom prst="rect">
            <a:avLst/>
          </a:prstGeom>
        </p:spPr>
        <p:txBody>
          <a:bodyPr spcFirstLastPara="1" wrap="square" lIns="79750" tIns="79750" rIns="79750" bIns="79750" anchor="t" anchorCtr="0">
            <a:noAutofit/>
          </a:bodyPr>
          <a:lstStyle/>
          <a:p>
            <a:pPr marL="457200" lvl="0" indent="-381000" rtl="0">
              <a:spcBef>
                <a:spcPts val="600"/>
              </a:spcBef>
              <a:spcAft>
                <a:spcPts val="0"/>
              </a:spcAft>
              <a:buSzPts val="2400"/>
              <a:buChar char="▪"/>
            </a:pPr>
            <a:r>
              <a:rPr lang="x-none" sz="2400"/>
              <a:t>Røntgen av lungene skal være tatt med negativt resultat </a:t>
            </a:r>
            <a:r>
              <a:rPr lang="x-none" sz="2400" b="1"/>
              <a:t>før</a:t>
            </a:r>
            <a:r>
              <a:rPr lang="x-none" sz="2400"/>
              <a:t> k</a:t>
            </a:r>
            <a:r>
              <a:rPr lang="x-none" sz="2400">
                <a:solidFill>
                  <a:srgbClr val="000000"/>
                </a:solidFill>
              </a:rPr>
              <a:t>an starte i jobb (som før)</a:t>
            </a:r>
            <a:endParaRPr sz="2400">
              <a:solidFill>
                <a:srgbClr val="000000"/>
              </a:solidFill>
            </a:endParaRPr>
          </a:p>
          <a:p>
            <a:pPr marL="914400" lvl="1" indent="-381000" rtl="0">
              <a:lnSpc>
                <a:spcPct val="115000"/>
              </a:lnSpc>
              <a:spcBef>
                <a:spcPts val="0"/>
              </a:spcBef>
              <a:spcAft>
                <a:spcPts val="0"/>
              </a:spcAft>
              <a:buClr>
                <a:srgbClr val="000000"/>
              </a:buClr>
              <a:buSzPts val="2400"/>
              <a:buChar char="▪"/>
            </a:pPr>
            <a:r>
              <a:rPr lang="x-none" sz="2400">
                <a:solidFill>
                  <a:srgbClr val="000000"/>
                </a:solidFill>
              </a:rPr>
              <a:t>røntgen bør ikke være eldre enn 6 måneder ved tilsettelse</a:t>
            </a:r>
            <a:endParaRPr sz="2400">
              <a:solidFill>
                <a:srgbClr val="000000"/>
              </a:solidFill>
            </a:endParaRPr>
          </a:p>
          <a:p>
            <a:pPr marL="457200" lvl="0" indent="-381000" rtl="0">
              <a:spcBef>
                <a:spcPts val="0"/>
              </a:spcBef>
              <a:spcAft>
                <a:spcPts val="0"/>
              </a:spcAft>
              <a:buClr>
                <a:srgbClr val="000000"/>
              </a:buClr>
              <a:buSzPts val="2400"/>
              <a:buChar char="▪"/>
            </a:pPr>
            <a:r>
              <a:rPr lang="x-none" sz="2400">
                <a:solidFill>
                  <a:srgbClr val="000000"/>
                </a:solidFill>
              </a:rPr>
              <a:t>Skiller mellom forventet arbeidsperiode ved 6 måneder</a:t>
            </a:r>
            <a:endParaRPr sz="2400">
              <a:solidFill>
                <a:srgbClr val="000000"/>
              </a:solidFill>
            </a:endParaRPr>
          </a:p>
          <a:p>
            <a:pPr marL="914400" lvl="1" indent="-381000" rtl="0">
              <a:spcBef>
                <a:spcPts val="360"/>
              </a:spcBef>
              <a:spcAft>
                <a:spcPts val="0"/>
              </a:spcAft>
              <a:buSzPts val="2400"/>
              <a:buFont typeface="Calibri"/>
              <a:buChar char="▪"/>
            </a:pPr>
            <a:r>
              <a:rPr lang="x-none" sz="2400">
                <a:highlight>
                  <a:schemeClr val="lt1"/>
                </a:highlight>
              </a:rPr>
              <a:t>IGRA tas kun av de med forventet arbeidsperiode over 6 måneder</a:t>
            </a:r>
            <a:endParaRPr sz="2400">
              <a:highlight>
                <a:schemeClr val="lt1"/>
              </a:highlight>
            </a:endParaRPr>
          </a:p>
          <a:p>
            <a:pPr marL="914400" lvl="1" indent="-381000" rtl="0">
              <a:spcBef>
                <a:spcPts val="0"/>
              </a:spcBef>
              <a:spcAft>
                <a:spcPts val="0"/>
              </a:spcAft>
              <a:buSzPts val="2400"/>
              <a:buFont typeface="Calibri"/>
              <a:buChar char="▪"/>
            </a:pPr>
            <a:r>
              <a:rPr lang="x-none" sz="2400"/>
              <a:t>IGRA tas minst 8-10 uker etter siste smitteeksponering</a:t>
            </a:r>
            <a:endParaRPr sz="2400">
              <a:highlight>
                <a:schemeClr val="lt1"/>
              </a:highlight>
            </a:endParaRPr>
          </a:p>
          <a:p>
            <a:pPr marL="914400" lvl="1" indent="-381000" rtl="0">
              <a:spcBef>
                <a:spcPts val="360"/>
              </a:spcBef>
              <a:spcAft>
                <a:spcPts val="0"/>
              </a:spcAft>
              <a:buSzPts val="2400"/>
              <a:buFont typeface="Calibri"/>
              <a:buChar char="▪"/>
            </a:pPr>
            <a:r>
              <a:rPr lang="x-none" sz="2400">
                <a:highlight>
                  <a:schemeClr val="lt1"/>
                </a:highlight>
              </a:rPr>
              <a:t>Henvises for å vurdere forebyggende behandling hvis positiv</a:t>
            </a:r>
            <a:endParaRPr sz="2400">
              <a:highlight>
                <a:schemeClr val="lt1"/>
              </a:highlight>
            </a:endParaRPr>
          </a:p>
          <a:p>
            <a:pPr marL="0" lvl="0" indent="0" rtl="0">
              <a:spcBef>
                <a:spcPts val="360"/>
              </a:spcBef>
              <a:spcAft>
                <a:spcPts val="0"/>
              </a:spcAft>
              <a:buNone/>
            </a:pPr>
            <a:endParaRPr sz="2400">
              <a:highlight>
                <a:schemeClr val="lt1"/>
              </a:highlight>
            </a:endParaRPr>
          </a:p>
          <a:p>
            <a:pPr marL="457200" lvl="0" indent="-381000" rtl="0">
              <a:spcBef>
                <a:spcPts val="360"/>
              </a:spcBef>
              <a:spcAft>
                <a:spcPts val="0"/>
              </a:spcAft>
              <a:buSzPts val="2400"/>
              <a:buFont typeface="Calibri"/>
              <a:buChar char="▪"/>
            </a:pPr>
            <a:r>
              <a:rPr lang="x-none" sz="2400">
                <a:highlight>
                  <a:schemeClr val="lt1"/>
                </a:highlight>
              </a:rPr>
              <a:t>IGRA resultatet trenger ikke å foreligge før oppstart</a:t>
            </a:r>
            <a:endParaRPr sz="2400"/>
          </a:p>
          <a:p>
            <a:pPr marL="0" lvl="0" indent="0">
              <a:spcBef>
                <a:spcPts val="600"/>
              </a:spcBef>
              <a:spcAft>
                <a:spcPts val="0"/>
              </a:spcAft>
              <a:buNone/>
            </a:pPr>
            <a:endParaRPr sz="24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a:spLocks noGrp="1"/>
          </p:cNvSpPr>
          <p:nvPr>
            <p:ph type="title"/>
          </p:nvPr>
        </p:nvSpPr>
        <p:spPr>
          <a:xfrm>
            <a:off x="524600" y="0"/>
            <a:ext cx="8619300" cy="1296000"/>
          </a:xfrm>
          <a:prstGeom prst="rect">
            <a:avLst/>
          </a:prstGeom>
        </p:spPr>
        <p:txBody>
          <a:bodyPr spcFirstLastPara="1" wrap="square" lIns="79750" tIns="79750" rIns="79750" bIns="79750" anchor="t" anchorCtr="0">
            <a:noAutofit/>
          </a:bodyPr>
          <a:lstStyle/>
          <a:p>
            <a:pPr marL="254000" marR="12700" lvl="0" indent="-228600" rtl="0">
              <a:lnSpc>
                <a:spcPct val="115000"/>
              </a:lnSpc>
              <a:spcBef>
                <a:spcPts val="700"/>
              </a:spcBef>
              <a:spcAft>
                <a:spcPts val="0"/>
              </a:spcAft>
              <a:buClr>
                <a:schemeClr val="dk1"/>
              </a:buClr>
              <a:buSzPts val="3000"/>
              <a:buNone/>
            </a:pPr>
            <a:r>
              <a:rPr lang="x-none" sz="3000">
                <a:latin typeface="Arial"/>
                <a:ea typeface="Arial"/>
                <a:cs typeface="Arial"/>
                <a:sym typeface="Arial"/>
              </a:rPr>
              <a:t>Om undersøkelsen og noen nye tilpasninger:</a:t>
            </a:r>
            <a:endParaRPr sz="3000"/>
          </a:p>
        </p:txBody>
      </p:sp>
      <p:sp>
        <p:nvSpPr>
          <p:cNvPr id="263" name="Shape 263"/>
          <p:cNvSpPr txBox="1">
            <a:spLocks noGrp="1"/>
          </p:cNvSpPr>
          <p:nvPr>
            <p:ph type="body" idx="1"/>
          </p:nvPr>
        </p:nvSpPr>
        <p:spPr>
          <a:xfrm>
            <a:off x="0" y="727600"/>
            <a:ext cx="8821200" cy="5860500"/>
          </a:xfrm>
          <a:prstGeom prst="rect">
            <a:avLst/>
          </a:prstGeom>
        </p:spPr>
        <p:txBody>
          <a:bodyPr spcFirstLastPara="1" wrap="square" lIns="79750" tIns="79750" rIns="79750" bIns="79750" anchor="t" anchorCtr="0">
            <a:noAutofit/>
          </a:bodyPr>
          <a:lstStyle/>
          <a:p>
            <a:pPr marL="914400" lvl="1" indent="-342900" rtl="0">
              <a:lnSpc>
                <a:spcPct val="115000"/>
              </a:lnSpc>
              <a:spcBef>
                <a:spcPts val="600"/>
              </a:spcBef>
              <a:spcAft>
                <a:spcPts val="0"/>
              </a:spcAft>
              <a:buClr>
                <a:srgbClr val="000000"/>
              </a:buClr>
              <a:buSzPts val="1800"/>
              <a:buFont typeface="Arial"/>
              <a:buChar char="●"/>
            </a:pPr>
            <a:r>
              <a:rPr lang="x-none" sz="1800">
                <a:solidFill>
                  <a:srgbClr val="000000"/>
                </a:solidFill>
                <a:latin typeface="Arial"/>
                <a:ea typeface="Arial"/>
                <a:cs typeface="Arial"/>
                <a:sym typeface="Arial"/>
              </a:rPr>
              <a:t>Personene  skal undersøkes for smittsom tuberkuløs sykdom og må ikke ha symptomer eller tegn på smittsom tuberkuløs sykdom før tiltredelse.</a:t>
            </a:r>
            <a:endParaRPr sz="1800">
              <a:solidFill>
                <a:srgbClr val="000000"/>
              </a:solidFill>
              <a:latin typeface="Arial"/>
              <a:ea typeface="Arial"/>
              <a:cs typeface="Arial"/>
              <a:sym typeface="Arial"/>
            </a:endParaRPr>
          </a:p>
          <a:p>
            <a:pPr marL="914400" lvl="1" indent="-342900" rtl="0">
              <a:lnSpc>
                <a:spcPct val="115000"/>
              </a:lnSpc>
              <a:spcBef>
                <a:spcPts val="0"/>
              </a:spcBef>
              <a:spcAft>
                <a:spcPts val="0"/>
              </a:spcAft>
              <a:buClr>
                <a:schemeClr val="dk1"/>
              </a:buClr>
              <a:buSzPts val="1800"/>
              <a:buFont typeface="Arial"/>
              <a:buChar char="●"/>
            </a:pPr>
            <a:r>
              <a:rPr lang="x-none" sz="1800">
                <a:latin typeface="Arial"/>
                <a:ea typeface="Arial"/>
                <a:cs typeface="Arial"/>
                <a:sym typeface="Arial"/>
              </a:rPr>
              <a:t>Det er arbeidsgivers plikt å tilse at lungerøntgen ikke viser smittsom lungetuberkulose før kontakt med barn eller pasienter</a:t>
            </a:r>
            <a:endParaRPr sz="1800">
              <a:latin typeface="Arial"/>
              <a:ea typeface="Arial"/>
              <a:cs typeface="Arial"/>
              <a:sym typeface="Arial"/>
            </a:endParaRPr>
          </a:p>
          <a:p>
            <a:pPr marL="914400" lvl="1" indent="-342900" rtl="0">
              <a:lnSpc>
                <a:spcPct val="115000"/>
              </a:lnSpc>
              <a:spcBef>
                <a:spcPts val="0"/>
              </a:spcBef>
              <a:spcAft>
                <a:spcPts val="0"/>
              </a:spcAft>
              <a:buClr>
                <a:srgbClr val="FF0000"/>
              </a:buClr>
              <a:buSzPts val="1800"/>
              <a:buFont typeface="Arial"/>
              <a:buChar char="●"/>
            </a:pPr>
            <a:r>
              <a:rPr lang="x-none" sz="1800">
                <a:solidFill>
                  <a:srgbClr val="FF0000"/>
                </a:solidFill>
                <a:latin typeface="Arial"/>
                <a:ea typeface="Arial"/>
                <a:cs typeface="Arial"/>
                <a:sym typeface="Arial"/>
              </a:rPr>
              <a:t>Hvis oppholdet i et høyforekomstland ligger lenger tilbake i tid enn 3 år, er ny undersøkelse i hht § 3-1b) ikke påkrevet</a:t>
            </a:r>
            <a:endParaRPr sz="1800">
              <a:solidFill>
                <a:srgbClr val="FF0000"/>
              </a:solidFill>
              <a:latin typeface="Arial"/>
              <a:ea typeface="Arial"/>
              <a:cs typeface="Arial"/>
              <a:sym typeface="Arial"/>
            </a:endParaRPr>
          </a:p>
          <a:p>
            <a:pPr marL="914400" lvl="1" indent="-342900" rtl="0">
              <a:lnSpc>
                <a:spcPct val="115000"/>
              </a:lnSpc>
              <a:spcBef>
                <a:spcPts val="0"/>
              </a:spcBef>
              <a:spcAft>
                <a:spcPts val="0"/>
              </a:spcAft>
              <a:buClr>
                <a:srgbClr val="FF0000"/>
              </a:buClr>
              <a:buSzPts val="1800"/>
              <a:buFont typeface="Arial"/>
              <a:buChar char="●"/>
            </a:pPr>
            <a:r>
              <a:rPr lang="x-none" sz="1800">
                <a:solidFill>
                  <a:srgbClr val="FF0000"/>
                </a:solidFill>
                <a:latin typeface="Arial"/>
                <a:ea typeface="Arial"/>
                <a:cs typeface="Arial"/>
                <a:sym typeface="Arial"/>
              </a:rPr>
              <a:t>Det kan likevel være aktuelt å tilby slik undersøkelse etter individuell vurdering</a:t>
            </a:r>
            <a:endParaRPr sz="1800">
              <a:solidFill>
                <a:srgbClr val="FF0000"/>
              </a:solidFill>
              <a:latin typeface="Arial"/>
              <a:ea typeface="Arial"/>
              <a:cs typeface="Arial"/>
              <a:sym typeface="Arial"/>
            </a:endParaRPr>
          </a:p>
          <a:p>
            <a:pPr marL="1371600" lvl="2" indent="-342900" rtl="0">
              <a:lnSpc>
                <a:spcPct val="115000"/>
              </a:lnSpc>
              <a:spcBef>
                <a:spcPts val="0"/>
              </a:spcBef>
              <a:spcAft>
                <a:spcPts val="0"/>
              </a:spcAft>
              <a:buClr>
                <a:srgbClr val="FF0000"/>
              </a:buClr>
              <a:buSzPts val="1800"/>
              <a:buFont typeface="Arial"/>
              <a:buChar char="▪"/>
            </a:pPr>
            <a:r>
              <a:rPr lang="x-none" sz="1800">
                <a:solidFill>
                  <a:srgbClr val="FF0000"/>
                </a:solidFill>
                <a:latin typeface="Arial"/>
                <a:ea typeface="Arial"/>
                <a:cs typeface="Arial"/>
                <a:sym typeface="Arial"/>
              </a:rPr>
              <a:t>Eks: ved ansettelse i helsevesen eller barneomsorg, der arbeidstakeren kommer fra et høyforekomstland, har vært mer enn 3 år i Norge, og resultater fra tidligere tuberkulosescreening ikke er kjent</a:t>
            </a:r>
            <a:endParaRPr sz="1800">
              <a:solidFill>
                <a:srgbClr val="FF0000"/>
              </a:solidFill>
              <a:latin typeface="Arial"/>
              <a:ea typeface="Arial"/>
              <a:cs typeface="Arial"/>
              <a:sym typeface="Arial"/>
            </a:endParaRPr>
          </a:p>
          <a:p>
            <a:pPr marL="914400" lvl="1" indent="-342900" rtl="0">
              <a:lnSpc>
                <a:spcPct val="115000"/>
              </a:lnSpc>
              <a:spcBef>
                <a:spcPts val="0"/>
              </a:spcBef>
              <a:spcAft>
                <a:spcPts val="0"/>
              </a:spcAft>
              <a:buClr>
                <a:schemeClr val="dk1"/>
              </a:buClr>
              <a:buSzPts val="1800"/>
              <a:buFont typeface="Arial"/>
              <a:buChar char="●"/>
            </a:pPr>
            <a:r>
              <a:rPr lang="x-none" sz="1800">
                <a:latin typeface="Arial"/>
                <a:ea typeface="Arial"/>
                <a:cs typeface="Arial"/>
                <a:sym typeface="Arial"/>
              </a:rPr>
              <a:t>Lungerøntgen bør ikke være eldre enn seks måneder ved tilsettelse</a:t>
            </a:r>
            <a:endParaRPr sz="1800">
              <a:latin typeface="Arial"/>
              <a:ea typeface="Arial"/>
              <a:cs typeface="Arial"/>
              <a:sym typeface="Arial"/>
            </a:endParaRPr>
          </a:p>
          <a:p>
            <a:pPr marL="1371600" lvl="2" indent="-342900" rtl="0">
              <a:lnSpc>
                <a:spcPct val="115000"/>
              </a:lnSpc>
              <a:spcBef>
                <a:spcPts val="0"/>
              </a:spcBef>
              <a:spcAft>
                <a:spcPts val="0"/>
              </a:spcAft>
              <a:buClr>
                <a:schemeClr val="dk1"/>
              </a:buClr>
              <a:buSzPts val="1800"/>
              <a:buFont typeface="Arial"/>
              <a:buChar char="▪"/>
            </a:pPr>
            <a:r>
              <a:rPr lang="x-none" sz="1800">
                <a:solidFill>
                  <a:srgbClr val="FF0000"/>
                </a:solidFill>
                <a:latin typeface="Arial"/>
                <a:ea typeface="Arial"/>
                <a:cs typeface="Arial"/>
                <a:sym typeface="Arial"/>
              </a:rPr>
              <a:t>Unntak kan gjøres dersom personen er kjent IGRA-negativ fra tidligere og ikke har vært utsatt for ny smitte i mellomtiden. For at man skal konkludere med at IGRA er negativ, må den være tatt 8-10 uker etter siste smitteeksponering</a:t>
            </a:r>
            <a:endParaRPr sz="1800">
              <a:solidFill>
                <a:srgbClr val="FF0000"/>
              </a:solidFill>
              <a:latin typeface="Arial"/>
              <a:ea typeface="Arial"/>
              <a:cs typeface="Arial"/>
              <a:sym typeface="Arial"/>
            </a:endParaRPr>
          </a:p>
          <a:p>
            <a:pPr marL="457200" marR="12700" lvl="0" indent="0" algn="l" rtl="0">
              <a:lnSpc>
                <a:spcPct val="115000"/>
              </a:lnSpc>
              <a:spcBef>
                <a:spcPts val="2200"/>
              </a:spcBef>
              <a:spcAft>
                <a:spcPts val="0"/>
              </a:spcAft>
              <a:buNone/>
            </a:pPr>
            <a:r>
              <a:rPr lang="x-none" sz="1800" b="1">
                <a:latin typeface="Arial"/>
                <a:ea typeface="Arial"/>
                <a:cs typeface="Arial"/>
                <a:sym typeface="Arial"/>
              </a:rPr>
              <a:t> </a:t>
            </a:r>
            <a:endParaRPr sz="1800" b="1">
              <a:latin typeface="Arial"/>
              <a:ea typeface="Arial"/>
              <a:cs typeface="Arial"/>
              <a:sym typeface="Arial"/>
            </a:endParaRPr>
          </a:p>
          <a:p>
            <a:pPr marL="342900" lvl="0" indent="-139700">
              <a:spcBef>
                <a:spcPts val="2900"/>
              </a:spcBef>
              <a:spcAft>
                <a:spcPts val="0"/>
              </a:spcAft>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pic>
        <p:nvPicPr>
          <p:cNvPr id="269" name="Shape 269"/>
          <p:cNvPicPr preferRelativeResize="0"/>
          <p:nvPr/>
        </p:nvPicPr>
        <p:blipFill>
          <a:blip r:embed="rId3">
            <a:alphaModFix/>
          </a:blip>
          <a:stretch>
            <a:fillRect/>
          </a:stretch>
        </p:blipFill>
        <p:spPr>
          <a:xfrm>
            <a:off x="0" y="0"/>
            <a:ext cx="9144000" cy="68580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txBox="1">
            <a:spLocks noGrp="1"/>
          </p:cNvSpPr>
          <p:nvPr>
            <p:ph type="title"/>
          </p:nvPr>
        </p:nvSpPr>
        <p:spPr>
          <a:xfrm>
            <a:off x="457200" y="163258"/>
            <a:ext cx="8311500" cy="1175400"/>
          </a:xfrm>
          <a:prstGeom prst="rect">
            <a:avLst/>
          </a:prstGeom>
        </p:spPr>
        <p:txBody>
          <a:bodyPr spcFirstLastPara="1" wrap="square" lIns="79750" tIns="79750" rIns="79750" bIns="79750" anchor="t" anchorCtr="0">
            <a:noAutofit/>
          </a:bodyPr>
          <a:lstStyle/>
          <a:p>
            <a:pPr marL="457200" marR="12700" lvl="0" indent="-228600" rtl="0">
              <a:lnSpc>
                <a:spcPct val="115000"/>
              </a:lnSpc>
              <a:spcBef>
                <a:spcPts val="700"/>
              </a:spcBef>
              <a:spcAft>
                <a:spcPts val="0"/>
              </a:spcAft>
              <a:buClr>
                <a:schemeClr val="dk1"/>
              </a:buClr>
              <a:buSzPts val="3000"/>
              <a:buNone/>
            </a:pPr>
            <a:r>
              <a:rPr lang="x-none" sz="3000">
                <a:latin typeface="Arial"/>
                <a:ea typeface="Arial"/>
                <a:cs typeface="Arial"/>
                <a:sym typeface="Arial"/>
              </a:rPr>
              <a:t>Generelt om undersøkelsen:</a:t>
            </a:r>
            <a:endParaRPr/>
          </a:p>
          <a:p>
            <a:pPr marL="254000" marR="12700" lvl="0" indent="-228600" rtl="0">
              <a:lnSpc>
                <a:spcPct val="115000"/>
              </a:lnSpc>
              <a:spcBef>
                <a:spcPts val="0"/>
              </a:spcBef>
              <a:spcAft>
                <a:spcPts val="0"/>
              </a:spcAft>
              <a:buClr>
                <a:schemeClr val="dk1"/>
              </a:buClr>
              <a:buSzPts val="3000"/>
              <a:buFont typeface="Arial"/>
              <a:buNone/>
            </a:pPr>
            <a:endParaRPr sz="3000">
              <a:latin typeface="Arial"/>
              <a:ea typeface="Arial"/>
              <a:cs typeface="Arial"/>
              <a:sym typeface="Arial"/>
            </a:endParaRPr>
          </a:p>
          <a:p>
            <a:pPr marL="254000" marR="12700" lvl="0" indent="-228600" rtl="0">
              <a:lnSpc>
                <a:spcPct val="115000"/>
              </a:lnSpc>
              <a:spcBef>
                <a:spcPts val="0"/>
              </a:spcBef>
              <a:spcAft>
                <a:spcPts val="0"/>
              </a:spcAft>
              <a:buClr>
                <a:schemeClr val="dk1"/>
              </a:buClr>
              <a:buSzPts val="3000"/>
              <a:buNone/>
            </a:pPr>
            <a:endParaRPr sz="3000">
              <a:latin typeface="Arial"/>
              <a:ea typeface="Arial"/>
              <a:cs typeface="Arial"/>
              <a:sym typeface="Arial"/>
            </a:endParaRPr>
          </a:p>
          <a:p>
            <a:pPr marL="254000" marR="12700" lvl="0" indent="-228600" rtl="0">
              <a:lnSpc>
                <a:spcPct val="115000"/>
              </a:lnSpc>
              <a:spcBef>
                <a:spcPts val="0"/>
              </a:spcBef>
              <a:spcAft>
                <a:spcPts val="0"/>
              </a:spcAft>
              <a:buClr>
                <a:schemeClr val="dk1"/>
              </a:buClr>
              <a:buSzPts val="3000"/>
              <a:buNone/>
            </a:pPr>
            <a:endParaRPr sz="3000">
              <a:latin typeface="Arial"/>
              <a:ea typeface="Arial"/>
              <a:cs typeface="Arial"/>
              <a:sym typeface="Arial"/>
            </a:endParaRPr>
          </a:p>
          <a:p>
            <a:pPr marL="254000" marR="12700" lvl="0" indent="-228600" rtl="0">
              <a:lnSpc>
                <a:spcPct val="115000"/>
              </a:lnSpc>
              <a:spcBef>
                <a:spcPts val="0"/>
              </a:spcBef>
              <a:spcAft>
                <a:spcPts val="0"/>
              </a:spcAft>
              <a:buClr>
                <a:schemeClr val="dk1"/>
              </a:buClr>
              <a:buSzPts val="3000"/>
              <a:buNone/>
            </a:pPr>
            <a:endParaRPr sz="3000">
              <a:latin typeface="Arial"/>
              <a:ea typeface="Arial"/>
              <a:cs typeface="Arial"/>
              <a:sym typeface="Arial"/>
            </a:endParaRPr>
          </a:p>
          <a:p>
            <a:pPr marL="254000" marR="12700" lvl="0" indent="-228600" rtl="0">
              <a:lnSpc>
                <a:spcPct val="115000"/>
              </a:lnSpc>
              <a:spcBef>
                <a:spcPts val="0"/>
              </a:spcBef>
              <a:spcAft>
                <a:spcPts val="0"/>
              </a:spcAft>
              <a:buClr>
                <a:schemeClr val="dk1"/>
              </a:buClr>
              <a:buSzPts val="3000"/>
              <a:buNone/>
            </a:pPr>
            <a:endParaRPr sz="3000">
              <a:latin typeface="Arial"/>
              <a:ea typeface="Arial"/>
              <a:cs typeface="Arial"/>
              <a:sym typeface="Arial"/>
            </a:endParaRPr>
          </a:p>
          <a:p>
            <a:pPr marL="254000" marR="12700" lvl="0" indent="-228600" rtl="0">
              <a:lnSpc>
                <a:spcPct val="115000"/>
              </a:lnSpc>
              <a:spcBef>
                <a:spcPts val="0"/>
              </a:spcBef>
              <a:spcAft>
                <a:spcPts val="0"/>
              </a:spcAft>
              <a:buClr>
                <a:schemeClr val="dk1"/>
              </a:buClr>
              <a:buSzPts val="3000"/>
              <a:buNone/>
            </a:pPr>
            <a:endParaRPr/>
          </a:p>
        </p:txBody>
      </p:sp>
      <p:sp>
        <p:nvSpPr>
          <p:cNvPr id="276" name="Shape 276"/>
          <p:cNvSpPr txBox="1">
            <a:spLocks noGrp="1"/>
          </p:cNvSpPr>
          <p:nvPr>
            <p:ph type="body" idx="1"/>
          </p:nvPr>
        </p:nvSpPr>
        <p:spPr>
          <a:xfrm>
            <a:off x="457200" y="1043700"/>
            <a:ext cx="8311500" cy="5544300"/>
          </a:xfrm>
          <a:prstGeom prst="rect">
            <a:avLst/>
          </a:prstGeom>
        </p:spPr>
        <p:txBody>
          <a:bodyPr spcFirstLastPara="1" wrap="square" lIns="79750" tIns="79750" rIns="79750" bIns="79750" anchor="t" anchorCtr="0">
            <a:noAutofit/>
          </a:bodyPr>
          <a:lstStyle/>
          <a:p>
            <a:pPr marL="457200" lvl="0" indent="-342900">
              <a:spcBef>
                <a:spcPts val="600"/>
              </a:spcBef>
              <a:spcAft>
                <a:spcPts val="0"/>
              </a:spcAft>
              <a:buSzPts val="1800"/>
              <a:buFont typeface="Arial"/>
              <a:buChar char="▪"/>
            </a:pPr>
            <a:r>
              <a:rPr lang="x-none" sz="1800">
                <a:latin typeface="Arial"/>
                <a:ea typeface="Arial"/>
                <a:cs typeface="Arial"/>
                <a:sym typeface="Arial"/>
              </a:rPr>
              <a:t>Rundt hvert tilfelle av lungetuberkulose og alle tilfeller av tuberkulose hos barn, skal det gjøres en smitteoppsporing</a:t>
            </a:r>
            <a:endParaRPr sz="1800">
              <a:latin typeface="Arial"/>
              <a:ea typeface="Arial"/>
              <a:cs typeface="Arial"/>
              <a:sym typeface="Arial"/>
            </a:endParaRPr>
          </a:p>
          <a:p>
            <a:pPr marL="457200" lvl="0" indent="-342900" rtl="0">
              <a:spcBef>
                <a:spcPts val="0"/>
              </a:spcBef>
              <a:spcAft>
                <a:spcPts val="0"/>
              </a:spcAft>
              <a:buSzPts val="1800"/>
              <a:buFont typeface="Arial"/>
              <a:buChar char="▪"/>
            </a:pPr>
            <a:r>
              <a:rPr lang="x-none" sz="1800">
                <a:latin typeface="Arial"/>
                <a:ea typeface="Arial"/>
                <a:cs typeface="Arial"/>
                <a:sym typeface="Arial"/>
              </a:rPr>
              <a:t>Behandlende spesialist informerer kommunen om tilfellet så snart diagnosen er satt</a:t>
            </a:r>
            <a:endParaRPr sz="1800">
              <a:latin typeface="Arial"/>
              <a:ea typeface="Arial"/>
              <a:cs typeface="Arial"/>
              <a:sym typeface="Arial"/>
            </a:endParaRPr>
          </a:p>
          <a:p>
            <a:pPr marL="457200" lvl="0" indent="-342900">
              <a:spcBef>
                <a:spcPts val="0"/>
              </a:spcBef>
              <a:spcAft>
                <a:spcPts val="0"/>
              </a:spcAft>
              <a:buSzPts val="1800"/>
              <a:buFont typeface="Arial"/>
              <a:buChar char="▪"/>
            </a:pPr>
            <a:r>
              <a:rPr lang="x-none" sz="1800">
                <a:latin typeface="Arial"/>
                <a:ea typeface="Arial"/>
                <a:cs typeface="Arial"/>
                <a:sym typeface="Arial"/>
              </a:rPr>
              <a:t>Smitteoppsporing er kommuneoverlegens ansvar og planlegges i samarbeid med tuberkulosekoordinator</a:t>
            </a:r>
            <a:endParaRPr sz="1800">
              <a:latin typeface="Arial"/>
              <a:ea typeface="Arial"/>
              <a:cs typeface="Arial"/>
              <a:sym typeface="Arial"/>
            </a:endParaRPr>
          </a:p>
          <a:p>
            <a:pPr marL="457200" lvl="0" indent="-342900" rtl="0">
              <a:spcBef>
                <a:spcPts val="0"/>
              </a:spcBef>
              <a:spcAft>
                <a:spcPts val="0"/>
              </a:spcAft>
              <a:buSzPts val="1800"/>
              <a:buFont typeface="Arial"/>
              <a:buChar char="▪"/>
            </a:pPr>
            <a:r>
              <a:rPr lang="x-none" sz="1800">
                <a:latin typeface="Arial"/>
                <a:ea typeface="Arial"/>
                <a:cs typeface="Arial"/>
                <a:sym typeface="Arial"/>
              </a:rPr>
              <a:t>Risikoen for å bli smittet avhenger av varighet og grad av eksponering, pasientens smittsomhet og kontaktens sårbarhet</a:t>
            </a:r>
            <a:endParaRPr sz="1800">
              <a:latin typeface="Arial"/>
              <a:ea typeface="Arial"/>
              <a:cs typeface="Arial"/>
              <a:sym typeface="Arial"/>
            </a:endParaRPr>
          </a:p>
          <a:p>
            <a:pPr marL="457200" lvl="0" indent="-342900" rtl="0">
              <a:spcBef>
                <a:spcPts val="0"/>
              </a:spcBef>
              <a:spcAft>
                <a:spcPts val="0"/>
              </a:spcAft>
              <a:buSzPts val="1800"/>
              <a:buFont typeface="Arial"/>
              <a:buChar char="▪"/>
            </a:pPr>
            <a:r>
              <a:rPr lang="x-none" sz="1800">
                <a:latin typeface="Arial"/>
                <a:ea typeface="Arial"/>
                <a:cs typeface="Arial"/>
                <a:sym typeface="Arial"/>
              </a:rPr>
              <a:t>Ved symptomer forenelig med smittsom lungetuberkulose – henvis som ø-hjelp</a:t>
            </a:r>
            <a:endParaRPr sz="1800">
              <a:latin typeface="Arial"/>
              <a:ea typeface="Arial"/>
              <a:cs typeface="Arial"/>
              <a:sym typeface="Arial"/>
            </a:endParaRPr>
          </a:p>
          <a:p>
            <a:pPr marL="0" lvl="0" indent="0">
              <a:spcBef>
                <a:spcPts val="600"/>
              </a:spcBef>
              <a:spcAft>
                <a:spcPts val="0"/>
              </a:spcAft>
              <a:buNone/>
            </a:pPr>
            <a:endParaRPr sz="1800">
              <a:latin typeface="Arial"/>
              <a:ea typeface="Arial"/>
              <a:cs typeface="Arial"/>
              <a:sym typeface="Arial"/>
            </a:endParaRPr>
          </a:p>
          <a:p>
            <a:pPr marL="457200" lvl="0" indent="-342900">
              <a:spcBef>
                <a:spcPts val="600"/>
              </a:spcBef>
              <a:spcAft>
                <a:spcPts val="0"/>
              </a:spcAft>
              <a:buSzPts val="1800"/>
              <a:buFont typeface="Arial"/>
              <a:buChar char="▪"/>
            </a:pPr>
            <a:r>
              <a:rPr lang="x-none" sz="1800" b="1">
                <a:latin typeface="Arial"/>
                <a:ea typeface="Arial"/>
                <a:cs typeface="Arial"/>
                <a:sym typeface="Arial"/>
              </a:rPr>
              <a:t>Særlig smitteeksponerte:</a:t>
            </a:r>
            <a:r>
              <a:rPr lang="x-none" sz="1800">
                <a:latin typeface="Arial"/>
                <a:ea typeface="Arial"/>
                <a:cs typeface="Arial"/>
                <a:sym typeface="Arial"/>
              </a:rPr>
              <a:t> Nærkontakter (husstandsmedlemmer eller tilsvarende) til pasienter med mikroskopi positiv lungetuberkulose</a:t>
            </a:r>
            <a:endParaRPr sz="1800">
              <a:latin typeface="Arial"/>
              <a:ea typeface="Arial"/>
              <a:cs typeface="Arial"/>
              <a:sym typeface="Arial"/>
            </a:endParaRPr>
          </a:p>
          <a:p>
            <a:pPr marL="457200" lvl="0" indent="-342900">
              <a:spcBef>
                <a:spcPts val="0"/>
              </a:spcBef>
              <a:spcAft>
                <a:spcPts val="0"/>
              </a:spcAft>
              <a:buSzPts val="1800"/>
              <a:buFont typeface="Arial"/>
              <a:buChar char="▪"/>
            </a:pPr>
            <a:r>
              <a:rPr lang="x-none" sz="1800" b="1">
                <a:latin typeface="Arial"/>
                <a:ea typeface="Arial"/>
                <a:cs typeface="Arial"/>
                <a:sym typeface="Arial"/>
              </a:rPr>
              <a:t>Andre smitteeksponerte</a:t>
            </a:r>
            <a:r>
              <a:rPr lang="x-none" sz="1800">
                <a:latin typeface="Arial"/>
                <a:ea typeface="Arial"/>
                <a:cs typeface="Arial"/>
                <a:sym typeface="Arial"/>
              </a:rPr>
              <a:t>: Kontakter som har vært eksponert over 8 timer for pasienter med mikroskopi positiv lungetuberkulose eller over 40 timer for pasienter som er mikroskopi negative. </a:t>
            </a:r>
            <a:endParaRPr sz="1800">
              <a:latin typeface="Arial"/>
              <a:ea typeface="Arial"/>
              <a:cs typeface="Arial"/>
              <a:sym typeface="Arial"/>
            </a:endParaRPr>
          </a:p>
          <a:p>
            <a:pPr marL="0" lvl="0" indent="0">
              <a:spcBef>
                <a:spcPts val="600"/>
              </a:spcBef>
              <a:spcAft>
                <a:spcPts val="0"/>
              </a:spcAft>
              <a:buNone/>
            </a:pPr>
            <a:endParaRPr sz="1800">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Shape 91"/>
          <p:cNvPicPr preferRelativeResize="0"/>
          <p:nvPr/>
        </p:nvPicPr>
        <p:blipFill>
          <a:blip r:embed="rId3">
            <a:alphaModFix/>
          </a:blip>
          <a:stretch>
            <a:fillRect/>
          </a:stretch>
        </p:blipFill>
        <p:spPr>
          <a:xfrm>
            <a:off x="1528150" y="1223800"/>
            <a:ext cx="7431299" cy="5062625"/>
          </a:xfrm>
          <a:prstGeom prst="rect">
            <a:avLst/>
          </a:prstGeom>
          <a:noFill/>
          <a:ln>
            <a:noFill/>
          </a:ln>
        </p:spPr>
      </p:pic>
      <p:sp>
        <p:nvSpPr>
          <p:cNvPr id="92" name="Shape 92"/>
          <p:cNvSpPr txBox="1"/>
          <p:nvPr/>
        </p:nvSpPr>
        <p:spPr>
          <a:xfrm>
            <a:off x="1615450" y="6184675"/>
            <a:ext cx="7431300" cy="6732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x-none">
                <a:solidFill>
                  <a:schemeClr val="dk1"/>
                </a:solidFill>
                <a:highlight>
                  <a:srgbClr val="FFFFFF"/>
                </a:highlight>
              </a:rPr>
              <a:t>Nye tuberkulosetilfeller per 100 000 innbyggere per år (WHO, 2017)</a:t>
            </a:r>
            <a:endParaRPr/>
          </a:p>
        </p:txBody>
      </p:sp>
      <p:sp>
        <p:nvSpPr>
          <p:cNvPr id="93" name="Shape 93"/>
          <p:cNvSpPr txBox="1"/>
          <p:nvPr/>
        </p:nvSpPr>
        <p:spPr>
          <a:xfrm>
            <a:off x="1528150" y="399000"/>
            <a:ext cx="7182300" cy="8379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x-none" sz="1800"/>
              <a:t>Epidemiologi - Risiko for TB samvarierer med fødeland</a:t>
            </a:r>
            <a:endParaRPr sz="18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title"/>
          </p:nvPr>
        </p:nvSpPr>
        <p:spPr>
          <a:xfrm>
            <a:off x="1361500" y="-134450"/>
            <a:ext cx="7560000" cy="8055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x-none" sz="3600" b="0" i="0" u="none" strike="noStrike" cap="none">
                <a:solidFill>
                  <a:schemeClr val="dk1"/>
                </a:solidFill>
                <a:latin typeface="Calibri"/>
                <a:ea typeface="Calibri"/>
                <a:cs typeface="Calibri"/>
                <a:sym typeface="Calibri"/>
              </a:rPr>
              <a:t>Oppsummert</a:t>
            </a:r>
            <a:r>
              <a:rPr lang="x-none" sz="4800" b="0" i="0" u="none" strike="noStrike" cap="none">
                <a:solidFill>
                  <a:schemeClr val="dk1"/>
                </a:solidFill>
                <a:latin typeface="Calibri"/>
                <a:ea typeface="Calibri"/>
                <a:cs typeface="Calibri"/>
                <a:sym typeface="Calibri"/>
              </a:rPr>
              <a:t> </a:t>
            </a:r>
            <a:endParaRPr sz="4800" b="0" i="0" u="none" strike="noStrike" cap="none">
              <a:solidFill>
                <a:schemeClr val="dk1"/>
              </a:solidFill>
              <a:latin typeface="Calibri"/>
              <a:ea typeface="Calibri"/>
              <a:cs typeface="Calibri"/>
              <a:sym typeface="Calibri"/>
            </a:endParaRPr>
          </a:p>
        </p:txBody>
      </p:sp>
      <p:sp>
        <p:nvSpPr>
          <p:cNvPr id="282" name="Shape 282"/>
          <p:cNvSpPr txBox="1">
            <a:spLocks noGrp="1"/>
          </p:cNvSpPr>
          <p:nvPr>
            <p:ph type="body" idx="1"/>
          </p:nvPr>
        </p:nvSpPr>
        <p:spPr>
          <a:xfrm>
            <a:off x="518025" y="671050"/>
            <a:ext cx="8403600" cy="5316300"/>
          </a:xfrm>
          <a:prstGeom prst="rect">
            <a:avLst/>
          </a:prstGeom>
          <a:noFill/>
          <a:ln>
            <a:noFill/>
          </a:ln>
        </p:spPr>
        <p:txBody>
          <a:bodyPr spcFirstLastPara="1" wrap="square" lIns="91425" tIns="45700" rIns="91425" bIns="45700" anchor="t" anchorCtr="0">
            <a:noAutofit/>
          </a:bodyPr>
          <a:lstStyle/>
          <a:p>
            <a:pPr marL="342900" lvl="0" indent="-330200" rtl="0">
              <a:spcBef>
                <a:spcPts val="0"/>
              </a:spcBef>
              <a:spcAft>
                <a:spcPts val="0"/>
              </a:spcAft>
              <a:buClr>
                <a:srgbClr val="7F7F7F"/>
              </a:buClr>
              <a:buSzPts val="1800"/>
              <a:buFont typeface="Noto Sans Symbols"/>
              <a:buChar char="▪"/>
            </a:pPr>
            <a:r>
              <a:rPr lang="x-none" sz="1800" b="1"/>
              <a:t>Færre undersøkes for latent TB med IGRA-test</a:t>
            </a:r>
            <a:endParaRPr sz="1800" b="1"/>
          </a:p>
          <a:p>
            <a:pPr marL="698500" lvl="1" indent="-279400" rtl="0">
              <a:spcBef>
                <a:spcPts val="360"/>
              </a:spcBef>
              <a:spcAft>
                <a:spcPts val="0"/>
              </a:spcAft>
              <a:buSzPts val="1800"/>
              <a:buChar char="▪"/>
            </a:pPr>
            <a:r>
              <a:rPr lang="x-none" sz="1800"/>
              <a:t>Kun personer med risikofaktorer for utvikling av TB skal testes</a:t>
            </a:r>
            <a:endParaRPr sz="1800"/>
          </a:p>
          <a:p>
            <a:pPr marL="342900" marR="0" lvl="0" indent="-330200" algn="l" rtl="0">
              <a:lnSpc>
                <a:spcPct val="100000"/>
              </a:lnSpc>
              <a:spcBef>
                <a:spcPts val="400"/>
              </a:spcBef>
              <a:spcAft>
                <a:spcPts val="0"/>
              </a:spcAft>
              <a:buClr>
                <a:srgbClr val="7F7F7F"/>
              </a:buClr>
              <a:buSzPts val="1800"/>
              <a:buFont typeface="Noto Sans Symbols"/>
              <a:buChar char="▪"/>
            </a:pPr>
            <a:r>
              <a:rPr lang="x-none" sz="1800"/>
              <a:t>Screening for latent TB med IGRA av voksne (15-35 år) begrenses til de som kommer fra land med </a:t>
            </a:r>
            <a:r>
              <a:rPr lang="x-none" sz="1800" b="1"/>
              <a:t>særlig høy forekomst</a:t>
            </a:r>
            <a:r>
              <a:rPr lang="x-none" sz="1800"/>
              <a:t> av TB</a:t>
            </a:r>
            <a:endParaRPr sz="1800"/>
          </a:p>
          <a:p>
            <a:pPr marL="342900" lvl="0" indent="-330200" rtl="0">
              <a:spcBef>
                <a:spcPts val="400"/>
              </a:spcBef>
              <a:spcAft>
                <a:spcPts val="0"/>
              </a:spcAft>
              <a:buClr>
                <a:srgbClr val="7F7F7F"/>
              </a:buClr>
              <a:buSzPts val="1800"/>
              <a:buFont typeface="Noto Sans Symbols"/>
              <a:buChar char="▪"/>
            </a:pPr>
            <a:r>
              <a:rPr lang="x-none" sz="1800"/>
              <a:t>Det å være nyankommen fra land med </a:t>
            </a:r>
            <a:r>
              <a:rPr lang="x-none" sz="1800" b="1"/>
              <a:t>særlig høy forekomst</a:t>
            </a:r>
            <a:r>
              <a:rPr lang="x-none" sz="1800"/>
              <a:t> av TB (&gt; 200/100 000 tilfeller) regnes som risikofaktor</a:t>
            </a:r>
            <a:endParaRPr sz="1800"/>
          </a:p>
          <a:p>
            <a:pPr marL="342900" marR="0" lvl="0" indent="-330200" algn="l" rtl="0">
              <a:spcBef>
                <a:spcPts val="400"/>
              </a:spcBef>
              <a:spcAft>
                <a:spcPts val="0"/>
              </a:spcAft>
              <a:buClr>
                <a:srgbClr val="7F7F7F"/>
              </a:buClr>
              <a:buSzPts val="1800"/>
              <a:buFont typeface="Noto Sans Symbols"/>
              <a:buChar char="▪"/>
            </a:pPr>
            <a:r>
              <a:rPr lang="x-none" sz="1800"/>
              <a:t>Innført et skille mellom land med"høy" og "særlig høy" tuberkuloseforekomst</a:t>
            </a:r>
            <a:endParaRPr sz="1800"/>
          </a:p>
          <a:p>
            <a:pPr marL="342900" marR="0" lvl="0" indent="-330200" algn="l" rtl="0">
              <a:spcBef>
                <a:spcPts val="400"/>
              </a:spcBef>
              <a:spcAft>
                <a:spcPts val="0"/>
              </a:spcAft>
              <a:buClr>
                <a:srgbClr val="7F7F7F"/>
              </a:buClr>
              <a:buSzPts val="1800"/>
              <a:buFont typeface="Noto Sans Symbols"/>
              <a:buChar char="▪"/>
            </a:pPr>
            <a:r>
              <a:rPr lang="x-none" sz="1800"/>
              <a:t>Forebyggende behandling eller annen oppfølging  skal tilbys alle IGRA-positive med risikofaktor forutvikling av sykdom</a:t>
            </a:r>
            <a:endParaRPr sz="1800"/>
          </a:p>
          <a:p>
            <a:pPr marL="342900" marR="0" lvl="0" indent="-330200" algn="l" rtl="0">
              <a:spcBef>
                <a:spcPts val="400"/>
              </a:spcBef>
              <a:spcAft>
                <a:spcPts val="0"/>
              </a:spcAft>
              <a:buClr>
                <a:srgbClr val="7F7F7F"/>
              </a:buClr>
              <a:buSzPts val="1800"/>
              <a:buFont typeface="Noto Sans Symbols"/>
              <a:buChar char="▪"/>
            </a:pPr>
            <a:r>
              <a:rPr lang="x-none" sz="1800" b="0" i="0" u="none" strike="noStrike" cap="none">
                <a:solidFill>
                  <a:schemeClr val="dk1"/>
                </a:solidFill>
                <a:latin typeface="Calibri"/>
                <a:ea typeface="Calibri"/>
                <a:cs typeface="Calibri"/>
                <a:sym typeface="Calibri"/>
              </a:rPr>
              <a:t>Spedbarn undersøkes med personlig konsultasjon med helsepersonell</a:t>
            </a:r>
            <a:endParaRPr sz="1800"/>
          </a:p>
          <a:p>
            <a:pPr marL="0" marR="0" lvl="0" indent="0" algn="l" rtl="0">
              <a:spcBef>
                <a:spcPts val="400"/>
              </a:spcBef>
              <a:spcAft>
                <a:spcPts val="0"/>
              </a:spcAft>
              <a:buNone/>
            </a:pPr>
            <a:endParaRPr sz="1800"/>
          </a:p>
          <a:p>
            <a:pPr marL="342900" marR="0" lvl="0" indent="-330200" algn="l" rtl="0">
              <a:spcBef>
                <a:spcPts val="400"/>
              </a:spcBef>
              <a:spcAft>
                <a:spcPts val="0"/>
              </a:spcAft>
              <a:buClr>
                <a:srgbClr val="7F7F7F"/>
              </a:buClr>
              <a:buSzPts val="1800"/>
              <a:buFont typeface="Noto Sans Symbols"/>
              <a:buChar char="▪"/>
            </a:pPr>
            <a:r>
              <a:rPr lang="x-none" sz="1800"/>
              <a:t>Screening for lungeTB ved ankomst videreføres uendret</a:t>
            </a:r>
            <a:endParaRPr sz="1800"/>
          </a:p>
          <a:p>
            <a:pPr marL="342900" marR="0" lvl="0" indent="-330200" algn="l" rtl="0">
              <a:spcBef>
                <a:spcPts val="400"/>
              </a:spcBef>
              <a:spcAft>
                <a:spcPts val="0"/>
              </a:spcAft>
              <a:buClr>
                <a:srgbClr val="7F7F7F"/>
              </a:buClr>
              <a:buSzPts val="1800"/>
              <a:buFont typeface="Noto Sans Symbols"/>
              <a:buChar char="▪"/>
            </a:pPr>
            <a:r>
              <a:rPr lang="x-none" sz="1800" i="0" u="none" strike="noStrike" cap="none">
                <a:solidFill>
                  <a:schemeClr val="dk1"/>
                </a:solidFill>
              </a:rPr>
              <a:t>Alle barn mellom 6 måneder og 14 år som kommer fra land med høy forekomst av TB skal som før primært undersøkes med IGRA</a:t>
            </a:r>
            <a:endParaRPr sz="1800" i="0" u="none" strike="noStrike" cap="none">
              <a:solidFill>
                <a:schemeClr val="dk1"/>
              </a:solidFill>
            </a:endParaRPr>
          </a:p>
          <a:p>
            <a:pPr marL="0" marR="0" lvl="0" indent="0" algn="l" rtl="0">
              <a:spcBef>
                <a:spcPts val="400"/>
              </a:spcBef>
              <a:spcAft>
                <a:spcPts val="0"/>
              </a:spcAft>
              <a:buNone/>
            </a:pPr>
            <a:endParaRPr sz="1800"/>
          </a:p>
          <a:p>
            <a:pPr marL="342900" marR="0" lvl="0" indent="-330200" algn="l" rtl="0">
              <a:spcBef>
                <a:spcPts val="400"/>
              </a:spcBef>
              <a:spcAft>
                <a:spcPts val="0"/>
              </a:spcAft>
              <a:buClr>
                <a:srgbClr val="7F7F7F"/>
              </a:buClr>
              <a:buSzPts val="1800"/>
              <a:buFont typeface="Noto Sans Symbols"/>
              <a:buChar char="▪"/>
            </a:pPr>
            <a:r>
              <a:rPr lang="x-none" sz="1800"/>
              <a:t>I tillegg: anbefales det at nyankomne asylsøkere, flyktninger og familiegjenforente tilbys  helseundersøkelse ved 3 mnd:</a:t>
            </a:r>
            <a:endParaRPr sz="1800"/>
          </a:p>
          <a:p>
            <a:pPr marL="698500" marR="0" lvl="1" indent="-279400" algn="l" rtl="0">
              <a:spcBef>
                <a:spcPts val="400"/>
              </a:spcBef>
              <a:spcAft>
                <a:spcPts val="0"/>
              </a:spcAft>
              <a:buSzPts val="1800"/>
              <a:buChar char="▪"/>
            </a:pPr>
            <a:r>
              <a:rPr lang="x-none" sz="1800"/>
              <a:t>IGRA av de med risikofaktorer</a:t>
            </a:r>
            <a:endParaRPr sz="18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pic>
        <p:nvPicPr>
          <p:cNvPr id="288" name="Shape 288"/>
          <p:cNvPicPr preferRelativeResize="0"/>
          <p:nvPr/>
        </p:nvPicPr>
        <p:blipFill rotWithShape="1">
          <a:blip r:embed="rId3">
            <a:alphaModFix/>
          </a:blip>
          <a:srcRect l="25047" r="27178"/>
          <a:stretch/>
        </p:blipFill>
        <p:spPr>
          <a:xfrm>
            <a:off x="1751625" y="1022700"/>
            <a:ext cx="5976250" cy="5388424"/>
          </a:xfrm>
          <a:prstGeom prst="rect">
            <a:avLst/>
          </a:prstGeom>
          <a:noFill/>
          <a:ln>
            <a:noFill/>
          </a:ln>
        </p:spPr>
      </p:pic>
      <p:sp>
        <p:nvSpPr>
          <p:cNvPr id="289" name="Shape 289"/>
          <p:cNvSpPr txBox="1"/>
          <p:nvPr/>
        </p:nvSpPr>
        <p:spPr>
          <a:xfrm>
            <a:off x="636900" y="0"/>
            <a:ext cx="7870200" cy="1022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x-none" sz="2800"/>
              <a:t>Hjelpemidler; flytskjema, brosjyrer, informasjons- og undervisningsmateriell på ulike språk</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Shape 295"/>
          <p:cNvSpPr txBox="1">
            <a:spLocks noGrp="1"/>
          </p:cNvSpPr>
          <p:nvPr>
            <p:ph type="title"/>
          </p:nvPr>
        </p:nvSpPr>
        <p:spPr>
          <a:xfrm>
            <a:off x="457200" y="163258"/>
            <a:ext cx="8311500" cy="1175400"/>
          </a:xfrm>
          <a:prstGeom prst="rect">
            <a:avLst/>
          </a:prstGeom>
        </p:spPr>
        <p:txBody>
          <a:bodyPr spcFirstLastPara="1" wrap="square" lIns="79750" tIns="79750" rIns="79750" bIns="79750" anchor="t" anchorCtr="0">
            <a:noAutofit/>
          </a:bodyPr>
          <a:lstStyle/>
          <a:p>
            <a:pPr marL="0" lvl="0" indent="0" algn="ctr">
              <a:spcBef>
                <a:spcPts val="0"/>
              </a:spcBef>
              <a:spcAft>
                <a:spcPts val="0"/>
              </a:spcAft>
              <a:buNone/>
            </a:pPr>
            <a:r>
              <a:rPr lang="x-none" sz="3000"/>
              <a:t>Rutineundersøkelse for tuberkulose ved ankomst til Norge</a:t>
            </a:r>
            <a:endParaRPr sz="3000"/>
          </a:p>
        </p:txBody>
      </p:sp>
      <p:sp>
        <p:nvSpPr>
          <p:cNvPr id="296" name="Shape 296"/>
          <p:cNvSpPr txBox="1">
            <a:spLocks noGrp="1"/>
          </p:cNvSpPr>
          <p:nvPr>
            <p:ph type="body" idx="1"/>
          </p:nvPr>
        </p:nvSpPr>
        <p:spPr>
          <a:xfrm>
            <a:off x="688500" y="1338650"/>
            <a:ext cx="8169300" cy="5519400"/>
          </a:xfrm>
          <a:prstGeom prst="rect">
            <a:avLst/>
          </a:prstGeom>
        </p:spPr>
        <p:txBody>
          <a:bodyPr spcFirstLastPara="1" wrap="square" lIns="79750" tIns="79750" rIns="79750" bIns="79750" anchor="t" anchorCtr="0">
            <a:noAutofit/>
          </a:bodyPr>
          <a:lstStyle/>
          <a:p>
            <a:pPr marL="254000" marR="12700" lvl="0" indent="-228600" rtl="0">
              <a:lnSpc>
                <a:spcPct val="115000"/>
              </a:lnSpc>
              <a:spcBef>
                <a:spcPts val="0"/>
              </a:spcBef>
              <a:spcAft>
                <a:spcPts val="0"/>
              </a:spcAft>
              <a:buClr>
                <a:schemeClr val="dk1"/>
              </a:buClr>
              <a:buSzPts val="1400"/>
              <a:buFont typeface="Arial"/>
              <a:buNone/>
            </a:pPr>
            <a:r>
              <a:rPr lang="x-none" sz="1400" b="1">
                <a:latin typeface="Arial"/>
                <a:ea typeface="Arial"/>
                <a:cs typeface="Arial"/>
                <a:sym typeface="Arial"/>
              </a:rPr>
              <a:t>Generelt om undersøkelsen:</a:t>
            </a:r>
            <a:endParaRPr sz="1400" b="1">
              <a:latin typeface="Arial"/>
              <a:ea typeface="Arial"/>
              <a:cs typeface="Arial"/>
              <a:sym typeface="Arial"/>
            </a:endParaRPr>
          </a:p>
          <a:p>
            <a:pPr marL="990600" marR="12700" lvl="1" indent="-317500" rtl="0">
              <a:lnSpc>
                <a:spcPct val="115000"/>
              </a:lnSpc>
              <a:spcBef>
                <a:spcPts val="0"/>
              </a:spcBef>
              <a:spcAft>
                <a:spcPts val="0"/>
              </a:spcAft>
              <a:buClr>
                <a:schemeClr val="dk1"/>
              </a:buClr>
              <a:buSzPts val="1400"/>
              <a:buFont typeface="Arial"/>
              <a:buChar char="●"/>
            </a:pPr>
            <a:r>
              <a:rPr lang="x-none" sz="1400">
                <a:latin typeface="Arial"/>
                <a:ea typeface="Arial"/>
                <a:cs typeface="Arial"/>
                <a:sym typeface="Arial"/>
              </a:rPr>
              <a:t>Mantoux etterfulgt av IGRA ved positivt resultat, er likestilt med kun IGRA i alle aldersgrupper.</a:t>
            </a:r>
            <a:endParaRPr sz="1400">
              <a:latin typeface="Arial"/>
              <a:ea typeface="Arial"/>
              <a:cs typeface="Arial"/>
              <a:sym typeface="Arial"/>
            </a:endParaRPr>
          </a:p>
          <a:p>
            <a:pPr marL="990600" marR="12700" lvl="1" indent="-317500" rtl="0">
              <a:lnSpc>
                <a:spcPct val="130000"/>
              </a:lnSpc>
              <a:spcBef>
                <a:spcPts val="0"/>
              </a:spcBef>
              <a:spcAft>
                <a:spcPts val="0"/>
              </a:spcAft>
              <a:buClr>
                <a:schemeClr val="dk1"/>
              </a:buClr>
              <a:buSzPts val="1400"/>
              <a:buFont typeface="Arial"/>
              <a:buChar char="●"/>
            </a:pPr>
            <a:r>
              <a:rPr lang="x-none" sz="1400">
                <a:latin typeface="Arial"/>
                <a:ea typeface="Arial"/>
                <a:cs typeface="Arial"/>
                <a:sym typeface="Arial"/>
              </a:rPr>
              <a:t>Positivt røntgen skal følges av </a:t>
            </a:r>
            <a:r>
              <a:rPr lang="x-none" sz="1400" u="sng">
                <a:solidFill>
                  <a:srgbClr val="131D9D"/>
                </a:solidFill>
                <a:latin typeface="Arial"/>
                <a:ea typeface="Arial"/>
                <a:cs typeface="Arial"/>
                <a:sym typeface="Arial"/>
                <a:hlinkClick r:id="rId3"/>
              </a:rPr>
              <a:t>sputumundersøkelse</a:t>
            </a:r>
            <a:r>
              <a:rPr lang="x-none" sz="1400">
                <a:latin typeface="Arial"/>
                <a:ea typeface="Arial"/>
                <a:cs typeface="Arial"/>
                <a:sym typeface="Arial"/>
              </a:rPr>
              <a:t>.</a:t>
            </a:r>
            <a:endParaRPr sz="1400">
              <a:latin typeface="Arial"/>
              <a:ea typeface="Arial"/>
              <a:cs typeface="Arial"/>
              <a:sym typeface="Arial"/>
            </a:endParaRPr>
          </a:p>
          <a:p>
            <a:pPr marL="990600" marR="12700" lvl="1" indent="-317500" rtl="0">
              <a:lnSpc>
                <a:spcPct val="130000"/>
              </a:lnSpc>
              <a:spcBef>
                <a:spcPts val="0"/>
              </a:spcBef>
              <a:spcAft>
                <a:spcPts val="0"/>
              </a:spcAft>
              <a:buClr>
                <a:schemeClr val="dk1"/>
              </a:buClr>
              <a:buSzPts val="1400"/>
              <a:buFont typeface="Arial"/>
              <a:buChar char="●"/>
            </a:pPr>
            <a:r>
              <a:rPr lang="x-none" sz="1400">
                <a:latin typeface="Arial"/>
                <a:ea typeface="Arial"/>
                <a:cs typeface="Arial"/>
                <a:sym typeface="Arial"/>
              </a:rPr>
              <a:t>Ved mistanke om lungetuberkulose - henvis straks.</a:t>
            </a:r>
            <a:endParaRPr sz="1400">
              <a:latin typeface="Arial"/>
              <a:ea typeface="Arial"/>
              <a:cs typeface="Arial"/>
              <a:sym typeface="Arial"/>
            </a:endParaRPr>
          </a:p>
          <a:p>
            <a:pPr marL="990600" marR="12700" lvl="1" indent="-317500" rtl="0">
              <a:lnSpc>
                <a:spcPct val="130000"/>
              </a:lnSpc>
              <a:spcBef>
                <a:spcPts val="0"/>
              </a:spcBef>
              <a:spcAft>
                <a:spcPts val="0"/>
              </a:spcAft>
              <a:buClr>
                <a:schemeClr val="dk1"/>
              </a:buClr>
              <a:buSzPts val="1400"/>
              <a:buFont typeface="Arial"/>
              <a:buChar char="●"/>
            </a:pPr>
            <a:r>
              <a:rPr lang="x-none" sz="1400">
                <a:latin typeface="Arial"/>
                <a:ea typeface="Arial"/>
                <a:cs typeface="Arial"/>
                <a:sym typeface="Arial"/>
              </a:rPr>
              <a:t>Røntgen kan tas av </a:t>
            </a:r>
            <a:r>
              <a:rPr lang="x-none" sz="1400" u="sng">
                <a:solidFill>
                  <a:srgbClr val="131D9D"/>
                </a:solidFill>
                <a:latin typeface="Arial"/>
                <a:ea typeface="Arial"/>
                <a:cs typeface="Arial"/>
                <a:sym typeface="Arial"/>
                <a:hlinkClick r:id="rId4"/>
              </a:rPr>
              <a:t>gravide</a:t>
            </a:r>
            <a:r>
              <a:rPr lang="x-none" sz="1400">
                <a:latin typeface="Arial"/>
                <a:ea typeface="Arial"/>
                <a:cs typeface="Arial"/>
                <a:sym typeface="Arial"/>
              </a:rPr>
              <a:t>.</a:t>
            </a:r>
            <a:endParaRPr sz="1400">
              <a:latin typeface="Arial"/>
              <a:ea typeface="Arial"/>
              <a:cs typeface="Arial"/>
              <a:sym typeface="Arial"/>
            </a:endParaRPr>
          </a:p>
          <a:p>
            <a:pPr marL="990600" marR="12700" lvl="1" indent="-317500" rtl="0">
              <a:lnSpc>
                <a:spcPct val="130000"/>
              </a:lnSpc>
              <a:spcBef>
                <a:spcPts val="0"/>
              </a:spcBef>
              <a:spcAft>
                <a:spcPts val="0"/>
              </a:spcAft>
              <a:buClr>
                <a:schemeClr val="dk1"/>
              </a:buClr>
              <a:buSzPts val="1400"/>
              <a:buFont typeface="Arial"/>
              <a:buChar char="●"/>
            </a:pPr>
            <a:r>
              <a:rPr lang="x-none" sz="1400">
                <a:latin typeface="Arial"/>
                <a:ea typeface="Arial"/>
                <a:cs typeface="Arial"/>
                <a:sym typeface="Arial"/>
              </a:rPr>
              <a:t>Tuberkuloseundersøkelse og reise til denne skal være uten egenandel for den som har plikt til undersøkelse.</a:t>
            </a:r>
            <a:endParaRPr sz="1400">
              <a:latin typeface="Arial"/>
              <a:ea typeface="Arial"/>
              <a:cs typeface="Arial"/>
              <a:sym typeface="Arial"/>
            </a:endParaRPr>
          </a:p>
          <a:p>
            <a:pPr marL="990600" marR="12700" lvl="1" indent="-317500" rtl="0">
              <a:lnSpc>
                <a:spcPct val="130000"/>
              </a:lnSpc>
              <a:spcBef>
                <a:spcPts val="0"/>
              </a:spcBef>
              <a:spcAft>
                <a:spcPts val="0"/>
              </a:spcAft>
              <a:buClr>
                <a:schemeClr val="dk1"/>
              </a:buClr>
              <a:buSzPts val="1400"/>
              <a:buFont typeface="Arial"/>
              <a:buChar char="●"/>
            </a:pPr>
            <a:r>
              <a:rPr lang="x-none" sz="1400">
                <a:latin typeface="Arial"/>
                <a:ea typeface="Arial"/>
                <a:cs typeface="Arial"/>
                <a:sym typeface="Arial"/>
              </a:rPr>
              <a:t>Ingen restriksjoner i aktivitet i påvente av svar på rutinemessig undersøkelse. </a:t>
            </a:r>
            <a:endParaRPr sz="1400">
              <a:latin typeface="Arial"/>
              <a:ea typeface="Arial"/>
              <a:cs typeface="Arial"/>
              <a:sym typeface="Arial"/>
            </a:endParaRPr>
          </a:p>
          <a:p>
            <a:pPr marL="254000" marR="12700" lvl="0" indent="-228600" rtl="0">
              <a:lnSpc>
                <a:spcPct val="115000"/>
              </a:lnSpc>
              <a:spcBef>
                <a:spcPts val="0"/>
              </a:spcBef>
              <a:spcAft>
                <a:spcPts val="0"/>
              </a:spcAft>
              <a:buClr>
                <a:schemeClr val="dk1"/>
              </a:buClr>
              <a:buSzPts val="1400"/>
              <a:buFont typeface="Arial"/>
              <a:buNone/>
            </a:pPr>
            <a:endParaRPr sz="1400">
              <a:latin typeface="Arial"/>
              <a:ea typeface="Arial"/>
              <a:cs typeface="Arial"/>
              <a:sym typeface="Arial"/>
            </a:endParaRPr>
          </a:p>
          <a:p>
            <a:pPr marL="254000" marR="12700" lvl="0" indent="-228600" rtl="0">
              <a:lnSpc>
                <a:spcPct val="115000"/>
              </a:lnSpc>
              <a:spcBef>
                <a:spcPts val="0"/>
              </a:spcBef>
              <a:spcAft>
                <a:spcPts val="0"/>
              </a:spcAft>
              <a:buClr>
                <a:schemeClr val="dk1"/>
              </a:buClr>
              <a:buSzPts val="1400"/>
              <a:buFont typeface="Arial"/>
              <a:buNone/>
            </a:pPr>
            <a:r>
              <a:rPr lang="x-none" sz="1400" b="1">
                <a:latin typeface="Arial"/>
                <a:ea typeface="Arial"/>
                <a:cs typeface="Arial"/>
                <a:sym typeface="Arial"/>
              </a:rPr>
              <a:t>Tolkning av IGRA-resultater:</a:t>
            </a:r>
            <a:endParaRPr sz="1400" b="1">
              <a:latin typeface="Arial"/>
              <a:ea typeface="Arial"/>
              <a:cs typeface="Arial"/>
              <a:sym typeface="Arial"/>
            </a:endParaRPr>
          </a:p>
          <a:p>
            <a:pPr marL="990600" marR="12700" lvl="1" indent="-317500" rtl="0">
              <a:lnSpc>
                <a:spcPct val="115000"/>
              </a:lnSpc>
              <a:spcBef>
                <a:spcPts val="0"/>
              </a:spcBef>
              <a:spcAft>
                <a:spcPts val="0"/>
              </a:spcAft>
              <a:buClr>
                <a:schemeClr val="dk1"/>
              </a:buClr>
              <a:buSzPts val="1400"/>
              <a:buFont typeface="Arial"/>
              <a:buChar char="●"/>
            </a:pPr>
            <a:r>
              <a:rPr lang="x-none" sz="1400">
                <a:latin typeface="Arial"/>
                <a:ea typeface="Arial"/>
                <a:cs typeface="Arial"/>
                <a:sym typeface="Arial"/>
              </a:rPr>
              <a:t>Positiv (inkludert svakt positiv): Henvis.</a:t>
            </a:r>
            <a:endParaRPr sz="1400">
              <a:latin typeface="Arial"/>
              <a:ea typeface="Arial"/>
              <a:cs typeface="Arial"/>
              <a:sym typeface="Arial"/>
            </a:endParaRPr>
          </a:p>
          <a:p>
            <a:pPr marL="990600" marR="12700" lvl="1" indent="-317500" rtl="0">
              <a:lnSpc>
                <a:spcPct val="115000"/>
              </a:lnSpc>
              <a:spcBef>
                <a:spcPts val="0"/>
              </a:spcBef>
              <a:spcAft>
                <a:spcPts val="0"/>
              </a:spcAft>
              <a:buClr>
                <a:schemeClr val="dk1"/>
              </a:buClr>
              <a:buSzPts val="1400"/>
              <a:buFont typeface="Arial"/>
              <a:buChar char="●"/>
            </a:pPr>
            <a:r>
              <a:rPr lang="x-none" sz="1400">
                <a:latin typeface="Arial"/>
                <a:ea typeface="Arial"/>
                <a:cs typeface="Arial"/>
                <a:sym typeface="Arial"/>
              </a:rPr>
              <a:t>Gråsone: Ny prøve 3–6 uker. Hvis fortsatt gråsone: Henvis.</a:t>
            </a:r>
            <a:endParaRPr sz="1400">
              <a:latin typeface="Arial"/>
              <a:ea typeface="Arial"/>
              <a:cs typeface="Arial"/>
              <a:sym typeface="Arial"/>
            </a:endParaRPr>
          </a:p>
          <a:p>
            <a:pPr marL="990600" marR="12700" lvl="1" indent="-317500" rtl="0">
              <a:lnSpc>
                <a:spcPct val="130000"/>
              </a:lnSpc>
              <a:spcBef>
                <a:spcPts val="0"/>
              </a:spcBef>
              <a:spcAft>
                <a:spcPts val="0"/>
              </a:spcAft>
              <a:buClr>
                <a:schemeClr val="dk1"/>
              </a:buClr>
              <a:buSzPts val="1400"/>
              <a:buFont typeface="Arial"/>
              <a:buChar char="●"/>
            </a:pPr>
            <a:r>
              <a:rPr lang="x-none" sz="1400">
                <a:latin typeface="Arial"/>
                <a:ea typeface="Arial"/>
                <a:cs typeface="Arial"/>
                <a:sym typeface="Arial"/>
              </a:rPr>
              <a:t>Inkonklusiv: Ny prøve. Ved kjent immunsvekkelse, rekvirer </a:t>
            </a:r>
            <a:r>
              <a:rPr lang="x-none" sz="1400" u="sng">
                <a:solidFill>
                  <a:srgbClr val="131D9D"/>
                </a:solidFill>
                <a:latin typeface="Arial"/>
                <a:ea typeface="Arial"/>
                <a:cs typeface="Arial"/>
                <a:sym typeface="Arial"/>
                <a:hlinkClick r:id="rId5"/>
              </a:rPr>
              <a:t>T-spot TB</a:t>
            </a:r>
            <a:r>
              <a:rPr lang="x-none" sz="1400">
                <a:latin typeface="Arial"/>
                <a:ea typeface="Arial"/>
                <a:cs typeface="Arial"/>
                <a:sym typeface="Arial"/>
              </a:rPr>
              <a:t> fra Folkehelseinstituttet. Hvis fortsatt inkonklusiv: Henvis.</a:t>
            </a:r>
            <a:endParaRPr sz="1400">
              <a:latin typeface="Arial"/>
              <a:ea typeface="Arial"/>
              <a:cs typeface="Arial"/>
              <a:sym typeface="Arial"/>
            </a:endParaRPr>
          </a:p>
          <a:p>
            <a:pPr marL="990600" marR="12700" lvl="1" indent="-317500" rtl="0">
              <a:lnSpc>
                <a:spcPct val="130000"/>
              </a:lnSpc>
              <a:spcBef>
                <a:spcPts val="0"/>
              </a:spcBef>
              <a:spcAft>
                <a:spcPts val="0"/>
              </a:spcAft>
              <a:buClr>
                <a:schemeClr val="dk1"/>
              </a:buClr>
              <a:buSzPts val="1400"/>
              <a:buFont typeface="Arial"/>
              <a:buChar char="●"/>
            </a:pPr>
            <a:r>
              <a:rPr lang="x-none" sz="1400">
                <a:latin typeface="Arial"/>
                <a:ea typeface="Arial"/>
                <a:cs typeface="Arial"/>
                <a:sym typeface="Arial"/>
              </a:rPr>
              <a:t>Negativt resultat: Avslutt. NB! Immunsvekkede personer og små barn kan ha falsk negativ IGRA. Ha lav terskel for å henvise.</a:t>
            </a:r>
            <a:endParaRPr sz="1400">
              <a:latin typeface="Arial"/>
              <a:ea typeface="Arial"/>
              <a:cs typeface="Arial"/>
              <a:sym typeface="Arial"/>
            </a:endParaRPr>
          </a:p>
          <a:p>
            <a:pPr marL="342900" lvl="0" indent="-139700">
              <a:spcBef>
                <a:spcPts val="4200"/>
              </a:spcBef>
              <a:spcAft>
                <a:spcPts val="0"/>
              </a:spcAft>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Shape 302"/>
          <p:cNvSpPr txBox="1">
            <a:spLocks noGrp="1"/>
          </p:cNvSpPr>
          <p:nvPr>
            <p:ph type="title"/>
          </p:nvPr>
        </p:nvSpPr>
        <p:spPr>
          <a:xfrm>
            <a:off x="521950" y="180000"/>
            <a:ext cx="8478000" cy="922500"/>
          </a:xfrm>
          <a:prstGeom prst="rect">
            <a:avLst/>
          </a:prstGeom>
        </p:spPr>
        <p:txBody>
          <a:bodyPr spcFirstLastPara="1" wrap="square" lIns="79750" tIns="79750" rIns="79750" bIns="79750" anchor="t" anchorCtr="0">
            <a:noAutofit/>
          </a:bodyPr>
          <a:lstStyle/>
          <a:p>
            <a:pPr marL="0" lvl="0" indent="0">
              <a:spcBef>
                <a:spcPts val="0"/>
              </a:spcBef>
              <a:spcAft>
                <a:spcPts val="0"/>
              </a:spcAft>
              <a:buNone/>
            </a:pPr>
            <a:r>
              <a:rPr lang="x-none" sz="2400" b="1">
                <a:solidFill>
                  <a:srgbClr val="000000"/>
                </a:solidFill>
              </a:rPr>
              <a:t>Informasjon til fastlege som mottar kopi av denne henvisningen</a:t>
            </a:r>
            <a:endParaRPr sz="2400">
              <a:solidFill>
                <a:srgbClr val="000000"/>
              </a:solidFill>
            </a:endParaRPr>
          </a:p>
        </p:txBody>
      </p:sp>
      <p:sp>
        <p:nvSpPr>
          <p:cNvPr id="303" name="Shape 303"/>
          <p:cNvSpPr txBox="1">
            <a:spLocks noGrp="1"/>
          </p:cNvSpPr>
          <p:nvPr>
            <p:ph type="body" idx="1"/>
          </p:nvPr>
        </p:nvSpPr>
        <p:spPr>
          <a:xfrm>
            <a:off x="438600" y="1223025"/>
            <a:ext cx="8266800" cy="5807400"/>
          </a:xfrm>
          <a:prstGeom prst="rect">
            <a:avLst/>
          </a:prstGeom>
        </p:spPr>
        <p:txBody>
          <a:bodyPr spcFirstLastPara="1" wrap="square" lIns="79750" tIns="79750" rIns="79750" bIns="79750" anchor="t" anchorCtr="0">
            <a:noAutofit/>
          </a:bodyPr>
          <a:lstStyle/>
          <a:p>
            <a:pPr marL="457200" lvl="0" indent="-381000" rtl="0">
              <a:lnSpc>
                <a:spcPct val="103636"/>
              </a:lnSpc>
              <a:spcBef>
                <a:spcPts val="0"/>
              </a:spcBef>
              <a:spcAft>
                <a:spcPts val="0"/>
              </a:spcAft>
              <a:buClr>
                <a:srgbClr val="000000"/>
              </a:buClr>
              <a:buSzPts val="2400"/>
              <a:buChar char="▪"/>
            </a:pPr>
            <a:r>
              <a:rPr lang="x-none" sz="2400">
                <a:solidFill>
                  <a:srgbClr val="000000"/>
                </a:solidFill>
              </a:rPr>
              <a:t>vite om IGRA-positive personer på sin liste</a:t>
            </a:r>
            <a:endParaRPr sz="2400">
              <a:solidFill>
                <a:srgbClr val="000000"/>
              </a:solidFill>
            </a:endParaRPr>
          </a:p>
          <a:p>
            <a:pPr marL="457200" lvl="0" indent="-381000" rtl="0">
              <a:lnSpc>
                <a:spcPct val="103636"/>
              </a:lnSpc>
              <a:spcBef>
                <a:spcPts val="0"/>
              </a:spcBef>
              <a:spcAft>
                <a:spcPts val="0"/>
              </a:spcAft>
              <a:buClr>
                <a:srgbClr val="000000"/>
              </a:buClr>
              <a:buSzPts val="2400"/>
              <a:buChar char="▪"/>
            </a:pPr>
            <a:r>
              <a:rPr lang="x-none" sz="2400">
                <a:solidFill>
                  <a:srgbClr val="000000"/>
                </a:solidFill>
              </a:rPr>
              <a:t>være oppmerksom på typiske symptomer på tuberkulose hos IGRA-positive personer (langvarig hoste, nattesvette, lymfeknutesvulst, vekttap, nedsatt allmenntilstand)</a:t>
            </a:r>
            <a:endParaRPr sz="2400">
              <a:solidFill>
                <a:srgbClr val="000000"/>
              </a:solidFill>
            </a:endParaRPr>
          </a:p>
          <a:p>
            <a:pPr marL="457200" marR="165100" lvl="0" indent="-381000" rtl="0">
              <a:lnSpc>
                <a:spcPct val="115000"/>
              </a:lnSpc>
              <a:spcBef>
                <a:spcPts val="0"/>
              </a:spcBef>
              <a:spcAft>
                <a:spcPts val="0"/>
              </a:spcAft>
              <a:buClr>
                <a:srgbClr val="000000"/>
              </a:buClr>
              <a:buSzPts val="2400"/>
              <a:buChar char="▪"/>
            </a:pPr>
            <a:r>
              <a:rPr lang="x-none" sz="2400">
                <a:solidFill>
                  <a:srgbClr val="000000"/>
                </a:solidFill>
              </a:rPr>
              <a:t>være oppmerksom på risikofaktorer for utvikling av tuberkulose hos IGRA-positive personer og eventuelt vurdere å henvise med tanke på oppstart av forebyggende behandling</a:t>
            </a:r>
            <a:endParaRPr sz="2400">
              <a:solidFill>
                <a:srgbClr val="000000"/>
              </a:solidFill>
            </a:endParaRPr>
          </a:p>
          <a:p>
            <a:pPr marL="457200" marR="127000" lvl="0" indent="-381000" rtl="0">
              <a:lnSpc>
                <a:spcPct val="115000"/>
              </a:lnSpc>
              <a:spcBef>
                <a:spcPts val="0"/>
              </a:spcBef>
              <a:spcAft>
                <a:spcPts val="0"/>
              </a:spcAft>
              <a:buClr>
                <a:srgbClr val="000000"/>
              </a:buClr>
              <a:buSzPts val="2400"/>
              <a:buChar char="▪"/>
            </a:pPr>
            <a:r>
              <a:rPr lang="x-none" sz="2400">
                <a:solidFill>
                  <a:srgbClr val="000000"/>
                </a:solidFill>
              </a:rPr>
              <a:t>forsikre seg om at IGRA-positive personer forstår hva dette innebærer; at de er friske og ikke kan smitte andre, men at de har økt risiko for å utvikle tuberkulose og må kontakte lege ved vedvarende symptomer over 3 uker</a:t>
            </a:r>
            <a:endParaRPr sz="2400">
              <a:solidFill>
                <a:srgbClr val="000000"/>
              </a:solidFill>
            </a:endParaRPr>
          </a:p>
          <a:p>
            <a:pPr marL="800100" lvl="0" indent="-139700">
              <a:spcBef>
                <a:spcPts val="600"/>
              </a:spcBef>
              <a:spcAft>
                <a:spcPts val="0"/>
              </a:spcAft>
              <a:buNone/>
            </a:pPr>
            <a:endParaRPr sz="2400">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Shape 99"/>
          <p:cNvPicPr preferRelativeResize="0"/>
          <p:nvPr/>
        </p:nvPicPr>
        <p:blipFill>
          <a:blip r:embed="rId3">
            <a:alphaModFix/>
          </a:blip>
          <a:stretch>
            <a:fillRect/>
          </a:stretch>
        </p:blipFill>
        <p:spPr>
          <a:xfrm>
            <a:off x="77125" y="1582625"/>
            <a:ext cx="8925426" cy="4839564"/>
          </a:xfrm>
          <a:prstGeom prst="rect">
            <a:avLst/>
          </a:prstGeom>
          <a:noFill/>
          <a:ln>
            <a:noFill/>
          </a:ln>
        </p:spPr>
      </p:pic>
      <p:sp>
        <p:nvSpPr>
          <p:cNvPr id="100" name="Shape 100"/>
          <p:cNvSpPr txBox="1"/>
          <p:nvPr/>
        </p:nvSpPr>
        <p:spPr>
          <a:xfrm>
            <a:off x="1479275" y="360950"/>
            <a:ext cx="7523400" cy="9954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x-none" sz="3000"/>
              <a:t>TB i Norge etter fødested 2007-2016 </a:t>
            </a:r>
            <a:r>
              <a:rPr lang="x-none" sz="2400"/>
              <a:t>gjennomsnitt per år. Befolkningstall: SSB </a:t>
            </a:r>
            <a:endParaRPr sz="2400"/>
          </a:p>
        </p:txBody>
      </p:sp>
      <p:sp>
        <p:nvSpPr>
          <p:cNvPr id="101" name="Shape 101"/>
          <p:cNvSpPr txBox="1"/>
          <p:nvPr/>
        </p:nvSpPr>
        <p:spPr>
          <a:xfrm>
            <a:off x="5963350" y="6422200"/>
            <a:ext cx="2776500" cy="3510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x-none"/>
              <a:t>KIlde: Folkehelseinstituttet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416250" y="451783"/>
            <a:ext cx="8311500" cy="11754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x-none" sz="3600" b="0" i="0" u="none" strike="noStrike" cap="none">
                <a:solidFill>
                  <a:schemeClr val="dk1"/>
                </a:solidFill>
                <a:latin typeface="Calibri"/>
                <a:ea typeface="Calibri"/>
                <a:cs typeface="Calibri"/>
                <a:sym typeface="Calibri"/>
              </a:rPr>
              <a:t>Lovgrunnlag </a:t>
            </a:r>
            <a:br>
              <a:rPr lang="x-none" sz="3600" b="0" i="0" u="none" strike="noStrike" cap="none">
                <a:solidFill>
                  <a:schemeClr val="dk1"/>
                </a:solidFill>
                <a:latin typeface="Calibri"/>
                <a:ea typeface="Calibri"/>
                <a:cs typeface="Calibri"/>
                <a:sym typeface="Calibri"/>
              </a:rPr>
            </a:br>
            <a:r>
              <a:rPr lang="x-none" sz="3600" b="0" i="0" u="none" strike="noStrike" cap="none">
                <a:solidFill>
                  <a:schemeClr val="dk1"/>
                </a:solidFill>
                <a:latin typeface="Calibri"/>
                <a:ea typeface="Calibri"/>
                <a:cs typeface="Calibri"/>
                <a:sym typeface="Calibri"/>
              </a:rPr>
              <a:t>Tuberkuloseforskriften - </a:t>
            </a:r>
            <a:r>
              <a:rPr lang="x-none" sz="3600"/>
              <a:t>§3.1</a:t>
            </a:r>
            <a:endParaRPr sz="3600"/>
          </a:p>
          <a:p>
            <a:pPr marL="0" marR="0" lvl="0" indent="0" algn="ctr" rtl="0">
              <a:spcBef>
                <a:spcPts val="0"/>
              </a:spcBef>
              <a:spcAft>
                <a:spcPts val="0"/>
              </a:spcAft>
              <a:buNone/>
            </a:pPr>
            <a:r>
              <a:rPr lang="x-none" sz="2400"/>
              <a:t>Plikt til undersøkelse</a:t>
            </a:r>
            <a:r>
              <a:rPr lang="x-none" sz="3600"/>
              <a:t> </a:t>
            </a:r>
            <a:endParaRPr sz="3600" b="0" i="0" u="none" strike="noStrike" cap="none">
              <a:solidFill>
                <a:schemeClr val="dk1"/>
              </a:solidFill>
              <a:latin typeface="Calibri"/>
              <a:ea typeface="Calibri"/>
              <a:cs typeface="Calibri"/>
              <a:sym typeface="Calibri"/>
            </a:endParaRPr>
          </a:p>
        </p:txBody>
      </p:sp>
      <p:sp>
        <p:nvSpPr>
          <p:cNvPr id="107" name="Shape 107"/>
          <p:cNvSpPr txBox="1">
            <a:spLocks noGrp="1"/>
          </p:cNvSpPr>
          <p:nvPr>
            <p:ph type="body" idx="1"/>
          </p:nvPr>
        </p:nvSpPr>
        <p:spPr>
          <a:xfrm>
            <a:off x="416258" y="1461420"/>
            <a:ext cx="8311500" cy="49632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480"/>
              </a:spcBef>
              <a:spcAft>
                <a:spcPts val="0"/>
              </a:spcAft>
              <a:buClr>
                <a:srgbClr val="7F7F7F"/>
              </a:buClr>
              <a:buSzPts val="2400"/>
              <a:buFont typeface="Noto Sans Symbols"/>
              <a:buChar char="▪"/>
            </a:pPr>
            <a:r>
              <a:rPr lang="x-none" sz="2400" b="0" i="0" u="none" strike="noStrike" cap="none">
                <a:solidFill>
                  <a:schemeClr val="dk1"/>
                </a:solidFill>
                <a:latin typeface="Calibri"/>
                <a:ea typeface="Calibri"/>
                <a:cs typeface="Calibri"/>
                <a:sym typeface="Calibri"/>
              </a:rPr>
              <a:t>Personer fra land med høy forekomst av tuberkulose</a:t>
            </a:r>
            <a:endParaRPr sz="2400" b="0" i="0" u="none" strike="noStrike" cap="none">
              <a:solidFill>
                <a:schemeClr val="dk1"/>
              </a:solidFill>
              <a:latin typeface="Calibri"/>
              <a:ea typeface="Calibri"/>
              <a:cs typeface="Calibri"/>
              <a:sym typeface="Calibri"/>
            </a:endParaRPr>
          </a:p>
          <a:p>
            <a:pPr marL="698500" marR="0" lvl="1" indent="-279400" algn="l" rtl="0">
              <a:spcBef>
                <a:spcPts val="480"/>
              </a:spcBef>
              <a:spcAft>
                <a:spcPts val="0"/>
              </a:spcAft>
              <a:buClr>
                <a:srgbClr val="7F7F7F"/>
              </a:buClr>
              <a:buSzPts val="1800"/>
              <a:buFont typeface="Noto Sans Symbols"/>
              <a:buChar char="▪"/>
            </a:pPr>
            <a:r>
              <a:rPr lang="x-none" sz="1800" b="0" i="0" u="none" strike="noStrike" cap="none">
                <a:solidFill>
                  <a:schemeClr val="dk1"/>
                </a:solidFill>
                <a:latin typeface="Calibri"/>
                <a:ea typeface="Calibri"/>
                <a:cs typeface="Calibri"/>
                <a:sym typeface="Calibri"/>
              </a:rPr>
              <a:t>som skal oppholde seg mer enn tre måneder i Norge</a:t>
            </a:r>
            <a:endParaRPr sz="1800"/>
          </a:p>
          <a:p>
            <a:pPr marL="342900" marR="0" lvl="0" indent="-342900" algn="l" rtl="0">
              <a:spcBef>
                <a:spcPts val="480"/>
              </a:spcBef>
              <a:spcAft>
                <a:spcPts val="0"/>
              </a:spcAft>
              <a:buClr>
                <a:srgbClr val="7F7F7F"/>
              </a:buClr>
              <a:buSzPts val="2400"/>
              <a:buFont typeface="Noto Sans Symbols"/>
              <a:buChar char="▪"/>
            </a:pPr>
            <a:r>
              <a:rPr lang="x-none" sz="2400" b="0" i="0" u="none" strike="noStrike" cap="none">
                <a:solidFill>
                  <a:schemeClr val="dk1"/>
                </a:solidFill>
                <a:latin typeface="Calibri"/>
                <a:ea typeface="Calibri"/>
                <a:cs typeface="Calibri"/>
                <a:sym typeface="Calibri"/>
              </a:rPr>
              <a:t>Alle flyktninger og asylsøkere</a:t>
            </a:r>
            <a:endParaRPr/>
          </a:p>
          <a:p>
            <a:pPr marL="342900" marR="0" lvl="0" indent="-190500" algn="l" rtl="0">
              <a:spcBef>
                <a:spcPts val="480"/>
              </a:spcBef>
              <a:spcAft>
                <a:spcPts val="0"/>
              </a:spcAft>
              <a:buClr>
                <a:srgbClr val="7F7F7F"/>
              </a:buClr>
              <a:buSzPts val="2400"/>
              <a:buFont typeface="Noto Sans Symbols"/>
              <a:buNone/>
            </a:pPr>
            <a:endParaRPr sz="2400" b="0" i="0" u="none" strike="noStrike" cap="none">
              <a:solidFill>
                <a:schemeClr val="dk1"/>
              </a:solidFill>
              <a:latin typeface="Calibri"/>
              <a:ea typeface="Calibri"/>
              <a:cs typeface="Calibri"/>
              <a:sym typeface="Calibri"/>
            </a:endParaRPr>
          </a:p>
          <a:p>
            <a:pPr marL="342900" marR="0" lvl="0" indent="-342900" algn="l" rtl="0">
              <a:spcBef>
                <a:spcPts val="480"/>
              </a:spcBef>
              <a:spcAft>
                <a:spcPts val="0"/>
              </a:spcAft>
              <a:buClr>
                <a:srgbClr val="7F7F7F"/>
              </a:buClr>
              <a:buSzPts val="2400"/>
              <a:buFont typeface="Noto Sans Symbols"/>
              <a:buChar char="▪"/>
            </a:pPr>
            <a:r>
              <a:rPr lang="x-none" sz="2400" b="0" i="0" u="none" strike="noStrike" cap="none">
                <a:solidFill>
                  <a:schemeClr val="dk1"/>
                </a:solidFill>
                <a:latin typeface="Calibri"/>
                <a:ea typeface="Calibri"/>
                <a:cs typeface="Calibri"/>
                <a:sym typeface="Calibri"/>
              </a:rPr>
              <a:t>Personer som skal jobbe med pasienter eller barn </a:t>
            </a:r>
            <a:endParaRPr sz="2400" b="0" i="0" u="none" strike="noStrike" cap="none">
              <a:solidFill>
                <a:schemeClr val="dk1"/>
              </a:solidFill>
              <a:latin typeface="Calibri"/>
              <a:ea typeface="Calibri"/>
              <a:cs typeface="Calibri"/>
              <a:sym typeface="Calibri"/>
            </a:endParaRPr>
          </a:p>
          <a:p>
            <a:pPr marL="698500" marR="0" lvl="1" indent="-279400" algn="l" rtl="0">
              <a:spcBef>
                <a:spcPts val="480"/>
              </a:spcBef>
              <a:spcAft>
                <a:spcPts val="0"/>
              </a:spcAft>
              <a:buClr>
                <a:srgbClr val="7F7F7F"/>
              </a:buClr>
              <a:buSzPts val="1800"/>
              <a:buFont typeface="Noto Sans Symbols"/>
              <a:buChar char="▪"/>
            </a:pPr>
            <a:r>
              <a:rPr lang="x-none" sz="1800"/>
              <a:t>som </a:t>
            </a:r>
            <a:r>
              <a:rPr lang="x-none" sz="1800" b="0" i="0" u="none" strike="noStrike" cap="none">
                <a:solidFill>
                  <a:schemeClr val="dk1"/>
                </a:solidFill>
                <a:latin typeface="Calibri"/>
                <a:ea typeface="Calibri"/>
                <a:cs typeface="Calibri"/>
                <a:sym typeface="Calibri"/>
              </a:rPr>
              <a:t>har oppholdt seg i høyforekomstland over 3 måneder siste 3 år</a:t>
            </a:r>
            <a:endParaRPr sz="1800" b="0" i="0" u="none" strike="noStrike" cap="none">
              <a:solidFill>
                <a:schemeClr val="dk1"/>
              </a:solidFill>
              <a:latin typeface="Calibri"/>
              <a:ea typeface="Calibri"/>
              <a:cs typeface="Calibri"/>
              <a:sym typeface="Calibri"/>
            </a:endParaRPr>
          </a:p>
          <a:p>
            <a:pPr marL="342900" marR="0" lvl="0" indent="-190500" algn="l" rtl="0">
              <a:spcBef>
                <a:spcPts val="480"/>
              </a:spcBef>
              <a:spcAft>
                <a:spcPts val="0"/>
              </a:spcAft>
              <a:buClr>
                <a:srgbClr val="7F7F7F"/>
              </a:buClr>
              <a:buSzPts val="2400"/>
              <a:buFont typeface="Noto Sans Symbols"/>
              <a:buNone/>
            </a:pPr>
            <a:endParaRPr sz="2400" b="0" i="0" u="none" strike="noStrike" cap="none">
              <a:solidFill>
                <a:schemeClr val="dk1"/>
              </a:solidFill>
              <a:latin typeface="Calibri"/>
              <a:ea typeface="Calibri"/>
              <a:cs typeface="Calibri"/>
              <a:sym typeface="Calibri"/>
            </a:endParaRPr>
          </a:p>
          <a:p>
            <a:pPr marL="342900" marR="0" lvl="0" indent="-342900" algn="l" rtl="0">
              <a:spcBef>
                <a:spcPts val="480"/>
              </a:spcBef>
              <a:spcAft>
                <a:spcPts val="0"/>
              </a:spcAft>
              <a:buClr>
                <a:srgbClr val="7F7F7F"/>
              </a:buClr>
              <a:buSzPts val="2400"/>
              <a:buFont typeface="Calibri"/>
              <a:buChar char="▪"/>
            </a:pPr>
            <a:r>
              <a:rPr lang="x-none" sz="2400" i="0" u="none" strike="noStrike" cap="none">
                <a:solidFill>
                  <a:schemeClr val="dk1"/>
                </a:solidFill>
              </a:rPr>
              <a:t>Andre som har vært utsatt for tuberkulose-smitte </a:t>
            </a:r>
            <a:endParaRPr sz="2400" i="0" u="none" strike="noStrike" cap="none">
              <a:solidFill>
                <a:schemeClr val="dk1"/>
              </a:solidFill>
            </a:endParaRPr>
          </a:p>
          <a:p>
            <a:pPr marL="698500" lvl="1" indent="-279400" rtl="0">
              <a:lnSpc>
                <a:spcPct val="115000"/>
              </a:lnSpc>
              <a:spcBef>
                <a:spcPts val="0"/>
              </a:spcBef>
              <a:spcAft>
                <a:spcPts val="0"/>
              </a:spcAft>
              <a:buClr>
                <a:srgbClr val="7F7F7F"/>
              </a:buClr>
              <a:buSzPts val="1800"/>
              <a:buFont typeface="Calibri"/>
              <a:buChar char="▪"/>
            </a:pPr>
            <a:r>
              <a:rPr lang="x-none" sz="1800"/>
              <a:t>Personer som har oppholdt seg i land med høy forekomst av TB  kortere enn tre måneder MEN med spesielt høy risiko for smitte, eks. arbeid i flyktningeleir, ved spesielle sykehusavdelinger, fengsler </a:t>
            </a:r>
            <a:endParaRPr sz="1800"/>
          </a:p>
          <a:p>
            <a:pPr marL="698500" marR="0" lvl="1" indent="-279400" algn="l" rtl="0">
              <a:spcBef>
                <a:spcPts val="480"/>
              </a:spcBef>
              <a:spcAft>
                <a:spcPts val="0"/>
              </a:spcAft>
              <a:buClr>
                <a:srgbClr val="7F7F7F"/>
              </a:buClr>
              <a:buSzPts val="1800"/>
              <a:buFont typeface="Calibri"/>
              <a:buChar char="▪"/>
            </a:pPr>
            <a:r>
              <a:rPr lang="x-none" sz="1800"/>
              <a:t>Kontakter til personer med smittsom lungetuberkulose</a:t>
            </a:r>
            <a:endParaRPr sz="1800"/>
          </a:p>
          <a:p>
            <a:pPr marL="698500" marR="0" lvl="1" indent="-279400" algn="l" rtl="0">
              <a:spcBef>
                <a:spcPts val="480"/>
              </a:spcBef>
              <a:spcAft>
                <a:spcPts val="0"/>
              </a:spcAft>
              <a:buSzPts val="1800"/>
              <a:buFont typeface="Calibri"/>
              <a:buChar char="▪"/>
            </a:pPr>
            <a:r>
              <a:rPr lang="x-none" sz="1800"/>
              <a:t>Personer med typiske symptomer på TB</a:t>
            </a:r>
            <a:endParaRPr sz="1800"/>
          </a:p>
          <a:p>
            <a:pPr marL="342900" marR="0" lvl="0" indent="-139700" algn="l" rtl="0">
              <a:spcBef>
                <a:spcPts val="640"/>
              </a:spcBef>
              <a:spcAft>
                <a:spcPts val="0"/>
              </a:spcAft>
              <a:buClr>
                <a:srgbClr val="7F7F7F"/>
              </a:buClr>
              <a:buSzPts val="3200"/>
              <a:buFont typeface="Noto Sans Symbols"/>
              <a:buNone/>
            </a:pP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457200" y="163258"/>
            <a:ext cx="8311500" cy="11754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x-none" sz="3200" b="0" i="0" u="none" strike="noStrike" cap="none">
                <a:solidFill>
                  <a:schemeClr val="dk1"/>
                </a:solidFill>
                <a:latin typeface="Calibri"/>
                <a:ea typeface="Calibri"/>
                <a:cs typeface="Calibri"/>
                <a:sym typeface="Calibri"/>
              </a:rPr>
              <a:t>Begrunnelser for å screene nyankomne imm</a:t>
            </a:r>
            <a:r>
              <a:rPr lang="x-none" sz="3200"/>
              <a:t>i</a:t>
            </a:r>
            <a:r>
              <a:rPr lang="x-none" sz="3200" b="0" i="0" u="none" strike="noStrike" cap="none">
                <a:solidFill>
                  <a:schemeClr val="dk1"/>
                </a:solidFill>
                <a:latin typeface="Calibri"/>
                <a:ea typeface="Calibri"/>
                <a:cs typeface="Calibri"/>
                <a:sym typeface="Calibri"/>
              </a:rPr>
              <a:t>granter for TB og latent TB</a:t>
            </a:r>
            <a:endParaRPr sz="3200" b="0" i="0" u="none" strike="noStrike" cap="none">
              <a:solidFill>
                <a:schemeClr val="dk1"/>
              </a:solidFill>
              <a:latin typeface="Calibri"/>
              <a:ea typeface="Calibri"/>
              <a:cs typeface="Calibri"/>
              <a:sym typeface="Calibri"/>
            </a:endParaRPr>
          </a:p>
        </p:txBody>
      </p:sp>
      <p:sp>
        <p:nvSpPr>
          <p:cNvPr id="113" name="Shape 113"/>
          <p:cNvSpPr txBox="1">
            <a:spLocks noGrp="1"/>
          </p:cNvSpPr>
          <p:nvPr>
            <p:ph type="body" idx="1"/>
          </p:nvPr>
        </p:nvSpPr>
        <p:spPr>
          <a:xfrm>
            <a:off x="631750" y="1746000"/>
            <a:ext cx="8136900" cy="46743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7F7F7F"/>
              </a:buClr>
              <a:buSzPts val="2400"/>
              <a:buFont typeface="Noto Sans Symbols"/>
              <a:buChar char="▪"/>
            </a:pPr>
            <a:r>
              <a:rPr lang="x-none" sz="2400" b="0" i="0" u="none" strike="noStrike" cap="none">
                <a:solidFill>
                  <a:schemeClr val="dk1"/>
                </a:solidFill>
                <a:latin typeface="Calibri"/>
                <a:ea typeface="Calibri"/>
                <a:cs typeface="Calibri"/>
                <a:sym typeface="Calibri"/>
              </a:rPr>
              <a:t>Tidlig diagnose og behandling bryter smittekjeden</a:t>
            </a:r>
            <a:endParaRPr/>
          </a:p>
          <a:p>
            <a:pPr marL="342900" marR="0" lvl="0" indent="-342900" algn="l" rtl="0">
              <a:spcBef>
                <a:spcPts val="480"/>
              </a:spcBef>
              <a:spcAft>
                <a:spcPts val="0"/>
              </a:spcAft>
              <a:buClr>
                <a:srgbClr val="7F7F7F"/>
              </a:buClr>
              <a:buSzPts val="2400"/>
              <a:buFont typeface="Noto Sans Symbols"/>
              <a:buChar char="▪"/>
            </a:pPr>
            <a:r>
              <a:rPr lang="x-none" sz="2400" b="0" i="0" u="none" strike="noStrike" cap="none">
                <a:solidFill>
                  <a:schemeClr val="dk1"/>
                </a:solidFill>
                <a:latin typeface="Calibri"/>
                <a:ea typeface="Calibri"/>
                <a:cs typeface="Calibri"/>
                <a:sym typeface="Calibri"/>
              </a:rPr>
              <a:t>Epidemiologi:</a:t>
            </a:r>
            <a:endParaRPr/>
          </a:p>
          <a:p>
            <a:pPr marL="742950" marR="0" lvl="1" indent="-285750" algn="l" rtl="0">
              <a:spcBef>
                <a:spcPts val="400"/>
              </a:spcBef>
              <a:spcAft>
                <a:spcPts val="0"/>
              </a:spcAft>
              <a:buClr>
                <a:srgbClr val="7F7F7F"/>
              </a:buClr>
              <a:buSzPts val="2000"/>
              <a:buFont typeface="Noto Sans Symbols"/>
              <a:buChar char="▪"/>
            </a:pPr>
            <a:r>
              <a:rPr lang="x-none" sz="2000" b="0" i="0" u="none" strike="noStrike" cap="none">
                <a:solidFill>
                  <a:schemeClr val="dk1"/>
                </a:solidFill>
                <a:latin typeface="Calibri"/>
                <a:ea typeface="Calibri"/>
                <a:cs typeface="Calibri"/>
                <a:sym typeface="Calibri"/>
              </a:rPr>
              <a:t>Risiko for TB samvarierer med forekomst i hjemlandet, høyest hos nyankomne</a:t>
            </a:r>
            <a:endParaRPr/>
          </a:p>
          <a:p>
            <a:pPr marL="342900" marR="0" lvl="0" indent="-342900" algn="l" rtl="0">
              <a:spcBef>
                <a:spcPts val="480"/>
              </a:spcBef>
              <a:spcAft>
                <a:spcPts val="0"/>
              </a:spcAft>
              <a:buClr>
                <a:srgbClr val="7F7F7F"/>
              </a:buClr>
              <a:buSzPts val="2400"/>
              <a:buFont typeface="Noto Sans Symbols"/>
              <a:buChar char="▪"/>
            </a:pPr>
            <a:r>
              <a:rPr lang="x-none" sz="2400" b="0" i="0" u="none" strike="noStrike" cap="none">
                <a:solidFill>
                  <a:schemeClr val="dk1"/>
                </a:solidFill>
                <a:latin typeface="Calibri"/>
                <a:ea typeface="Calibri"/>
                <a:cs typeface="Calibri"/>
                <a:sym typeface="Calibri"/>
              </a:rPr>
              <a:t>Føringer fra WHO og ECDC</a:t>
            </a:r>
            <a:endParaRPr/>
          </a:p>
          <a:p>
            <a:pPr marL="742950" marR="0" lvl="1" indent="-285750" algn="l" rtl="0">
              <a:spcBef>
                <a:spcPts val="400"/>
              </a:spcBef>
              <a:spcAft>
                <a:spcPts val="0"/>
              </a:spcAft>
              <a:buClr>
                <a:srgbClr val="7F7F7F"/>
              </a:buClr>
              <a:buSzPts val="2000"/>
              <a:buFont typeface="Noto Sans Symbols"/>
              <a:buChar char="▪"/>
            </a:pPr>
            <a:r>
              <a:rPr lang="x-none" sz="2000" b="0" i="0" u="none" strike="noStrike" cap="none">
                <a:solidFill>
                  <a:schemeClr val="dk1"/>
                </a:solidFill>
                <a:latin typeface="Calibri"/>
                <a:ea typeface="Calibri"/>
                <a:cs typeface="Calibri"/>
                <a:sym typeface="Calibri"/>
              </a:rPr>
              <a:t>Vektlegging av screening av risikogrupper </a:t>
            </a:r>
            <a:endParaRPr sz="2000" b="0" i="0" u="none" strike="noStrike" cap="none">
              <a:solidFill>
                <a:schemeClr val="dk1"/>
              </a:solidFill>
              <a:latin typeface="Calibri"/>
              <a:ea typeface="Calibri"/>
              <a:cs typeface="Calibri"/>
              <a:sym typeface="Calibri"/>
            </a:endParaRPr>
          </a:p>
          <a:p>
            <a:pPr marL="742950" marR="0" lvl="1" indent="-285750" algn="l" rtl="0">
              <a:spcBef>
                <a:spcPts val="400"/>
              </a:spcBef>
              <a:spcAft>
                <a:spcPts val="0"/>
              </a:spcAft>
              <a:buClr>
                <a:srgbClr val="7F7F7F"/>
              </a:buClr>
              <a:buSzPts val="2000"/>
              <a:buFont typeface="Noto Sans Symbols"/>
              <a:buChar char="▪"/>
            </a:pPr>
            <a:r>
              <a:rPr lang="x-none" sz="2000"/>
              <a:t>Fokus på migranter som sårbar gruppe</a:t>
            </a:r>
            <a:endParaRPr sz="2000"/>
          </a:p>
          <a:p>
            <a:pPr marL="342900" marR="0" lvl="0" indent="-342900" algn="l" rtl="0">
              <a:spcBef>
                <a:spcPts val="480"/>
              </a:spcBef>
              <a:spcAft>
                <a:spcPts val="0"/>
              </a:spcAft>
              <a:buClr>
                <a:srgbClr val="7F7F7F"/>
              </a:buClr>
              <a:buSzPts val="2400"/>
              <a:buFont typeface="Noto Sans Symbols"/>
              <a:buChar char="▪"/>
            </a:pPr>
            <a:r>
              <a:rPr lang="x-none" sz="2400" b="0" i="0" u="none" strike="noStrike" cap="none">
                <a:solidFill>
                  <a:schemeClr val="dk1"/>
                </a:solidFill>
                <a:latin typeface="Calibri"/>
                <a:ea typeface="Calibri"/>
                <a:cs typeface="Calibri"/>
                <a:sym typeface="Calibri"/>
              </a:rPr>
              <a:t>Lovgrunnlag</a:t>
            </a:r>
            <a:endParaRPr/>
          </a:p>
          <a:p>
            <a:pPr marL="742950" marR="0" lvl="1" indent="-285750" algn="l" rtl="0">
              <a:spcBef>
                <a:spcPts val="400"/>
              </a:spcBef>
              <a:spcAft>
                <a:spcPts val="0"/>
              </a:spcAft>
              <a:buClr>
                <a:srgbClr val="7F7F7F"/>
              </a:buClr>
              <a:buSzPts val="2000"/>
              <a:buFont typeface="Noto Sans Symbols"/>
              <a:buChar char="▪"/>
            </a:pPr>
            <a:r>
              <a:rPr lang="x-none" sz="2000" b="0" i="0" u="none" strike="noStrike" cap="none">
                <a:solidFill>
                  <a:schemeClr val="dk1"/>
                </a:solidFill>
                <a:latin typeface="Calibri"/>
                <a:ea typeface="Calibri"/>
                <a:cs typeface="Calibri"/>
                <a:sym typeface="Calibri"/>
              </a:rPr>
              <a:t>Pålagt</a:t>
            </a:r>
            <a:endParaRPr/>
          </a:p>
          <a:p>
            <a:pPr marL="342900" marR="0" lvl="0" indent="-342900" algn="l" rtl="0">
              <a:spcBef>
                <a:spcPts val="480"/>
              </a:spcBef>
              <a:spcAft>
                <a:spcPts val="0"/>
              </a:spcAft>
              <a:buClr>
                <a:srgbClr val="7F7F7F"/>
              </a:buClr>
              <a:buSzPts val="2400"/>
              <a:buFont typeface="Noto Sans Symbols"/>
              <a:buChar char="▪"/>
            </a:pPr>
            <a:r>
              <a:rPr lang="x-none" sz="2400" b="0" i="0" u="none" strike="noStrike" cap="none">
                <a:solidFill>
                  <a:schemeClr val="dk1"/>
                </a:solidFill>
                <a:latin typeface="Calibri"/>
                <a:ea typeface="Calibri"/>
                <a:cs typeface="Calibri"/>
                <a:sym typeface="Calibri"/>
              </a:rPr>
              <a:t>Av hensyn til </a:t>
            </a:r>
            <a:endParaRPr/>
          </a:p>
          <a:p>
            <a:pPr marL="742950" marR="0" lvl="1" indent="-285750" algn="l" rtl="0">
              <a:spcBef>
                <a:spcPts val="400"/>
              </a:spcBef>
              <a:spcAft>
                <a:spcPts val="0"/>
              </a:spcAft>
              <a:buClr>
                <a:srgbClr val="7F7F7F"/>
              </a:buClr>
              <a:buSzPts val="2000"/>
              <a:buFont typeface="Noto Sans Symbols"/>
              <a:buChar char="▪"/>
            </a:pPr>
            <a:r>
              <a:rPr lang="x-none" sz="2000" b="0" i="0" u="none" strike="noStrike" cap="none">
                <a:solidFill>
                  <a:schemeClr val="dk1"/>
                </a:solidFill>
                <a:latin typeface="Calibri"/>
                <a:ea typeface="Calibri"/>
                <a:cs typeface="Calibri"/>
                <a:sym typeface="Calibri"/>
              </a:rPr>
              <a:t>Både pasient og befolkning </a:t>
            </a:r>
            <a:endParaRPr/>
          </a:p>
          <a:p>
            <a:pPr marL="342900" marR="0" lvl="0" indent="-139700" algn="l" rtl="0">
              <a:spcBef>
                <a:spcPts val="640"/>
              </a:spcBef>
              <a:spcAft>
                <a:spcPts val="0"/>
              </a:spcAft>
              <a:buClr>
                <a:srgbClr val="7F7F7F"/>
              </a:buClr>
              <a:buSzPts val="3200"/>
              <a:buFont typeface="Noto Sans Symbols"/>
              <a:buNone/>
            </a:pP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1214414" y="285728"/>
            <a:ext cx="7239000" cy="1066800"/>
          </a:xfrm>
          <a:prstGeom prst="rect">
            <a:avLst/>
          </a:prstGeom>
          <a:noFill/>
          <a:ln>
            <a:noFill/>
          </a:ln>
        </p:spPr>
        <p:txBody>
          <a:bodyPr spcFirstLastPara="1" wrap="square" lIns="91500" tIns="45725" rIns="91500" bIns="45725" anchor="b" anchorCtr="0">
            <a:noAutofit/>
          </a:bodyPr>
          <a:lstStyle/>
          <a:p>
            <a:pPr marL="0" marR="0" lvl="0" indent="0" algn="ctr" rtl="0">
              <a:spcBef>
                <a:spcPts val="0"/>
              </a:spcBef>
              <a:spcAft>
                <a:spcPts val="0"/>
              </a:spcAft>
              <a:buNone/>
            </a:pPr>
            <a:r>
              <a:rPr lang="x-none" sz="3200" b="0" i="0" u="none" strike="noStrike" cap="none">
                <a:solidFill>
                  <a:schemeClr val="dk1"/>
                </a:solidFill>
                <a:latin typeface="Calibri"/>
                <a:ea typeface="Calibri"/>
                <a:cs typeface="Calibri"/>
                <a:sym typeface="Calibri"/>
              </a:rPr>
              <a:t>Målsetting med dagens screening/ tuberkulosekontroll </a:t>
            </a:r>
            <a:endParaRPr sz="3200" b="0" i="0" u="none" strike="noStrike" cap="none">
              <a:solidFill>
                <a:schemeClr val="dk1"/>
              </a:solidFill>
              <a:latin typeface="Calibri"/>
              <a:ea typeface="Calibri"/>
              <a:cs typeface="Calibri"/>
              <a:sym typeface="Calibri"/>
            </a:endParaRPr>
          </a:p>
        </p:txBody>
      </p:sp>
      <p:sp>
        <p:nvSpPr>
          <p:cNvPr id="119" name="Shape 119"/>
          <p:cNvSpPr txBox="1">
            <a:spLocks noGrp="1"/>
          </p:cNvSpPr>
          <p:nvPr>
            <p:ph type="body" idx="1"/>
          </p:nvPr>
        </p:nvSpPr>
        <p:spPr>
          <a:xfrm>
            <a:off x="431295" y="1453184"/>
            <a:ext cx="3973500" cy="2652300"/>
          </a:xfrm>
          <a:prstGeom prst="rect">
            <a:avLst/>
          </a:prstGeom>
          <a:noFill/>
          <a:ln>
            <a:noFill/>
          </a:ln>
        </p:spPr>
        <p:txBody>
          <a:bodyPr spcFirstLastPara="1" wrap="square" lIns="91500" tIns="45725" rIns="91500" bIns="45725" anchor="t" anchorCtr="0">
            <a:noAutofit/>
          </a:bodyPr>
          <a:lstStyle/>
          <a:p>
            <a:pPr marL="342900" marR="0" lvl="0" indent="-349250" algn="l" rtl="0">
              <a:lnSpc>
                <a:spcPct val="80000"/>
              </a:lnSpc>
              <a:spcBef>
                <a:spcPts val="0"/>
              </a:spcBef>
              <a:spcAft>
                <a:spcPts val="0"/>
              </a:spcAft>
              <a:buClr>
                <a:srgbClr val="7F7F7F"/>
              </a:buClr>
              <a:buSzPts val="2100"/>
              <a:buFont typeface="Arial"/>
              <a:buChar char="•"/>
            </a:pPr>
            <a:r>
              <a:rPr lang="x-none" sz="2100" b="0" i="0" u="none" strike="noStrike" cap="none">
                <a:solidFill>
                  <a:schemeClr val="dk1"/>
                </a:solidFill>
                <a:latin typeface="Calibri"/>
                <a:ea typeface="Calibri"/>
                <a:cs typeface="Calibri"/>
                <a:sym typeface="Calibri"/>
              </a:rPr>
              <a:t>Rask behandling av tuberkulosesyke</a:t>
            </a:r>
            <a:endParaRPr sz="2100"/>
          </a:p>
          <a:p>
            <a:pPr marL="342900" marR="0" lvl="0" indent="-349250" algn="l" rtl="0">
              <a:lnSpc>
                <a:spcPct val="80000"/>
              </a:lnSpc>
              <a:spcBef>
                <a:spcPts val="400"/>
              </a:spcBef>
              <a:spcAft>
                <a:spcPts val="0"/>
              </a:spcAft>
              <a:buClr>
                <a:srgbClr val="7F7F7F"/>
              </a:buClr>
              <a:buSzPts val="2100"/>
              <a:buFont typeface="Arial"/>
              <a:buChar char="•"/>
            </a:pPr>
            <a:r>
              <a:rPr lang="x-none" sz="2100" b="0" i="0" u="none" strike="noStrike" cap="none">
                <a:solidFill>
                  <a:schemeClr val="dk1"/>
                </a:solidFill>
                <a:latin typeface="Calibri"/>
                <a:ea typeface="Calibri"/>
                <a:cs typeface="Calibri"/>
                <a:sym typeface="Calibri"/>
              </a:rPr>
              <a:t>Oppmerksomhet om latent TB som risikofaktor</a:t>
            </a:r>
            <a:endParaRPr sz="2100"/>
          </a:p>
          <a:p>
            <a:pPr marL="342900" marR="0" lvl="0" indent="-349250" algn="l" rtl="0">
              <a:lnSpc>
                <a:spcPct val="80000"/>
              </a:lnSpc>
              <a:spcBef>
                <a:spcPts val="400"/>
              </a:spcBef>
              <a:spcAft>
                <a:spcPts val="0"/>
              </a:spcAft>
              <a:buClr>
                <a:srgbClr val="7F7F7F"/>
              </a:buClr>
              <a:buSzPts val="2100"/>
              <a:buFont typeface="Arial"/>
              <a:buChar char="•"/>
            </a:pPr>
            <a:r>
              <a:rPr lang="x-none" sz="2100" b="0" i="0" u="none" strike="noStrike" cap="none">
                <a:solidFill>
                  <a:schemeClr val="dk1"/>
                </a:solidFill>
                <a:latin typeface="Calibri"/>
                <a:ea typeface="Calibri"/>
                <a:cs typeface="Calibri"/>
                <a:sym typeface="Calibri"/>
              </a:rPr>
              <a:t>Tilbud om forebyggende behandling av latent TB</a:t>
            </a:r>
            <a:endParaRPr sz="2100" b="0" i="0" u="none" strike="noStrike" cap="none">
              <a:solidFill>
                <a:schemeClr val="dk1"/>
              </a:solidFill>
              <a:latin typeface="Calibri"/>
              <a:ea typeface="Calibri"/>
              <a:cs typeface="Calibri"/>
              <a:sym typeface="Calibri"/>
            </a:endParaRPr>
          </a:p>
          <a:p>
            <a:pPr marL="0" marR="0" lvl="0" indent="0" algn="l" rtl="0">
              <a:lnSpc>
                <a:spcPct val="80000"/>
              </a:lnSpc>
              <a:spcBef>
                <a:spcPts val="400"/>
              </a:spcBef>
              <a:spcAft>
                <a:spcPts val="0"/>
              </a:spcAft>
              <a:buNone/>
            </a:pPr>
            <a:endParaRPr sz="2100"/>
          </a:p>
          <a:p>
            <a:pPr marL="342900" marR="0" lvl="0" indent="-349250" algn="l" rtl="0">
              <a:lnSpc>
                <a:spcPct val="80000"/>
              </a:lnSpc>
              <a:spcBef>
                <a:spcPts val="400"/>
              </a:spcBef>
              <a:spcAft>
                <a:spcPts val="0"/>
              </a:spcAft>
              <a:buClr>
                <a:srgbClr val="7F7F7F"/>
              </a:buClr>
              <a:buSzPts val="2100"/>
              <a:buFont typeface="Arial"/>
              <a:buChar char="•"/>
            </a:pPr>
            <a:r>
              <a:rPr lang="x-none" sz="2100" b="0" i="0" u="none" strike="noStrike" cap="none">
                <a:solidFill>
                  <a:schemeClr val="dk1"/>
                </a:solidFill>
                <a:latin typeface="Calibri"/>
                <a:ea typeface="Calibri"/>
                <a:cs typeface="Calibri"/>
                <a:sym typeface="Calibri"/>
              </a:rPr>
              <a:t>HENSYNET TIL DEN ENKELTE</a:t>
            </a:r>
            <a:endParaRPr sz="2100" b="0" i="0" u="none" strike="noStrike" cap="none">
              <a:solidFill>
                <a:schemeClr val="dk1"/>
              </a:solidFill>
              <a:latin typeface="Calibri"/>
              <a:ea typeface="Calibri"/>
              <a:cs typeface="Calibri"/>
              <a:sym typeface="Calibri"/>
            </a:endParaRPr>
          </a:p>
        </p:txBody>
      </p:sp>
      <p:sp>
        <p:nvSpPr>
          <p:cNvPr id="120" name="Shape 120"/>
          <p:cNvSpPr txBox="1">
            <a:spLocks noGrp="1"/>
          </p:cNvSpPr>
          <p:nvPr>
            <p:ph type="body" idx="2"/>
          </p:nvPr>
        </p:nvSpPr>
        <p:spPr>
          <a:xfrm>
            <a:off x="4917014" y="1352621"/>
            <a:ext cx="3812700" cy="3886200"/>
          </a:xfrm>
          <a:prstGeom prst="rect">
            <a:avLst/>
          </a:prstGeom>
          <a:noFill/>
          <a:ln>
            <a:noFill/>
          </a:ln>
        </p:spPr>
        <p:txBody>
          <a:bodyPr spcFirstLastPara="1" wrap="square" lIns="91500" tIns="45725" rIns="91500" bIns="45725" anchor="t" anchorCtr="0">
            <a:noAutofit/>
          </a:bodyPr>
          <a:lstStyle/>
          <a:p>
            <a:pPr marL="342900" marR="0" lvl="0" indent="-349250" algn="l" rtl="0">
              <a:lnSpc>
                <a:spcPct val="80000"/>
              </a:lnSpc>
              <a:spcBef>
                <a:spcPts val="0"/>
              </a:spcBef>
              <a:spcAft>
                <a:spcPts val="0"/>
              </a:spcAft>
              <a:buClr>
                <a:srgbClr val="7F7F7F"/>
              </a:buClr>
              <a:buSzPts val="2100"/>
              <a:buFont typeface="Arial"/>
              <a:buChar char="•"/>
            </a:pPr>
            <a:r>
              <a:rPr lang="x-none" sz="2100" b="0" i="0" u="none" strike="noStrike" cap="none">
                <a:solidFill>
                  <a:schemeClr val="dk1"/>
                </a:solidFill>
                <a:latin typeface="Calibri"/>
                <a:ea typeface="Calibri"/>
                <a:cs typeface="Calibri"/>
                <a:sym typeface="Calibri"/>
              </a:rPr>
              <a:t>Minske smitte / sykdom i samfunnet</a:t>
            </a:r>
            <a:endParaRPr sz="2100"/>
          </a:p>
          <a:p>
            <a:pPr marL="342900" marR="0" lvl="0" indent="-349250" algn="l" rtl="0">
              <a:lnSpc>
                <a:spcPct val="80000"/>
              </a:lnSpc>
              <a:spcBef>
                <a:spcPts val="400"/>
              </a:spcBef>
              <a:spcAft>
                <a:spcPts val="0"/>
              </a:spcAft>
              <a:buClr>
                <a:srgbClr val="7F7F7F"/>
              </a:buClr>
              <a:buSzPts val="2100"/>
              <a:buFont typeface="Arial"/>
              <a:buChar char="•"/>
            </a:pPr>
            <a:r>
              <a:rPr lang="x-none" sz="2100" b="0" i="0" u="none" strike="noStrike" cap="none">
                <a:solidFill>
                  <a:schemeClr val="dk1"/>
                </a:solidFill>
                <a:latin typeface="Calibri"/>
                <a:ea typeface="Calibri"/>
                <a:cs typeface="Calibri"/>
                <a:sym typeface="Calibri"/>
              </a:rPr>
              <a:t>Minske kostnader ved store smitteoppsporinger</a:t>
            </a:r>
            <a:endParaRPr sz="2100"/>
          </a:p>
          <a:p>
            <a:pPr marL="342900" marR="0" lvl="0" indent="-215900" algn="l" rtl="0">
              <a:lnSpc>
                <a:spcPct val="80000"/>
              </a:lnSpc>
              <a:spcBef>
                <a:spcPts val="400"/>
              </a:spcBef>
              <a:spcAft>
                <a:spcPts val="0"/>
              </a:spcAft>
              <a:buClr>
                <a:srgbClr val="7F7F7F"/>
              </a:buClr>
              <a:buSzPts val="2200"/>
              <a:buFont typeface="Arial"/>
              <a:buNone/>
            </a:pPr>
            <a:endParaRPr sz="2100" b="0" i="0" u="none" strike="noStrike" cap="none">
              <a:solidFill>
                <a:schemeClr val="dk1"/>
              </a:solidFill>
              <a:latin typeface="Calibri"/>
              <a:ea typeface="Calibri"/>
              <a:cs typeface="Calibri"/>
              <a:sym typeface="Calibri"/>
            </a:endParaRPr>
          </a:p>
          <a:p>
            <a:pPr marL="342900" marR="0" lvl="0" indent="-349250" algn="l" rtl="0">
              <a:lnSpc>
                <a:spcPct val="80000"/>
              </a:lnSpc>
              <a:spcBef>
                <a:spcPts val="400"/>
              </a:spcBef>
              <a:spcAft>
                <a:spcPts val="0"/>
              </a:spcAft>
              <a:buClr>
                <a:srgbClr val="7F7F7F"/>
              </a:buClr>
              <a:buSzPts val="2100"/>
              <a:buFont typeface="Arial"/>
              <a:buChar char="•"/>
            </a:pPr>
            <a:r>
              <a:rPr lang="x-none" sz="2100" b="0" i="0" u="none" strike="noStrike" cap="none">
                <a:solidFill>
                  <a:schemeClr val="dk1"/>
                </a:solidFill>
                <a:latin typeface="Calibri"/>
                <a:ea typeface="Calibri"/>
                <a:cs typeface="Calibri"/>
                <a:sym typeface="Calibri"/>
              </a:rPr>
              <a:t>Forebygge fremmedfrykt? </a:t>
            </a:r>
            <a:endParaRPr sz="2100"/>
          </a:p>
          <a:p>
            <a:pPr marL="342900" marR="0" lvl="0" indent="-215900" algn="l" rtl="0">
              <a:lnSpc>
                <a:spcPct val="80000"/>
              </a:lnSpc>
              <a:spcBef>
                <a:spcPts val="400"/>
              </a:spcBef>
              <a:spcAft>
                <a:spcPts val="0"/>
              </a:spcAft>
              <a:buClr>
                <a:srgbClr val="7F7F7F"/>
              </a:buClr>
              <a:buSzPts val="2200"/>
              <a:buFont typeface="Arial"/>
              <a:buNone/>
            </a:pPr>
            <a:endParaRPr sz="2100" b="0" i="0" u="none" strike="noStrike" cap="none">
              <a:solidFill>
                <a:schemeClr val="dk1"/>
              </a:solidFill>
              <a:latin typeface="Calibri"/>
              <a:ea typeface="Calibri"/>
              <a:cs typeface="Calibri"/>
              <a:sym typeface="Calibri"/>
            </a:endParaRPr>
          </a:p>
          <a:p>
            <a:pPr marL="342900" marR="0" lvl="0" indent="-349250" algn="l" rtl="0">
              <a:lnSpc>
                <a:spcPct val="80000"/>
              </a:lnSpc>
              <a:spcBef>
                <a:spcPts val="400"/>
              </a:spcBef>
              <a:spcAft>
                <a:spcPts val="0"/>
              </a:spcAft>
              <a:buClr>
                <a:srgbClr val="7F7F7F"/>
              </a:buClr>
              <a:buSzPts val="2100"/>
              <a:buFont typeface="Arial"/>
              <a:buChar char="•"/>
            </a:pPr>
            <a:r>
              <a:rPr lang="x-none" sz="2100" b="0" i="0" u="none" strike="noStrike" cap="none">
                <a:solidFill>
                  <a:schemeClr val="dk1"/>
                </a:solidFill>
                <a:latin typeface="Calibri"/>
                <a:ea typeface="Calibri"/>
                <a:cs typeface="Calibri"/>
                <a:sym typeface="Calibri"/>
              </a:rPr>
              <a:t>HENSYNET TIL DE MANGE</a:t>
            </a:r>
            <a:endParaRPr sz="2100" b="0" i="0" u="none" strike="noStrike" cap="none">
              <a:solidFill>
                <a:schemeClr val="dk1"/>
              </a:solidFill>
              <a:latin typeface="Calibri"/>
              <a:ea typeface="Calibri"/>
              <a:cs typeface="Calibri"/>
              <a:sym typeface="Calibri"/>
            </a:endParaRPr>
          </a:p>
        </p:txBody>
      </p:sp>
      <p:pic>
        <p:nvPicPr>
          <p:cNvPr id="121" name="Shape 121"/>
          <p:cNvPicPr preferRelativeResize="0"/>
          <p:nvPr/>
        </p:nvPicPr>
        <p:blipFill>
          <a:blip r:embed="rId3">
            <a:alphaModFix/>
          </a:blip>
          <a:stretch>
            <a:fillRect/>
          </a:stretch>
        </p:blipFill>
        <p:spPr>
          <a:xfrm>
            <a:off x="5755100" y="4415425"/>
            <a:ext cx="2290625" cy="1912825"/>
          </a:xfrm>
          <a:prstGeom prst="rect">
            <a:avLst/>
          </a:prstGeom>
          <a:noFill/>
          <a:ln>
            <a:noFill/>
          </a:ln>
        </p:spPr>
      </p:pic>
      <p:pic>
        <p:nvPicPr>
          <p:cNvPr id="122" name="Shape 122"/>
          <p:cNvPicPr preferRelativeResize="0"/>
          <p:nvPr/>
        </p:nvPicPr>
        <p:blipFill rotWithShape="1">
          <a:blip r:embed="rId4">
            <a:alphaModFix/>
          </a:blip>
          <a:srcRect l="39603" t="45348" r="45992" b="29445"/>
          <a:stretch/>
        </p:blipFill>
        <p:spPr>
          <a:xfrm>
            <a:off x="1340450" y="4428221"/>
            <a:ext cx="2290625" cy="190003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887100" y="237100"/>
            <a:ext cx="8112900" cy="1059000"/>
          </a:xfrm>
          <a:prstGeom prst="rect">
            <a:avLst/>
          </a:prstGeom>
        </p:spPr>
        <p:txBody>
          <a:bodyPr spcFirstLastPara="1" wrap="square" lIns="79750" tIns="79750" rIns="79750" bIns="79750" anchor="t" anchorCtr="0">
            <a:noAutofit/>
          </a:bodyPr>
          <a:lstStyle/>
          <a:p>
            <a:pPr marL="0" lvl="0" indent="0">
              <a:spcBef>
                <a:spcPts val="0"/>
              </a:spcBef>
              <a:spcAft>
                <a:spcPts val="0"/>
              </a:spcAft>
              <a:buNone/>
            </a:pPr>
            <a:r>
              <a:rPr lang="x-none"/>
              <a:t>Hvorfor endre?</a:t>
            </a:r>
            <a:endParaRPr/>
          </a:p>
        </p:txBody>
      </p:sp>
      <p:sp>
        <p:nvSpPr>
          <p:cNvPr id="129" name="Shape 129"/>
          <p:cNvSpPr txBox="1">
            <a:spLocks noGrp="1"/>
          </p:cNvSpPr>
          <p:nvPr>
            <p:ph type="body" idx="1"/>
          </p:nvPr>
        </p:nvSpPr>
        <p:spPr>
          <a:xfrm>
            <a:off x="321675" y="1117475"/>
            <a:ext cx="8353800" cy="5290500"/>
          </a:xfrm>
          <a:prstGeom prst="rect">
            <a:avLst/>
          </a:prstGeom>
        </p:spPr>
        <p:txBody>
          <a:bodyPr spcFirstLastPara="1" wrap="square" lIns="79750" tIns="79750" rIns="79750" bIns="79750" anchor="t" anchorCtr="0">
            <a:noAutofit/>
          </a:bodyPr>
          <a:lstStyle/>
          <a:p>
            <a:pPr marL="342900" lvl="0" indent="-368300" rtl="0">
              <a:spcBef>
                <a:spcPts val="0"/>
              </a:spcBef>
              <a:spcAft>
                <a:spcPts val="0"/>
              </a:spcAft>
              <a:buSzPts val="2400"/>
              <a:buChar char="▪"/>
            </a:pPr>
            <a:r>
              <a:rPr lang="x-none" sz="2400"/>
              <a:t>Problem at mange IGRA-positive prøver ikke fikk behandlingsmessig konsekvens </a:t>
            </a:r>
            <a:endParaRPr sz="2400"/>
          </a:p>
          <a:p>
            <a:pPr marL="342900" lvl="0" indent="-368300" rtl="0">
              <a:spcBef>
                <a:spcPts val="0"/>
              </a:spcBef>
              <a:spcAft>
                <a:spcPts val="0"/>
              </a:spcAft>
              <a:buSzPts val="2400"/>
              <a:buChar char="▪"/>
            </a:pPr>
            <a:r>
              <a:rPr lang="x-none" sz="2400"/>
              <a:t>og blodprøven er vanskelig å ta samt har forholdsvis lav sensitivitet hos spedbarn</a:t>
            </a:r>
            <a:endParaRPr sz="2400"/>
          </a:p>
          <a:p>
            <a:pPr marL="0" lvl="0" indent="0" rtl="0">
              <a:spcBef>
                <a:spcPts val="400"/>
              </a:spcBef>
              <a:spcAft>
                <a:spcPts val="0"/>
              </a:spcAft>
              <a:buClr>
                <a:schemeClr val="dk1"/>
              </a:buClr>
              <a:buSzPts val="1100"/>
              <a:buFont typeface="Arial"/>
              <a:buNone/>
            </a:pPr>
            <a:endParaRPr sz="2400"/>
          </a:p>
          <a:p>
            <a:pPr marL="0" lvl="0" indent="0" rtl="0">
              <a:spcBef>
                <a:spcPts val="400"/>
              </a:spcBef>
              <a:spcAft>
                <a:spcPts val="0"/>
              </a:spcAft>
              <a:buNone/>
            </a:pPr>
            <a:r>
              <a:rPr lang="x-none" sz="2400" b="1"/>
              <a:t>Endringer innført fra 1.mars 2017:</a:t>
            </a:r>
            <a:endParaRPr sz="2400" b="1"/>
          </a:p>
          <a:p>
            <a:pPr marL="342900" lvl="0" indent="-368300" rtl="0">
              <a:spcBef>
                <a:spcPts val="400"/>
              </a:spcBef>
              <a:spcAft>
                <a:spcPts val="0"/>
              </a:spcAft>
              <a:buSzPts val="2400"/>
              <a:buChar char="▪"/>
            </a:pPr>
            <a:r>
              <a:rPr lang="x-none" sz="2400"/>
              <a:t>Ønsker å målrette og forenkle screeningen:</a:t>
            </a:r>
            <a:endParaRPr sz="2400"/>
          </a:p>
          <a:p>
            <a:pPr marL="914400" lvl="0" indent="-381000">
              <a:spcBef>
                <a:spcPts val="0"/>
              </a:spcBef>
              <a:spcAft>
                <a:spcPts val="0"/>
              </a:spcAft>
              <a:buSzPts val="2400"/>
              <a:buChar char="▪"/>
            </a:pPr>
            <a:r>
              <a:rPr lang="x-none" sz="2400"/>
              <a:t>nå de med høyest risiko og</a:t>
            </a:r>
            <a:endParaRPr sz="2400"/>
          </a:p>
          <a:p>
            <a:pPr marL="914400" lvl="0" indent="-381000">
              <a:spcBef>
                <a:spcPts val="0"/>
              </a:spcBef>
              <a:spcAft>
                <a:spcPts val="0"/>
              </a:spcAft>
              <a:buSzPts val="2400"/>
              <a:buChar char="▪"/>
            </a:pPr>
            <a:r>
              <a:rPr lang="x-none" sz="2400"/>
              <a:t>best gevinst av behandling</a:t>
            </a:r>
            <a:endParaRPr sz="2400"/>
          </a:p>
          <a:p>
            <a:pPr marL="914400" lvl="0" indent="-381000" rtl="0">
              <a:spcBef>
                <a:spcPts val="0"/>
              </a:spcBef>
              <a:spcAft>
                <a:spcPts val="0"/>
              </a:spcAft>
              <a:buSzPts val="2400"/>
              <a:buChar char="▪"/>
            </a:pPr>
            <a:r>
              <a:rPr lang="x-none" sz="2400"/>
              <a:t>på en enklest mulig og forsvarlig måte</a:t>
            </a:r>
            <a:endParaRPr sz="2400"/>
          </a:p>
          <a:p>
            <a:pPr marL="0" lvl="0" indent="0" rtl="0">
              <a:spcBef>
                <a:spcPts val="600"/>
              </a:spcBef>
              <a:spcAft>
                <a:spcPts val="0"/>
              </a:spcAft>
              <a:buNone/>
            </a:pPr>
            <a:endParaRPr sz="2400"/>
          </a:p>
          <a:p>
            <a:pPr marL="457200" lvl="0" indent="-381000">
              <a:spcBef>
                <a:spcPts val="600"/>
              </a:spcBef>
              <a:spcAft>
                <a:spcPts val="0"/>
              </a:spcAft>
              <a:buSzPts val="2400"/>
              <a:buChar char="▪"/>
            </a:pPr>
            <a:r>
              <a:rPr lang="x-none" sz="2400"/>
              <a:t>Hvis tar IGRA og den er positiv -&gt; så skal det ha en behandlingsmessig konsekvens</a:t>
            </a:r>
            <a:endParaRPr sz="2400"/>
          </a:p>
          <a:p>
            <a:pPr marL="0" lvl="0" indent="0" rtl="0">
              <a:spcBef>
                <a:spcPts val="600"/>
              </a:spcBef>
              <a:spcAft>
                <a:spcPts val="0"/>
              </a:spcAft>
              <a:buNone/>
            </a:pPr>
            <a:endParaRPr/>
          </a:p>
          <a:p>
            <a:pPr marL="342900" lvl="0" indent="-139700">
              <a:spcBef>
                <a:spcPts val="60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965042" y="-184898"/>
            <a:ext cx="7239000" cy="10668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x-none" sz="3240" b="0" i="0" u="none" strike="noStrike" cap="none">
                <a:solidFill>
                  <a:schemeClr val="dk1"/>
                </a:solidFill>
                <a:latin typeface="Calibri"/>
                <a:ea typeface="Calibri"/>
                <a:cs typeface="Calibri"/>
                <a:sym typeface="Calibri"/>
              </a:rPr>
              <a:t/>
            </a:r>
            <a:br>
              <a:rPr lang="x-none" sz="3240" b="0" i="0" u="none" strike="noStrike" cap="none">
                <a:solidFill>
                  <a:schemeClr val="dk1"/>
                </a:solidFill>
                <a:latin typeface="Calibri"/>
                <a:ea typeface="Calibri"/>
                <a:cs typeface="Calibri"/>
                <a:sym typeface="Calibri"/>
              </a:rPr>
            </a:br>
            <a:r>
              <a:rPr lang="x-none" sz="3240" b="0" i="0" u="none" strike="noStrike" cap="none">
                <a:solidFill>
                  <a:schemeClr val="dk1"/>
                </a:solidFill>
                <a:latin typeface="Calibri"/>
                <a:ea typeface="Calibri"/>
                <a:cs typeface="Calibri"/>
                <a:sym typeface="Calibri"/>
              </a:rPr>
              <a:t>Hva er endringene?</a:t>
            </a:r>
            <a:endParaRPr sz="1979" b="0" i="0" u="none" strike="noStrike" cap="none">
              <a:solidFill>
                <a:schemeClr val="dk1"/>
              </a:solidFill>
              <a:latin typeface="Calibri"/>
              <a:ea typeface="Calibri"/>
              <a:cs typeface="Calibri"/>
              <a:sym typeface="Calibri"/>
            </a:endParaRPr>
          </a:p>
        </p:txBody>
      </p:sp>
      <p:sp>
        <p:nvSpPr>
          <p:cNvPr id="136" name="Shape 136"/>
          <p:cNvSpPr txBox="1">
            <a:spLocks noGrp="1"/>
          </p:cNvSpPr>
          <p:nvPr>
            <p:ph type="body" idx="1"/>
          </p:nvPr>
        </p:nvSpPr>
        <p:spPr>
          <a:xfrm>
            <a:off x="501850" y="1077150"/>
            <a:ext cx="8165400" cy="4703700"/>
          </a:xfrm>
          <a:prstGeom prst="rect">
            <a:avLst/>
          </a:prstGeom>
          <a:noFill/>
          <a:ln>
            <a:noFill/>
          </a:ln>
        </p:spPr>
        <p:txBody>
          <a:bodyPr spcFirstLastPara="1" wrap="square" lIns="91425" tIns="45700" rIns="91425" bIns="45700" anchor="t" anchorCtr="0">
            <a:noAutofit/>
          </a:bodyPr>
          <a:lstStyle/>
          <a:p>
            <a:pPr marL="342900" lvl="0" indent="-330200" rtl="0">
              <a:lnSpc>
                <a:spcPct val="115000"/>
              </a:lnSpc>
              <a:spcBef>
                <a:spcPts val="0"/>
              </a:spcBef>
              <a:spcAft>
                <a:spcPts val="0"/>
              </a:spcAft>
              <a:buClr>
                <a:srgbClr val="000000"/>
              </a:buClr>
              <a:buSzPts val="1800"/>
              <a:buFont typeface="Calibri"/>
              <a:buChar char="▪"/>
            </a:pPr>
            <a:r>
              <a:rPr lang="x-none" sz="1800">
                <a:solidFill>
                  <a:srgbClr val="222222"/>
                </a:solidFill>
              </a:rPr>
              <a:t>Unge voksne 15-35 som omfattes av plikten til TB screening skal kun ta IGRA dersom de kommer fra et land med særlig høy forekomst av tuberkulose</a:t>
            </a:r>
            <a:endParaRPr sz="1800">
              <a:solidFill>
                <a:srgbClr val="222222"/>
              </a:solidFill>
            </a:endParaRPr>
          </a:p>
          <a:p>
            <a:pPr marL="742950" lvl="1" indent="-285750" rtl="0">
              <a:lnSpc>
                <a:spcPct val="115000"/>
              </a:lnSpc>
              <a:spcBef>
                <a:spcPts val="0"/>
              </a:spcBef>
              <a:spcAft>
                <a:spcPts val="0"/>
              </a:spcAft>
              <a:buClr>
                <a:schemeClr val="dk1"/>
              </a:buClr>
              <a:buSzPts val="1800"/>
              <a:buFont typeface="Calibri"/>
              <a:buChar char="▪"/>
            </a:pPr>
            <a:r>
              <a:rPr lang="x-none" sz="1800">
                <a:solidFill>
                  <a:srgbClr val="222222"/>
                </a:solidFill>
              </a:rPr>
              <a:t>Alle skal (som før) ta lungerøntgen</a:t>
            </a:r>
            <a:endParaRPr sz="1800">
              <a:solidFill>
                <a:srgbClr val="222222"/>
              </a:solidFill>
            </a:endParaRPr>
          </a:p>
          <a:p>
            <a:pPr marL="342900" lvl="0" indent="-330200" rtl="0">
              <a:spcBef>
                <a:spcPts val="400"/>
              </a:spcBef>
              <a:spcAft>
                <a:spcPts val="0"/>
              </a:spcAft>
              <a:buClr>
                <a:srgbClr val="222222"/>
              </a:buClr>
              <a:buSzPts val="1800"/>
              <a:buFont typeface="Noto Sans Symbols"/>
              <a:buChar char="▪"/>
            </a:pPr>
            <a:r>
              <a:rPr lang="x-none" sz="1800"/>
              <a:t>Innført et skille mellom land med "høy" og "særlig høy" forekomst av TB </a:t>
            </a:r>
            <a:endParaRPr sz="1800"/>
          </a:p>
          <a:p>
            <a:pPr marL="742950" lvl="1" indent="-285750" rtl="0">
              <a:spcBef>
                <a:spcPts val="400"/>
              </a:spcBef>
              <a:spcAft>
                <a:spcPts val="0"/>
              </a:spcAft>
              <a:buClr>
                <a:schemeClr val="dk1"/>
              </a:buClr>
              <a:buSzPts val="1800"/>
              <a:buFont typeface="Calibri"/>
              <a:buChar char="▪"/>
            </a:pPr>
            <a:r>
              <a:rPr lang="x-none" sz="1800"/>
              <a:t>Land med særlig høy forekomst (over 200/100 000 tilfeller ) + Eritrea og Afghanistan </a:t>
            </a:r>
            <a:r>
              <a:rPr lang="x-none" sz="1800" u="sng">
                <a:solidFill>
                  <a:schemeClr val="hlink"/>
                </a:solidFill>
                <a:hlinkClick r:id="rId3"/>
              </a:rPr>
              <a:t>liste over land med høy forekomst av tuberkulose</a:t>
            </a:r>
            <a:endParaRPr sz="1800"/>
          </a:p>
          <a:p>
            <a:pPr marL="342900" lvl="0" indent="-330200" rtl="0">
              <a:lnSpc>
                <a:spcPct val="115000"/>
              </a:lnSpc>
              <a:spcBef>
                <a:spcPts val="0"/>
              </a:spcBef>
              <a:spcAft>
                <a:spcPts val="0"/>
              </a:spcAft>
              <a:buClr>
                <a:srgbClr val="000000"/>
              </a:buClr>
              <a:buSzPts val="1800"/>
              <a:buFont typeface="Calibri"/>
              <a:buChar char="▪"/>
            </a:pPr>
            <a:r>
              <a:rPr lang="x-none" sz="1800">
                <a:solidFill>
                  <a:srgbClr val="222222"/>
                </a:solidFill>
              </a:rPr>
              <a:t>Det å være nyankommet fra et land med særlig høy forekomst av TB er lagt til i lista over risikofaktorer for å utvikle tuberkulosesykdom</a:t>
            </a:r>
            <a:endParaRPr sz="1800">
              <a:solidFill>
                <a:srgbClr val="222222"/>
              </a:solidFill>
            </a:endParaRPr>
          </a:p>
          <a:p>
            <a:pPr marL="742950" lvl="1" indent="-285750" rtl="0">
              <a:lnSpc>
                <a:spcPct val="115000"/>
              </a:lnSpc>
              <a:spcBef>
                <a:spcPts val="0"/>
              </a:spcBef>
              <a:spcAft>
                <a:spcPts val="0"/>
              </a:spcAft>
              <a:buClr>
                <a:srgbClr val="000000"/>
              </a:buClr>
              <a:buSzPts val="1800"/>
              <a:buFont typeface="Calibri"/>
              <a:buChar char="▪"/>
            </a:pPr>
            <a:r>
              <a:rPr lang="x-none" sz="1800">
                <a:solidFill>
                  <a:srgbClr val="222222"/>
                </a:solidFill>
              </a:rPr>
              <a:t> IGRA-positive i denne gruppa skal henvises med tanke på å utelukke sykdom og vurdere behov for forebyggende behandling</a:t>
            </a:r>
            <a:endParaRPr sz="1800">
              <a:solidFill>
                <a:srgbClr val="222222"/>
              </a:solidFill>
            </a:endParaRPr>
          </a:p>
          <a:p>
            <a:pPr marL="342900" marR="0" lvl="0" indent="-330200" algn="l" rtl="0">
              <a:spcBef>
                <a:spcPts val="0"/>
              </a:spcBef>
              <a:spcAft>
                <a:spcPts val="0"/>
              </a:spcAft>
              <a:buClr>
                <a:srgbClr val="7F7F7F"/>
              </a:buClr>
              <a:buSzPts val="1800"/>
              <a:buFont typeface="Calibri"/>
              <a:buChar char="▪"/>
            </a:pPr>
            <a:r>
              <a:rPr lang="x-none" sz="1800" i="0" u="none" strike="noStrike" cap="none">
                <a:solidFill>
                  <a:schemeClr val="dk1"/>
                </a:solidFill>
              </a:rPr>
              <a:t>Forebyggende behandling eller annen oppfølging  skal tilbys alle IGRA-positive med risikofaktor</a:t>
            </a:r>
            <a:endParaRPr sz="1800" i="0" u="none" strike="noStrike" cap="none">
              <a:solidFill>
                <a:schemeClr val="dk1"/>
              </a:solidFill>
            </a:endParaRPr>
          </a:p>
          <a:p>
            <a:pPr marL="342900" lvl="0" indent="-330200" rtl="0">
              <a:lnSpc>
                <a:spcPct val="115000"/>
              </a:lnSpc>
              <a:spcBef>
                <a:spcPts val="0"/>
              </a:spcBef>
              <a:spcAft>
                <a:spcPts val="0"/>
              </a:spcAft>
              <a:buClr>
                <a:schemeClr val="dk1"/>
              </a:buClr>
              <a:buSzPts val="1800"/>
              <a:buFont typeface="Calibri"/>
              <a:buChar char="▪"/>
            </a:pPr>
            <a:r>
              <a:rPr lang="x-none" sz="1800">
                <a:solidFill>
                  <a:srgbClr val="222222"/>
                </a:solidFill>
              </a:rPr>
              <a:t>Spedbarn under 6 måneder skal undersøkes med personlig konsultasjon med helsepersonell i stedet for med IGRA-undersøkelse</a:t>
            </a:r>
            <a:endParaRPr sz="1800">
              <a:solidFill>
                <a:srgbClr val="222222"/>
              </a:solidFill>
            </a:endParaRPr>
          </a:p>
          <a:p>
            <a:pPr marL="0" marR="0" lvl="0" indent="0" algn="l" rtl="0">
              <a:spcBef>
                <a:spcPts val="0"/>
              </a:spcBef>
              <a:spcAft>
                <a:spcPts val="0"/>
              </a:spcAft>
              <a:buNone/>
            </a:pPr>
            <a:endParaRPr sz="1800"/>
          </a:p>
          <a:p>
            <a:pPr marL="0" marR="0" lvl="0" indent="0" algn="ctr" rtl="0">
              <a:spcBef>
                <a:spcPts val="400"/>
              </a:spcBef>
              <a:spcAft>
                <a:spcPts val="0"/>
              </a:spcAft>
              <a:buNone/>
            </a:pPr>
            <a:r>
              <a:rPr lang="x-none" sz="2000" b="1" i="0" u="none" strike="noStrike" cap="none">
                <a:solidFill>
                  <a:schemeClr val="dk1"/>
                </a:solidFill>
                <a:latin typeface="Calibri"/>
                <a:ea typeface="Calibri"/>
                <a:cs typeface="Calibri"/>
                <a:sym typeface="Calibri"/>
              </a:rPr>
              <a:t>Formålet: bedre målretting av testing og forebyggende behandling</a:t>
            </a:r>
            <a:endParaRPr/>
          </a:p>
          <a:p>
            <a:pPr marL="342900" marR="0" lvl="0" indent="-215900" algn="l" rtl="0">
              <a:spcBef>
                <a:spcPts val="400"/>
              </a:spcBef>
              <a:spcAft>
                <a:spcPts val="0"/>
              </a:spcAft>
              <a:buClr>
                <a:srgbClr val="7F7F7F"/>
              </a:buClr>
              <a:buSzPts val="2000"/>
              <a:buFont typeface="Noto Sans Symbols"/>
              <a:buNone/>
            </a:pPr>
            <a:endParaRPr sz="2000" b="1" i="0" u="none" strike="noStrike" cap="none">
              <a:solidFill>
                <a:schemeClr val="dk1"/>
              </a:solidFill>
              <a:latin typeface="Calibri"/>
              <a:ea typeface="Calibri"/>
              <a:cs typeface="Calibri"/>
              <a:sym typeface="Calibri"/>
            </a:endParaRPr>
          </a:p>
          <a:p>
            <a:pPr marL="342900" marR="0" lvl="0" indent="-215900" algn="l" rtl="0">
              <a:spcBef>
                <a:spcPts val="400"/>
              </a:spcBef>
              <a:spcAft>
                <a:spcPts val="0"/>
              </a:spcAft>
              <a:buClr>
                <a:srgbClr val="7F7F7F"/>
              </a:buClr>
              <a:buSzPts val="2000"/>
              <a:buFont typeface="Noto Sans Symbols"/>
              <a:buNone/>
            </a:pPr>
            <a:endParaRPr sz="2000" b="1" i="0" u="none" strike="noStrike" cap="non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tema">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4254</Words>
  <Application>Microsoft Office PowerPoint</Application>
  <PresentationFormat>Skjermfremvisning (4:3)</PresentationFormat>
  <Paragraphs>473</Paragraphs>
  <Slides>33</Slides>
  <Notes>33</Notes>
  <HiddenSlides>0</HiddenSlides>
  <MMClips>0</MMClips>
  <ScaleCrop>false</ScaleCrop>
  <HeadingPairs>
    <vt:vector size="4" baseType="variant">
      <vt:variant>
        <vt:lpstr>Tema</vt:lpstr>
      </vt:variant>
      <vt:variant>
        <vt:i4>1</vt:i4>
      </vt:variant>
      <vt:variant>
        <vt:lpstr>Lysbildetitler</vt:lpstr>
      </vt:variant>
      <vt:variant>
        <vt:i4>33</vt:i4>
      </vt:variant>
    </vt:vector>
  </HeadingPairs>
  <TitlesOfParts>
    <vt:vector size="34" baseType="lpstr">
      <vt:lpstr>Office-tema</vt:lpstr>
      <vt:lpstr>Tuberkulosescreeningen Nyheter i retningslinjer IGRA testing når og av hvem </vt:lpstr>
      <vt:lpstr>Tema: Screening for TB og latent TB</vt:lpstr>
      <vt:lpstr>PowerPoint-presentasjon</vt:lpstr>
      <vt:lpstr>PowerPoint-presentasjon</vt:lpstr>
      <vt:lpstr>Lovgrunnlag  Tuberkuloseforskriften - §3.1 Plikt til undersøkelse </vt:lpstr>
      <vt:lpstr>Begrunnelser for å screene nyankomne immigranter for TB og latent TB</vt:lpstr>
      <vt:lpstr>Målsetting med dagens screening/ tuberkulosekontroll </vt:lpstr>
      <vt:lpstr>Hvorfor endre?</vt:lpstr>
      <vt:lpstr> Hva er endringene?</vt:lpstr>
      <vt:lpstr>I tillegg til obligatorisk ankomstscreening:</vt:lpstr>
      <vt:lpstr>PowerPoint-presentasjon</vt:lpstr>
      <vt:lpstr>PowerPoint-presentasjon</vt:lpstr>
      <vt:lpstr>PowerPoint-presentasjon</vt:lpstr>
      <vt:lpstr>PowerPoint-presentasjon</vt:lpstr>
      <vt:lpstr>PowerPoint-presentasjon</vt:lpstr>
      <vt:lpstr>Hvordan undersøkelsen gjennomføres er ulik i ulike aldersgrupper</vt:lpstr>
      <vt:lpstr> Når skal TB screeningen gjennomføres?</vt:lpstr>
      <vt:lpstr>PowerPoint-presentasjon</vt:lpstr>
      <vt:lpstr>PowerPoint-presentasjon</vt:lpstr>
      <vt:lpstr>Sjekkliste: tuberkuloseundersøkelse spedbarn </vt:lpstr>
      <vt:lpstr>PowerPoint-presentasjon</vt:lpstr>
      <vt:lpstr>PowerPoint-presentasjon</vt:lpstr>
      <vt:lpstr>PowerPoint-presentasjon</vt:lpstr>
      <vt:lpstr>Mens vi venter på prøvesvar:</vt:lpstr>
      <vt:lpstr>PowerPoint-presentasjon</vt:lpstr>
      <vt:lpstr>Endringer </vt:lpstr>
      <vt:lpstr>Om undersøkelsen og noen nye tilpasninger:</vt:lpstr>
      <vt:lpstr>PowerPoint-presentasjon</vt:lpstr>
      <vt:lpstr>Generelt om undersøkelsen:      </vt:lpstr>
      <vt:lpstr>Oppsummert </vt:lpstr>
      <vt:lpstr>PowerPoint-presentasjon</vt:lpstr>
      <vt:lpstr>Rutineundersøkelse for tuberkulose ved ankomst til Norge</vt:lpstr>
      <vt:lpstr>Informasjon til fastlege som mottar kopi av denne henvisningen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Tuberkulosescreeningen Nyheter i retningslinjer IGRA testing når og av hvem</dc:title>
  <dc:creator>Sagvik Eli</dc:creator>
  <cp:lastModifiedBy>Prestmo Anita</cp:lastModifiedBy>
  <cp:revision>1</cp:revision>
  <dcterms:modified xsi:type="dcterms:W3CDTF">2018-04-13T08:30:28Z</dcterms:modified>
</cp:coreProperties>
</file>