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2" r:id="rId2"/>
    <p:sldMasterId id="2147483778" r:id="rId3"/>
    <p:sldMasterId id="2147483794" r:id="rId4"/>
  </p:sldMasterIdLst>
  <p:notesMasterIdLst>
    <p:notesMasterId r:id="rId93"/>
  </p:notesMasterIdLst>
  <p:sldIdLst>
    <p:sldId id="260" r:id="rId5"/>
    <p:sldId id="261" r:id="rId6"/>
    <p:sldId id="499" r:id="rId7"/>
    <p:sldId id="264" r:id="rId8"/>
    <p:sldId id="269" r:id="rId9"/>
    <p:sldId id="257" r:id="rId10"/>
    <p:sldId id="323" r:id="rId11"/>
    <p:sldId id="316" r:id="rId12"/>
    <p:sldId id="262" r:id="rId13"/>
    <p:sldId id="288" r:id="rId14"/>
    <p:sldId id="325" r:id="rId15"/>
    <p:sldId id="258" r:id="rId16"/>
    <p:sldId id="326" r:id="rId17"/>
    <p:sldId id="327" r:id="rId18"/>
    <p:sldId id="500" r:id="rId19"/>
    <p:sldId id="315" r:id="rId20"/>
    <p:sldId id="522" r:id="rId21"/>
    <p:sldId id="502" r:id="rId22"/>
    <p:sldId id="277" r:id="rId23"/>
    <p:sldId id="503" r:id="rId24"/>
    <p:sldId id="282" r:id="rId25"/>
    <p:sldId id="504" r:id="rId26"/>
    <p:sldId id="263" r:id="rId27"/>
    <p:sldId id="285" r:id="rId28"/>
    <p:sldId id="275" r:id="rId29"/>
    <p:sldId id="266" r:id="rId30"/>
    <p:sldId id="267" r:id="rId31"/>
    <p:sldId id="278" r:id="rId32"/>
    <p:sldId id="501" r:id="rId33"/>
    <p:sldId id="270" r:id="rId34"/>
    <p:sldId id="271" r:id="rId35"/>
    <p:sldId id="272" r:id="rId36"/>
    <p:sldId id="284" r:id="rId37"/>
    <p:sldId id="286" r:id="rId38"/>
    <p:sldId id="274" r:id="rId39"/>
    <p:sldId id="280" r:id="rId40"/>
    <p:sldId id="281" r:id="rId41"/>
    <p:sldId id="279" r:id="rId42"/>
    <p:sldId id="283" r:id="rId43"/>
    <p:sldId id="276" r:id="rId44"/>
    <p:sldId id="287" r:id="rId45"/>
    <p:sldId id="523" r:id="rId46"/>
    <p:sldId id="505" r:id="rId47"/>
    <p:sldId id="506" r:id="rId48"/>
    <p:sldId id="314" r:id="rId49"/>
    <p:sldId id="313" r:id="rId50"/>
    <p:sldId id="273" r:id="rId51"/>
    <p:sldId id="308" r:id="rId52"/>
    <p:sldId id="291" r:id="rId53"/>
    <p:sldId id="294" r:id="rId54"/>
    <p:sldId id="292" r:id="rId55"/>
    <p:sldId id="310" r:id="rId56"/>
    <p:sldId id="507" r:id="rId57"/>
    <p:sldId id="508" r:id="rId58"/>
    <p:sldId id="293" r:id="rId59"/>
    <p:sldId id="312" r:id="rId60"/>
    <p:sldId id="526" r:id="rId61"/>
    <p:sldId id="311" r:id="rId62"/>
    <p:sldId id="295" r:id="rId63"/>
    <p:sldId id="304" r:id="rId64"/>
    <p:sldId id="509" r:id="rId65"/>
    <p:sldId id="528" r:id="rId66"/>
    <p:sldId id="510" r:id="rId67"/>
    <p:sldId id="511" r:id="rId68"/>
    <p:sldId id="524" r:id="rId69"/>
    <p:sldId id="512" r:id="rId70"/>
    <p:sldId id="513" r:id="rId71"/>
    <p:sldId id="514" r:id="rId72"/>
    <p:sldId id="521" r:id="rId73"/>
    <p:sldId id="525" r:id="rId74"/>
    <p:sldId id="515" r:id="rId75"/>
    <p:sldId id="516" r:id="rId76"/>
    <p:sldId id="517" r:id="rId77"/>
    <p:sldId id="343" r:id="rId78"/>
    <p:sldId id="498" r:id="rId79"/>
    <p:sldId id="344" r:id="rId80"/>
    <p:sldId id="342" r:id="rId81"/>
    <p:sldId id="518" r:id="rId82"/>
    <p:sldId id="519" r:id="rId83"/>
    <p:sldId id="328" r:id="rId84"/>
    <p:sldId id="329" r:id="rId85"/>
    <p:sldId id="330" r:id="rId86"/>
    <p:sldId id="520" r:id="rId87"/>
    <p:sldId id="331" r:id="rId88"/>
    <p:sldId id="332" r:id="rId89"/>
    <p:sldId id="333" r:id="rId90"/>
    <p:sldId id="341" r:id="rId91"/>
    <p:sldId id="345" r:id="rId9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4B6C"/>
    <a:srgbClr val="3FB7AD"/>
    <a:srgbClr val="00ADBA"/>
    <a:srgbClr val="7BA9C7"/>
    <a:srgbClr val="00244E"/>
    <a:srgbClr val="009688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485" autoAdjust="0"/>
  </p:normalViewPr>
  <p:slideViewPr>
    <p:cSldViewPr snapToGrid="0">
      <p:cViewPr varScale="1">
        <p:scale>
          <a:sx n="135" d="100"/>
          <a:sy n="135" d="100"/>
        </p:scale>
        <p:origin x="1230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79F4-DF72-4A91-B047-866CA02919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521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79F4-DF72-4A91-B047-866CA02919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6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79F4-DF72-4A91-B047-866CA02919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594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79F4-DF72-4A91-B047-866CA02919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154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393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88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97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08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34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55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48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514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1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01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7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687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912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64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71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80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8074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6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79F4-DF72-4A91-B047-866CA02919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088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48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425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435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1556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263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153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2740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649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3461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16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79F4-DF72-4A91-B047-866CA02919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6456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5464"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317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3649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7615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928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5464">
              <a:spcBef>
                <a:spcPts val="1012"/>
              </a:spcBef>
              <a:defRPr/>
            </a:pPr>
            <a:endParaRPr lang="nb-NO" sz="1400" dirty="0">
              <a:solidFill>
                <a:srgbClr val="000000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2501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3783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5464">
              <a:defRPr/>
            </a:pP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7402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25464" fontAlgn="base">
              <a:spcBef>
                <a:spcPct val="20000"/>
              </a:spcBef>
              <a:spcAft>
                <a:spcPct val="0"/>
              </a:spcAft>
              <a:defRPr/>
            </a:pPr>
            <a:endParaRPr lang="nb-NO" sz="2000" kern="0" dirty="0">
              <a:solidFill>
                <a:srgbClr val="808080">
                  <a:lumMod val="50000"/>
                </a:srgbClr>
              </a:solidFill>
              <a:latin typeface="Verdana"/>
              <a:ea typeface="ＭＳ Ｐゴシック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0864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5464">
              <a:spcBef>
                <a:spcPts val="1012"/>
              </a:spcBef>
              <a:spcAft>
                <a:spcPts val="1215"/>
              </a:spcAft>
              <a:defRPr/>
            </a:pPr>
            <a:endParaRPr lang="nb-NO" sz="2000" dirty="0">
              <a:solidFill>
                <a:srgbClr val="00244E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4842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70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5146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596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9448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9618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0"/>
              </a:spcAft>
            </a:pPr>
            <a:endParaRPr lang="nb-NO" sz="1200" dirty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397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845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307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6853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5228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5464">
              <a:lnSpc>
                <a:spcPct val="107000"/>
              </a:lnSpc>
              <a:spcAft>
                <a:spcPts val="810"/>
              </a:spcAft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6446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64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0867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79F4-DF72-4A91-B047-866CA02919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652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399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676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4363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1ECA2-660A-4452-A9FA-38CCDB2EE70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177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363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170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906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8132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672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27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138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5329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408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8542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4486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3773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4FB80-D5CD-4F8B-B310-9170DDB9079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54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b="1" dirty="0">
              <a:effectLst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79F4-DF72-4A91-B047-866CA02919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005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579F4-DF72-4A91-B047-866CA02919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0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2"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312B7A-81C4-4D54-B329-087A58EB94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73202C7-C315-42CE-9322-9326A839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600400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1256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7" t="9539" r="78245" b="18819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5330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-26237" r="-1446" b="51249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601669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 t="13140" r="-19292" b="13775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28312" r="-1664" b="-957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11FEC603-5563-416F-A5D9-6EF0FE508C3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3695"/>
            <a:ext cx="8155355" cy="137044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0"/>
          <a:stretch/>
        </p:blipFill>
        <p:spPr>
          <a:xfrm>
            <a:off x="8881859" y="2791838"/>
            <a:ext cx="3310142" cy="3326296"/>
          </a:xfrm>
          <a:prstGeom prst="rect">
            <a:avLst/>
          </a:prstGeom>
          <a:noFill/>
        </p:spPr>
      </p:pic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C404FBC3-6B15-4405-8FBC-A209FD0677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3695"/>
            <a:ext cx="8155355" cy="137044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5599"/>
            <a:ext cx="8358556" cy="135139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3694"/>
            <a:ext cx="8304767" cy="138949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95EA75D-C669-4024-A4C7-7FF466D91B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3417" y="873125"/>
            <a:ext cx="8425282" cy="432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11FD0BF-FAAF-4897-93DF-D0B00ABD5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A4417D52-51C9-4726-B690-F70EB9F6655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CA72B0F-0B6D-4940-84F9-C4327226F03B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65997F6-170A-4322-BCE3-1D9D100B314C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757E35CC-58BA-4E57-8A6D-63A1968BBF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D3391E9-6083-474A-AF9E-44F02AE91C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49" y="436909"/>
            <a:ext cx="10469901" cy="61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C4ECA97A-E6CD-443F-B212-8A1120A99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9"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F86FF03-7E94-4A5D-A789-8FA40021B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8" t="11944" r="-1077" b="14626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86F485D-915F-4273-A8A1-FE1646620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FF12AE2-FCFF-4B45-92E0-8C1188DCBA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5443778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249" b="11068"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A34269E-E164-42A8-BCBD-A2FF6A0E0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5FA3954-742F-4DD6-A8DB-A675A20FB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8B79961-EC85-4F5E-8A2B-5233E13A6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BC51FCA-1BA2-47B0-ADD7-5A54455D4249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527570CC-C1F5-4F3F-BF08-E44D828EC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5" name="Plassholder for tekst 37">
            <a:extLst>
              <a:ext uri="{FF2B5EF4-FFF2-40B4-BE49-F238E27FC236}">
                <a16:creationId xmlns:a16="http://schemas.microsoft.com/office/drawing/2014/main" id="{C221EF52-3926-4556-A22E-E292FA64D2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6F22973-D61B-4BBA-88C0-3B1B9A27C63E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6046B91-AEAB-45BF-BD3F-55FF7616AA04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Oslo og Viken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BD20E72-0719-42FD-9E31-8D508A92AE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86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79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29F406-9114-4155-A540-AD4BAB1D4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72822A-9A76-4F45-B9C5-2AC1E2BD0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2CCBCE-41A5-4653-B44F-628118C25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6573-CD03-42C7-9332-7220CC9B9D19}" type="datetime1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404740-ABA0-4296-9E05-1115F2A9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5E19A3-9756-4144-A0F1-981C0EA3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007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37636E-CB50-4EAF-B0F3-1ADDB7C6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FCFC54-8204-4B18-9E9E-D09D1143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87E2B9-AF73-4739-9955-859B0E80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6C56-14F4-492B-B414-6D16930DDBBE}" type="datetime1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F7C9F6-5B49-4288-A6C5-B925174A5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3A18AC-8303-4F2C-82C1-5DA32DE8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4463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C4DEF5-26B7-4382-9423-D034C22E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241079C-BD48-409D-AFE0-C2439417E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2FC75E8-FAD5-4ADE-B966-D10EE0CF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E2E1-48D7-4775-B419-FF0C43FFA1AE}" type="datetime1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D2F347-27AA-4558-B454-A7557439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A7E1FB-942C-4895-90F1-8D23F8A6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1846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228950-8272-462D-959D-15437E9A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DDC000-0392-48A9-A06B-1C770E676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A0431A-C115-4450-8F58-EDC5F9304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16BA512-6403-4A3C-98A5-D63EC91E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5C82-2185-43DA-83EA-B2D6A798BA36}" type="datetime1">
              <a:rPr lang="nb-NO" smtClean="0"/>
              <a:t>07.04.2021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E623A74-B64F-4951-9FD0-6D6206FA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2D4AFC4-A72F-48DF-9D81-E0B4528A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1594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0622E2-554E-445E-8139-82283225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A6BDE6-4901-459A-A0C9-54E7D0ACE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EA4391-C491-4A0E-B921-F2BF010A6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FC5F2D8-25E5-4596-B7F3-0CCF4BF10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561A9A2-BDA0-4B16-84E6-5C365B887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B25FEFE-9D3E-4AD8-82F5-157C30D8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A78F-0CB0-4B3A-81B7-F1219CCDE44F}" type="datetime1">
              <a:rPr lang="nb-NO" smtClean="0"/>
              <a:t>07.04.2021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A3C942D-BD09-4570-9EC5-E5FEA1CD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F50BAFB-9CE9-40E8-9CE2-C8B33211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3084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6D00C3-B58B-4A98-853A-5C632EB52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C5C589-D01A-49D2-8018-67042487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7889B-3639-41FF-A567-0A9007C02539}" type="datetime1">
              <a:rPr lang="nb-NO" smtClean="0"/>
              <a:t>07.04.2021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5ADC7BD-1058-483D-B522-8CFCBEF1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86CBE37-3BD8-4BD4-814D-C7A56A8C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1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 inn bilde som passer presentasjonens tema. </a:t>
            </a:r>
          </a:p>
          <a:p>
            <a:endParaRPr lang="nb-NO"/>
          </a:p>
          <a:p>
            <a:r>
              <a:rPr lang="nb-NO"/>
              <a:t>Hvis du ikke har et bilde som er relevant, kan du bruke en </a:t>
            </a:r>
            <a:r>
              <a:rPr lang="nb-NO" err="1"/>
              <a:t>forsidemal</a:t>
            </a:r>
            <a:r>
              <a:rPr lang="nb-NO"/>
              <a:t> uten bilde.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2B0D010-84EE-4BAB-86B8-8E2F390169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7272B00-5174-4E8C-A3E8-5A7A2B12E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5E43-9260-4227-A396-1B630EDC6155}" type="datetime1">
              <a:rPr lang="nb-NO" smtClean="0"/>
              <a:t>07.04.2021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63DFAC5-40E3-465B-996E-EADFDDF7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F3CD642-33EE-4B6F-B908-0006F993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532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21B877-C882-4B5C-B7D2-0E23BA67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00AE3A-536B-4528-8343-E37FE545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7DFCFF1-5B26-4D3E-BBEE-A81732FA8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3A7C8AF-0D4B-40B0-A568-FC9FDE08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576E-9585-4C8A-80CB-E7D90F6A21BD}" type="datetime1">
              <a:rPr lang="nb-NO" smtClean="0"/>
              <a:t>07.04.2021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822A31C-CAB2-4D75-8649-B87EB303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0ADBD9D-4D97-43F0-A3AB-F42FF7FCB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2877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F73E6F-1DD6-4D5C-B072-E4497934A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37BFBA5-3954-467B-8D2C-81E28A7C52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C65FE0-9EEE-4F8C-B1A6-053604472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13D782C-F923-4029-B94A-ECBF7473E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54F-16F1-43FC-80A9-F7D3C965BEBE}" type="datetime1">
              <a:rPr lang="nb-NO" smtClean="0"/>
              <a:t>07.04.2021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6789230-C49E-4271-8789-E1A8C548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AD52A46-2AC8-49DF-BD98-E5C1953B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8255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44D0A7-D51E-4E68-9A8F-F31B17B9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18E6622-A98A-4FEA-8348-0857A76D2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E52F6A-9B53-462E-89E7-5296B836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5B04-B9A5-4943-A9CA-5A943521F77F}" type="datetime1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C82551-2902-4CCD-B13A-E5F58261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36623E-0872-43CA-8CDB-80D27450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9101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77B713F-1E73-4A5A-9DF8-39548980B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508528E-501E-4266-8AA7-127FDA6E6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17507E-C5C5-4C95-BE99-A5C9ABD4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0B39-2A09-4057-B17C-664ACB235950}" type="datetime1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C58DF1-1E45-4028-B4C5-F5DFDD54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KONTRADIKSJON OG FORHÅNDSVARSEL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3CC3C0-B950-4E82-AF7A-495AB8D1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9692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2"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312B7A-81C4-4D54-B329-087A58EB94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73202C7-C315-42CE-9322-9326A839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3269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74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60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9"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F86FF03-7E94-4A5D-A789-8FA40021BB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11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29F406-9114-4155-A540-AD4BAB1D4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72822A-9A76-4F45-B9C5-2AC1E2BD0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2CCBCE-41A5-4653-B44F-628118C25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404740-ABA0-4296-9E05-1115F2A9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5E19A3-9756-4144-A0F1-981C0EA3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529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FCECF22-4434-43B2-9CC1-26097DE01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37636E-CB50-4EAF-B0F3-1ADDB7C6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3FCFC54-8204-4B18-9E9E-D09D1143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87E2B9-AF73-4739-9955-859B0E80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F7C9F6-5B49-4288-A6C5-B925174A5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3A18AC-8303-4F2C-82C1-5DA32DE8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1865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C4DEF5-26B7-4382-9423-D034C22E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241079C-BD48-409D-AFE0-C2439417E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2FC75E8-FAD5-4ADE-B966-D10EE0CF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D2F347-27AA-4558-B454-A7557439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A7E1FB-942C-4895-90F1-8D23F8A6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6262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228950-8272-462D-959D-15437E9A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ADDC000-0392-48A9-A06B-1C770E676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A0431A-C115-4450-8F58-EDC5F9304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16BA512-6403-4A3C-98A5-D63EC91E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E623A74-B64F-4951-9FD0-6D6206FA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2D4AFC4-A72F-48DF-9D81-E0B4528A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2857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0622E2-554E-445E-8139-82283225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A6BDE6-4901-459A-A0C9-54E7D0ACE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EA4391-C491-4A0E-B921-F2BF010A6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FC5F2D8-25E5-4596-B7F3-0CCF4BF10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561A9A2-BDA0-4B16-84E6-5C365B887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B25FEFE-9D3E-4AD8-82F5-157C30D8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A3C942D-BD09-4570-9EC5-E5FEA1CD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F50BAFB-9CE9-40E8-9CE2-C8B33211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6145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6D00C3-B58B-4A98-853A-5C632EB52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C5C589-D01A-49D2-8018-67042487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5ADC7BD-1058-483D-B522-8CFCBEF1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86CBE37-3BD8-4BD4-814D-C7A56A8C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0994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7272B00-5174-4E8C-A3E8-5A7A2B12E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63DFAC5-40E3-465B-996E-EADFDDF70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F3CD642-33EE-4B6F-B908-0006F993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5969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21B877-C882-4B5C-B7D2-0E23BA67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00AE3A-536B-4528-8343-E37FE545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7DFCFF1-5B26-4D3E-BBEE-A81732FA8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3A7C8AF-0D4B-40B0-A568-FC9FDE08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822A31C-CAB2-4D75-8649-B87EB303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0ADBD9D-4D97-43F0-A3AB-F42FF7FCB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0733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F73E6F-1DD6-4D5C-B072-E4497934A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37BFBA5-3954-467B-8D2C-81E28A7C52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C65FE0-9EEE-4F8C-B1A6-053604472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13D782C-F923-4029-B94A-ECBF7473E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6789230-C49E-4271-8789-E1A8C548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AD52A46-2AC8-49DF-BD98-E5C1953B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384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44D0A7-D51E-4E68-9A8F-F31B17B9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18E6622-A98A-4FEA-8348-0857A76D2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E52F6A-9B53-462E-89E7-5296B836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C82551-2902-4CCD-B13A-E5F58261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36623E-0872-43CA-8CDB-80D27450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248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77B713F-1E73-4A5A-9DF8-39548980B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508528E-501E-4266-8AA7-127FDA6E6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17507E-C5C5-4C95-BE99-A5C9ABD4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C58DF1-1E45-4028-B4C5-F5DFDD54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3CC3C0-B950-4E82-AF7A-495AB8D1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5748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5A44D97-1F9A-4245-97DB-B1718D3E83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2"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312B7A-81C4-4D54-B329-087A58EB94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73202C7-C315-42CE-9322-9326A839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84660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30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9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9"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F86FF03-7E94-4A5D-A789-8FA40021BB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13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2"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312B7A-81C4-4D54-B329-087A58EB94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73202C7-C315-42CE-9322-9326A839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1584961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0"/>
          <a:stretch/>
        </p:blipFill>
        <p:spPr>
          <a:xfrm>
            <a:off x="8881859" y="2791838"/>
            <a:ext cx="3310142" cy="3326296"/>
          </a:xfrm>
          <a:prstGeom prst="rect">
            <a:avLst/>
          </a:prstGeom>
          <a:noFill/>
        </p:spPr>
      </p:pic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C404FBC3-6B15-4405-8FBC-A209FD0677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135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249" b="11068"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A34269E-E164-42A8-BCBD-A2FF6A0E04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899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 inn bilde som passer presentasjonens tema. </a:t>
            </a:r>
          </a:p>
          <a:p>
            <a:endParaRPr lang="nb-NO"/>
          </a:p>
          <a:p>
            <a:r>
              <a:rPr lang="nb-NO"/>
              <a:t>Hvis du ikke har et bilde som er relevant, kan du bruke en </a:t>
            </a:r>
            <a:r>
              <a:rPr lang="nb-NO" err="1"/>
              <a:t>forsidemal</a:t>
            </a:r>
            <a:r>
              <a:rPr lang="nb-NO"/>
              <a:t> uten bilde.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2B0D010-84EE-4BAB-86B8-8E2F390169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135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FCECF22-4434-43B2-9CC1-26097DE012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72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5A44D97-1F9A-4245-97DB-B1718D3E83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33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45157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4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80" y="4463490"/>
            <a:ext cx="1580933" cy="52198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31B145F-CB43-4E87-9B39-53B6091C8E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45157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4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80" y="4463490"/>
            <a:ext cx="1580933" cy="52198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31B145F-CB43-4E87-9B39-53B6091C8E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73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24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1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084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600400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18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1256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7" t="9539" r="78245" b="18819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05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48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5330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-26237" r="-1446" b="51249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39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601669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94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2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 t="13140" r="-19292" b="13775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01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28312" r="-1664" b="-957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048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11FEC603-5563-416F-A5D9-6EF0FE508C3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3695"/>
            <a:ext cx="8155355" cy="137044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</p:spTree>
    <p:extLst>
      <p:ext uri="{BB962C8B-B14F-4D97-AF65-F5344CB8AC3E}">
        <p14:creationId xmlns:p14="http://schemas.microsoft.com/office/powerpoint/2010/main" val="532248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3695"/>
            <a:ext cx="8155355" cy="137044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</p:spTree>
    <p:extLst>
      <p:ext uri="{BB962C8B-B14F-4D97-AF65-F5344CB8AC3E}">
        <p14:creationId xmlns:p14="http://schemas.microsoft.com/office/powerpoint/2010/main" val="3343935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5599"/>
            <a:ext cx="8358556" cy="135139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</p:spTree>
    <p:extLst>
      <p:ext uri="{BB962C8B-B14F-4D97-AF65-F5344CB8AC3E}">
        <p14:creationId xmlns:p14="http://schemas.microsoft.com/office/powerpoint/2010/main" val="3450549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3694"/>
            <a:ext cx="8304767" cy="138949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9936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29832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95EA75D-C669-4024-A4C7-7FF466D91B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3417" y="873125"/>
            <a:ext cx="8425282" cy="432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164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11FD0BF-FAAF-4897-93DF-D0B00ABD5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A4417D52-51C9-4726-B690-F70EB9F6655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CA72B0F-0B6D-4940-84F9-C4327226F03B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65997F6-170A-4322-BCE3-1D9D100B314C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757E35CC-58BA-4E57-8A6D-63A1968BBF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D3391E9-6083-474A-AF9E-44F02AE91C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49" y="693764"/>
            <a:ext cx="10469901" cy="56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0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C4ECA97A-E6CD-443F-B212-8A1120A993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47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9"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F86FF03-7E94-4A5D-A789-8FA40021B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5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8" t="11944" r="-1077" b="14626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86F485D-915F-4273-A8A1-FE1646620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4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FF12AE2-FCFF-4B45-92E0-8C1188DCBA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5443778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6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5FA3954-742F-4DD6-A8DB-A675A20FB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88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8B79961-EC85-4F5E-8A2B-5233E13A6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93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BC51FCA-1BA2-47B0-ADD7-5A54455D4249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527570CC-C1F5-4F3F-BF08-E44D828EC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5" name="Plassholder for tekst 37">
            <a:extLst>
              <a:ext uri="{FF2B5EF4-FFF2-40B4-BE49-F238E27FC236}">
                <a16:creationId xmlns:a16="http://schemas.microsoft.com/office/drawing/2014/main" id="{C221EF52-3926-4556-A22E-E292FA64D2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6F22973-D61B-4BBA-88C0-3B1B9A27C63E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6046B91-AEAB-45BF-BD3F-55FF7616AA04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Oslo og Viken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BD20E72-0719-42FD-9E31-8D508A92AE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49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54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21.jp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21.jp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56" r:id="rId6"/>
    <p:sldLayoutId id="2147483730" r:id="rId7"/>
    <p:sldLayoutId id="2147483664" r:id="rId8"/>
    <p:sldLayoutId id="2147483713" r:id="rId9"/>
    <p:sldLayoutId id="2147483685" r:id="rId10"/>
    <p:sldLayoutId id="2147483714" r:id="rId11"/>
    <p:sldLayoutId id="2147483702" r:id="rId12"/>
    <p:sldLayoutId id="2147483736" r:id="rId13"/>
    <p:sldLayoutId id="2147483733" r:id="rId14"/>
    <p:sldLayoutId id="2147483716" r:id="rId15"/>
    <p:sldLayoutId id="2147483707" r:id="rId16"/>
    <p:sldLayoutId id="2147483675" r:id="rId17"/>
    <p:sldLayoutId id="2147483706" r:id="rId18"/>
    <p:sldLayoutId id="2147483709" r:id="rId19"/>
    <p:sldLayoutId id="2147483711" r:id="rId20"/>
    <p:sldLayoutId id="2147483710" r:id="rId21"/>
    <p:sldLayoutId id="2147483712" r:id="rId22"/>
    <p:sldLayoutId id="2147483655" r:id="rId23"/>
    <p:sldLayoutId id="2147483705" r:id="rId24"/>
    <p:sldLayoutId id="2147483690" r:id="rId25"/>
    <p:sldLayoutId id="2147483759" r:id="rId26"/>
    <p:sldLayoutId id="2147483758" r:id="rId27"/>
    <p:sldLayoutId id="2147483757" r:id="rId28"/>
    <p:sldLayoutId id="2147483746" r:id="rId29"/>
    <p:sldLayoutId id="2147483718" r:id="rId30"/>
    <p:sldLayoutId id="2147483719" r:id="rId31"/>
    <p:sldLayoutId id="2147483760" r:id="rId32"/>
    <p:sldLayoutId id="214748376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16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69BC7F8-BA05-4B23-96CF-72C9B9619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745671-D081-4BF6-A53A-5E8813FBB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4257F6-E8D2-4902-9553-886B16EA5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E2B83-E06C-41C5-9236-3EC4235F956F}" type="datetime1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1CFFB6-6E4E-45BA-91BF-4DBD00D6D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KONTRADIKSJON OG FORHÅNDSVARSEL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06B563-9048-4667-968D-6464876BC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653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16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69BC7F8-BA05-4B23-96CF-72C9B9619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745671-D081-4BF6-A53A-5E8813FBB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4257F6-E8D2-4902-9553-886B16EA5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BD94D-AF8F-483B-A116-85AFFE5FEBE7}" type="datetimeFigureOut">
              <a:rPr lang="nb-NO" smtClean="0"/>
              <a:t>07.04.2021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1CFFB6-6E4E-45BA-91BF-4DBD00D6D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06B563-9048-4667-968D-6464876BC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24A8-DE47-4E93-A571-1047285C43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915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881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pos="257">
          <p15:clr>
            <a:srgbClr val="F26B43"/>
          </p15:clr>
        </p15:guide>
        <p15:guide id="3" pos="665">
          <p15:clr>
            <a:srgbClr val="547EBF"/>
          </p15:clr>
        </p15:guide>
        <p15:guide id="4" orient="horz" pos="3974">
          <p15:clr>
            <a:srgbClr val="547EBF"/>
          </p15:clr>
        </p15:guide>
        <p15:guide id="5" pos="7015">
          <p15:clr>
            <a:srgbClr val="547EBF"/>
          </p15:clr>
        </p15:guide>
        <p15:guide id="6" orient="horz" pos="232">
          <p15:clr>
            <a:srgbClr val="F26B43"/>
          </p15:clr>
        </p15:guide>
        <p15:guide id="7" pos="7423">
          <p15:clr>
            <a:srgbClr val="F26B43"/>
          </p15:clr>
        </p15:guide>
        <p15:guide id="8" pos="7106">
          <p15:clr>
            <a:srgbClr val="F26B43"/>
          </p15:clr>
        </p15:guide>
        <p15:guide id="9" pos="3840">
          <p15:clr>
            <a:srgbClr val="FDE53C"/>
          </p15:clr>
        </p15:guide>
        <p15:guide id="11" orient="horz" pos="55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pos="2774">
          <p15:clr>
            <a:srgbClr val="F26B43"/>
          </p15:clr>
        </p15:guide>
        <p15:guide id="14" pos="4906">
          <p15:clr>
            <a:srgbClr val="F26B43"/>
          </p15:clr>
        </p15:guide>
        <p15:guide id="15" orient="horz" pos="2092">
          <p15:clr>
            <a:srgbClr val="F26B43"/>
          </p15:clr>
        </p15:guide>
        <p15:guide id="16" orient="horz" pos="27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in.rettsdata.no/#/Dokument/gL19670210z2EzA711z2E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in.rettsdata.no/#/Dokument/gL19670210z2EzA711Az2E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dir.no/regelverk-og-tilsyn/skole-og-opplaring/maler-for-enkeltvedta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dir.no/globalassets/filer/regelverk/rundskriv/veiledning-til-bruk-av-barnekonvensjonen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CA76C0-E215-4788-AA4B-73F9078CE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Velkommen til veiledningssamling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16DAB5-B3A2-433A-97E8-F7F194940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088" y="3710694"/>
            <a:ext cx="6000050" cy="1061884"/>
          </a:xfrm>
        </p:spPr>
        <p:txBody>
          <a:bodyPr/>
          <a:lstStyle/>
          <a:p>
            <a:r>
              <a:rPr lang="nb-NO" sz="2400" b="1" dirty="0">
                <a:latin typeface="+mj-lt"/>
              </a:rPr>
              <a:t>Forvaltningskompetanse og internkontroll</a:t>
            </a:r>
          </a:p>
        </p:txBody>
      </p:sp>
    </p:spTree>
    <p:extLst>
      <p:ext uri="{BB962C8B-B14F-4D97-AF65-F5344CB8AC3E}">
        <p14:creationId xmlns:p14="http://schemas.microsoft.com/office/powerpoint/2010/main" val="2701618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D92E61-6CA8-4A68-9C65-7159ECC139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160" y="572755"/>
            <a:ext cx="6601767" cy="5970919"/>
          </a:xfrm>
        </p:spPr>
        <p:txBody>
          <a:bodyPr>
            <a:normAutofit fontScale="25000" lnSpcReduction="20000"/>
          </a:bodyPr>
          <a:lstStyle/>
          <a:p>
            <a:r>
              <a:rPr lang="nb-NO" sz="56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Fvl</a:t>
            </a:r>
            <a:r>
              <a:rPr lang="nb-NO" sz="5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kapittel 3: </a:t>
            </a:r>
          </a:p>
          <a:p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 «virksomhet som drives av forvaltningsorganer» jf. § 1</a:t>
            </a:r>
            <a:endParaRPr lang="nb-NO" sz="56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nb-NO" sz="56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Fvl</a:t>
            </a:r>
            <a:r>
              <a:rPr lang="nb-NO" sz="56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§ 11 </a:t>
            </a:r>
            <a:r>
              <a:rPr lang="nb-NO" sz="5600" b="1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(veiledningsplikt).</a:t>
            </a:r>
            <a:endParaRPr lang="nb-NO" sz="56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spcBef>
                <a:spcPts val="0"/>
              </a:spcBef>
            </a:pP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Forvaltningsorganene har innenfor sitt saksområde en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alminnelig veiledningsplikt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Formålet med veiledningen 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skal være å gi parter og andre interesserte adgang til å vareta sitt tarv i bestemte saker på best mulig måte. 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Omfanget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av veiledningen må likevel tilpasses det enkelte forvaltningsorgans situasjon og kapasitet til å påta seg slik virksomhet. </a:t>
            </a:r>
          </a:p>
          <a:p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Forvaltningsorganer som behandler saker med en eller flere private parter, skal av eget tiltak vurdere partenes behov for veiledning. Etter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forespørsel fra en part og ellers når sakens art eller partens forhold gir grunn til det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skal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forvaltningsorganet gi veiledning om:</a:t>
            </a:r>
          </a:p>
          <a:p>
            <a:pPr marL="360000" indent="-360000">
              <a:buFont typeface="+mj-lt"/>
              <a:buAutoNum type="alphaLcParenR"/>
            </a:pP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gjeldende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lover og forskrifter 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og vanlig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praksis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på vedkommende saksområde, og</a:t>
            </a:r>
          </a:p>
          <a:p>
            <a:pPr marL="360000" indent="-360000">
              <a:buFont typeface="+mj-lt"/>
              <a:buAutoNum type="alphaLcParenR"/>
            </a:pP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regler for saksbehandlingen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særlig om parters rettigheter og plikter etter forvaltningsloven. Om mulig bør forvaltningsorganet også peke på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omstendigheter som i det konkrete tilfellet særlig kan få betydning for resultatet. </a:t>
            </a:r>
          </a:p>
          <a:p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Uavhengig av om sak pågår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plikter forvaltningsorganet innen sitt saksområde å gi veiledning som nevnt i 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/>
              </a:rPr>
              <a:t>annet ledd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til en person som spør om sine rettigheter og plikter i et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konkret forhold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som har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aktuell interesse 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ham. </a:t>
            </a:r>
          </a:p>
          <a:p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Dersom noen henvender seg til urette myndighet, skal det forvaltningsorgan som mottar henvendelsen,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om mulig 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vise vedkommende til rett organ. Inneholder en henvendelse til et forvaltningsorgan feil, misforståelser, unøyaktigheter eller andre mangler som avsenderen bør rette, skal organet </a:t>
            </a:r>
            <a:r>
              <a:rPr lang="nb-NO" sz="56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om nødvendig </a:t>
            </a:r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gi beskjed om dette. Organet bør samtidig gi frist til å rette opp mangelen og eventuelt gi veiledning om hvordan dette kan gjøres.</a:t>
            </a:r>
          </a:p>
          <a:p>
            <a:r>
              <a:rPr lang="nb-NO" sz="5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Kongen​ kan gi nærmere bestemmelse om utstrekningen av veiledningsplikten og om den måten veiledningen skal ytes på.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00CCBEE-AFBB-40CD-8FB8-85B2F442149C}"/>
              </a:ext>
            </a:extLst>
          </p:cNvPr>
          <p:cNvSpPr/>
          <p:nvPr/>
        </p:nvSpPr>
        <p:spPr>
          <a:xfrm>
            <a:off x="6983492" y="3505200"/>
            <a:ext cx="4075033" cy="3038475"/>
          </a:xfrm>
          <a:prstGeom prst="rect">
            <a:avLst/>
          </a:prstGeom>
          <a:solidFill>
            <a:srgbClr val="7BA9C7"/>
          </a:solidFill>
          <a:ln>
            <a:solidFill>
              <a:srgbClr val="7BA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Hvorfor: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Parter og andre interesserte mulighet til å ivareta sine interesser/behov i bestemte saker på best mulig måte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Riktig resultat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Rettssikkerhet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Hensynsfullhet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Bilde 23" descr="Skogvei med forsvinningspunkt">
            <a:extLst>
              <a:ext uri="{FF2B5EF4-FFF2-40B4-BE49-F238E27FC236}">
                <a16:creationId xmlns:a16="http://schemas.microsoft.com/office/drawing/2014/main" id="{FD6DA6B1-DC2C-4DF6-8C7F-3CFE89346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92" y="647699"/>
            <a:ext cx="4075033" cy="257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9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63CCD0F-DB02-4E6C-A584-003AA4AFEE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24176" y="160320"/>
            <a:ext cx="5395964" cy="355442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sz="1800" b="1" dirty="0" err="1">
                <a:latin typeface="+mj-lt"/>
              </a:rPr>
              <a:t>Fvl</a:t>
            </a:r>
            <a:r>
              <a:rPr lang="nb-NO" sz="1800" b="1" dirty="0">
                <a:latin typeface="+mj-lt"/>
              </a:rPr>
              <a:t>. § 11 a. </a:t>
            </a:r>
            <a:r>
              <a:rPr lang="nb-NO" sz="1800" b="1" i="1" dirty="0">
                <a:latin typeface="+mj-lt"/>
              </a:rPr>
              <a:t>(saksbehandlingstid, foreløpig svar).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1800" dirty="0">
                <a:latin typeface="+mj-lt"/>
              </a:rPr>
              <a:t>Forvaltningsorganet skal forberede og avgjøre saken </a:t>
            </a:r>
            <a:r>
              <a:rPr lang="nb-NO" sz="1800" dirty="0">
                <a:highlight>
                  <a:srgbClr val="FFFF00"/>
                </a:highlight>
                <a:latin typeface="+mj-lt"/>
              </a:rPr>
              <a:t>uten ugrunnet opphold</a:t>
            </a:r>
            <a:r>
              <a:rPr lang="nb-NO" sz="1800" dirty="0">
                <a:latin typeface="+mj-lt"/>
              </a:rPr>
              <a:t>. </a:t>
            </a:r>
          </a:p>
          <a:p>
            <a:pPr marL="0" indent="0">
              <a:buNone/>
            </a:pPr>
            <a:r>
              <a:rPr lang="nb-NO" sz="1800" dirty="0">
                <a:latin typeface="+mj-lt"/>
              </a:rPr>
              <a:t>Dersom det må ventes at det vil ta </a:t>
            </a:r>
            <a:r>
              <a:rPr lang="nb-NO" sz="1800" dirty="0">
                <a:highlight>
                  <a:srgbClr val="FFFF00"/>
                </a:highlight>
                <a:latin typeface="+mj-lt"/>
              </a:rPr>
              <a:t>uforholdsmessig lang tid </a:t>
            </a:r>
            <a:r>
              <a:rPr lang="nb-NO" sz="1800" dirty="0">
                <a:latin typeface="+mj-lt"/>
              </a:rPr>
              <a:t>før en henvendelse kan besvares, skal det forvaltningsorganet som mottok henvendelsen, snarest mulig gi et foreløpig svar. I svaret skal det gjøres rede for </a:t>
            </a:r>
            <a:r>
              <a:rPr lang="nb-NO" sz="1800" dirty="0">
                <a:highlight>
                  <a:srgbClr val="FFFF00"/>
                </a:highlight>
                <a:latin typeface="+mj-lt"/>
              </a:rPr>
              <a:t>grunnen til at henvendelsen ikke kan behandles tidligere, og </a:t>
            </a:r>
            <a:r>
              <a:rPr lang="nb-NO" sz="1800" dirty="0" err="1">
                <a:highlight>
                  <a:srgbClr val="FFFF00"/>
                </a:highlight>
                <a:latin typeface="+mj-lt"/>
              </a:rPr>
              <a:t>såvidt</a:t>
            </a:r>
            <a:r>
              <a:rPr lang="nb-NO" sz="1800" dirty="0">
                <a:highlight>
                  <a:srgbClr val="FFFF00"/>
                </a:highlight>
                <a:latin typeface="+mj-lt"/>
              </a:rPr>
              <a:t> mulig angis når svar kan ventes</a:t>
            </a:r>
            <a:r>
              <a:rPr lang="nb-NO" sz="1800" dirty="0">
                <a:latin typeface="+mj-lt"/>
              </a:rPr>
              <a:t>. Foreløpig svar kan unnlates dersom det må anses som </a:t>
            </a:r>
            <a:r>
              <a:rPr lang="nb-NO" sz="1800" dirty="0">
                <a:highlight>
                  <a:srgbClr val="FFFF00"/>
                </a:highlight>
                <a:latin typeface="+mj-lt"/>
              </a:rPr>
              <a:t>åpenbart unødvendig. </a:t>
            </a:r>
          </a:p>
          <a:p>
            <a:pPr marL="0" indent="0">
              <a:buNone/>
            </a:pPr>
            <a:r>
              <a:rPr lang="nb-NO" sz="1800" dirty="0">
                <a:latin typeface="+mj-lt"/>
              </a:rPr>
              <a:t>I saker som gjelder </a:t>
            </a:r>
            <a:r>
              <a:rPr lang="nb-NO" sz="1800" dirty="0">
                <a:highlight>
                  <a:srgbClr val="FFFF00"/>
                </a:highlight>
                <a:latin typeface="+mj-lt"/>
              </a:rPr>
              <a:t>enkeltvedtak</a:t>
            </a:r>
            <a:r>
              <a:rPr lang="nb-NO" sz="1800" dirty="0">
                <a:latin typeface="+mj-lt"/>
              </a:rPr>
              <a:t>, skal det gis foreløpig svar etter </a:t>
            </a:r>
            <a:r>
              <a:rPr lang="nb-NO" sz="1800" dirty="0">
                <a:latin typeface="+mj-lt"/>
                <a:hlinkClick r:id="rId3"/>
              </a:rPr>
              <a:t>annet ledd</a:t>
            </a:r>
            <a:r>
              <a:rPr lang="nb-NO" sz="1800" dirty="0">
                <a:latin typeface="+mj-lt"/>
              </a:rPr>
              <a:t> dersom en henvendelse ikke kan besvares </a:t>
            </a:r>
            <a:r>
              <a:rPr lang="nb-NO" sz="1800" dirty="0">
                <a:highlight>
                  <a:srgbClr val="FFFF00"/>
                </a:highlight>
                <a:latin typeface="+mj-lt"/>
              </a:rPr>
              <a:t>i løpet av en måned </a:t>
            </a:r>
            <a:r>
              <a:rPr lang="nb-NO" sz="1800" dirty="0">
                <a:latin typeface="+mj-lt"/>
              </a:rPr>
              <a:t>etter at den er mottatt.</a:t>
            </a:r>
          </a:p>
        </p:txBody>
      </p:sp>
      <p:pic>
        <p:nvPicPr>
          <p:cNvPr id="12" name="Bilde 11" descr="Kalender-vending">
            <a:extLst>
              <a:ext uri="{FF2B5EF4-FFF2-40B4-BE49-F238E27FC236}">
                <a16:creationId xmlns:a16="http://schemas.microsoft.com/office/drawing/2014/main" id="{8A13843C-AEFF-493B-A67E-8D69A5843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3" y="3714750"/>
            <a:ext cx="3979305" cy="2655753"/>
          </a:xfrm>
          <a:prstGeom prst="rect">
            <a:avLst/>
          </a:prstGeom>
        </p:spPr>
      </p:pic>
      <p:pic>
        <p:nvPicPr>
          <p:cNvPr id="14" name="Bilde 13" descr="Time glass på en flat overflate">
            <a:extLst>
              <a:ext uri="{FF2B5EF4-FFF2-40B4-BE49-F238E27FC236}">
                <a16:creationId xmlns:a16="http://schemas.microsoft.com/office/drawing/2014/main" id="{D6FA5E35-DBBF-4951-96DD-DE8702EF8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3" y="568813"/>
            <a:ext cx="3979306" cy="276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972FBA3-B930-4F3D-B669-310F9C864E6B}"/>
              </a:ext>
            </a:extLst>
          </p:cNvPr>
          <p:cNvSpPr/>
          <p:nvPr/>
        </p:nvSpPr>
        <p:spPr>
          <a:xfrm>
            <a:off x="5024176" y="3714750"/>
            <a:ext cx="5395963" cy="2655753"/>
          </a:xfrm>
          <a:prstGeom prst="rect">
            <a:avLst/>
          </a:prstGeom>
          <a:solidFill>
            <a:srgbClr val="7BA9C7"/>
          </a:solidFill>
          <a:ln>
            <a:solidFill>
              <a:srgbClr val="7BA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Aft>
                <a:spcPts val="800"/>
              </a:spcAft>
              <a:buFontTx/>
              <a:buAutoNum type="arabicPeriod"/>
              <a:defRPr/>
            </a:pPr>
            <a:r>
              <a:rPr lang="nb-NO" b="1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Ledd: </a:t>
            </a:r>
            <a:r>
              <a:rPr lang="nb-NO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så snart som praktisk mulig</a:t>
            </a:r>
          </a:p>
          <a:p>
            <a:pPr marL="342900" lvl="0" indent="-342900">
              <a:buFontTx/>
              <a:buAutoNum type="arabicPeriod"/>
              <a:defRPr/>
            </a:pPr>
            <a:r>
              <a:rPr lang="nb-NO" b="1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Ledd</a:t>
            </a:r>
            <a:r>
              <a:rPr lang="nb-NO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 </a:t>
            </a:r>
          </a:p>
          <a:p>
            <a:pPr marL="360000" lvl="0" indent="-360000">
              <a:buFontTx/>
              <a:buChar char="-"/>
              <a:defRPr/>
            </a:pPr>
            <a:r>
              <a:rPr lang="nb-NO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«uforholdsmessig lang tid» å svare på en henvendelse → et foreløpig svar </a:t>
            </a:r>
          </a:p>
          <a:p>
            <a:pPr marL="360000" lvl="0" indent="-360000">
              <a:buFontTx/>
              <a:buChar char="-"/>
              <a:defRPr/>
            </a:pPr>
            <a:r>
              <a:rPr lang="nb-NO" u="sng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Innholdet</a:t>
            </a:r>
            <a:r>
              <a:rPr lang="nb-NO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 et foreløpig svar</a:t>
            </a:r>
          </a:p>
          <a:p>
            <a:pPr marL="360000" lvl="0" indent="-360000">
              <a:buFontTx/>
              <a:buChar char="-"/>
              <a:defRPr/>
            </a:pPr>
            <a:r>
              <a:rPr lang="nb-NO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Unntak: «åpenbart unødvendig», høy terskel</a:t>
            </a:r>
          </a:p>
          <a:p>
            <a:pPr marL="342900" lvl="0" indent="-342900">
              <a:spcBef>
                <a:spcPts val="800"/>
              </a:spcBef>
              <a:buFont typeface="+mj-lt"/>
              <a:buAutoNum type="arabicPeriod" startAt="3"/>
              <a:defRPr/>
            </a:pPr>
            <a:r>
              <a:rPr lang="nb-NO" b="1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Ledd</a:t>
            </a:r>
            <a:r>
              <a:rPr lang="nb-NO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 «uforholdsmessig lang tid», for et enkeltvedtak = mer enn én måned.</a:t>
            </a:r>
          </a:p>
        </p:txBody>
      </p:sp>
    </p:spTree>
    <p:extLst>
      <p:ext uri="{BB962C8B-B14F-4D97-AF65-F5344CB8AC3E}">
        <p14:creationId xmlns:p14="http://schemas.microsoft.com/office/powerpoint/2010/main" val="777634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8A7A5C-7DF6-40B6-91B7-7E478A10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1300"/>
            <a:ext cx="10515600" cy="4321175"/>
          </a:xfrm>
        </p:spPr>
        <p:txBody>
          <a:bodyPr>
            <a:normAutofit/>
          </a:bodyPr>
          <a:lstStyle/>
          <a:p>
            <a:r>
              <a:rPr lang="nb-NO" sz="15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§ 13.​ (taushetsplikt).​</a:t>
            </a:r>
            <a:b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nb-NO" sz="15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Enhver</a:t>
            </a:r>
            <a: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som utfører tjeneste eller arbeid for et forvaltningsorgan, plikter å hindre at andre får adgang eller kjennskap til det han i forbindelse med tjenesten eller arbeidet får vite om:</a:t>
            </a:r>
            <a:b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1)	</a:t>
            </a:r>
            <a:r>
              <a:rPr lang="nb-NO" sz="15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noens personlige forhold</a:t>
            </a:r>
            <a: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eller</a:t>
            </a:r>
            <a:b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2)	</a:t>
            </a:r>
            <a:r>
              <a:rPr lang="nb-NO" sz="15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tekniske innretninger og fremgangsmåter </a:t>
            </a:r>
            <a: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samt drifts- eller forretningsforhold som det vil være av konkurransemessig betydning å hemmeligholde av hensyn til den som opplysningen angår.</a:t>
            </a:r>
            <a:b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Som personlige forhold regnes ikke fødested, fødselsdato og personnummer,​ statsborgerforhold,​ sivilstand, yrke, bopel og arbeidssted, med mindre slike opplysninger røper et klientforhold eller andre forhold som må anses som personlige. Kongen​ kan ellers gi nærmere forskrifter om hvilke opplysninger som skal </a:t>
            </a:r>
            <a:r>
              <a:rPr lang="nb-NO" sz="15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reknes</a:t>
            </a:r>
            <a: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som personlige, om hvilke organer som kan gi privatpersoner opplysninger som nevnt i punktumet foran og opplysninger om den enkeltes personlige status for øvrig, samt om vilkårene for å gi slike opplysninger.​</a:t>
            </a:r>
            <a:b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b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Taushetsplikten gjelder også etter at vedkommende har </a:t>
            </a:r>
            <a:r>
              <a:rPr lang="nb-NO" sz="15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avsluttet</a:t>
            </a:r>
            <a:r>
              <a:rPr lang="nb-NO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tjenesten eller arbeidet. Han kan heller ikke utnytte opplysninger som nevnt i denne paragraf i egen virksomhet eller i tjeneste eller arbeid for andre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293EF2-7948-4FE2-BBA8-F5D10B565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Hva og hvorfor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A70E120-3EFA-4B80-A0E0-34287EBD5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70F5167-7F37-4996-B901-451AEECA8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20" y="5406065"/>
            <a:ext cx="1627773" cy="1633870"/>
          </a:xfrm>
          <a:prstGeom prst="rect">
            <a:avLst/>
          </a:prstGeom>
        </p:spPr>
      </p:pic>
      <p:pic>
        <p:nvPicPr>
          <p:cNvPr id="2052" name="Picture 4" descr="Nytt i ny NOU om ny forvaltningslov | Juridika">
            <a:extLst>
              <a:ext uri="{FF2B5EF4-FFF2-40B4-BE49-F238E27FC236}">
                <a16:creationId xmlns:a16="http://schemas.microsoft.com/office/drawing/2014/main" id="{011FE317-F392-4CDF-B5AA-19A5D0B7D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72" y="4622265"/>
            <a:ext cx="4061964" cy="209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45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E293EF2-7948-4FE2-BBA8-F5D10B5655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8834" y="3793921"/>
            <a:ext cx="8880528" cy="549683"/>
          </a:xfrm>
        </p:spPr>
        <p:txBody>
          <a:bodyPr/>
          <a:lstStyle/>
          <a:p>
            <a:r>
              <a:rPr lang="nb-NO" sz="2400" dirty="0">
                <a:latin typeface="+mj-lt"/>
              </a:rPr>
              <a:t>Hva og hvorfor?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D8A7A5C-7DF6-40B6-91B7-7E478A10A8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8834" y="2919368"/>
            <a:ext cx="9604968" cy="788565"/>
          </a:xfrm>
          <a:prstGeom prst="rect">
            <a:avLst/>
          </a:prstGeom>
        </p:spPr>
        <p:txBody>
          <a:bodyPr/>
          <a:lstStyle/>
          <a:p>
            <a:r>
              <a:rPr lang="nb-NO" sz="2800" dirty="0">
                <a:latin typeface="+mj-lt"/>
              </a:rPr>
              <a:t>Forberedelse av enkeltvedtak: </a:t>
            </a:r>
            <a:br>
              <a:rPr lang="nb-NO" dirty="0"/>
            </a:br>
            <a:r>
              <a:rPr lang="nb-NO" sz="4000" dirty="0">
                <a:latin typeface="+mj-lt"/>
              </a:rPr>
              <a:t>Kontradiksjon og forhåndsvarsel</a:t>
            </a:r>
            <a:endParaRPr lang="nb-NO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8121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Hender på ører">
            <a:extLst>
              <a:ext uri="{FF2B5EF4-FFF2-40B4-BE49-F238E27FC236}">
                <a16:creationId xmlns:a16="http://schemas.microsoft.com/office/drawing/2014/main" id="{FFA85909-C56A-4869-B5BF-08DCA552C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230446D-767D-44FF-964B-9D880E97245A}"/>
              </a:ext>
            </a:extLst>
          </p:cNvPr>
          <p:cNvSpPr txBox="1"/>
          <p:nvPr/>
        </p:nvSpPr>
        <p:spPr>
          <a:xfrm>
            <a:off x="709448" y="1913950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Kontradiksjon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EB9CB6A-0A33-443C-9290-EF4D6D786B54}"/>
              </a:ext>
            </a:extLst>
          </p:cNvPr>
          <p:cNvSpPr txBox="1"/>
          <p:nvPr/>
        </p:nvSpPr>
        <p:spPr>
          <a:xfrm>
            <a:off x="525516" y="3417574"/>
            <a:ext cx="4729772" cy="19884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Partene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anledning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å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91829DB-41ED-4B4E-9772-D6C904E8796A}"/>
              </a:ext>
            </a:extLst>
          </p:cNvPr>
          <p:cNvSpPr txBox="1"/>
          <p:nvPr/>
        </p:nvSpPr>
        <p:spPr>
          <a:xfrm>
            <a:off x="6726620" y="2132724"/>
            <a:ext cx="5135737" cy="3590727"/>
          </a:xfrm>
          <a:prstGeom prst="rect">
            <a:avLst/>
          </a:prstGeom>
          <a:solidFill>
            <a:srgbClr val="7BA9C7"/>
          </a:solidFill>
          <a:ln>
            <a:solidFill>
              <a:srgbClr val="7BA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Hvorfor?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at partene skal kunne ivareta sine interesser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at partene skal kunne påvirke saken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Gir kommunen bedre grunnlag for å treffe en avgjørelse (fatte et enkeltvedtak)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Innbyggernes tillit til kommunen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028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5A10936-7111-405B-880F-750E6C604A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2620" y="1770466"/>
            <a:ext cx="4889693" cy="430878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16. </a:t>
            </a:r>
            <a:r>
              <a:rPr lang="nb-NO" sz="11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(forhåndsvarsling).</a:t>
            </a: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</a:t>
            </a:r>
            <a:r>
              <a:rPr lang="nb-NO" sz="11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​1</a:t>
            </a: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som ikke allerede ved søknad eller på annen måte har uttalt seg i saken, </a:t>
            </a:r>
            <a:r>
              <a:rPr lang="nb-NO" sz="1100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skal varsles før vedtak treffes og gis høve til å uttale seg </a:t>
            </a: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innen en nærmere angitt frist.</a:t>
            </a:r>
            <a:r>
              <a:rPr lang="nb-NO" sz="11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​2</a:t>
            </a: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Dersom en mindreårig</a:t>
            </a:r>
            <a:r>
              <a:rPr lang="nb-NO" sz="11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​3</a:t>
            </a: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over 15 år er part i saken og blir representert av verge,</a:t>
            </a:r>
            <a:r>
              <a:rPr lang="nb-NO" sz="11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​4</a:t>
            </a: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skal dette også gjelde den mindreårige selv. Fristen løper fra den dag varslet er avsendt, når ikke annet uttrykkelig er sagt.</a:t>
            </a:r>
          </a:p>
          <a:p>
            <a:pPr marL="0" indent="0">
              <a:buNone/>
            </a:pP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Forhåndsvarslet skal gjøre greie for hva saken gjelder og ellers </a:t>
            </a:r>
            <a:r>
              <a:rPr lang="nb-NO" sz="1100" dirty="0"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inneholde det som anses påkrevd for at parten på forsvarlig måte kan vareta sitt tarv</a:t>
            </a: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 regelen gis forhåndsvarsel skriftlig. Er det særlig byrdefullt å gi skriftlig underretning, kan underretningen gis muntlig eller på annen måte. </a:t>
            </a:r>
          </a:p>
          <a:p>
            <a:pPr marL="0" indent="0">
              <a:buNone/>
            </a:pP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Forhåndsvarsling kan unnlates dersom:</a:t>
            </a:r>
          </a:p>
          <a:p>
            <a:pPr marL="0" indent="0">
              <a:buNone/>
            </a:pP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slik varsling ikke er praktisk mulig eller vil medføre fare for at vedtaket ikke kan gjennomføres,​</a:t>
            </a:r>
          </a:p>
          <a:p>
            <a:pPr marL="0" indent="0">
              <a:buNone/>
            </a:pP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parten ikke har kjent adresse og ettersporing av ham vil kreve mer tid eller arbeid enn rimelig i forhold til partens interesser og til betydningen av varslet,</a:t>
            </a:r>
          </a:p>
          <a:p>
            <a:pPr marL="0" indent="0">
              <a:buNone/>
            </a:pPr>
            <a:r>
              <a:rPr lang="nb-NO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c) vedkommende part allerede på annen måte har fått kjennskap til at vedtak skal treffes og har hatt rimelig foranledning og tid til å uttale seg, eller varsel av andre grunner må anses åpenbart unødvendig.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AC25DA3-CCCC-441C-AFD7-340BA1C394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1094" y="1770465"/>
            <a:ext cx="3773439" cy="3198117"/>
          </a:xfrm>
          <a:solidFill>
            <a:srgbClr val="7BA9C7"/>
          </a:solidFill>
          <a:ln>
            <a:solidFill>
              <a:srgbClr val="7BA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 sz="1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Kommunen må varsle partene</a:t>
            </a:r>
          </a:p>
          <a:p>
            <a:pPr lvl="1"/>
            <a:r>
              <a:rPr lang="nb-NO" sz="14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Barn har krav på forhåndsvarsel fra fylte 15 år</a:t>
            </a:r>
          </a:p>
          <a:p>
            <a:pPr marL="0" indent="0">
              <a:buNone/>
            </a:pPr>
            <a:r>
              <a:rPr lang="nb-NO" sz="1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Kommunen må skrive: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1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Hva saken gjelder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sz="1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Nok informasjon til at parten kan ivareta interessene sine. </a:t>
            </a:r>
          </a:p>
          <a:p>
            <a:r>
              <a:rPr lang="nb-NO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Det må være nok info til at parten for eksempel kan si seg uenig i avgjørelsen, be om endring, kreve partsinnsyn osv.</a:t>
            </a:r>
            <a:endParaRPr lang="nb-NO" sz="1100" dirty="0">
              <a:latin typeface="+mj-lt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218997C-1B4E-485F-A239-C974B1C25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20" y="778747"/>
            <a:ext cx="10643693" cy="828989"/>
          </a:xfrm>
        </p:spPr>
        <p:txBody>
          <a:bodyPr>
            <a:normAutofit/>
          </a:bodyPr>
          <a:lstStyle/>
          <a:p>
            <a:r>
              <a:rPr lang="nb-NO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Forhåndsvarsel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9BC287A-30D4-413C-B2E3-66926856895E}"/>
              </a:ext>
            </a:extLst>
          </p:cNvPr>
          <p:cNvSpPr txBox="1"/>
          <p:nvPr/>
        </p:nvSpPr>
        <p:spPr>
          <a:xfrm>
            <a:off x="9345012" y="1770465"/>
            <a:ext cx="2701692" cy="2215991"/>
          </a:xfrm>
          <a:prstGeom prst="rect">
            <a:avLst/>
          </a:prstGeom>
          <a:solidFill>
            <a:srgbClr val="7BA9C7"/>
          </a:solidFill>
          <a:ln>
            <a:solidFill>
              <a:srgbClr val="7BA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Hvorfor?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For at retten til å uttale seg skal være effektiv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Forbundet med kravet til sakens opplysning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DBAE79B-40DE-4042-ADD7-ED4A40BF683B}"/>
              </a:ext>
            </a:extLst>
          </p:cNvPr>
          <p:cNvSpPr/>
          <p:nvPr/>
        </p:nvSpPr>
        <p:spPr>
          <a:xfrm>
            <a:off x="9353314" y="4069583"/>
            <a:ext cx="2693390" cy="899000"/>
          </a:xfrm>
          <a:prstGeom prst="rect">
            <a:avLst/>
          </a:prstGeom>
          <a:solidFill>
            <a:srgbClr val="7BA9C7"/>
          </a:solidFill>
          <a:ln>
            <a:solidFill>
              <a:srgbClr val="7BA9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553D407-49EE-4254-92BF-FE851DF0613B}"/>
              </a:ext>
            </a:extLst>
          </p:cNvPr>
          <p:cNvSpPr txBox="1"/>
          <p:nvPr/>
        </p:nvSpPr>
        <p:spPr>
          <a:xfrm>
            <a:off x="9353314" y="4195917"/>
            <a:ext cx="2693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Husk forhåndsvarsel før bortvisningsvedtak!</a:t>
            </a:r>
          </a:p>
        </p:txBody>
      </p:sp>
    </p:spTree>
    <p:extLst>
      <p:ext uri="{BB962C8B-B14F-4D97-AF65-F5344CB8AC3E}">
        <p14:creationId xmlns:p14="http://schemas.microsoft.com/office/powerpoint/2010/main" val="2956749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C3BA6B6-CDA3-4947-89C9-6B86AC04A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5494" y="1384419"/>
            <a:ext cx="8651069" cy="2409913"/>
          </a:xfrm>
        </p:spPr>
        <p:txBody>
          <a:bodyPr>
            <a:normAutofit/>
          </a:bodyPr>
          <a:lstStyle/>
          <a:p>
            <a:r>
              <a:rPr lang="nb-NO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Oppsummering</a:t>
            </a:r>
          </a:p>
          <a:p>
            <a:endParaRPr lang="nb-NO" sz="28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nb-NO" sz="28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www.udir.no/regelverk-og-tilsyn/skole-og-opplaring/maler-for-enkeltvedtak/</a:t>
            </a:r>
            <a:endParaRPr lang="nb-NO" sz="28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nb-NO" sz="28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923F312E-2397-456F-A9DA-557B8E175DFF}"/>
              </a:ext>
            </a:extLst>
          </p:cNvPr>
          <p:cNvSpPr txBox="1">
            <a:spLocks/>
          </p:cNvSpPr>
          <p:nvPr/>
        </p:nvSpPr>
        <p:spPr>
          <a:xfrm>
            <a:off x="1025495" y="3932416"/>
            <a:ext cx="3672272" cy="99850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Abonner på nyheter fra SFOV: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https://www.statsforvalteren.no/oslo-og-viken/abonnement/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highlight>
                <a:srgbClr val="FFFF00"/>
              </a:highlight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05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4D505F7-0AC6-4CCD-9A68-F09E2AB1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027" y="1314299"/>
            <a:ext cx="636474" cy="6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1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497F699-F2D8-41DC-8FA2-A2EBC21350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nb-NO" b="1" dirty="0">
                <a:latin typeface="+mj-lt"/>
              </a:rPr>
              <a:t>Pause til kl. 10.00</a:t>
            </a:r>
          </a:p>
        </p:txBody>
      </p:sp>
    </p:spTree>
    <p:extLst>
      <p:ext uri="{BB962C8B-B14F-4D97-AF65-F5344CB8AC3E}">
        <p14:creationId xmlns:p14="http://schemas.microsoft.com/office/powerpoint/2010/main" val="2513464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CA76C0-E215-4788-AA4B-73F9078CE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Utredningsplikt og krav til begrunnelse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16DAB5-B3A2-433A-97E8-F7F194940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088" y="3667648"/>
            <a:ext cx="5463857" cy="1321105"/>
          </a:xfrm>
        </p:spPr>
        <p:txBody>
          <a:bodyPr/>
          <a:lstStyle/>
          <a:p>
            <a:r>
              <a:rPr lang="nb-NO" sz="2000" dirty="0"/>
              <a:t>Saksbehandlingsregler ved enkeltvedtak</a:t>
            </a:r>
          </a:p>
        </p:txBody>
      </p:sp>
    </p:spTree>
    <p:extLst>
      <p:ext uri="{BB962C8B-B14F-4D97-AF65-F5344CB8AC3E}">
        <p14:creationId xmlns:p14="http://schemas.microsoft.com/office/powerpoint/2010/main" val="1662057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FA27A9B-D581-4E56-A599-26A6D77A10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dirty="0"/>
              <a:t>Enkeltvedtak etter opplæringsloven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4432CFF-FF33-4988-B558-7EBCB2375A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b-NO" dirty="0"/>
              <a:t>Enkeltvedtak etter barnehageloven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CFC2124D-0E71-4702-84D5-FDAA60B335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Enkeltvedtak etter integreringsloven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CEDADCC-D954-4896-9FF3-3DA138AFD2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Spesialundervisning</a:t>
            </a:r>
          </a:p>
          <a:p>
            <a:r>
              <a:rPr lang="nb-NO" dirty="0"/>
              <a:t>Særskilt språkopplæring</a:t>
            </a:r>
          </a:p>
          <a:p>
            <a:r>
              <a:rPr lang="nb-NO" dirty="0"/>
              <a:t>Nærskole og skolebytte</a:t>
            </a:r>
          </a:p>
          <a:p>
            <a:r>
              <a:rPr lang="nb-NO" dirty="0"/>
              <a:t>Skoleskyss</a:t>
            </a:r>
          </a:p>
          <a:p>
            <a:r>
              <a:rPr lang="nb-NO" dirty="0"/>
              <a:t>Permisjon</a:t>
            </a:r>
          </a:p>
          <a:p>
            <a:r>
              <a:rPr lang="nb-NO" dirty="0"/>
              <a:t>Bortvisning</a:t>
            </a:r>
          </a:p>
          <a:p>
            <a:r>
              <a:rPr lang="nb-NO" dirty="0"/>
              <a:t>Fritak fra opplæringsplikt</a:t>
            </a:r>
          </a:p>
          <a:p>
            <a:r>
              <a:rPr lang="nb-NO" dirty="0"/>
              <a:t>Ekstra år i grunnskolen</a:t>
            </a:r>
          </a:p>
          <a:p>
            <a:r>
              <a:rPr lang="nb-NO" dirty="0"/>
              <a:t>Fysisk skolemiljø</a:t>
            </a:r>
          </a:p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2EF89A6-C3A2-4BAA-B5C4-463D30532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Spesialpedagogisk hjelp</a:t>
            </a:r>
          </a:p>
          <a:p>
            <a:r>
              <a:rPr lang="nb-NO" dirty="0"/>
              <a:t>Tilrettelegging for barn med nedsatt funksjonsevne </a:t>
            </a:r>
          </a:p>
          <a:p>
            <a:r>
              <a:rPr lang="nb-NO" dirty="0"/>
              <a:t>Rett til skyss for barn med rett til spesialpedagogisk hjelp</a:t>
            </a:r>
          </a:p>
          <a:p>
            <a:r>
              <a:rPr lang="nb-NO" dirty="0"/>
              <a:t>Tegnspråkopplæring</a:t>
            </a:r>
          </a:p>
          <a:p>
            <a:r>
              <a:rPr lang="nb-NO" dirty="0"/>
              <a:t>Alternativ-supplerende-kommunikasjon</a:t>
            </a:r>
          </a:p>
          <a:p>
            <a:r>
              <a:rPr lang="nb-NO" dirty="0"/>
              <a:t>Tildeling av tilskudd til private barnehager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7886F96-E4F7-476B-A0E6-3B96DCA9F94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33153" y="2725784"/>
            <a:ext cx="2601585" cy="3490599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Tildeling av introduksjonsprogram</a:t>
            </a:r>
          </a:p>
          <a:p>
            <a:r>
              <a:rPr lang="nb-NO" dirty="0"/>
              <a:t>Introduksjonsstønad og opplæring i norsk og samfunnskunnskap</a:t>
            </a:r>
          </a:p>
          <a:p>
            <a:r>
              <a:rPr lang="nb-NO" dirty="0"/>
              <a:t>Fritak fra opplæring og prøver</a:t>
            </a:r>
          </a:p>
          <a:p>
            <a:r>
              <a:rPr lang="nb-NO" dirty="0"/>
              <a:t>Utarbeidelse og vesentlig endring av integrerings- og norskplan</a:t>
            </a:r>
          </a:p>
          <a:p>
            <a:r>
              <a:rPr lang="nb-NO" dirty="0"/>
              <a:t>Stans av introduksjonsprogrammet/ opplæring</a:t>
            </a:r>
          </a:p>
          <a:p>
            <a:r>
              <a:rPr lang="nb-NO" dirty="0"/>
              <a:t>Fravær og permisjon</a:t>
            </a:r>
          </a:p>
          <a:p>
            <a:r>
              <a:rPr lang="nb-NO" dirty="0"/>
              <a:t>Forlengelse av programmet</a:t>
            </a:r>
          </a:p>
          <a:p>
            <a:r>
              <a:rPr lang="nb-NO" dirty="0"/>
              <a:t>(listet opp i § 46 integreringsloven/ § 21 introduksjonsloven)</a:t>
            </a:r>
          </a:p>
        </p:txBody>
      </p:sp>
    </p:spTree>
    <p:extLst>
      <p:ext uri="{BB962C8B-B14F-4D97-AF65-F5344CB8AC3E}">
        <p14:creationId xmlns:p14="http://schemas.microsoft.com/office/powerpoint/2010/main" val="126597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831A491-3AB7-4320-B45D-D4C7C0CDC5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8833" y="1256564"/>
            <a:ext cx="9468143" cy="4678188"/>
          </a:xfrm>
        </p:spPr>
        <p:txBody>
          <a:bodyPr/>
          <a:lstStyle/>
          <a:p>
            <a:r>
              <a:rPr lang="nb-NO" dirty="0"/>
              <a:t>Program</a:t>
            </a:r>
          </a:p>
          <a:p>
            <a:r>
              <a:rPr lang="nb-NO" sz="2000" b="1" dirty="0">
                <a:latin typeface="+mj-lt"/>
              </a:rPr>
              <a:t>0900-0915: Velkommen</a:t>
            </a:r>
          </a:p>
          <a:p>
            <a:r>
              <a:rPr lang="nb-NO" sz="2000" dirty="0">
                <a:latin typeface="+mj-lt"/>
              </a:rPr>
              <a:t>0915-0945: Introduksjon til forvaltningsrett: veiledningsplikten og forhåndsvarsel</a:t>
            </a:r>
          </a:p>
          <a:p>
            <a:r>
              <a:rPr lang="nb-NO" sz="2000" b="1" dirty="0">
                <a:latin typeface="+mj-lt"/>
              </a:rPr>
              <a:t>0945-1000: Pause</a:t>
            </a:r>
          </a:p>
          <a:p>
            <a:r>
              <a:rPr lang="nb-NO" sz="2000" dirty="0">
                <a:latin typeface="+mj-lt"/>
              </a:rPr>
              <a:t>1000-1100: Utredningsplikten og krav til begrunnelse i enkeltvedtak</a:t>
            </a:r>
          </a:p>
          <a:p>
            <a:r>
              <a:rPr lang="nb-NO" sz="2000" b="1" dirty="0">
                <a:latin typeface="+mj-lt"/>
              </a:rPr>
              <a:t>1100-1145: Lunsj</a:t>
            </a:r>
          </a:p>
          <a:p>
            <a:r>
              <a:rPr lang="nb-NO" sz="2000" dirty="0">
                <a:latin typeface="+mj-lt"/>
              </a:rPr>
              <a:t>1145-1230: Etter vedtak, saksbehandlingsregler ved klage</a:t>
            </a:r>
          </a:p>
          <a:p>
            <a:r>
              <a:rPr lang="nb-NO" sz="2000" b="1" dirty="0">
                <a:latin typeface="+mj-lt"/>
              </a:rPr>
              <a:t>1230-1245: Pause</a:t>
            </a:r>
          </a:p>
          <a:p>
            <a:r>
              <a:rPr lang="nb-NO" sz="2000" dirty="0">
                <a:latin typeface="+mj-lt"/>
              </a:rPr>
              <a:t>1245-1315: Saksbehandling i skolemiljøsaker – hva er likt og ulikt?</a:t>
            </a:r>
          </a:p>
          <a:p>
            <a:r>
              <a:rPr lang="nb-NO" sz="2000" b="1" dirty="0">
                <a:latin typeface="+mj-lt"/>
              </a:rPr>
              <a:t>1315-1330: Pause</a:t>
            </a:r>
          </a:p>
          <a:p>
            <a:r>
              <a:rPr lang="nb-NO" sz="2000" dirty="0">
                <a:latin typeface="+mj-lt"/>
              </a:rPr>
              <a:t>1330-1430: Internkontroll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6787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0EDCE77-4F59-4A08-8728-7666AFCBCC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88275" y="2522863"/>
            <a:ext cx="3044826" cy="3462011"/>
          </a:xfrm>
        </p:spPr>
        <p:txBody>
          <a:bodyPr/>
          <a:lstStyle/>
          <a:p>
            <a:pPr algn="ctr">
              <a:spcAft>
                <a:spcPts val="800"/>
              </a:spcAft>
            </a:pPr>
            <a:r>
              <a:rPr lang="nb-NO" b="1" dirty="0"/>
              <a:t>Forvaltningsloven § 17</a:t>
            </a:r>
          </a:p>
          <a:p>
            <a:pPr algn="ctr">
              <a:spcBef>
                <a:spcPts val="0"/>
              </a:spcBef>
            </a:pPr>
            <a:r>
              <a:rPr lang="nb-NO" i="1" dirty="0"/>
              <a:t>”Forvaltningsorganet skal</a:t>
            </a:r>
          </a:p>
          <a:p>
            <a:pPr algn="ctr">
              <a:spcBef>
                <a:spcPts val="0"/>
              </a:spcBef>
            </a:pPr>
            <a:r>
              <a:rPr lang="nb-NO" i="1" dirty="0"/>
              <a:t>påse at saken er så godt opplyst som mulig</a:t>
            </a:r>
          </a:p>
          <a:p>
            <a:pPr algn="ctr">
              <a:spcBef>
                <a:spcPts val="0"/>
              </a:spcBef>
            </a:pPr>
            <a:r>
              <a:rPr lang="nb-NO" i="1" dirty="0"/>
              <a:t>før vedtak treffes.</a:t>
            </a:r>
          </a:p>
          <a:p>
            <a:pPr algn="ctr">
              <a:spcBef>
                <a:spcPts val="0"/>
              </a:spcBef>
            </a:pPr>
            <a:endParaRPr lang="nb-NO" i="1" dirty="0"/>
          </a:p>
          <a:p>
            <a:pPr algn="ctr">
              <a:spcBef>
                <a:spcPts val="0"/>
              </a:spcBef>
            </a:pPr>
            <a:r>
              <a:rPr lang="nb-NO" i="1" dirty="0"/>
              <a:t>Det skal påse at mindreårige​ parter​ har fått mulighet til å gi uttrykk for sitt syn, i den grad de er i stand til å danne seg egne synspunkter på det saken gjelder. De mindreåriges syn skal tillegges vekt i samsvar med deres alder og modenhet.”</a:t>
            </a:r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8DDF28A-D375-4731-A862-1846F703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2" y="1068635"/>
            <a:ext cx="10080626" cy="1095831"/>
          </a:xfrm>
        </p:spPr>
        <p:txBody>
          <a:bodyPr/>
          <a:lstStyle/>
          <a:p>
            <a:r>
              <a:rPr lang="nb-NO" dirty="0"/>
              <a:t>Forvaltningens utredningsplikt</a:t>
            </a:r>
            <a:br>
              <a:rPr lang="nb-NO" dirty="0"/>
            </a:b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BC06377-A8E3-4157-B7B3-9644A4DBAF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Grunnleggende regel for saksforberedelsen: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Avgjørelser skal tas på et forsvarlig grunnlag (klarlegging av fakta og hensyn i saken).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Hovedansvar på forvaltningen. </a:t>
            </a:r>
            <a:endParaRPr lang="nb-NO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Men partene må selv bidra, ut fra sine forutsetninger. NB! Veiledningsplikten i § 11.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844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318FA4C-9A94-4902-9586-869B69465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Riktige avgjørelser.</a:t>
            </a:r>
          </a:p>
          <a:p>
            <a:r>
              <a:rPr lang="nb-NO" dirty="0"/>
              <a:t>Rettssikkerhet for partene.</a:t>
            </a:r>
          </a:p>
          <a:p>
            <a:r>
              <a:rPr lang="nb-NO" dirty="0"/>
              <a:t>Tillit mellom borgerne og forvaltningen.</a:t>
            </a:r>
          </a:p>
          <a:p>
            <a:r>
              <a:rPr lang="nb-NO" dirty="0"/>
              <a:t>Færre klager og effektiv saksbehandling.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1418963-07E1-4490-B7CD-805D923E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en utredningsplikt?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5876B00-33F3-4541-8539-31E396DD98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5EBEA207-1882-4CE8-A469-4A015FE8B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4391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1AF4C-A679-4C3A-B24E-3FC572E69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grundig skal det utredes?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E0B03F9-3967-4D63-8F52-69AF30B588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240280"/>
            <a:ext cx="7734121" cy="40689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Så godt opplyst «som mulig», men avveining av: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sakens betydning (for partene, og for andre privatpersoner eller offentlige interesser),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opp mot: </a:t>
            </a:r>
          </a:p>
          <a:p>
            <a:pPr marL="342900" indent="-342900">
              <a:buFontTx/>
              <a:buChar char="-"/>
            </a:pPr>
            <a:r>
              <a:rPr lang="nb-NO" dirty="0"/>
              <a:t>omkostninger og problemer med å få klarlagt saken,</a:t>
            </a:r>
          </a:p>
          <a:p>
            <a:pPr marL="342900" indent="-342900">
              <a:buFontTx/>
              <a:buChar char="-"/>
            </a:pPr>
            <a:r>
              <a:rPr lang="nb-NO" dirty="0"/>
              <a:t>tidsmomentet (effektivitet og ressursbruk).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0801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ECDCBD52-4962-49F6-97C8-08E9CE42D77B}"/>
              </a:ext>
            </a:extLst>
          </p:cNvPr>
          <p:cNvSpPr/>
          <p:nvPr/>
        </p:nvSpPr>
        <p:spPr>
          <a:xfrm>
            <a:off x="0" y="2065105"/>
            <a:ext cx="12192000" cy="4671637"/>
          </a:xfrm>
          <a:prstGeom prst="rect">
            <a:avLst/>
          </a:prstGeom>
          <a:solidFill>
            <a:srgbClr val="FE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418AAB3-C83F-42B2-A66B-8C5EE94F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Særregler i lov og forskrift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65FC63-5038-4E46-908B-E94686CA22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065104"/>
            <a:ext cx="8094848" cy="4244143"/>
          </a:xfrm>
        </p:spPr>
        <p:txBody>
          <a:bodyPr/>
          <a:lstStyle/>
          <a:p>
            <a:r>
              <a:rPr lang="nb-NO" dirty="0"/>
              <a:t>I tillegg til de generelle reglene i forvaltningsloven kan særlovgivningen stille andre eller strengere krav til utredningen: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Enkeltvedtak om spesialundervisning: krav til sakkyndig vurdering (opplæringsloven § 5-3),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Enkeltvedtak om spesialpedagogisk hjelp: sakkyndig vurdering (barnehageloven § 34),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Enkeltvedtak om særskilt språkopplæring: Krav til kartlegging (opplæringsloven § 2-8),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Introduksjonsprogram: Krav til kompetansekartlegging (integreringsloven §§ 6 og 10).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0703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5D5E089-3AE4-4FA2-8D8F-F47F051593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8834" y="1244906"/>
            <a:ext cx="8880528" cy="4693186"/>
          </a:xfrm>
        </p:spPr>
        <p:txBody>
          <a:bodyPr/>
          <a:lstStyle/>
          <a:p>
            <a:r>
              <a:rPr lang="nb-NO" sz="2800" b="1" dirty="0"/>
              <a:t>Hva trengs av opplysninger for å fatte et vedtak om skoleskyss?</a:t>
            </a:r>
          </a:p>
          <a:p>
            <a:pPr marL="457200" indent="-457200">
              <a:buFontTx/>
              <a:buChar char="-"/>
            </a:pPr>
            <a:r>
              <a:rPr lang="nb-NO" sz="2400" dirty="0"/>
              <a:t>Informasjon om skoleveien: trafikkmengde, hastighet, belysning, fortau/veiskulder m.m.</a:t>
            </a:r>
          </a:p>
          <a:p>
            <a:pPr marL="457200" indent="-457200">
              <a:buFontTx/>
              <a:buChar char="-"/>
            </a:pPr>
            <a:r>
              <a:rPr lang="nb-NO" sz="2400" dirty="0"/>
              <a:t>Befaring?</a:t>
            </a:r>
          </a:p>
          <a:p>
            <a:pPr marL="457200" indent="-457200">
              <a:buFontTx/>
              <a:buChar char="-"/>
            </a:pPr>
            <a:r>
              <a:rPr lang="nb-NO" sz="2400" dirty="0"/>
              <a:t>Forhold ved eleven: alder og modenhet, funksjonsevne, sårbarheter – hvilke synspunkter har eleven?</a:t>
            </a:r>
          </a:p>
        </p:txBody>
      </p:sp>
    </p:spTree>
    <p:extLst>
      <p:ext uri="{BB962C8B-B14F-4D97-AF65-F5344CB8AC3E}">
        <p14:creationId xmlns:p14="http://schemas.microsoft.com/office/powerpoint/2010/main" val="501267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E60243-E950-4889-AE6A-9FBF355E67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46554" y="2280491"/>
            <a:ext cx="3589753" cy="4028233"/>
          </a:xfrm>
        </p:spPr>
        <p:txBody>
          <a:bodyPr/>
          <a:lstStyle/>
          <a:p>
            <a:pPr algn="ctr"/>
            <a:r>
              <a:rPr lang="nb-NO" sz="1550" i="1" dirty="0"/>
              <a:t>«1. Partene skal garantere et barn som er i stand til å danne seg egne synspunkter, retten til fritt å gi uttrykk for disse synspunkter i alle forhold som vedrører barnet, og tillegge barnets synspunkter behørig vekt i samsvar med dets alder og modenhet.</a:t>
            </a:r>
          </a:p>
          <a:p>
            <a:pPr algn="ctr"/>
            <a:r>
              <a:rPr lang="nb-NO" sz="1550" i="1" dirty="0"/>
              <a:t>2. For dette formål skal barnet særlig gis anledning til å bli hørt i enhver rettslig og administrativ saksbehandling som angår barnet, enten direkte eller gjennom en representant eller et egnet organ, på en måte som er i samsvar med saksbehandlingsreglene i nasjonal rett.»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1459473-D24E-46C3-B66E-3E1ED7AC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Barnets rett til å bli hørt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443100-778D-43D0-9997-51486CA761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Barnekonvensjonen art. 12: Alle barn har rett til å bli hørt i saker om vedrører dem.</a:t>
            </a:r>
          </a:p>
          <a:p>
            <a:r>
              <a:rPr lang="nb-NO" dirty="0"/>
              <a:t>Hvem, når og hvordan?</a:t>
            </a:r>
          </a:p>
          <a:p>
            <a:pPr marL="342900" indent="-342900">
              <a:buFontTx/>
              <a:buChar char="-"/>
            </a:pPr>
            <a:r>
              <a:rPr lang="nb-NO" dirty="0"/>
              <a:t>Et barn som er i stand til å danne seg egne synspunkter (ikke en begrensning, men en forpliktelse til å finne ut hvordan barnet kan komme til uttrykk).</a:t>
            </a:r>
          </a:p>
          <a:p>
            <a:pPr marL="342900" indent="-342900">
              <a:buFontTx/>
              <a:buChar char="-"/>
            </a:pPr>
            <a:r>
              <a:rPr lang="nb-NO" dirty="0"/>
              <a:t>I alle forhold som gjelder barnet (skal tolkes vidt).</a:t>
            </a:r>
          </a:p>
          <a:p>
            <a:pPr marL="342900" indent="-342900">
              <a:buFontTx/>
              <a:buChar char="-"/>
            </a:pPr>
            <a:r>
              <a:rPr lang="nb-NO" dirty="0"/>
              <a:t>Barnets mening skal tillegges vekt i overensstemmelse med dets alder og modenhet.</a:t>
            </a:r>
          </a:p>
          <a:p>
            <a:pPr marL="342900" indent="-342900">
              <a:buFontTx/>
              <a:buChar char="-"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8934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1EBE1C-CE81-45CB-90C2-99E1983C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i="1" dirty="0"/>
              <a:t>Løpende underretning: </a:t>
            </a:r>
            <a:r>
              <a:rPr lang="nb-NO" dirty="0"/>
              <a:t>Nye opplysninger som skal forelegges parten (§ 17 annet ledd)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9756363-E3E9-4553-B30D-0D63E35592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8296184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Forvaltningen skal informere parten av eget tiltak.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Vilkår:</a:t>
            </a:r>
          </a:p>
          <a:p>
            <a:r>
              <a:rPr lang="nb-NO" dirty="0"/>
              <a:t>– Opplysningene må dreie seg om parten eller hans virksomhet,</a:t>
            </a:r>
          </a:p>
          <a:p>
            <a:r>
              <a:rPr lang="nb-NO" dirty="0"/>
              <a:t>– Parten må ha rett til å se dem etter § 18 jf. § 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Opplysningene kan ha fremkommet ved forvaltningens undersøkelser eller ha kommet inn til forvaltningen på annen måte.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Hvorfor: Parten skal få mulighet til å uttale seg, for evt. å imøtegå opplysningene eller gi nye argumenter.</a:t>
            </a:r>
          </a:p>
        </p:txBody>
      </p:sp>
    </p:spTree>
    <p:extLst>
      <p:ext uri="{BB962C8B-B14F-4D97-AF65-F5344CB8AC3E}">
        <p14:creationId xmlns:p14="http://schemas.microsoft.com/office/powerpoint/2010/main" val="982023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77DBC5-B723-400D-9834-B1452206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Unntak fra plikten til </a:t>
            </a:r>
            <a:r>
              <a:rPr lang="nb-NO" i="1" dirty="0"/>
              <a:t>løpende underretning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688ACB1-BC53-4D5E-B968-F069AD60A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6962334" cy="4144259"/>
          </a:xfrm>
        </p:spPr>
        <p:txBody>
          <a:bodyPr/>
          <a:lstStyle/>
          <a:p>
            <a:r>
              <a:rPr lang="nb-NO" dirty="0"/>
              <a:t>a) Opplysningene bekreftes av partens egen fremstilling eller av fremstilling som han har kontrollert,</a:t>
            </a:r>
          </a:p>
          <a:p>
            <a:r>
              <a:rPr lang="nb-NO" dirty="0"/>
              <a:t>b) Rask avgjørelse påkrevd av hensyn til andre parter eller offentlige interesser,</a:t>
            </a:r>
          </a:p>
          <a:p>
            <a:r>
              <a:rPr lang="nb-NO" dirty="0"/>
              <a:t>c) Opplysningene har ikke avgjørende betydning for vedtaket, eller underretning unødvendig eller uhensiktsmessig ut fra hensynet til parten selv.</a:t>
            </a:r>
          </a:p>
        </p:txBody>
      </p:sp>
    </p:spTree>
    <p:extLst>
      <p:ext uri="{BB962C8B-B14F-4D97-AF65-F5344CB8AC3E}">
        <p14:creationId xmlns:p14="http://schemas.microsoft.com/office/powerpoint/2010/main" val="358277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1A88D9-D972-4B2F-A023-C6D7B6356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Vedtak (forvaltningsloven kapittel V)</a:t>
            </a:r>
            <a:br>
              <a:rPr lang="nb-NO" dirty="0"/>
            </a:br>
            <a:r>
              <a:rPr lang="nb-NO" b="1" dirty="0"/>
              <a:t>Krav til innhold og begrunnelse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F936F85-7ED2-43E2-A44C-8C51F9A1A8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461846"/>
            <a:ext cx="4889693" cy="3847401"/>
          </a:xfrm>
        </p:spPr>
        <p:txBody>
          <a:bodyPr/>
          <a:lstStyle/>
          <a:p>
            <a:r>
              <a:rPr lang="nb-NO" dirty="0"/>
              <a:t>Forvaltningsloven §§ 23 til 25.</a:t>
            </a:r>
          </a:p>
          <a:p>
            <a:r>
              <a:rPr lang="nb-NO" dirty="0"/>
              <a:t>Enkeltvedtak skal være skriftlig.</a:t>
            </a:r>
          </a:p>
          <a:p>
            <a:r>
              <a:rPr lang="nb-NO" dirty="0"/>
              <a:t>Vedtak </a:t>
            </a:r>
            <a:r>
              <a:rPr lang="nb-NO" u="sng" dirty="0"/>
              <a:t>skal</a:t>
            </a:r>
            <a:r>
              <a:rPr lang="nb-NO" dirty="0"/>
              <a:t> begrunnes.</a:t>
            </a:r>
          </a:p>
          <a:p>
            <a:r>
              <a:rPr lang="nb-NO" dirty="0"/>
              <a:t>Presist og tydelig, ikke etterlate tvil om hva som er bestemt. </a:t>
            </a:r>
          </a:p>
          <a:p>
            <a:r>
              <a:rPr lang="nb-NO" dirty="0"/>
              <a:t>Begrunnelsen skal SIKRE og VISE at forvaltningen har gjort det den skal.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3942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377A44-DD5F-49EA-A986-063EA070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skal vedtak begrunnes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957296D-1C81-48D9-A9CC-3511536BAC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7625065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Hensynet til parten:</a:t>
            </a:r>
          </a:p>
          <a:p>
            <a:r>
              <a:rPr lang="nb-NO" dirty="0"/>
              <a:t>– Forstå avgjørelsen, lettere å godta den,</a:t>
            </a:r>
          </a:p>
          <a:p>
            <a:r>
              <a:rPr lang="nb-NO" dirty="0"/>
              <a:t>– Grunnlag for å vurdere klage.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Effektiv overprøving.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Veiledning for senere saker, likhet.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Riktige og gode forvaltningsvedtak.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Tillit til forvaltningen.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55283A5-C09A-46DE-853B-D4C4C18FC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095" y="2013216"/>
            <a:ext cx="3151905" cy="47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7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40">
            <a:extLst>
              <a:ext uri="{FF2B5EF4-FFF2-40B4-BE49-F238E27FC236}">
                <a16:creationId xmlns:a16="http://schemas.microsoft.com/office/drawing/2014/main" id="{1DE79B26-CE6B-4D05-89B2-788B4F473F45}"/>
              </a:ext>
            </a:extLst>
          </p:cNvPr>
          <p:cNvSpPr/>
          <p:nvPr/>
        </p:nvSpPr>
        <p:spPr bwMode="auto">
          <a:xfrm>
            <a:off x="4003964" y="1582062"/>
            <a:ext cx="7643781" cy="4222400"/>
          </a:xfrm>
          <a:prstGeom prst="roundRect">
            <a:avLst>
              <a:gd name="adj" fmla="val 0"/>
            </a:avLst>
          </a:prstGeom>
          <a:solidFill>
            <a:srgbClr val="7BA9C7"/>
          </a:solidFill>
          <a:ln>
            <a:noFill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bgerundetes Rechteck 44">
            <a:extLst>
              <a:ext uri="{FF2B5EF4-FFF2-40B4-BE49-F238E27FC236}">
                <a16:creationId xmlns:a16="http://schemas.microsoft.com/office/drawing/2014/main" id="{ABD0FEE6-647A-4D06-9B26-E83FAE48674E}"/>
              </a:ext>
            </a:extLst>
          </p:cNvPr>
          <p:cNvSpPr/>
          <p:nvPr/>
        </p:nvSpPr>
        <p:spPr bwMode="auto">
          <a:xfrm>
            <a:off x="581893" y="1582062"/>
            <a:ext cx="3301338" cy="4222400"/>
          </a:xfrm>
          <a:prstGeom prst="roundRect">
            <a:avLst>
              <a:gd name="adj" fmla="val 0"/>
            </a:avLst>
          </a:prstGeom>
          <a:solidFill>
            <a:srgbClr val="7BA9C7"/>
          </a:solidFill>
          <a:ln>
            <a:noFill/>
          </a:ln>
        </p:spPr>
        <p:txBody>
          <a:bodyPr vert="horz" wrap="square" lIns="18000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6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83C7D3C-14B3-4C14-84AE-EF59683F04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87175" y="6315075"/>
            <a:ext cx="504825" cy="2159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8C69-1E23-4468-AC94-010B558DD334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219318DC-C7B6-4ADF-85DC-45CC755D37DE}"/>
              </a:ext>
            </a:extLst>
          </p:cNvPr>
          <p:cNvSpPr>
            <a:spLocks noGrp="1"/>
          </p:cNvSpPr>
          <p:nvPr/>
        </p:nvSpPr>
        <p:spPr>
          <a:xfrm>
            <a:off x="4432932" y="2367699"/>
            <a:ext cx="67858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Open Sans Semibold" panose="020B0706030804020204" pitchFamily="34" charset="0"/>
                <a:cs typeface="Arial" panose="020B0604020202020204" pitchFamily="34" charset="0"/>
              </a:rPr>
              <a:t>Spørsmål underveis?</a:t>
            </a:r>
          </a:p>
        </p:txBody>
      </p:sp>
      <p:pic>
        <p:nvPicPr>
          <p:cNvPr id="6" name="Grafikk 7" descr="Markedsføring">
            <a:extLst>
              <a:ext uri="{FF2B5EF4-FFF2-40B4-BE49-F238E27FC236}">
                <a16:creationId xmlns:a16="http://schemas.microsoft.com/office/drawing/2014/main" id="{8DCCF4F3-9DF3-4535-A841-A048EE7A9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067" y="1907473"/>
            <a:ext cx="3896989" cy="3896989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59F7849A-E288-494A-BE5F-85A43E3EAF7C}"/>
              </a:ext>
            </a:extLst>
          </p:cNvPr>
          <p:cNvSpPr txBox="1"/>
          <p:nvPr/>
        </p:nvSpPr>
        <p:spPr>
          <a:xfrm>
            <a:off x="4478882" y="3524792"/>
            <a:ext cx="39998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Still spørsmål i chatten,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eller rekk opp hånda!</a:t>
            </a:r>
          </a:p>
        </p:txBody>
      </p:sp>
    </p:spTree>
    <p:extLst>
      <p:ext uri="{BB962C8B-B14F-4D97-AF65-F5344CB8AC3E}">
        <p14:creationId xmlns:p14="http://schemas.microsoft.com/office/powerpoint/2010/main" val="1177423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96DE0C-4642-49F7-A6A2-328F6DE2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 og når begrunnelse skal gis (</a:t>
            </a:r>
            <a:r>
              <a:rPr lang="nb-NO" dirty="0" err="1"/>
              <a:t>fvl</a:t>
            </a:r>
            <a:r>
              <a:rPr lang="nb-NO" dirty="0"/>
              <a:t>. § 24)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DD382C-F719-4BD2-9FF2-92EBB46A4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0" y="2164988"/>
            <a:ext cx="8631743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Hovedregelen er at enkeltvedtak skal begrunnes, og at begrunnelsen kommer samtidig som vedtaket treffes.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Dette er likevel ikke nødvendig i to tilfeller, (2. ledd):</a:t>
            </a:r>
          </a:p>
          <a:p>
            <a:r>
              <a:rPr lang="nb-NO" dirty="0"/>
              <a:t>– der forvaltningen innvilger en søknad og ikke har grunn til å tro at noen av partene vil være misfornøyd,</a:t>
            </a:r>
          </a:p>
          <a:p>
            <a:r>
              <a:rPr lang="nb-NO" dirty="0"/>
              <a:t>– «fordeling av tillatelser eller andre fordeler mellom flere parter».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Parten kan likevel kreve begrunnelse etterpå. Forvaltningen må opplyse om dette. (Må be om begrunnelsen innen klagefristen på tre uker, § 29).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07216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8BFA74-CE95-4F20-8479-3445F393BE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8418" y="1586429"/>
            <a:ext cx="5189147" cy="42828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Ikke krav på begrunnelse der det vil røpe opplysninger som parten ikke har krav på å bli kjent med etter </a:t>
            </a:r>
            <a:r>
              <a:rPr lang="nb-NO" dirty="0" err="1"/>
              <a:t>fvl</a:t>
            </a:r>
            <a:r>
              <a:rPr lang="nb-NO" dirty="0"/>
              <a:t>. § 19.</a:t>
            </a:r>
          </a:p>
          <a:p>
            <a:r>
              <a:rPr lang="nb-NO" dirty="0"/>
              <a:t>– </a:t>
            </a:r>
            <a:r>
              <a:rPr lang="nb-NO" dirty="0" err="1"/>
              <a:t>Fvl</a:t>
            </a:r>
            <a:r>
              <a:rPr lang="nb-NO" dirty="0"/>
              <a:t>. § 19 gjør unntak fra retten til partsinnsyn for visse typer opplysninger,</a:t>
            </a:r>
          </a:p>
          <a:p>
            <a:r>
              <a:rPr lang="nb-NO" dirty="0"/>
              <a:t>- «Med mindre det er av vesentlig betydning for en part» ikke krav om opplysninger om en annen persons helseforhold eller andre forhold som av særlige grunner ikke bør meddeles videre.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Heller ikke krav på etterfølgende begrunnelse i disse tilfellene.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1467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A348C1-E500-44BA-8D7D-78B4460E9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Innholdet i begrunnelsen (</a:t>
            </a:r>
            <a:r>
              <a:rPr lang="nb-NO" dirty="0" err="1"/>
              <a:t>fvl</a:t>
            </a:r>
            <a:r>
              <a:rPr lang="nb-NO" dirty="0"/>
              <a:t>. § 25)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9BFC92-41B1-4751-9527-906519A507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7927068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Vedtaket må inneholde informasjon om lovbestemmelsene vedtaket bygger på, vise til dem og/eller gjengi innholdet av dem. NB! Det må være forståelig for parten.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 faktiske forholdene i saken skal nevnes,</a:t>
            </a:r>
          </a:p>
          <a:p>
            <a:r>
              <a:rPr lang="nb-NO" dirty="0"/>
              <a:t>– For at parten skal kunne sjekke at faktaene i saken er riktige, også at disse er vurdert opp mot regelverket.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Hovedhensynene som har vært avgjørende i vurderingen og utøvelsen av skjønnet.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244E"/>
                </a:solidFill>
              </a:rPr>
              <a:t>Strengere krav jo mer inngripende vedtaket er.</a:t>
            </a:r>
          </a:p>
        </p:txBody>
      </p:sp>
    </p:spTree>
    <p:extLst>
      <p:ext uri="{BB962C8B-B14F-4D97-AF65-F5344CB8AC3E}">
        <p14:creationId xmlns:p14="http://schemas.microsoft.com/office/powerpoint/2010/main" val="790077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1B3A08C-E90B-4442-B231-A34EA4E197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8834" y="1260182"/>
            <a:ext cx="8880528" cy="4658297"/>
          </a:xfrm>
        </p:spPr>
        <p:txBody>
          <a:bodyPr/>
          <a:lstStyle/>
          <a:p>
            <a:r>
              <a:rPr lang="nb-NO" sz="2400" b="1" dirty="0"/>
              <a:t>Krav til innholdet i et enkeltvedtak om særskilt språkopplæring:</a:t>
            </a:r>
          </a:p>
          <a:p>
            <a:pPr marL="457200" indent="-457200">
              <a:buFontTx/>
              <a:buChar char="-"/>
            </a:pPr>
            <a:r>
              <a:rPr lang="nb-NO" sz="2000" dirty="0"/>
              <a:t>Opplæringsloven § 2-8. </a:t>
            </a:r>
          </a:p>
          <a:p>
            <a:pPr marL="457200" indent="-457200">
              <a:buFontTx/>
              <a:buChar char="-"/>
            </a:pPr>
            <a:r>
              <a:rPr lang="nb-NO" sz="2000" dirty="0"/>
              <a:t>Faktiske forholdene i saken: elevens morsmål, botid, ferdigheter i norsk, resultater fra kartleggingen.</a:t>
            </a:r>
          </a:p>
          <a:p>
            <a:pPr marL="457200" indent="-457200">
              <a:buFontTx/>
              <a:buChar char="-"/>
            </a:pPr>
            <a:r>
              <a:rPr lang="nb-NO" sz="2000" dirty="0"/>
              <a:t>Vurdering av elevens behov, omfanget av og innholdet i opplæringen, hvilken type språkopplæring eleven har rett på (særskilt norskopplæring, morsmålsopplæring og </a:t>
            </a:r>
            <a:r>
              <a:rPr lang="nb-NO" sz="2000" dirty="0" err="1"/>
              <a:t>tofaglig</a:t>
            </a:r>
            <a:r>
              <a:rPr lang="nb-NO" sz="2000" dirty="0"/>
              <a:t> språkopplæring).</a:t>
            </a:r>
          </a:p>
          <a:p>
            <a:pPr marL="457200" indent="-457200">
              <a:buFontTx/>
              <a:buChar char="-"/>
            </a:pPr>
            <a:r>
              <a:rPr lang="nb-NO" sz="2000" dirty="0"/>
              <a:t>Dersom organisering i egen klasse (unntak fra </a:t>
            </a:r>
            <a:r>
              <a:rPr lang="nb-NO" sz="2000" dirty="0" err="1"/>
              <a:t>oppll</a:t>
            </a:r>
            <a:r>
              <a:rPr lang="nb-NO" sz="2000" dirty="0"/>
              <a:t>. § 8-2), strengere krav til begrunnelsen.</a:t>
            </a:r>
          </a:p>
          <a:p>
            <a:pPr marL="457200" indent="-457200">
              <a:buFontTx/>
              <a:buChar char="-"/>
            </a:pPr>
            <a:r>
              <a:rPr lang="nb-NO" sz="2000" dirty="0"/>
              <a:t>NB! Vedtak også ved opphør.</a:t>
            </a:r>
          </a:p>
        </p:txBody>
      </p:sp>
    </p:spTree>
    <p:extLst>
      <p:ext uri="{BB962C8B-B14F-4D97-AF65-F5344CB8AC3E}">
        <p14:creationId xmlns:p14="http://schemas.microsoft.com/office/powerpoint/2010/main" val="3502800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9C30424-30CC-438A-B318-FC70C70D13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8834" y="1260182"/>
            <a:ext cx="8880528" cy="4694944"/>
          </a:xfrm>
        </p:spPr>
        <p:txBody>
          <a:bodyPr/>
          <a:lstStyle/>
          <a:p>
            <a:r>
              <a:rPr lang="nb-NO" sz="2800" b="1" dirty="0"/>
              <a:t>Krav til innholdet i et enkeltvedtak om spesialundervisning og spesialpedagogisk hjelp:</a:t>
            </a:r>
          </a:p>
          <a:p>
            <a:pPr marL="457200" indent="-457200">
              <a:buFontTx/>
              <a:buChar char="-"/>
            </a:pPr>
            <a:r>
              <a:rPr lang="nb-NO" sz="2400" dirty="0"/>
              <a:t>Opplæringsloven § 5-1, barnehageloven § 35.</a:t>
            </a:r>
          </a:p>
          <a:p>
            <a:pPr marL="457200" indent="-457200">
              <a:buFontTx/>
              <a:buChar char="-"/>
            </a:pPr>
            <a:r>
              <a:rPr lang="nb-NO" sz="2400" dirty="0"/>
              <a:t>Beskrive barnets situasjon og behov, hva gir et forsvarlig tilbud, utredningen (kan være nok å vise til sakkyndig vurdering).</a:t>
            </a:r>
          </a:p>
          <a:p>
            <a:pPr marL="457200" indent="-457200">
              <a:buFontTx/>
              <a:buChar char="-"/>
            </a:pPr>
            <a:r>
              <a:rPr lang="nb-NO" sz="2400" dirty="0"/>
              <a:t>Beskrive tilbudet klart og tydelig: </a:t>
            </a:r>
            <a:r>
              <a:rPr lang="nb-NO" sz="2400" b="1" dirty="0"/>
              <a:t>innhold, omfang, organisering og kompetanse.</a:t>
            </a:r>
          </a:p>
          <a:p>
            <a:pPr marL="457200" indent="-457200">
              <a:buFontTx/>
              <a:buChar char="-"/>
            </a:pPr>
            <a:r>
              <a:rPr lang="nb-NO" sz="2400" dirty="0"/>
              <a:t>Særlige krav til begrunnelsen der sakkyndig vurdering ikke følges.</a:t>
            </a:r>
          </a:p>
          <a:p>
            <a:pPr marL="457200" indent="-457200">
              <a:buFontTx/>
              <a:buChar char="-"/>
            </a:pPr>
            <a:r>
              <a:rPr lang="nb-NO" sz="2400" dirty="0"/>
              <a:t>NB! Enkeltvedtak også ved avslag.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962398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BFCF41-A2F5-44F1-9BF7-4F095E866D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8757" y="2280491"/>
            <a:ext cx="3327094" cy="4028233"/>
          </a:xfrm>
        </p:spPr>
        <p:txBody>
          <a:bodyPr/>
          <a:lstStyle/>
          <a:p>
            <a:r>
              <a:rPr lang="nb-NO" dirty="0"/>
              <a:t>Et «tredelt konsept»</a:t>
            </a:r>
          </a:p>
          <a:p>
            <a:pPr marL="342900" indent="-342900">
              <a:buAutoNum type="arabicParenBoth"/>
            </a:pPr>
            <a:r>
              <a:rPr lang="nb-NO" dirty="0"/>
              <a:t>En selvstendig rettighet for barnet til å få vurdert hva som er til dets beste, og lagt til grunn som et grunnleggende hensyn.</a:t>
            </a:r>
          </a:p>
          <a:p>
            <a:pPr marL="342900" indent="-342900">
              <a:buAutoNum type="arabicParenBoth"/>
            </a:pPr>
            <a:r>
              <a:rPr lang="nb-NO" dirty="0"/>
              <a:t>Et juridisk prinsipp som innebærer at hvis en bestemmelse er åpen for mer enn én tolkning, skal den tolkningen som tjener barnets beste legges til grunn</a:t>
            </a:r>
          </a:p>
          <a:p>
            <a:pPr marL="342900" indent="-342900">
              <a:buAutoNum type="arabicParenBoth"/>
            </a:pPr>
            <a:r>
              <a:rPr lang="nb-NO" dirty="0"/>
              <a:t>En prosedyreregel som innebærer at beslutningsprosessen må inkludere vurderinger av effekter for barn.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0D1004-0553-4ACF-B416-0916F0D7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Vurdering av «barnets beste»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A1B8D8-FA25-4A71-9D1F-7E4598092D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Grunnloven § 104 og barnekonvensjonen art.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Identifisere og kartlegge hva som er «barnets beste».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Vektet hensynet til barnet mot andre relevante og lovlige hensyn.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hlinkClick r:id="rId3"/>
              </a:rPr>
              <a:t>Veiledning til bruk av barnekonvensjonen i saksbehandlingen (udir.no)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1424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F5618B9C-CE17-41BC-8413-905CB43F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(1) Hva er barnets beste?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727FA63-3576-4899-A371-09DE63A024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Begrepet er fleksibelt og tilpasningsdyktig, og innholdet må avgjøres fra sak til sak.</a:t>
            </a:r>
          </a:p>
          <a:p>
            <a:pPr marL="342900" indent="-342900">
              <a:buFontTx/>
              <a:buChar char="-"/>
            </a:pPr>
            <a:r>
              <a:rPr lang="nb-NO" dirty="0"/>
              <a:t>Det konkretet barnets situasjon.</a:t>
            </a:r>
          </a:p>
          <a:p>
            <a:r>
              <a:rPr lang="nb-NO" dirty="0"/>
              <a:t>Momenter i vurderingen:</a:t>
            </a:r>
          </a:p>
          <a:p>
            <a:pPr marL="342900" indent="-342900">
              <a:buFontTx/>
              <a:buChar char="-"/>
            </a:pPr>
            <a:r>
              <a:rPr lang="nb-NO" dirty="0"/>
              <a:t>Barnets egne synspunkter,</a:t>
            </a:r>
          </a:p>
          <a:p>
            <a:pPr marL="342900" indent="-342900">
              <a:buFontTx/>
              <a:buChar char="-"/>
            </a:pPr>
            <a:r>
              <a:rPr lang="nb-NO" dirty="0"/>
              <a:t>Barnets identitet,</a:t>
            </a:r>
          </a:p>
          <a:p>
            <a:pPr marL="342900" indent="-342900">
              <a:buFontTx/>
              <a:buChar char="-"/>
            </a:pPr>
            <a:r>
              <a:rPr lang="nb-NO" dirty="0"/>
              <a:t>Sårbarhetssituasjon,</a:t>
            </a:r>
          </a:p>
          <a:p>
            <a:pPr marL="342900" indent="-342900">
              <a:buFontTx/>
              <a:buChar char="-"/>
            </a:pPr>
            <a:r>
              <a:rPr lang="nb-NO" dirty="0"/>
              <a:t>Barnets rett til omsorg, beskyttelse, fritid.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1AE3BD-660E-4F21-A485-B00E3E9AF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2F5193F4-3698-46DE-8096-6579207F2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733" y="2024008"/>
            <a:ext cx="4969267" cy="48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65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3995F5-2B2D-419C-B043-4250D408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(2) Vekte hensynet til barnets beste mot andre hensyn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2C9DC9-DB5B-4733-9CD2-614A197D54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557055"/>
            <a:ext cx="4889693" cy="3752192"/>
          </a:xfrm>
        </p:spPr>
        <p:txBody>
          <a:bodyPr/>
          <a:lstStyle/>
          <a:p>
            <a:r>
              <a:rPr lang="nb-NO" dirty="0"/>
              <a:t>Hvilken vekt skal hensynet til barnets beste få, sett i forhold til andre hensyn?</a:t>
            </a:r>
          </a:p>
          <a:p>
            <a:pPr marL="342900" indent="-342900">
              <a:buFontTx/>
              <a:buChar char="-"/>
            </a:pPr>
            <a:r>
              <a:rPr lang="nb-NO" dirty="0"/>
              <a:t>Et grunnleggende hensyn, «i forgrunnen».</a:t>
            </a:r>
          </a:p>
          <a:p>
            <a:pPr marL="342900" indent="-342900">
              <a:buFontTx/>
              <a:buChar char="-"/>
            </a:pPr>
            <a:r>
              <a:rPr lang="nb-NO" dirty="0"/>
              <a:t>Men andre hensyn etter omstendighetene kan tillegges vekt.</a:t>
            </a:r>
          </a:p>
          <a:p>
            <a:pPr marL="342900" indent="-342900">
              <a:buFontTx/>
              <a:buChar char="-"/>
            </a:pPr>
            <a:r>
              <a:rPr lang="nb-NO" dirty="0"/>
              <a:t>Hvor klart og tydelig er «barnets beste»? </a:t>
            </a:r>
          </a:p>
        </p:txBody>
      </p:sp>
    </p:spTree>
    <p:extLst>
      <p:ext uri="{BB962C8B-B14F-4D97-AF65-F5344CB8AC3E}">
        <p14:creationId xmlns:p14="http://schemas.microsoft.com/office/powerpoint/2010/main" val="2432866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96056B-D9CF-4AD6-B809-5A1A26A69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8834" y="1366092"/>
            <a:ext cx="8880528" cy="4461831"/>
          </a:xfrm>
        </p:spPr>
        <p:txBody>
          <a:bodyPr/>
          <a:lstStyle/>
          <a:p>
            <a:r>
              <a:rPr lang="nb-NO" sz="2800" b="1" dirty="0"/>
              <a:t>Må «barnets beste-vurderingen» (hvordan barnets beste er vurdert og vektet) fremgå uttrykkelig av vedtaket?</a:t>
            </a:r>
          </a:p>
          <a:p>
            <a:r>
              <a:rPr lang="nb-NO" sz="2800" dirty="0"/>
              <a:t>Høyesterett: </a:t>
            </a:r>
            <a:r>
              <a:rPr lang="nb-NO" sz="2800" i="1" dirty="0"/>
              <a:t>«Det </a:t>
            </a:r>
            <a:r>
              <a:rPr lang="nb-NO" sz="2800" i="1" dirty="0" err="1"/>
              <a:t>avgjerande</a:t>
            </a:r>
            <a:r>
              <a:rPr lang="nb-NO" sz="2800" i="1" dirty="0"/>
              <a:t> må såleis </a:t>
            </a:r>
            <a:r>
              <a:rPr lang="nb-NO" sz="2800" i="1" dirty="0" err="1"/>
              <a:t>vere</a:t>
            </a:r>
            <a:r>
              <a:rPr lang="nb-NO" sz="2800" i="1" dirty="0"/>
              <a:t> om det etter ei konkret vurdering av vedtaket som heilskap går fram kva som er barnets beste og at dette omsynet er vektlagt i samsvar med </a:t>
            </a:r>
            <a:r>
              <a:rPr lang="nb-NO" sz="2800" i="1" dirty="0" err="1"/>
              <a:t>dei</a:t>
            </a:r>
            <a:r>
              <a:rPr lang="nb-NO" sz="2800" i="1" dirty="0"/>
              <a:t> prinsippa </a:t>
            </a:r>
            <a:r>
              <a:rPr lang="nb-NO" sz="2800" i="1" dirty="0" err="1"/>
              <a:t>eg</a:t>
            </a:r>
            <a:r>
              <a:rPr lang="nb-NO" sz="2800" i="1" dirty="0"/>
              <a:t> har gjort greie for» </a:t>
            </a:r>
            <a:r>
              <a:rPr lang="nb-NO" sz="2800" dirty="0"/>
              <a:t>(</a:t>
            </a:r>
            <a:r>
              <a:rPr lang="nb-NO" sz="2800" dirty="0" err="1"/>
              <a:t>Rt</a:t>
            </a:r>
            <a:r>
              <a:rPr lang="nb-NO" sz="2800" dirty="0"/>
              <a:t>. 2015 s. 1388).</a:t>
            </a:r>
          </a:p>
        </p:txBody>
      </p:sp>
    </p:spTree>
    <p:extLst>
      <p:ext uri="{BB962C8B-B14F-4D97-AF65-F5344CB8AC3E}">
        <p14:creationId xmlns:p14="http://schemas.microsoft.com/office/powerpoint/2010/main" val="1985916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8E50BB5-D11E-45B4-BCFC-AB83BE45B7C3}"/>
              </a:ext>
            </a:extLst>
          </p:cNvPr>
          <p:cNvSpPr/>
          <p:nvPr/>
        </p:nvSpPr>
        <p:spPr>
          <a:xfrm>
            <a:off x="0" y="1950335"/>
            <a:ext cx="12192000" cy="4826984"/>
          </a:xfrm>
          <a:prstGeom prst="rect">
            <a:avLst/>
          </a:prstGeom>
          <a:solidFill>
            <a:srgbClr val="DAEDFB"/>
          </a:solidFill>
          <a:ln>
            <a:solidFill>
              <a:srgbClr val="DAED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AFC688F-C5B5-4F11-969D-461F0AEC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fra «skolebytte»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2BA40B-48E5-4EAC-975B-6D20A26C5A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Sivilombudsmannen, 2020/2786 og 2019/3190: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Kritikk av vår identifisering av hva som er «barnets beste», og videre vektingen av dette hensynet mot andre hensyn i saken.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Særlig om forholdet mellom kommunens frie skjønn og barnets beste.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A41FE4A-9B59-4F98-80C0-BC8EF2318D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Momenter i kartleggingen av barnets beste:</a:t>
            </a:r>
          </a:p>
          <a:p>
            <a:r>
              <a:rPr lang="nb-NO" dirty="0"/>
              <a:t>skolemiljø, elevens sårbarhet og spesielle behov, nærhet til skolen og tilknytning til nærmiljøet, m.m.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Momenter i vektingen av barnets beste mot andre hensyn:</a:t>
            </a:r>
          </a:p>
          <a:p>
            <a:r>
              <a:rPr lang="nb-NO" dirty="0"/>
              <a:t>nærskoleprinsippet, kapasitet, kommunens økonomi, likebehandling og forutberegnelighet, m.m.</a:t>
            </a:r>
          </a:p>
        </p:txBody>
      </p:sp>
    </p:spTree>
    <p:extLst>
      <p:ext uri="{BB962C8B-B14F-4D97-AF65-F5344CB8AC3E}">
        <p14:creationId xmlns:p14="http://schemas.microsoft.com/office/powerpoint/2010/main" val="375051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CA76C0-E215-4788-AA4B-73F9078CE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Grunnleggende forvaltningskompetanse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16DAB5-B3A2-433A-97E8-F7F194940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Marie Bakke, Maja Glomnes, Kristoffer N. Olsen</a:t>
            </a:r>
          </a:p>
          <a:p>
            <a:r>
              <a:rPr lang="nb-NO" dirty="0"/>
              <a:t>Rådgivere hos Statsforvalteren i Oslo og Viken (BUA)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BF8FD2-6F68-4839-AF8A-DF487FBBE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3654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D93FFC-44F3-4E53-B574-ED59554C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Vedtaket skal informere om klageregler og innsynsrett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72BD71-DEB5-4470-A24C-7F3FF1EAF6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551099"/>
            <a:ext cx="4889693" cy="3758148"/>
          </a:xfrm>
        </p:spPr>
        <p:txBody>
          <a:bodyPr/>
          <a:lstStyle/>
          <a:p>
            <a:r>
              <a:rPr lang="nb-NO" dirty="0"/>
              <a:t>Vedtaket skal gi informasjon om </a:t>
            </a:r>
            <a:r>
              <a:rPr lang="nb-NO" b="1" dirty="0"/>
              <a:t>klagerett, klagefrist, klageinstans, hvor klagen skal sendes</a:t>
            </a:r>
            <a:r>
              <a:rPr lang="nb-NO" dirty="0"/>
              <a:t> og om </a:t>
            </a:r>
            <a:r>
              <a:rPr lang="nb-NO" b="1" dirty="0"/>
              <a:t>retten til å se sakens dokumenter</a:t>
            </a:r>
            <a:r>
              <a:rPr lang="nb-NO" dirty="0"/>
              <a:t>, jf. forvaltningsloven § 27 tredje ledd.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8049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6DF7268-46CF-49F7-A29C-16ECA7D1A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Katrin Sørlundsengen, Siri Aass </a:t>
            </a:r>
            <a:r>
              <a:rPr lang="nb-NO" dirty="0">
                <a:solidFill>
                  <a:schemeClr val="bg1"/>
                </a:solidFill>
              </a:rPr>
              <a:t>og</a:t>
            </a:r>
            <a:r>
              <a:rPr lang="nb-NO" dirty="0"/>
              <a:t> Victoria Husvik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A0A82F35-A375-4FA0-B0AC-F33D9368B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fmoasia@statsforvalteren.no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E65ACEE-D203-4517-90AA-596C08066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vithu@statsforvalteren.no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2C6ACFD4-9705-4986-AFFD-3BEC342E4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kasor@statsforvalteren.no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CC258D99-D1CD-4B3C-BFD6-8232E4CCEA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Takk for oss!</a:t>
            </a:r>
          </a:p>
        </p:txBody>
      </p:sp>
    </p:spTree>
    <p:extLst>
      <p:ext uri="{BB962C8B-B14F-4D97-AF65-F5344CB8AC3E}">
        <p14:creationId xmlns:p14="http://schemas.microsoft.com/office/powerpoint/2010/main" val="1403997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09E8768-20E9-4E8A-BD7E-D60F64278A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nb-NO" b="1" dirty="0">
                <a:latin typeface="+mj-lt"/>
              </a:rPr>
              <a:t>Pause til kl. 11.45</a:t>
            </a:r>
          </a:p>
        </p:txBody>
      </p:sp>
    </p:spTree>
    <p:extLst>
      <p:ext uri="{BB962C8B-B14F-4D97-AF65-F5344CB8AC3E}">
        <p14:creationId xmlns:p14="http://schemas.microsoft.com/office/powerpoint/2010/main" val="100323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CA76C0-E215-4788-AA4B-73F9078CE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Klage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16DAB5-B3A2-433A-97E8-F7F194940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Klageregler ved enkeltvedtak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5786B9F-7A1D-45BD-8503-C91136978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6392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5F76856-CA97-4D1D-8B72-837BAC8478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9432" y="2056833"/>
            <a:ext cx="7669162" cy="414425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b="1" dirty="0"/>
              <a:t>Oppfyllelse av vedtak</a:t>
            </a:r>
          </a:p>
          <a:p>
            <a:pPr lvl="1" indent="0">
              <a:lnSpc>
                <a:spcPct val="90000"/>
              </a:lnSpc>
              <a:buNone/>
            </a:pPr>
            <a:r>
              <a:rPr lang="nb-NO" dirty="0"/>
              <a:t>- Vedtak iverksettes og følges opp</a:t>
            </a:r>
          </a:p>
          <a:p>
            <a:pPr lvl="1" indent="0">
              <a:lnSpc>
                <a:spcPct val="90000"/>
              </a:lnSpc>
              <a:buNone/>
            </a:pPr>
            <a:r>
              <a:rPr lang="nb-NO" dirty="0"/>
              <a:t>- Utsatt iverksetting, jf. forvaltningsloven § 42</a:t>
            </a:r>
          </a:p>
          <a:p>
            <a:pPr lvl="1" indent="0">
              <a:lnSpc>
                <a:spcPct val="90000"/>
              </a:lnSpc>
              <a:buNone/>
            </a:pPr>
            <a:endParaRPr lang="nb-NO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b="1" dirty="0"/>
              <a:t>Endring av vedtak</a:t>
            </a:r>
          </a:p>
          <a:p>
            <a:pPr lvl="1" indent="0">
              <a:lnSpc>
                <a:spcPct val="90000"/>
              </a:lnSpc>
              <a:buNone/>
            </a:pPr>
            <a:r>
              <a:rPr lang="nb-NO" dirty="0"/>
              <a:t>- Omgjøring uten klage</a:t>
            </a:r>
          </a:p>
          <a:p>
            <a:pPr lvl="1" indent="0">
              <a:lnSpc>
                <a:spcPct val="90000"/>
              </a:lnSpc>
              <a:buNone/>
            </a:pPr>
            <a:r>
              <a:rPr lang="nb-NO" dirty="0"/>
              <a:t>- Klage til overordet forvaltningsorgan</a:t>
            </a:r>
          </a:p>
          <a:p>
            <a:pPr lvl="2" indent="0">
              <a:lnSpc>
                <a:spcPct val="90000"/>
              </a:lnSpc>
              <a:buNone/>
            </a:pPr>
            <a:r>
              <a:rPr lang="nb-NO" sz="2000" dirty="0"/>
              <a:t>- Underinstansens klagebehandling</a:t>
            </a:r>
          </a:p>
          <a:p>
            <a:pPr lvl="2" indent="0">
              <a:lnSpc>
                <a:spcPct val="90000"/>
              </a:lnSpc>
              <a:buNone/>
            </a:pPr>
            <a:r>
              <a:rPr lang="nb-NO" sz="2000" dirty="0"/>
              <a:t>- Klageinstansens klagebehandling</a:t>
            </a:r>
          </a:p>
          <a:p>
            <a:pPr marL="1485900" lvl="2" indent="-342900">
              <a:lnSpc>
                <a:spcPct val="90000"/>
              </a:lnSpc>
            </a:pPr>
            <a:endParaRPr lang="nb-NO" sz="20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b="1" dirty="0"/>
              <a:t>Dekning av sakskostnader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D234129-0923-4D64-A12A-F67370C5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2" y="873125"/>
            <a:ext cx="10433581" cy="1077209"/>
          </a:xfrm>
        </p:spPr>
        <p:txBody>
          <a:bodyPr anchor="b">
            <a:normAutofit/>
          </a:bodyPr>
          <a:lstStyle/>
          <a:p>
            <a:r>
              <a:rPr lang="nb-NO" dirty="0"/>
              <a:t>Vedtak er fattet– hva nå?</a:t>
            </a:r>
          </a:p>
        </p:txBody>
      </p:sp>
    </p:spTree>
    <p:extLst>
      <p:ext uri="{BB962C8B-B14F-4D97-AF65-F5344CB8AC3E}">
        <p14:creationId xmlns:p14="http://schemas.microsoft.com/office/powerpoint/2010/main" val="2083993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295D82-E541-411F-B8C8-515DC9B8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b-NO" dirty="0"/>
              <a:t>Omgjøring uten klage, jf. </a:t>
            </a:r>
            <a:r>
              <a:rPr lang="nb-NO" dirty="0" err="1"/>
              <a:t>fvl</a:t>
            </a:r>
            <a:r>
              <a:rPr lang="nb-NO" dirty="0"/>
              <a:t>. § 35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40E658-8959-491A-B7C6-DB3FF6B359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123" y="2164988"/>
            <a:ext cx="7508425" cy="41442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nb-NO" sz="1600" dirty="0"/>
          </a:p>
          <a:p>
            <a:pPr lvl="0">
              <a:lnSpc>
                <a:spcPct val="90000"/>
              </a:lnSpc>
            </a:pPr>
            <a:r>
              <a:rPr lang="nb-NO" sz="1600" dirty="0"/>
              <a:t>Omgjøring = Vedtaket får et annet innhold enn opprinnelig, uten at det er påklaget.</a:t>
            </a:r>
          </a:p>
          <a:p>
            <a:pPr lvl="0">
              <a:lnSpc>
                <a:spcPct val="90000"/>
              </a:lnSpc>
            </a:pPr>
            <a:r>
              <a:rPr lang="nb-NO" sz="1600" dirty="0">
                <a:solidFill>
                  <a:srgbClr val="00244E"/>
                </a:solidFill>
              </a:rPr>
              <a:t>Vedtaksorganet, klageinstansen eller andre overordnede organ setter i gang prosessen på eget initiativ.</a:t>
            </a:r>
            <a:endParaRPr lang="nb-NO" sz="1600" dirty="0"/>
          </a:p>
          <a:p>
            <a:pPr>
              <a:lnSpc>
                <a:spcPct val="90000"/>
              </a:lnSpc>
            </a:pPr>
            <a:endParaRPr lang="nb-NO" sz="1600" dirty="0"/>
          </a:p>
          <a:p>
            <a:pPr>
              <a:lnSpc>
                <a:spcPct val="90000"/>
              </a:lnSpc>
            </a:pPr>
            <a:r>
              <a:rPr lang="nb-NO" sz="1600" dirty="0"/>
              <a:t>Vedtak kan etter første ledd omgjøres hvis:</a:t>
            </a:r>
          </a:p>
          <a:p>
            <a:pPr marL="1028700" lvl="1" indent="-342900">
              <a:lnSpc>
                <a:spcPct val="90000"/>
              </a:lnSpc>
            </a:pPr>
            <a:r>
              <a:rPr lang="nb-NO" sz="1600" dirty="0"/>
              <a:t>Endringen ikke er til skade for noen som vedtaket retter seg mot eller direkte tilgodeser (bokstav a)</a:t>
            </a:r>
          </a:p>
          <a:p>
            <a:pPr marL="1028700" lvl="1" indent="-342900">
              <a:lnSpc>
                <a:spcPct val="90000"/>
              </a:lnSpc>
            </a:pPr>
            <a:r>
              <a:rPr lang="nb-NO" sz="1600" dirty="0"/>
              <a:t>Underretning om vedtaket er ikke kommet frem (bokstav b)</a:t>
            </a:r>
          </a:p>
          <a:p>
            <a:pPr marL="1028700" lvl="1" indent="-342900">
              <a:lnSpc>
                <a:spcPct val="90000"/>
              </a:lnSpc>
            </a:pPr>
            <a:r>
              <a:rPr lang="nb-NO" sz="1600" dirty="0"/>
              <a:t>Vedtaket må anses som </a:t>
            </a:r>
            <a:r>
              <a:rPr lang="nb-NO" sz="1600" u="sng" dirty="0">
                <a:solidFill>
                  <a:srgbClr val="00B0F0"/>
                </a:solidFill>
              </a:rPr>
              <a:t>ugyldig</a:t>
            </a:r>
            <a:r>
              <a:rPr lang="nb-NO" sz="1600" dirty="0"/>
              <a:t> (bokstav c)</a:t>
            </a:r>
          </a:p>
          <a:p>
            <a:pPr marL="342900" indent="-342900">
              <a:lnSpc>
                <a:spcPct val="90000"/>
              </a:lnSpc>
            </a:pPr>
            <a:endParaRPr lang="nb-NO" sz="1400" dirty="0"/>
          </a:p>
          <a:p>
            <a:pPr marL="342900" indent="-342900">
              <a:lnSpc>
                <a:spcPct val="90000"/>
              </a:lnSpc>
            </a:pP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832235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09A4C8B2-5161-475C-9F10-98B4A81BAF61}"/>
              </a:ext>
            </a:extLst>
          </p:cNvPr>
          <p:cNvSpPr/>
          <p:nvPr/>
        </p:nvSpPr>
        <p:spPr>
          <a:xfrm flipH="1">
            <a:off x="8807995" y="1079430"/>
            <a:ext cx="1824103" cy="10480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Feil i juss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1637ECC-87BF-4A70-967A-FAA5F1D02E88}"/>
              </a:ext>
            </a:extLst>
          </p:cNvPr>
          <p:cNvSpPr/>
          <p:nvPr/>
        </p:nvSpPr>
        <p:spPr>
          <a:xfrm>
            <a:off x="5378783" y="611124"/>
            <a:ext cx="2017986" cy="8893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Feil i fakta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E1CFDC3-07EA-4FA7-A778-68743926FF90}"/>
              </a:ext>
            </a:extLst>
          </p:cNvPr>
          <p:cNvSpPr/>
          <p:nvPr/>
        </p:nvSpPr>
        <p:spPr>
          <a:xfrm>
            <a:off x="1014151" y="1084795"/>
            <a:ext cx="2953406" cy="1077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Saksbehandlings-feil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F4E9F84-67DF-4BEA-8993-CA87391CF1BE}"/>
              </a:ext>
            </a:extLst>
          </p:cNvPr>
          <p:cNvSpPr/>
          <p:nvPr/>
        </p:nvSpPr>
        <p:spPr>
          <a:xfrm>
            <a:off x="7655866" y="3004526"/>
            <a:ext cx="3586927" cy="1077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Feil ved skjønnsutøvelsen (mangelfulle overveielser)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D943007-ECEB-4C6A-AE36-2AB999B75B15}"/>
              </a:ext>
            </a:extLst>
          </p:cNvPr>
          <p:cNvSpPr/>
          <p:nvPr/>
        </p:nvSpPr>
        <p:spPr>
          <a:xfrm>
            <a:off x="2595289" y="3251761"/>
            <a:ext cx="2277610" cy="1127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Feil forvaltnings-organ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C77AB04-2E82-49C0-ADD4-831B7D5EF774}"/>
              </a:ext>
            </a:extLst>
          </p:cNvPr>
          <p:cNvSpPr/>
          <p:nvPr/>
        </p:nvSpPr>
        <p:spPr>
          <a:xfrm>
            <a:off x="5302411" y="2102720"/>
            <a:ext cx="1932875" cy="10772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Ugyldighet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BE3287AD-98E9-4FAF-8CF8-AD26CA963C06}"/>
              </a:ext>
            </a:extLst>
          </p:cNvPr>
          <p:cNvCxnSpPr/>
          <p:nvPr/>
        </p:nvCxnSpPr>
        <p:spPr>
          <a:xfrm flipH="1">
            <a:off x="6842234" y="3282921"/>
            <a:ext cx="43111" cy="48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4DA85510-4DF0-4B6C-928A-E244D69627C7}"/>
              </a:ext>
            </a:extLst>
          </p:cNvPr>
          <p:cNvCxnSpPr>
            <a:cxnSpLocks/>
          </p:cNvCxnSpPr>
          <p:nvPr/>
        </p:nvCxnSpPr>
        <p:spPr>
          <a:xfrm flipV="1">
            <a:off x="6247553" y="1354128"/>
            <a:ext cx="0" cy="905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3A99BD87-568D-4361-A17C-7EE5E01FB9C3}"/>
              </a:ext>
            </a:extLst>
          </p:cNvPr>
          <p:cNvCxnSpPr>
            <a:cxnSpLocks/>
          </p:cNvCxnSpPr>
          <p:nvPr/>
        </p:nvCxnSpPr>
        <p:spPr>
          <a:xfrm>
            <a:off x="6624886" y="2939212"/>
            <a:ext cx="1804411" cy="876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3905F0F9-8717-4929-AB8B-2FF84D61DF5F}"/>
              </a:ext>
            </a:extLst>
          </p:cNvPr>
          <p:cNvCxnSpPr>
            <a:cxnSpLocks/>
          </p:cNvCxnSpPr>
          <p:nvPr/>
        </p:nvCxnSpPr>
        <p:spPr>
          <a:xfrm flipV="1">
            <a:off x="6970864" y="1682565"/>
            <a:ext cx="2173136" cy="951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>
            <a:extLst>
              <a:ext uri="{FF2B5EF4-FFF2-40B4-BE49-F238E27FC236}">
                <a16:creationId xmlns:a16="http://schemas.microsoft.com/office/drawing/2014/main" id="{ABF9D299-7188-4019-8638-FC43F3CF15F8}"/>
              </a:ext>
            </a:extLst>
          </p:cNvPr>
          <p:cNvCxnSpPr>
            <a:cxnSpLocks/>
          </p:cNvCxnSpPr>
          <p:nvPr/>
        </p:nvCxnSpPr>
        <p:spPr>
          <a:xfrm flipH="1">
            <a:off x="4556601" y="2988427"/>
            <a:ext cx="1058348" cy="8272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04A6B313-076A-448E-B515-F0D49CE9F24A}"/>
              </a:ext>
            </a:extLst>
          </p:cNvPr>
          <p:cNvCxnSpPr/>
          <p:nvPr/>
        </p:nvCxnSpPr>
        <p:spPr>
          <a:xfrm flipH="1" flipV="1">
            <a:off x="4088524" y="4109545"/>
            <a:ext cx="18900" cy="21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804CCE06-26C2-4AFB-8D3A-54C6BB1E2886}"/>
              </a:ext>
            </a:extLst>
          </p:cNvPr>
          <p:cNvCxnSpPr>
            <a:cxnSpLocks/>
          </p:cNvCxnSpPr>
          <p:nvPr/>
        </p:nvCxnSpPr>
        <p:spPr>
          <a:xfrm>
            <a:off x="3734094" y="1718025"/>
            <a:ext cx="2130678" cy="824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2F078A37-7EEE-4263-A7FE-FDED9C4A3F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flipH="1">
            <a:off x="777765" y="1215631"/>
            <a:ext cx="11414235" cy="2915097"/>
          </a:xfrm>
        </p:spPr>
        <p:txBody>
          <a:bodyPr/>
          <a:lstStyle/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pPr marL="342900" lvl="0" indent="-342900">
              <a:lnSpc>
                <a:spcPct val="90000"/>
              </a:lnSpc>
            </a:pPr>
            <a:r>
              <a:rPr lang="nb-NO" sz="1600" dirty="0">
                <a:solidFill>
                  <a:srgbClr val="00244E"/>
                </a:solidFill>
              </a:rPr>
              <a:t>Forvaltningen har normalt en plikt til å omgjøre ugyldige vedtak til gunst, men ikke til ulempe!</a:t>
            </a:r>
          </a:p>
          <a:p>
            <a:pPr marL="342900" lvl="0" indent="-342900">
              <a:lnSpc>
                <a:spcPct val="90000"/>
              </a:lnSpc>
            </a:pPr>
            <a:r>
              <a:rPr lang="nb-NO" sz="1600" dirty="0">
                <a:solidFill>
                  <a:srgbClr val="00244E"/>
                </a:solidFill>
              </a:rPr>
              <a:t>Omgjøringen=enkeltvedtak som kan påklages etter </a:t>
            </a:r>
            <a:r>
              <a:rPr lang="nb-NO" sz="1600" dirty="0" err="1">
                <a:solidFill>
                  <a:srgbClr val="00244E"/>
                </a:solidFill>
              </a:rPr>
              <a:t>fvl</a:t>
            </a:r>
            <a:r>
              <a:rPr lang="nb-NO" sz="1600" dirty="0">
                <a:solidFill>
                  <a:srgbClr val="00244E"/>
                </a:solidFill>
              </a:rPr>
              <a:t>. § 28 flg.</a:t>
            </a:r>
          </a:p>
          <a:p>
            <a:pPr marL="342900" lvl="0" indent="-342900">
              <a:lnSpc>
                <a:spcPct val="90000"/>
              </a:lnSpc>
            </a:pPr>
            <a:endParaRPr lang="nb-NO" sz="1600" dirty="0">
              <a:solidFill>
                <a:srgbClr val="00244E"/>
              </a:solidFill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2289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9E253A-6E82-4663-A30F-7B5BB241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77799"/>
            <a:ext cx="10080625" cy="1320801"/>
          </a:xfrm>
        </p:spPr>
        <p:txBody>
          <a:bodyPr/>
          <a:lstStyle/>
          <a:p>
            <a:r>
              <a:rPr lang="nb-NO" dirty="0"/>
              <a:t>Klage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6FC2244-A039-40C4-9EBE-616FD9A5CF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5601" y="2290916"/>
            <a:ext cx="7852696" cy="4018331"/>
          </a:xfrm>
        </p:spPr>
        <p:txBody>
          <a:bodyPr/>
          <a:lstStyle/>
          <a:p>
            <a:r>
              <a:rPr lang="nb-NO" dirty="0"/>
              <a:t>Klage – forvaltningslovens kap. 6 (§§ 28-34)</a:t>
            </a:r>
          </a:p>
          <a:p>
            <a:br>
              <a:rPr lang="nb-NO" dirty="0"/>
            </a:br>
            <a:r>
              <a:rPr lang="nb-NO" dirty="0"/>
              <a:t>Hvorfor klagerett?</a:t>
            </a:r>
          </a:p>
          <a:p>
            <a:r>
              <a:rPr lang="nb-NO" dirty="0"/>
              <a:t>Viktig rettssikkerhetsgaranti!</a:t>
            </a:r>
          </a:p>
          <a:p>
            <a:pPr marL="1028700" lvl="1" indent="-342900"/>
            <a:r>
              <a:rPr lang="nb-NO" dirty="0"/>
              <a:t>Sikre riktige vedtak og sørge for at den enkelte får rettighetene sine oppfylt.</a:t>
            </a:r>
          </a:p>
          <a:p>
            <a:pPr marL="1028700" lvl="1" indent="-342900"/>
            <a:r>
              <a:rPr lang="nb-NO" dirty="0"/>
              <a:t>Raskere og billigere enn domstolsbehandling</a:t>
            </a:r>
          </a:p>
          <a:p>
            <a:pPr marL="1028700" lvl="1" indent="-342900"/>
            <a:r>
              <a:rPr lang="nb-NO" dirty="0">
                <a:solidFill>
                  <a:srgbClr val="00244E"/>
                </a:solidFill>
              </a:rPr>
              <a:t>Skjønnskontroll</a:t>
            </a:r>
          </a:p>
          <a:p>
            <a:pPr marL="1028700" lvl="1" indent="-342900"/>
            <a:endParaRPr lang="nb-NO" dirty="0"/>
          </a:p>
          <a:p>
            <a:pPr lvl="1" indent="0">
              <a:buNone/>
            </a:pPr>
            <a:endParaRPr lang="nb-NO" dirty="0"/>
          </a:p>
          <a:p>
            <a:endParaRPr lang="nb-NO" dirty="0"/>
          </a:p>
          <a:p>
            <a:pPr lvl="1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4513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6E2E133E-2A9B-4BCC-BADB-0207DE3A40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9199" y="2358876"/>
            <a:ext cx="3008261" cy="3649102"/>
          </a:xfrm>
        </p:spPr>
        <p:txBody>
          <a:bodyPr>
            <a:normAutofit/>
          </a:bodyPr>
          <a:lstStyle/>
          <a:p>
            <a:r>
              <a:rPr lang="nb-NO" sz="2000" dirty="0">
                <a:latin typeface="+mj-lt"/>
              </a:rPr>
              <a:t>Hva kan påklages?</a:t>
            </a:r>
            <a:br>
              <a:rPr lang="nb-NO" sz="2000" dirty="0">
                <a:latin typeface="+mj-lt"/>
              </a:rPr>
            </a:br>
            <a:endParaRPr lang="nb-NO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+mj-lt"/>
              </a:rPr>
              <a:t>Enkeltvedtak</a:t>
            </a:r>
          </a:p>
          <a:p>
            <a:pPr marL="0" lvl="2" indent="0">
              <a:buNone/>
            </a:pPr>
            <a:r>
              <a:rPr lang="nb-NO" sz="2000" dirty="0">
                <a:latin typeface="+mj-lt"/>
              </a:rPr>
              <a:t>     - innholdet </a:t>
            </a:r>
          </a:p>
          <a:p>
            <a:pPr marL="0" lvl="2" indent="0">
              <a:buNone/>
            </a:pPr>
            <a:r>
              <a:rPr lang="nb-NO" sz="2000" dirty="0">
                <a:latin typeface="+mj-lt"/>
              </a:rPr>
              <a:t>     - saksbehandlingen</a:t>
            </a:r>
          </a:p>
          <a:p>
            <a:pPr marL="0" lvl="2" indent="0">
              <a:buNone/>
            </a:pPr>
            <a:r>
              <a:rPr lang="nb-NO" sz="2000" dirty="0">
                <a:latin typeface="+mj-lt"/>
              </a:rPr>
              <a:t>     - oppfyllelse av  </a:t>
            </a:r>
          </a:p>
          <a:p>
            <a:pPr marL="0" lvl="2" indent="0">
              <a:buNone/>
            </a:pPr>
            <a:r>
              <a:rPr lang="nb-NO" sz="2000" dirty="0">
                <a:latin typeface="+mj-lt"/>
              </a:rPr>
              <a:t>       vedtaket</a:t>
            </a:r>
          </a:p>
          <a:p>
            <a:endParaRPr lang="nb-NO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+mj-lt"/>
              </a:rPr>
              <a:t>Særregulering </a:t>
            </a:r>
          </a:p>
          <a:p>
            <a:endParaRPr lang="nb-NO" dirty="0"/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3C714B90-5C9B-4559-B3B1-45F92C2D5F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73601" y="2349500"/>
            <a:ext cx="2870200" cy="3649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latin typeface="+mj-lt"/>
              </a:rPr>
              <a:t>Hvem har klagerett?</a:t>
            </a:r>
            <a:br>
              <a:rPr lang="nb-NO" sz="2000" dirty="0">
                <a:latin typeface="+mj-lt"/>
              </a:rPr>
            </a:br>
            <a:endParaRPr lang="nb-NO" sz="2000" dirty="0">
              <a:latin typeface="+mj-lt"/>
            </a:endParaRPr>
          </a:p>
          <a:p>
            <a:r>
              <a:rPr lang="nb-NO" sz="2000" dirty="0">
                <a:latin typeface="+mj-lt"/>
              </a:rPr>
              <a:t>Parten (defineres i </a:t>
            </a:r>
            <a:r>
              <a:rPr lang="nb-NO" sz="2000" dirty="0" err="1">
                <a:latin typeface="+mj-lt"/>
              </a:rPr>
              <a:t>fvl</a:t>
            </a:r>
            <a:r>
              <a:rPr lang="nb-NO" sz="2000" dirty="0">
                <a:latin typeface="+mj-lt"/>
              </a:rPr>
              <a:t>. § 2 første ledd bokstav e) </a:t>
            </a:r>
            <a:br>
              <a:rPr lang="nb-NO" sz="2000" dirty="0">
                <a:latin typeface="+mj-lt"/>
              </a:rPr>
            </a:br>
            <a:r>
              <a:rPr lang="nb-NO" sz="2000" i="1" dirty="0">
                <a:latin typeface="+mj-lt"/>
              </a:rPr>
              <a:t>eller</a:t>
            </a:r>
            <a:r>
              <a:rPr lang="nb-NO" sz="2000" dirty="0">
                <a:latin typeface="+mj-lt"/>
              </a:rPr>
              <a:t> </a:t>
            </a:r>
            <a:br>
              <a:rPr lang="nb-NO" sz="2000" dirty="0">
                <a:latin typeface="+mj-lt"/>
              </a:rPr>
            </a:br>
            <a:r>
              <a:rPr lang="nb-NO" sz="2000" dirty="0">
                <a:latin typeface="+mj-lt"/>
              </a:rPr>
              <a:t>annen med rettslig klageinteresse</a:t>
            </a:r>
            <a:br>
              <a:rPr lang="nb-NO" sz="2000" dirty="0">
                <a:latin typeface="+mj-lt"/>
              </a:rPr>
            </a:br>
            <a:endParaRPr lang="nb-NO" sz="2000" dirty="0">
              <a:latin typeface="+mj-lt"/>
            </a:endParaRPr>
          </a:p>
          <a:p>
            <a:r>
              <a:rPr lang="nb-NO" sz="2000" dirty="0">
                <a:latin typeface="+mj-lt"/>
              </a:rPr>
              <a:t>Særregulering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FAB9BE63-E8D3-48EB-832D-91F462A4A9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2600" y="2374900"/>
            <a:ext cx="3008261" cy="3886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dirty="0">
                <a:latin typeface="+mj-lt"/>
              </a:rPr>
              <a:t>Hvem er klageinstans?</a:t>
            </a:r>
            <a:br>
              <a:rPr lang="nb-NO" sz="2000" dirty="0">
                <a:latin typeface="+mj-lt"/>
              </a:rPr>
            </a:br>
            <a:endParaRPr lang="nb-NO" sz="2000" dirty="0">
              <a:latin typeface="+mj-lt"/>
            </a:endParaRPr>
          </a:p>
          <a:p>
            <a:r>
              <a:rPr lang="nb-NO" sz="2000" dirty="0">
                <a:latin typeface="+mj-lt"/>
              </a:rPr>
              <a:t>Det organ som er nærmest overordnet vedtaksorganet</a:t>
            </a:r>
            <a:br>
              <a:rPr lang="nb-NO" sz="2000" dirty="0">
                <a:latin typeface="+mj-lt"/>
              </a:rPr>
            </a:br>
            <a:endParaRPr lang="nb-NO" sz="1800" dirty="0">
              <a:latin typeface="+mj-lt"/>
            </a:endParaRPr>
          </a:p>
          <a:p>
            <a:pPr marL="0" indent="0">
              <a:buNone/>
            </a:pPr>
            <a:endParaRPr lang="nb-NO" sz="2000" u="sng" dirty="0">
              <a:latin typeface="+mj-lt"/>
            </a:endParaRPr>
          </a:p>
          <a:p>
            <a:pPr marL="0" indent="0">
              <a:buNone/>
            </a:pPr>
            <a:endParaRPr lang="nb-NO" sz="2000" dirty="0">
              <a:latin typeface="+mj-lt"/>
            </a:endParaRPr>
          </a:p>
          <a:p>
            <a:r>
              <a:rPr lang="nb-NO" sz="2000" dirty="0">
                <a:latin typeface="+mj-lt"/>
              </a:rPr>
              <a:t>Særregulering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1FF0AEA-BEF6-4F03-B94A-77CC2ECD95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5125" y="232230"/>
            <a:ext cx="10045736" cy="1667304"/>
          </a:xfrm>
          <a:solidFill>
            <a:srgbClr val="2E4B6C"/>
          </a:solidFill>
          <a:ln>
            <a:solidFill>
              <a:srgbClr val="2E4B6C"/>
            </a:solidFill>
          </a:ln>
        </p:spPr>
        <p:txBody>
          <a:bodyPr>
            <a:normAutofit fontScale="92500"/>
          </a:bodyPr>
          <a:lstStyle/>
          <a:p>
            <a:pPr marL="180000"/>
            <a:r>
              <a:rPr lang="nb-NO" sz="2400" b="1" dirty="0">
                <a:solidFill>
                  <a:schemeClr val="bg1"/>
                </a:solidFill>
              </a:rPr>
              <a:t>Forvaltningsloven § 28 første ledd:</a:t>
            </a:r>
          </a:p>
          <a:p>
            <a:pPr marL="180000"/>
            <a:r>
              <a:rPr lang="nb-NO" sz="2400" i="1" dirty="0">
                <a:solidFill>
                  <a:schemeClr val="bg1"/>
                </a:solidFill>
              </a:rPr>
              <a:t>«</a:t>
            </a:r>
            <a:r>
              <a:rPr lang="nb-NO" sz="2400" i="1" u="sng" dirty="0">
                <a:solidFill>
                  <a:schemeClr val="bg1"/>
                </a:solidFill>
              </a:rPr>
              <a:t>Enkeltvedtak</a:t>
            </a:r>
            <a:r>
              <a:rPr lang="nb-NO" sz="2400" i="1" dirty="0">
                <a:solidFill>
                  <a:schemeClr val="bg1"/>
                </a:solidFill>
              </a:rPr>
              <a:t> kan påklages av en </a:t>
            </a:r>
            <a:r>
              <a:rPr lang="nb-NO" sz="2400" i="1" u="sng" dirty="0">
                <a:solidFill>
                  <a:schemeClr val="bg1"/>
                </a:solidFill>
              </a:rPr>
              <a:t>part eller annen med rettslig klageinteresse </a:t>
            </a:r>
            <a:r>
              <a:rPr lang="nb-NO" sz="2400" i="1" dirty="0">
                <a:solidFill>
                  <a:schemeClr val="bg1"/>
                </a:solidFill>
              </a:rPr>
              <a:t>i saken til det forvaltningsorgan (klageinstansen) som er </a:t>
            </a:r>
            <a:r>
              <a:rPr lang="nb-NO" sz="2400" i="1" u="sng" dirty="0">
                <a:solidFill>
                  <a:schemeClr val="bg1"/>
                </a:solidFill>
              </a:rPr>
              <a:t>nærmest overordnet </a:t>
            </a:r>
            <a:r>
              <a:rPr lang="nb-NO" sz="2400" i="1" dirty="0">
                <a:solidFill>
                  <a:schemeClr val="bg1"/>
                </a:solidFill>
              </a:rPr>
              <a:t>det forvaltningsorgan som har truffet vedtaket (underinstansen).»</a:t>
            </a:r>
          </a:p>
          <a:p>
            <a:pPr marL="180000"/>
            <a:endParaRPr lang="nb-NO" sz="300" i="1" dirty="0"/>
          </a:p>
        </p:txBody>
      </p:sp>
    </p:spTree>
    <p:extLst>
      <p:ext uri="{BB962C8B-B14F-4D97-AF65-F5344CB8AC3E}">
        <p14:creationId xmlns:p14="http://schemas.microsoft.com/office/powerpoint/2010/main" val="866137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513A06-0355-46C8-85FC-8AB35B1D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233465"/>
            <a:ext cx="10080625" cy="1050586"/>
          </a:xfrm>
        </p:spPr>
        <p:txBody>
          <a:bodyPr/>
          <a:lstStyle/>
          <a:p>
            <a:r>
              <a:rPr lang="nb-NO" dirty="0"/>
              <a:t>Underinstansens klagebehandling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B873DC9-72AA-45CB-BA43-92ECD4653D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709" y="2165988"/>
            <a:ext cx="6855391" cy="3079091"/>
          </a:xfrm>
        </p:spPr>
        <p:txBody>
          <a:bodyPr/>
          <a:lstStyle/>
          <a:p>
            <a:br>
              <a:rPr lang="nb-NO" b="1" dirty="0"/>
            </a:br>
            <a:r>
              <a:rPr lang="nb-NO" b="1" dirty="0"/>
              <a:t>Underinstansen mottar en klage, hva må man tenke på?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Vurdere om vilkårene for klage er oppfylt</a:t>
            </a:r>
          </a:p>
          <a:p>
            <a:pPr marL="1028700" lvl="1" indent="-342900">
              <a:buFontTx/>
              <a:buChar char="-"/>
            </a:pPr>
            <a:r>
              <a:rPr lang="nb-NO" dirty="0"/>
              <a:t>Har klager klagerett</a:t>
            </a:r>
          </a:p>
          <a:p>
            <a:pPr marL="1028700" lvl="1" indent="-342900">
              <a:buFontTx/>
              <a:buChar char="-"/>
            </a:pPr>
            <a:r>
              <a:rPr lang="nb-NO" dirty="0"/>
              <a:t>Evt. fullmakt?</a:t>
            </a:r>
          </a:p>
          <a:p>
            <a:pPr marL="1028700" lvl="1" indent="-342900">
              <a:buFontTx/>
              <a:buChar char="-"/>
            </a:pPr>
            <a:r>
              <a:rPr lang="nb-NO" dirty="0"/>
              <a:t>Krav til klage </a:t>
            </a:r>
          </a:p>
          <a:p>
            <a:pPr marL="1028700" lvl="1" indent="-342900">
              <a:buFontTx/>
              <a:buChar char="-"/>
            </a:pPr>
            <a:r>
              <a:rPr lang="nb-NO" dirty="0"/>
              <a:t>Klagefrist</a:t>
            </a:r>
          </a:p>
          <a:p>
            <a:pPr marL="1028700" lvl="1" indent="-342900">
              <a:buFontTx/>
              <a:buChar char="-"/>
            </a:pPr>
            <a:endParaRPr lang="nb-NO" dirty="0"/>
          </a:p>
          <a:p>
            <a:pPr marL="1028700" lvl="1" indent="-342900">
              <a:buFontTx/>
              <a:buChar char="-"/>
            </a:pPr>
            <a:endParaRPr lang="nb-NO" dirty="0">
              <a:solidFill>
                <a:srgbClr val="00244E"/>
              </a:solidFill>
            </a:endParaRPr>
          </a:p>
          <a:p>
            <a:pPr marL="1028700" lvl="1" indent="-342900">
              <a:buFontTx/>
              <a:buChar char="-"/>
            </a:pPr>
            <a:endParaRPr lang="nb-NO" dirty="0"/>
          </a:p>
          <a:p>
            <a:pPr lvl="1" indent="0">
              <a:buNone/>
            </a:pPr>
            <a:br>
              <a:rPr lang="nb-NO" dirty="0">
                <a:solidFill>
                  <a:schemeClr val="tx2"/>
                </a:solidFill>
                <a:latin typeface="+mn-lt"/>
              </a:rPr>
            </a:br>
            <a:br>
              <a:rPr lang="nb-NO" dirty="0"/>
            </a:br>
            <a:endParaRPr lang="nb-NO" dirty="0"/>
          </a:p>
          <a:p>
            <a:pPr marL="342900" indent="-342900">
              <a:buFontTx/>
              <a:buChar char="-"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56B96DC-7FE8-4FAC-A8C6-95213A583177}"/>
              </a:ext>
            </a:extLst>
          </p:cNvPr>
          <p:cNvSpPr/>
          <p:nvPr/>
        </p:nvSpPr>
        <p:spPr>
          <a:xfrm>
            <a:off x="802709" y="5108893"/>
            <a:ext cx="7443739" cy="1252996"/>
          </a:xfrm>
          <a:prstGeom prst="rect">
            <a:avLst/>
          </a:prstGeom>
          <a:solidFill>
            <a:srgbClr val="3FB7AD"/>
          </a:solidFill>
          <a:ln>
            <a:solidFill>
              <a:srgbClr val="3FB7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Husk: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Avvisningsvedtak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er et enkeltvedtak som kan påklages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(må begrunne vedtaket og opplyse om klagerett mv.)</a:t>
            </a:r>
          </a:p>
        </p:txBody>
      </p:sp>
    </p:spTree>
    <p:extLst>
      <p:ext uri="{BB962C8B-B14F-4D97-AF65-F5344CB8AC3E}">
        <p14:creationId xmlns:p14="http://schemas.microsoft.com/office/powerpoint/2010/main" val="266746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FD8A821-3B2E-4451-BACE-D090DE4A86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5700" y="1244600"/>
            <a:ext cx="8028940" cy="5562600"/>
          </a:xfrm>
        </p:spPr>
        <p:txBody>
          <a:bodyPr>
            <a:noAutofit/>
          </a:bodyPr>
          <a:lstStyle/>
          <a:p>
            <a:r>
              <a:rPr lang="nb-NO" sz="17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1. Definisjon og virkeområde  </a:t>
            </a:r>
          </a:p>
          <a:p>
            <a:r>
              <a:rPr lang="nb-NO" sz="17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Kravene til forberedelse av enkeltvedtak</a:t>
            </a:r>
          </a:p>
          <a:p>
            <a:r>
              <a:rPr lang="nb-NO" sz="17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Kravet til veiledning</a:t>
            </a:r>
          </a:p>
          <a:p>
            <a:r>
              <a:rPr lang="nb-NO" sz="17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Forberedelse av enkeltvedtak</a:t>
            </a:r>
          </a:p>
          <a:p>
            <a:r>
              <a:rPr lang="nb-NO" sz="17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Retten til kontradiksjon</a:t>
            </a:r>
          </a:p>
          <a:p>
            <a:r>
              <a:rPr lang="nb-NO" sz="17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Kravet til forhåndsvarsel </a:t>
            </a:r>
          </a:p>
          <a:p>
            <a:endParaRPr lang="nb-NO" sz="17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nb-NO" sz="17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2. Enkeltvedtak (utredningsplikten)</a:t>
            </a:r>
            <a:endParaRPr lang="nb-NO" sz="17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nb-NO" sz="17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nb-NO" sz="17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3. Klage og omgjøring</a:t>
            </a:r>
          </a:p>
          <a:p>
            <a:endParaRPr lang="nb-NO" sz="17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nb-NO" sz="17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4. Saksbehandlingen i skolemiljøsaker – hva er likt/ulikt</a:t>
            </a:r>
          </a:p>
          <a:p>
            <a:endParaRPr lang="nb-NO" sz="17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nb-NO" sz="170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0A82CF5-7297-4CDC-B9C0-80E7F686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41" y="241301"/>
            <a:ext cx="10078772" cy="863599"/>
          </a:xfrm>
        </p:spPr>
        <p:txBody>
          <a:bodyPr/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Tema for dagen 		</a:t>
            </a:r>
            <a:r>
              <a:rPr lang="nb-N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</p:txBody>
      </p:sp>
      <p:pic>
        <p:nvPicPr>
          <p:cNvPr id="3" name="Bilde 2" descr="Silhuett av et anleggsområde">
            <a:extLst>
              <a:ext uri="{FF2B5EF4-FFF2-40B4-BE49-F238E27FC236}">
                <a16:creationId xmlns:a16="http://schemas.microsoft.com/office/drawing/2014/main" id="{C50F21F2-44A6-4462-A7D9-D9F1FC3F9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92" y="4180367"/>
            <a:ext cx="3270309" cy="2179674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3AAA3EC3-1353-412D-B33E-70231B88C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021" y="260979"/>
            <a:ext cx="1627773" cy="1633870"/>
          </a:xfrm>
          <a:prstGeom prst="rect">
            <a:avLst/>
          </a:prstGeom>
        </p:spPr>
      </p:pic>
      <p:pic>
        <p:nvPicPr>
          <p:cNvPr id="7" name="Bilde 6" descr="En humpback hval under vann">
            <a:extLst>
              <a:ext uri="{FF2B5EF4-FFF2-40B4-BE49-F238E27FC236}">
                <a16:creationId xmlns:a16="http://schemas.microsoft.com/office/drawing/2014/main" id="{80905178-8F11-4336-BA75-CD0FD2746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92" y="1697373"/>
            <a:ext cx="3269511" cy="217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62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969113-7CBB-4D0B-AC0E-A1C1941E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6" y="549275"/>
            <a:ext cx="9860401" cy="1012825"/>
          </a:xfrm>
        </p:spPr>
        <p:txBody>
          <a:bodyPr anchor="b">
            <a:norm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Klagefrist 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CF1F56-FB1A-46B4-A153-DD9F0DDB6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5688" y="1562100"/>
            <a:ext cx="6150591" cy="458578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Klagefrist (</a:t>
            </a:r>
            <a:r>
              <a:rPr lang="nb-NO" dirty="0" err="1"/>
              <a:t>fvl</a:t>
            </a:r>
            <a:r>
              <a:rPr lang="nb-NO" dirty="0"/>
              <a:t>. § 29)</a:t>
            </a:r>
            <a:br>
              <a:rPr lang="nb-NO" dirty="0"/>
            </a:br>
            <a:r>
              <a:rPr lang="nb-NO" dirty="0"/>
              <a:t>- 3 uker om ikke annet er regulert</a:t>
            </a:r>
            <a:br>
              <a:rPr lang="nb-NO" dirty="0"/>
            </a:br>
            <a:r>
              <a:rPr lang="nb-NO" dirty="0"/>
              <a:t>- særregler, eks. klage på standpunktkarakter   </a:t>
            </a:r>
            <a:br>
              <a:rPr lang="nb-NO" dirty="0"/>
            </a:br>
            <a:r>
              <a:rPr lang="nb-NO" dirty="0"/>
              <a:t>  klagefrist 10 dager</a:t>
            </a:r>
            <a:br>
              <a:rPr lang="nb-NO" dirty="0"/>
            </a:b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Oversitting</a:t>
            </a:r>
            <a:r>
              <a:rPr lang="nb-NO" dirty="0"/>
              <a:t> av klagefristen (</a:t>
            </a:r>
            <a:r>
              <a:rPr lang="nb-NO" dirty="0" err="1"/>
              <a:t>fvl</a:t>
            </a:r>
            <a:r>
              <a:rPr lang="nb-NO" dirty="0"/>
              <a:t>. § 31)</a:t>
            </a:r>
            <a:br>
              <a:rPr lang="nb-NO" dirty="0"/>
            </a:br>
            <a:r>
              <a:rPr lang="nb-NO" dirty="0"/>
              <a:t>- vurdere om saken likevel skal tas til behandling</a:t>
            </a:r>
            <a:br>
              <a:rPr lang="nb-NO" dirty="0"/>
            </a:b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2769D2D-3D9F-483C-97C7-E405FD25FD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49029" y="2417481"/>
            <a:ext cx="3487278" cy="3516593"/>
          </a:xfrm>
        </p:spPr>
        <p:txBody>
          <a:bodyPr>
            <a:normAutofit/>
          </a:bodyPr>
          <a:lstStyle/>
          <a:p>
            <a:r>
              <a:rPr lang="nb-NO" sz="1500" b="1" dirty="0"/>
              <a:t>Forvaltningsloven § 31 første ledd </a:t>
            </a:r>
            <a:br>
              <a:rPr lang="nb-NO" sz="1500" dirty="0"/>
            </a:br>
            <a:br>
              <a:rPr lang="nb-NO" dirty="0"/>
            </a:br>
            <a:r>
              <a:rPr lang="nb-NO" sz="1600" i="1" dirty="0"/>
              <a:t>«Selv om klageren har oversittet klagefristen, kan klagen tas under behandling såframt</a:t>
            </a:r>
            <a:endParaRPr lang="nb-NO" sz="1600" dirty="0"/>
          </a:p>
          <a:p>
            <a:pPr lvl="0"/>
            <a:r>
              <a:rPr lang="nb-NO" sz="1600" i="1" dirty="0"/>
              <a:t> a) parten eller hans fullmektig ikke kan lastes for å ha oversittet fristen eller for å ha drøyd med klage etterpå, eller</a:t>
            </a:r>
            <a:endParaRPr lang="nb-NO" sz="1600" dirty="0"/>
          </a:p>
          <a:p>
            <a:pPr lvl="0"/>
            <a:r>
              <a:rPr lang="nb-NO" sz="1600" i="1" dirty="0"/>
              <a:t>b) det av særlige grunner er rimelig at klagen blir prøvd.»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950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7D1DA9A-09E1-427B-95C8-093D15E9F8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46200" y="1943100"/>
            <a:ext cx="7620000" cy="43599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Klagen leveres vedtaksorganet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Formkrav </a:t>
            </a:r>
            <a:br>
              <a:rPr lang="nb-NO" dirty="0"/>
            </a:br>
            <a:r>
              <a:rPr lang="nb-NO" dirty="0"/>
              <a:t>- skriftlig  (om muntlig må dere skrive ned)</a:t>
            </a:r>
            <a:br>
              <a:rPr lang="nb-NO" dirty="0"/>
            </a:br>
            <a:r>
              <a:rPr lang="nb-NO" dirty="0"/>
              <a:t>- undertegnet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Innholdskrav</a:t>
            </a:r>
            <a:r>
              <a:rPr lang="nb-NO" dirty="0"/>
              <a:t>  </a:t>
            </a:r>
            <a:br>
              <a:rPr lang="nb-NO" dirty="0"/>
            </a:br>
            <a:r>
              <a:rPr lang="nb-NO" dirty="0"/>
              <a:t>- h</a:t>
            </a:r>
            <a:r>
              <a:rPr lang="nb-NO" dirty="0">
                <a:solidFill>
                  <a:srgbClr val="00244E"/>
                </a:solidFill>
              </a:rPr>
              <a:t>vilket vedtak det klages på</a:t>
            </a:r>
            <a:br>
              <a:rPr lang="nb-NO" dirty="0"/>
            </a:br>
            <a:r>
              <a:rPr lang="nb-NO" dirty="0"/>
              <a:t>- </a:t>
            </a:r>
            <a:r>
              <a:rPr lang="nb-NO" dirty="0">
                <a:solidFill>
                  <a:srgbClr val="00244E"/>
                </a:solidFill>
              </a:rPr>
              <a:t>hvilken endring klager ønsker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244E"/>
                </a:solidFill>
              </a:rPr>
              <a:t>Krav til begrunnelse?</a:t>
            </a:r>
            <a:br>
              <a:rPr lang="nb-NO" dirty="0">
                <a:solidFill>
                  <a:srgbClr val="00244E"/>
                </a:solidFill>
              </a:rPr>
            </a:br>
            <a:r>
              <a:rPr lang="nb-NO" dirty="0">
                <a:solidFill>
                  <a:srgbClr val="00244E"/>
                </a:solidFill>
              </a:rPr>
              <a:t>- </a:t>
            </a:r>
            <a:r>
              <a:rPr lang="nb-NO" i="1" dirty="0">
                <a:solidFill>
                  <a:srgbClr val="00244E"/>
                </a:solidFill>
              </a:rPr>
              <a:t>«</a:t>
            </a:r>
            <a:r>
              <a:rPr lang="nb-NO" i="1" dirty="0"/>
              <a:t>bør også nevne de grunner klagen støtter seg til»</a:t>
            </a:r>
            <a:endParaRPr lang="nb-NO" i="1" dirty="0">
              <a:solidFill>
                <a:srgbClr val="00244E"/>
              </a:solidFill>
            </a:endParaRPr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75C1247-F484-49F9-A507-2D12338E4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200" y="554942"/>
            <a:ext cx="9790112" cy="1070658"/>
          </a:xfrm>
        </p:spPr>
        <p:txBody>
          <a:bodyPr/>
          <a:lstStyle/>
          <a:p>
            <a:r>
              <a:rPr lang="nb-NO" dirty="0">
                <a:solidFill>
                  <a:schemeClr val="tx2"/>
                </a:solidFill>
              </a:rPr>
              <a:t>Krav til klage - forvaltningsloven § 32 </a:t>
            </a:r>
          </a:p>
        </p:txBody>
      </p:sp>
    </p:spTree>
    <p:extLst>
      <p:ext uri="{BB962C8B-B14F-4D97-AF65-F5344CB8AC3E}">
        <p14:creationId xmlns:p14="http://schemas.microsoft.com/office/powerpoint/2010/main" val="2857593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A4CA52D-0A83-488C-AF1A-9A031AE2C4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500" y="1270000"/>
            <a:ext cx="7730236" cy="5039248"/>
          </a:xfrm>
        </p:spPr>
        <p:txBody>
          <a:bodyPr/>
          <a:lstStyle/>
          <a:p>
            <a:r>
              <a:rPr lang="nb-NO" b="1" dirty="0"/>
              <a:t>Undersøke og vurdere klagen (</a:t>
            </a:r>
            <a:r>
              <a:rPr lang="nb-NO" b="1" dirty="0" err="1"/>
              <a:t>fvl</a:t>
            </a:r>
            <a:r>
              <a:rPr lang="nb-NO" b="1" dirty="0"/>
              <a:t>. § 33)  </a:t>
            </a:r>
            <a:br>
              <a:rPr lang="nb-NO" b="1" dirty="0"/>
            </a:br>
            <a:r>
              <a:rPr lang="nb-NO" i="1" dirty="0"/>
              <a:t>«Underinstansen skal foreta de undersøkelser klagen gir grunn til»</a:t>
            </a:r>
            <a:br>
              <a:rPr lang="nb-NO" i="1" dirty="0"/>
            </a:br>
            <a:endParaRPr lang="nb-NO" sz="10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Kapitlene IV og V i forvaltningsloven </a:t>
            </a:r>
            <a:br>
              <a:rPr lang="nb-NO" dirty="0"/>
            </a:br>
            <a:r>
              <a:rPr lang="nb-NO" dirty="0"/>
              <a:t>gjelder for saksforberedelsen i en </a:t>
            </a:r>
            <a:br>
              <a:rPr lang="nb-NO" dirty="0"/>
            </a:br>
            <a:r>
              <a:rPr lang="nb-NO" dirty="0"/>
              <a:t>klagesak, med de </a:t>
            </a:r>
            <a:r>
              <a:rPr lang="nb-NO" i="1" dirty="0"/>
              <a:t>særregler</a:t>
            </a:r>
            <a:r>
              <a:rPr lang="nb-NO" dirty="0"/>
              <a:t> som </a:t>
            </a:r>
            <a:br>
              <a:rPr lang="nb-NO" dirty="0"/>
            </a:br>
            <a:r>
              <a:rPr lang="nb-NO" dirty="0"/>
              <a:t>følger av </a:t>
            </a:r>
            <a:r>
              <a:rPr lang="nb-NO" i="1" dirty="0" err="1"/>
              <a:t>fvl</a:t>
            </a:r>
            <a:r>
              <a:rPr lang="nb-NO" i="1" dirty="0"/>
              <a:t>. § 33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Samme krav til opplysning og </a:t>
            </a:r>
            <a:br>
              <a:rPr lang="nb-NO" dirty="0"/>
            </a:br>
            <a:r>
              <a:rPr lang="nb-NO" dirty="0"/>
              <a:t>begrunnelse som da vedtaket </a:t>
            </a:r>
            <a:br>
              <a:rPr lang="nb-NO" dirty="0"/>
            </a:br>
            <a:r>
              <a:rPr lang="nb-NO" dirty="0"/>
              <a:t>ble truffet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Vær OBS på nye anførsler og </a:t>
            </a:r>
            <a:br>
              <a:rPr lang="nb-NO" dirty="0"/>
            </a:br>
            <a:r>
              <a:rPr lang="nb-NO" dirty="0"/>
              <a:t>opplysninger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06C3261-6B75-4D13-9FD3-6510A0759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252919"/>
            <a:ext cx="10769599" cy="851981"/>
          </a:xfrm>
        </p:spPr>
        <p:txBody>
          <a:bodyPr/>
          <a:lstStyle/>
          <a:p>
            <a:r>
              <a:rPr lang="nb-NO" dirty="0">
                <a:solidFill>
                  <a:schemeClr val="tx2"/>
                </a:solidFill>
              </a:rPr>
              <a:t>Underinstansens undersøkelse og vurdering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242818E-2D7A-4233-8383-F28111C6FD6F}"/>
              </a:ext>
            </a:extLst>
          </p:cNvPr>
          <p:cNvSpPr/>
          <p:nvPr/>
        </p:nvSpPr>
        <p:spPr>
          <a:xfrm>
            <a:off x="5143500" y="2383103"/>
            <a:ext cx="6902726" cy="37275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- Mottar en klage på f.eks. vedtak om bortvisning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- Vurdere om villkåren for å behandle klagen er oppfylt,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  om ikke avvise klagen, om oppfylt realitetsbehandle klagen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- Undersøke og vurdere det klager anfører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- Klager kan komme med nye opplysninger i saken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- Vurdere om dere må innhente ytterligere informasjon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- Evt. be klager/parten om å uttale seg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- Er vedtak fattet i tråd med krav i regelverket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- Kan oppheve eller endre vedtaket dersom dere finner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  klagen begrunnet, </a:t>
            </a:r>
            <a:r>
              <a:rPr kumimoji="0" lang="nb-NO" sz="1800" b="0" i="1" u="sng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-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Oversende saken til klageinstansen, </a:t>
            </a: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og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vurdere utsatt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   iverksetting etter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fvl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 § 42 </a:t>
            </a:r>
            <a:endParaRPr kumimoji="0" lang="nb-NO" sz="1800" b="0" i="1" u="none" strike="noStrike" kern="1200" cap="none" spc="0" normalizeH="0" baseline="0" noProof="0" dirty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il: ned 2">
            <a:extLst>
              <a:ext uri="{FF2B5EF4-FFF2-40B4-BE49-F238E27FC236}">
                <a16:creationId xmlns:a16="http://schemas.microsoft.com/office/drawing/2014/main" id="{E603AAB3-050D-4731-8C5F-F537DCF2BCDB}"/>
              </a:ext>
            </a:extLst>
          </p:cNvPr>
          <p:cNvSpPr/>
          <p:nvPr/>
        </p:nvSpPr>
        <p:spPr>
          <a:xfrm>
            <a:off x="5143500" y="2424433"/>
            <a:ext cx="431800" cy="3644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441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3DBDCC-42D7-4685-AD28-44EC502E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1" y="241300"/>
            <a:ext cx="10183812" cy="1397000"/>
          </a:xfrm>
        </p:spPr>
        <p:txBody>
          <a:bodyPr/>
          <a:lstStyle/>
          <a:p>
            <a:r>
              <a:rPr lang="nb-NO" dirty="0"/>
              <a:t>Resultat av underinstansens klagebehandling</a:t>
            </a:r>
            <a:br>
              <a:rPr lang="nb-NO" dirty="0"/>
            </a:br>
            <a:r>
              <a:rPr lang="nb-NO" sz="2800" dirty="0"/>
              <a:t>(</a:t>
            </a:r>
            <a:r>
              <a:rPr lang="nb-NO" sz="2800" dirty="0" err="1"/>
              <a:t>fvl</a:t>
            </a:r>
            <a:r>
              <a:rPr lang="nb-NO" sz="2800" dirty="0"/>
              <a:t>. § 33 andre og fjerde ledd)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DD0F467-0342-4709-92E7-402830C81E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1" y="1993900"/>
            <a:ext cx="9055100" cy="4315348"/>
          </a:xfrm>
        </p:spPr>
        <p:txBody>
          <a:bodyPr/>
          <a:lstStyle/>
          <a:p>
            <a:pPr marL="360000" lvl="1" indent="-342900">
              <a:spcAft>
                <a:spcPts val="1200"/>
              </a:spcAft>
            </a:pPr>
            <a:r>
              <a:rPr lang="nb-NO" dirty="0"/>
              <a:t>Klagen avvises </a:t>
            </a:r>
            <a:br>
              <a:rPr lang="nb-NO" dirty="0"/>
            </a:br>
            <a:r>
              <a:rPr lang="nb-NO" dirty="0"/>
              <a:t>- avvisningsvedtak er enkeltvedtak og kan påklages</a:t>
            </a:r>
            <a:endParaRPr lang="nb-NO" dirty="0">
              <a:highlight>
                <a:srgbClr val="FFFF00"/>
              </a:highlight>
            </a:endParaRPr>
          </a:p>
          <a:p>
            <a:pPr marL="360000" lvl="1" indent="-342900">
              <a:spcAft>
                <a:spcPts val="1200"/>
              </a:spcAft>
            </a:pPr>
            <a:r>
              <a:rPr lang="nb-NO" dirty="0"/>
              <a:t>Oppheve eller endre vedtaket </a:t>
            </a:r>
          </a:p>
          <a:p>
            <a:pPr marL="360000" lvl="1" indent="-342900">
              <a:spcAft>
                <a:spcPts val="1200"/>
              </a:spcAft>
            </a:pPr>
            <a:r>
              <a:rPr lang="nb-NO" dirty="0"/>
              <a:t>Fastholder sitt syn helt eller delvis -  klagen oversendes til klageinstansen</a:t>
            </a:r>
            <a:br>
              <a:rPr lang="nb-NO" dirty="0"/>
            </a:br>
            <a:r>
              <a:rPr lang="nb-NO" sz="1000" dirty="0"/>
              <a:t>  </a:t>
            </a:r>
            <a:br>
              <a:rPr lang="nb-NO" sz="1000" dirty="0"/>
            </a:br>
            <a:r>
              <a:rPr lang="nb-NO" dirty="0"/>
              <a:t>- alle relevante dokumenter skal sendes klageinstansen, </a:t>
            </a:r>
            <a:br>
              <a:rPr lang="nb-NO" dirty="0"/>
            </a:br>
            <a:r>
              <a:rPr lang="nb-NO" dirty="0"/>
              <a:t>  med </a:t>
            </a:r>
            <a:r>
              <a:rPr lang="nb-NO" u="sng" dirty="0"/>
              <a:t>kopi til klageren</a:t>
            </a:r>
            <a:br>
              <a:rPr lang="nb-NO" dirty="0"/>
            </a:br>
            <a:r>
              <a:rPr lang="nb-NO" dirty="0"/>
              <a:t>- NB skal vurdere det klager anfører</a:t>
            </a:r>
          </a:p>
          <a:p>
            <a:pPr marL="17100" lvl="1" indent="0">
              <a:spcAft>
                <a:spcPts val="1200"/>
              </a:spcAft>
              <a:buNone/>
            </a:pPr>
            <a:br>
              <a:rPr lang="nb-NO" dirty="0"/>
            </a:br>
            <a:r>
              <a:rPr lang="nb-NO" dirty="0"/>
              <a:t>  </a:t>
            </a:r>
            <a:br>
              <a:rPr lang="nb-NO" dirty="0"/>
            </a:br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indent="0">
              <a:spcAft>
                <a:spcPts val="1200"/>
              </a:spcAft>
              <a:buNone/>
            </a:pPr>
            <a:endParaRPr lang="nb-NO" dirty="0"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29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4BACCE-2723-4CE8-9E95-05FF649B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334108"/>
            <a:ext cx="10080625" cy="1190614"/>
          </a:xfrm>
        </p:spPr>
        <p:txBody>
          <a:bodyPr/>
          <a:lstStyle/>
          <a:p>
            <a:r>
              <a:rPr lang="nb-NO" dirty="0"/>
              <a:t>Klageinstans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285E63-F210-4EC5-A090-9F96852352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641" y="2413000"/>
            <a:ext cx="11198060" cy="3968345"/>
          </a:xfrm>
        </p:spPr>
        <p:txBody>
          <a:bodyPr/>
          <a:lstStyle/>
          <a:p>
            <a:r>
              <a:rPr lang="nb-NO" sz="2000" dirty="0"/>
              <a:t>      </a:t>
            </a:r>
            <a:br>
              <a:rPr lang="nb-NO" sz="2000" dirty="0"/>
            </a:br>
            <a:endParaRPr lang="nb-NO" sz="2000" dirty="0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D9D2AC9F-7BE4-4157-9F4E-3153AA1F5F86}"/>
              </a:ext>
            </a:extLst>
          </p:cNvPr>
          <p:cNvSpPr/>
          <p:nvPr/>
        </p:nvSpPr>
        <p:spPr>
          <a:xfrm>
            <a:off x="1055688" y="2739822"/>
            <a:ext cx="2654300" cy="3314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Vedtak av kommunale og fylkeskommunale organer 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CEE70610-613A-42F1-91EE-9B3E3B74EDE4}"/>
              </a:ext>
            </a:extLst>
          </p:cNvPr>
          <p:cNvSpPr/>
          <p:nvPr/>
        </p:nvSpPr>
        <p:spPr>
          <a:xfrm>
            <a:off x="7135810" y="2571750"/>
            <a:ext cx="4575181" cy="1714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Det nærmeste overordnede organ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kommunestyret / fylkestinget eller særskilt klagenemnd 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88436D70-EC30-4563-B2A9-CD307ED80AED}"/>
              </a:ext>
            </a:extLst>
          </p:cNvPr>
          <p:cNvSpPr/>
          <p:nvPr/>
        </p:nvSpPr>
        <p:spPr>
          <a:xfrm>
            <a:off x="7173909" y="4683453"/>
            <a:ext cx="4575182" cy="16978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Barnehageloven m. forskrifter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Opplæringsloven m. forskrifter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Integreringsloven</a:t>
            </a:r>
          </a:p>
        </p:txBody>
      </p:sp>
      <p:sp>
        <p:nvSpPr>
          <p:cNvPr id="8" name="Pil: høyre 7">
            <a:extLst>
              <a:ext uri="{FF2B5EF4-FFF2-40B4-BE49-F238E27FC236}">
                <a16:creationId xmlns:a16="http://schemas.microsoft.com/office/drawing/2014/main" id="{E0E3D4C1-A75D-43C2-9FDC-E4619CAE82F9}"/>
              </a:ext>
            </a:extLst>
          </p:cNvPr>
          <p:cNvSpPr/>
          <p:nvPr/>
        </p:nvSpPr>
        <p:spPr>
          <a:xfrm>
            <a:off x="3822699" y="3161284"/>
            <a:ext cx="3200402" cy="762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Forvaltningsloven § 28</a:t>
            </a:r>
          </a:p>
        </p:txBody>
      </p:sp>
      <p:sp>
        <p:nvSpPr>
          <p:cNvPr id="9" name="Pil: høyre 8">
            <a:extLst>
              <a:ext uri="{FF2B5EF4-FFF2-40B4-BE49-F238E27FC236}">
                <a16:creationId xmlns:a16="http://schemas.microsoft.com/office/drawing/2014/main" id="{1F68ED91-620C-43CA-91A8-870480AF447C}"/>
              </a:ext>
            </a:extLst>
          </p:cNvPr>
          <p:cNvSpPr/>
          <p:nvPr/>
        </p:nvSpPr>
        <p:spPr>
          <a:xfrm>
            <a:off x="3822699" y="4952278"/>
            <a:ext cx="3200402" cy="762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Særregler</a:t>
            </a:r>
          </a:p>
        </p:txBody>
      </p:sp>
    </p:spTree>
    <p:extLst>
      <p:ext uri="{BB962C8B-B14F-4D97-AF65-F5344CB8AC3E}">
        <p14:creationId xmlns:p14="http://schemas.microsoft.com/office/powerpoint/2010/main" val="29521010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C7A9706-CDE1-434E-ABA8-0F600B31D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054100"/>
            <a:ext cx="10272980" cy="5599618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2"/>
                </a:solidFill>
              </a:rPr>
              <a:t>Barnehage </a:t>
            </a:r>
            <a:r>
              <a:rPr lang="nb-NO" sz="1800" b="1" dirty="0">
                <a:solidFill>
                  <a:schemeClr val="tx2"/>
                </a:solidFill>
              </a:rPr>
              <a:t>(barnehageloven § 12) </a:t>
            </a:r>
            <a:br>
              <a:rPr lang="nb-NO" sz="1800" b="1" dirty="0">
                <a:solidFill>
                  <a:schemeClr val="tx2"/>
                </a:solidFill>
              </a:rPr>
            </a:br>
            <a:r>
              <a:rPr lang="nb-NO" dirty="0">
                <a:solidFill>
                  <a:schemeClr val="tx2"/>
                </a:solidFill>
              </a:rPr>
              <a:t>Statsforvalteren </a:t>
            </a:r>
            <a:r>
              <a:rPr lang="nb-NO" dirty="0"/>
              <a:t>klageinstans for vedtak §§ 14 og 15, § 19 første ledd, §§ 24 til 26, </a:t>
            </a:r>
            <a:br>
              <a:rPr lang="nb-NO" dirty="0"/>
            </a:br>
            <a:r>
              <a:rPr lang="nb-NO" dirty="0"/>
              <a:t>§§ 35 til 38, § 53 og der det følger av forskrift  </a:t>
            </a:r>
            <a:br>
              <a:rPr lang="nb-NO" dirty="0"/>
            </a:br>
            <a:endParaRPr lang="nb-NO" sz="10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2"/>
                </a:solidFill>
              </a:rPr>
              <a:t>Grunnskolen </a:t>
            </a:r>
            <a:r>
              <a:rPr lang="nb-NO" sz="1800" b="1" dirty="0">
                <a:solidFill>
                  <a:schemeClr val="tx2"/>
                </a:solidFill>
              </a:rPr>
              <a:t>(opplæringsloven § 15-2 første ledd)</a:t>
            </a:r>
            <a:r>
              <a:rPr lang="nb-NO" b="1" dirty="0">
                <a:solidFill>
                  <a:schemeClr val="tx2"/>
                </a:solidFill>
              </a:rPr>
              <a:t>  </a:t>
            </a:r>
            <a:br>
              <a:rPr lang="nb-NO" b="1" dirty="0">
                <a:solidFill>
                  <a:schemeClr val="tx2"/>
                </a:solidFill>
              </a:rPr>
            </a:br>
            <a:r>
              <a:rPr lang="nb-NO" dirty="0">
                <a:solidFill>
                  <a:schemeClr val="tx2"/>
                </a:solidFill>
              </a:rPr>
              <a:t>Statsforvalteren er klageinstans for alle enkeltvedtak. </a:t>
            </a:r>
            <a:br>
              <a:rPr lang="nb-NO" dirty="0">
                <a:solidFill>
                  <a:schemeClr val="tx2"/>
                </a:solidFill>
              </a:rPr>
            </a:br>
            <a:endParaRPr lang="nb-NO" sz="10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schemeClr val="tx2"/>
                </a:solidFill>
              </a:rPr>
              <a:t>Videregående opplæring </a:t>
            </a:r>
            <a:r>
              <a:rPr lang="nb-NO" sz="1800" b="1" dirty="0">
                <a:solidFill>
                  <a:schemeClr val="tx2"/>
                </a:solidFill>
              </a:rPr>
              <a:t>(opplæringsloven § 15-2 andre og tredje ledd)</a:t>
            </a:r>
            <a:br>
              <a:rPr lang="nb-NO" sz="1800" b="1" dirty="0">
                <a:solidFill>
                  <a:schemeClr val="tx2"/>
                </a:solidFill>
              </a:rPr>
            </a:br>
            <a:r>
              <a:rPr lang="nb-NO" dirty="0">
                <a:solidFill>
                  <a:schemeClr val="tx2"/>
                </a:solidFill>
              </a:rPr>
              <a:t>I utgangspunktet er nærmest overordnede forvaltningsorgan klageinstans (</a:t>
            </a:r>
            <a:r>
              <a:rPr lang="nb-NO" dirty="0" err="1">
                <a:solidFill>
                  <a:schemeClr val="tx2"/>
                </a:solidFill>
              </a:rPr>
              <a:t>fvl</a:t>
            </a:r>
            <a:r>
              <a:rPr lang="nb-NO" dirty="0">
                <a:solidFill>
                  <a:schemeClr val="tx2"/>
                </a:solidFill>
              </a:rPr>
              <a:t>. § 28) </a:t>
            </a:r>
            <a:br>
              <a:rPr lang="nb-NO" dirty="0">
                <a:solidFill>
                  <a:schemeClr val="tx2"/>
                </a:solidFill>
              </a:rPr>
            </a:br>
            <a:br>
              <a:rPr lang="nb-NO" sz="300" dirty="0">
                <a:solidFill>
                  <a:schemeClr val="tx2"/>
                </a:solidFill>
              </a:rPr>
            </a:br>
            <a:r>
              <a:rPr lang="nb-NO" dirty="0">
                <a:solidFill>
                  <a:schemeClr val="tx2"/>
                </a:solidFill>
              </a:rPr>
              <a:t>For noen typer klager er statsforvalteren klageinstans som f.eks.</a:t>
            </a:r>
            <a:br>
              <a:rPr lang="nb-NO" dirty="0">
                <a:solidFill>
                  <a:schemeClr val="tx2"/>
                </a:solidFill>
              </a:rPr>
            </a:br>
            <a:r>
              <a:rPr lang="nb-NO" dirty="0">
                <a:solidFill>
                  <a:schemeClr val="tx2"/>
                </a:solidFill>
              </a:rPr>
              <a:t>	</a:t>
            </a:r>
            <a:r>
              <a:rPr lang="nb-NO" dirty="0"/>
              <a:t>- spesialundervisning</a:t>
            </a:r>
            <a:br>
              <a:rPr lang="nb-NO" dirty="0"/>
            </a:br>
            <a:r>
              <a:rPr lang="nb-NO" dirty="0"/>
              <a:t>	- opplæring i inntil to år ekstra</a:t>
            </a:r>
            <a:br>
              <a:rPr lang="nb-NO" dirty="0"/>
            </a:br>
            <a:r>
              <a:rPr lang="nb-NO" dirty="0"/>
              <a:t>	- særskilt språkopplæring</a:t>
            </a:r>
            <a:br>
              <a:rPr lang="nb-NO" dirty="0"/>
            </a:br>
            <a:r>
              <a:rPr lang="nb-NO" dirty="0"/>
              <a:t>	- fysisk og psykososialt skolemiljø</a:t>
            </a:r>
            <a:br>
              <a:rPr lang="nb-NO" dirty="0"/>
            </a:br>
            <a:r>
              <a:rPr lang="nb-NO" dirty="0"/>
              <a:t>	- enkelte enkeltvedtak knyttet til inntak</a:t>
            </a:r>
            <a:br>
              <a:rPr lang="nb-NO" dirty="0"/>
            </a:br>
            <a:endParaRPr lang="nb-NO" sz="10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b="1" dirty="0"/>
              <a:t>Integreringsloven § 47</a:t>
            </a:r>
            <a:br>
              <a:rPr lang="nb-NO" b="1" dirty="0"/>
            </a:br>
            <a:r>
              <a:rPr lang="nb-NO" i="1" dirty="0"/>
              <a:t>«Enkeltvedtak truffet etter loven kan påklages til fylkesmannen. Departementet er klageinstans for enkeltvedtak etter § 46 første ledd bokstav j.»</a:t>
            </a:r>
          </a:p>
          <a:p>
            <a:pPr>
              <a:spcBef>
                <a:spcPts val="0"/>
              </a:spcBef>
            </a:pPr>
            <a:r>
              <a:rPr lang="nb-NO" dirty="0">
                <a:solidFill>
                  <a:schemeClr val="tx2"/>
                </a:solidFill>
              </a:rPr>
              <a:t> </a:t>
            </a:r>
            <a:br>
              <a:rPr lang="nb-NO" dirty="0">
                <a:solidFill>
                  <a:schemeClr val="tx2"/>
                </a:solidFill>
              </a:rPr>
            </a:br>
            <a:endParaRPr lang="nb-NO" dirty="0">
              <a:solidFill>
                <a:schemeClr val="tx2"/>
              </a:solidFill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518A7A-2280-4DB3-9606-C558A2315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-1"/>
            <a:ext cx="9980613" cy="927101"/>
          </a:xfrm>
        </p:spPr>
        <p:txBody>
          <a:bodyPr/>
          <a:lstStyle/>
          <a:p>
            <a:r>
              <a:rPr lang="nb-NO" dirty="0">
                <a:solidFill>
                  <a:srgbClr val="00ADBA"/>
                </a:solidFill>
              </a:rPr>
              <a:t>Klageinstans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5201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1556B8A-D7EE-47A2-AABE-3D8467E6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53" y="369655"/>
            <a:ext cx="10112459" cy="797664"/>
          </a:xfrm>
        </p:spPr>
        <p:txBody>
          <a:bodyPr/>
          <a:lstStyle/>
          <a:p>
            <a:r>
              <a:rPr lang="nb-NO" sz="3200" dirty="0">
                <a:solidFill>
                  <a:schemeClr val="tx2"/>
                </a:solidFill>
              </a:rPr>
              <a:t>Eksempler på klagesaker </a:t>
            </a:r>
            <a:r>
              <a:rPr lang="nb-NO" sz="2400" dirty="0">
                <a:solidFill>
                  <a:schemeClr val="tx2"/>
                </a:solidFill>
              </a:rPr>
              <a:t>(fra årsrapport Oslo og Viken 2020)</a:t>
            </a:r>
            <a:r>
              <a:rPr lang="nb-NO" sz="3200" dirty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72697A20-552F-46F7-8B0D-47023B596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080220"/>
              </p:ext>
            </p:extLst>
          </p:nvPr>
        </p:nvGraphicFramePr>
        <p:xfrm>
          <a:off x="1161203" y="1453821"/>
          <a:ext cx="9575800" cy="4539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63866">
                  <a:extLst>
                    <a:ext uri="{9D8B030D-6E8A-4147-A177-3AD203B41FA5}">
                      <a16:colId xmlns:a16="http://schemas.microsoft.com/office/drawing/2014/main" val="697560998"/>
                    </a:ext>
                  </a:extLst>
                </a:gridCol>
                <a:gridCol w="2111934">
                  <a:extLst>
                    <a:ext uri="{9D8B030D-6E8A-4147-A177-3AD203B41FA5}">
                      <a16:colId xmlns:a16="http://schemas.microsoft.com/office/drawing/2014/main" val="1173064896"/>
                    </a:ext>
                  </a:extLst>
                </a:gridCol>
              </a:tblGrid>
              <a:tr h="4141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 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Antall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287505"/>
                  </a:ext>
                </a:extLst>
              </a:tr>
              <a:tr h="414161">
                <a:tc>
                  <a:txBody>
                    <a:bodyPr/>
                    <a:lstStyle/>
                    <a:p>
                      <a:r>
                        <a:rPr lang="nb-NO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Forskrift tildeling tilskudd private barnehager</a:t>
                      </a:r>
                      <a:endParaRPr lang="nb-NO" sz="20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 15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823630"/>
                  </a:ext>
                </a:extLst>
              </a:tr>
              <a:tr h="414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nb-NO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pesialpedagogisk hjelp</a:t>
                      </a:r>
                      <a:r>
                        <a:rPr lang="nb-NO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(tidl. </a:t>
                      </a:r>
                      <a:r>
                        <a:rPr lang="nb-NO" sz="2000" b="1" i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bhg.l</a:t>
                      </a:r>
                      <a:r>
                        <a:rPr lang="nb-NO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 § 19 e)</a:t>
                      </a:r>
                      <a:endParaRPr lang="nb-NO" sz="20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 18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722748"/>
                  </a:ext>
                </a:extLst>
              </a:tr>
              <a:tr h="4915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dirty="0"/>
                        <a:t>Tilrettelagt barnehagetilbud </a:t>
                      </a:r>
                      <a:r>
                        <a:rPr lang="nb-NO" sz="2000" dirty="0">
                          <a:effectLst/>
                        </a:rPr>
                        <a:t>(tidl. </a:t>
                      </a:r>
                      <a:r>
                        <a:rPr lang="nb-NO" sz="2000" dirty="0" err="1">
                          <a:effectLst/>
                        </a:rPr>
                        <a:t>bhg.l</a:t>
                      </a:r>
                      <a:r>
                        <a:rPr lang="nb-NO" sz="2000" dirty="0">
                          <a:effectLst/>
                        </a:rPr>
                        <a:t>. § 19 g) 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2639672"/>
                  </a:ext>
                </a:extLst>
              </a:tr>
              <a:tr h="6057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Skyss (</a:t>
                      </a:r>
                      <a:r>
                        <a:rPr lang="nb-NO" sz="2000" dirty="0" err="1">
                          <a:effectLst/>
                        </a:rPr>
                        <a:t>oppl.l</a:t>
                      </a:r>
                      <a:r>
                        <a:rPr lang="nb-NO" sz="2000" dirty="0">
                          <a:effectLst/>
                        </a:rPr>
                        <a:t>. § 7-1)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100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274021"/>
                  </a:ext>
                </a:extLst>
              </a:tr>
              <a:tr h="573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Skoleplassering (</a:t>
                      </a:r>
                      <a:r>
                        <a:rPr lang="nb-NO" sz="2000" dirty="0" err="1">
                          <a:effectLst/>
                        </a:rPr>
                        <a:t>oppl.l</a:t>
                      </a:r>
                      <a:r>
                        <a:rPr lang="nb-NO" sz="2000" dirty="0">
                          <a:effectLst/>
                        </a:rPr>
                        <a:t>. § 8-1)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206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304012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Spesialundervisning (</a:t>
                      </a:r>
                      <a:r>
                        <a:rPr lang="nb-NO" sz="2000" dirty="0" err="1">
                          <a:effectLst/>
                        </a:rPr>
                        <a:t>oppl.l</a:t>
                      </a:r>
                      <a:r>
                        <a:rPr lang="nb-NO" sz="2000" dirty="0">
                          <a:effectLst/>
                        </a:rPr>
                        <a:t> § 5-1), grunnskole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31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012722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Permisjon fra opplæringen (</a:t>
                      </a:r>
                      <a:r>
                        <a:rPr lang="nb-NO" sz="2000" dirty="0" err="1">
                          <a:effectLst/>
                        </a:rPr>
                        <a:t>oppl.l</a:t>
                      </a:r>
                      <a:r>
                        <a:rPr lang="nb-NO" sz="2000" dirty="0">
                          <a:effectLst/>
                        </a:rPr>
                        <a:t>. § 2-11)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39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6852187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nb-NO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Standpunktkarakter i fag, grunnskole </a:t>
                      </a:r>
                      <a:endParaRPr lang="nb-NO" sz="20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 293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669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646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1556B8A-D7EE-47A2-AABE-3D8467E6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53" y="148590"/>
            <a:ext cx="10112459" cy="1360170"/>
          </a:xfrm>
        </p:spPr>
        <p:txBody>
          <a:bodyPr/>
          <a:lstStyle/>
          <a:p>
            <a:r>
              <a:rPr lang="nb-NO" sz="3200" dirty="0">
                <a:solidFill>
                  <a:schemeClr val="tx2"/>
                </a:solidFill>
              </a:rPr>
              <a:t>Eksempler på klager etter tidl. introduksjonsloven </a:t>
            </a:r>
            <a:br>
              <a:rPr lang="nb-NO" sz="32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(fra årsrapport Oslo og Viken 2020)</a:t>
            </a:r>
            <a:r>
              <a:rPr lang="nb-NO" sz="3200" dirty="0">
                <a:solidFill>
                  <a:schemeClr val="tx2"/>
                </a:solidFill>
              </a:rPr>
              <a:t> </a:t>
            </a: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BE6BC96D-767C-47F3-880A-65F9A7BEC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26900"/>
              </p:ext>
            </p:extLst>
          </p:nvPr>
        </p:nvGraphicFramePr>
        <p:xfrm>
          <a:off x="1023852" y="1760220"/>
          <a:ext cx="10112459" cy="43668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54487">
                  <a:extLst>
                    <a:ext uri="{9D8B030D-6E8A-4147-A177-3AD203B41FA5}">
                      <a16:colId xmlns:a16="http://schemas.microsoft.com/office/drawing/2014/main" val="3027485769"/>
                    </a:ext>
                  </a:extLst>
                </a:gridCol>
                <a:gridCol w="1557972">
                  <a:extLst>
                    <a:ext uri="{9D8B030D-6E8A-4147-A177-3AD203B41FA5}">
                      <a16:colId xmlns:a16="http://schemas.microsoft.com/office/drawing/2014/main" val="172857064"/>
                    </a:ext>
                  </a:extLst>
                </a:gridCol>
              </a:tblGrid>
              <a:tr h="5378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Antall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4643625"/>
                  </a:ext>
                </a:extLst>
              </a:tr>
              <a:tr h="422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Introduksjonsordning for nyankomne innvandrere: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 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752435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utvidelse av introduksjonsprogrammet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11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5498615"/>
                  </a:ext>
                </a:extLst>
              </a:tr>
              <a:tr h="445139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rett til introduksjonsprogram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3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433705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kommunens plikter 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2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0414464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stans av program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0600473"/>
                  </a:ext>
                </a:extLst>
              </a:tr>
              <a:tr h="340032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rett til stønad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9951198"/>
                  </a:ext>
                </a:extLst>
              </a:tr>
              <a:tr h="178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 dirty="0">
                          <a:effectLst/>
                          <a:latin typeface="+mn-lt"/>
                        </a:rPr>
                        <a:t> </a:t>
                      </a:r>
                      <a:endParaRPr lang="nb-NO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000" dirty="0">
                          <a:effectLst/>
                        </a:rPr>
                        <a:t> </a:t>
                      </a:r>
                      <a:endParaRPr lang="nb-N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8739719"/>
                  </a:ext>
                </a:extLst>
              </a:tr>
              <a:tr h="4002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Opplæring i norsk og samfunnskunnskap for voksne innvandrere: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 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0218126"/>
                  </a:ext>
                </a:extLst>
              </a:tr>
              <a:tr h="424803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rett til opplæring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8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489568"/>
                  </a:ext>
                </a:extLst>
              </a:tr>
              <a:tr h="537841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rett til prøve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3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1318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172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A75FAE-4B4E-403A-8791-FF8B2FE3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31801"/>
            <a:ext cx="10080625" cy="1041399"/>
          </a:xfrm>
        </p:spPr>
        <p:txBody>
          <a:bodyPr/>
          <a:lstStyle/>
          <a:p>
            <a:r>
              <a:rPr lang="nb-NO" dirty="0"/>
              <a:t>Klageinstansens  klagebehandling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8F8E230-9660-4158-A2A4-554DC6BE30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354094"/>
            <a:ext cx="9020314" cy="3955153"/>
          </a:xfrm>
        </p:spPr>
        <p:txBody>
          <a:bodyPr/>
          <a:lstStyle/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Skal klagen tas til behandling? (</a:t>
            </a:r>
            <a:r>
              <a:rPr lang="nb-NO" dirty="0" err="1"/>
              <a:t>fvl</a:t>
            </a:r>
            <a:r>
              <a:rPr lang="nb-NO" dirty="0"/>
              <a:t>. § 34)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Saken skal være så godt opplyst som mulig før vedtak treffes (</a:t>
            </a:r>
            <a:r>
              <a:rPr lang="nb-NO" dirty="0" err="1"/>
              <a:t>fvl</a:t>
            </a:r>
            <a:r>
              <a:rPr lang="nb-NO" dirty="0"/>
              <a:t>. § 33)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Kan pålegge underinstansen å foreta nærmere undersøkelser m.m.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Foreløpig svar </a:t>
            </a:r>
          </a:p>
        </p:txBody>
      </p:sp>
    </p:spTree>
    <p:extLst>
      <p:ext uri="{BB962C8B-B14F-4D97-AF65-F5344CB8AC3E}">
        <p14:creationId xmlns:p14="http://schemas.microsoft.com/office/powerpoint/2010/main" val="768125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D1B08D-D925-4A40-A3B7-A940B2FB90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365" y="1860884"/>
            <a:ext cx="8721635" cy="44483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Full overprøvingsrett </a:t>
            </a:r>
          </a:p>
          <a:p>
            <a:pPr marL="1028700" lvl="1" indent="-342900"/>
            <a:r>
              <a:rPr lang="nb-NO" dirty="0"/>
              <a:t>Prøve </a:t>
            </a:r>
            <a:r>
              <a:rPr lang="nb-NO" u="sng" dirty="0">
                <a:solidFill>
                  <a:srgbClr val="00B0F0"/>
                </a:solidFill>
              </a:rPr>
              <a:t>alle sider</a:t>
            </a:r>
            <a:r>
              <a:rPr lang="nb-NO" dirty="0">
                <a:solidFill>
                  <a:srgbClr val="00B0F0"/>
                </a:solidFill>
              </a:rPr>
              <a:t> </a:t>
            </a:r>
            <a:r>
              <a:rPr lang="nb-NO" dirty="0"/>
              <a:t>av saken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Kommunens frie skjønn</a:t>
            </a:r>
          </a:p>
          <a:p>
            <a:pPr lvl="1" indent="0">
              <a:buNone/>
            </a:pPr>
            <a:r>
              <a:rPr lang="nb-NO" dirty="0"/>
              <a:t>NB: Statlige klageinstanser skal legge </a:t>
            </a:r>
            <a:r>
              <a:rPr lang="nb-NO" u="sng" dirty="0">
                <a:solidFill>
                  <a:srgbClr val="00B0F0"/>
                </a:solidFill>
              </a:rPr>
              <a:t>stor vekt </a:t>
            </a:r>
            <a:r>
              <a:rPr lang="nb-NO" dirty="0"/>
              <a:t>på det kommunale selvstyre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Særreguleringer: Kan settes egne begrensninger for prøvingen av det «frie skjønn»</a:t>
            </a:r>
          </a:p>
          <a:p>
            <a:pPr marL="1028700" lvl="1" indent="-342900"/>
            <a:r>
              <a:rPr lang="nb-NO" dirty="0"/>
              <a:t>Frivillige skolebyttesaker: Statsforvalteren skal kun legge </a:t>
            </a:r>
            <a:r>
              <a:rPr lang="nb-NO" u="sng" dirty="0">
                <a:solidFill>
                  <a:srgbClr val="00B0F0"/>
                </a:solidFill>
              </a:rPr>
              <a:t>vekt</a:t>
            </a:r>
            <a:r>
              <a:rPr lang="nb-NO" u="sng" dirty="0"/>
              <a:t> </a:t>
            </a:r>
            <a:r>
              <a:rPr lang="nb-NO" dirty="0"/>
              <a:t>på det kommunale selvstyre, jf. opplæringsloven § 15-1 tredje avsnitt.</a:t>
            </a:r>
          </a:p>
          <a:p>
            <a:pPr marL="1028700" lvl="1" indent="-342900"/>
            <a:r>
              <a:rPr lang="nb-NO" dirty="0"/>
              <a:t>Hensynet til barnets beste skal veie tyngre!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Forslag til ny forvaltningslov: Høyere terskel for å overprøve det frie skjønn.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8AEA637-0D3A-4BDF-B884-5D77CBFA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647282"/>
            <a:ext cx="10080625" cy="978568"/>
          </a:xfrm>
        </p:spPr>
        <p:txBody>
          <a:bodyPr/>
          <a:lstStyle/>
          <a:p>
            <a:r>
              <a:rPr lang="nb-NO" dirty="0"/>
              <a:t>Klageinstansens kompetanse, jf. </a:t>
            </a:r>
            <a:r>
              <a:rPr lang="nb-NO" dirty="0" err="1"/>
              <a:t>fvl</a:t>
            </a:r>
            <a:r>
              <a:rPr lang="nb-NO" dirty="0"/>
              <a:t>. § 34</a:t>
            </a:r>
          </a:p>
        </p:txBody>
      </p:sp>
      <p:sp>
        <p:nvSpPr>
          <p:cNvPr id="16" name="Rektangel: avrundede hjørner 15">
            <a:extLst>
              <a:ext uri="{FF2B5EF4-FFF2-40B4-BE49-F238E27FC236}">
                <a16:creationId xmlns:a16="http://schemas.microsoft.com/office/drawing/2014/main" id="{B867CED3-8327-41D4-8AB9-B36CE983AACB}"/>
              </a:ext>
            </a:extLst>
          </p:cNvPr>
          <p:cNvSpPr/>
          <p:nvPr/>
        </p:nvSpPr>
        <p:spPr>
          <a:xfrm>
            <a:off x="9612028" y="2397030"/>
            <a:ext cx="2476582" cy="259758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Fritt skjønn: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Kommunen kan selv velge mellom ulike løsninger når det fatter vedtak</a:t>
            </a:r>
          </a:p>
        </p:txBody>
      </p:sp>
    </p:spTree>
    <p:extLst>
      <p:ext uri="{BB962C8B-B14F-4D97-AF65-F5344CB8AC3E}">
        <p14:creationId xmlns:p14="http://schemas.microsoft.com/office/powerpoint/2010/main" val="423722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60844F-1E3D-4C4A-ABA6-D66CE3BC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56033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b-NO" sz="4000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Hvem, hva, hvorfor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9859BF-2811-4A31-8E88-0808C63B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07916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§ 1.</a:t>
            </a:r>
            <a:r>
              <a:rPr lang="nb-NO" sz="2000" b="1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(lovens generelle virkeområde).</a:t>
            </a:r>
            <a:r>
              <a:rPr lang="nb-NO" sz="20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​</a:t>
            </a:r>
            <a:r>
              <a:rPr lang="nb-NO" sz="2000" baseline="30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0" indent="0">
              <a:buNone/>
            </a:pPr>
            <a:r>
              <a:rPr lang="nb-NO" sz="2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Loven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gjelder den virksomhet som drives av forvaltningsorganer når ikke annet er bestemt i eller i medhold av lov.</a:t>
            </a:r>
            <a:r>
              <a:rPr lang="nb-NO" sz="20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​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Som </a:t>
            </a:r>
            <a:r>
              <a:rPr lang="nb-NO" sz="2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forvaltningsorgan</a:t>
            </a:r>
            <a:r>
              <a:rPr lang="nb-NO" sz="20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​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  <a:r>
              <a:rPr lang="nb-NO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reknes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 denne lov et hvert organ for stat eller kommune.</a:t>
            </a:r>
            <a:r>
              <a:rPr lang="nb-NO" sz="20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​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Privat rettssubjekt regnes som forvaltningsorgan i saker hvor det treffer enkeltvedtak eller utferdiger forskrift.</a:t>
            </a:r>
            <a:r>
              <a:rPr lang="nb-NO" sz="20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​</a:t>
            </a:r>
            <a:endParaRPr lang="nb-NO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nb-NO" sz="20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E03DCF2-9EC5-4CD2-AE91-87C5B560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INNLEDNING: HVEM OMFATTES AV LOVEN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D9DA057-686A-4D53-846C-65609E8FA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663" y="4055177"/>
            <a:ext cx="1627773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61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37356B81-44DA-4288-9289-721C6E12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6101"/>
            <a:ext cx="10080625" cy="1054099"/>
          </a:xfrm>
        </p:spPr>
        <p:txBody>
          <a:bodyPr/>
          <a:lstStyle/>
          <a:p>
            <a:r>
              <a:rPr lang="nb-NO" dirty="0">
                <a:solidFill>
                  <a:schemeClr val="tx2"/>
                </a:solidFill>
              </a:rPr>
              <a:t>Resultatet av klagebehandlingen</a:t>
            </a:r>
            <a:br>
              <a:rPr lang="nb-NO" dirty="0">
                <a:solidFill>
                  <a:schemeClr val="tx2"/>
                </a:solidFill>
              </a:rPr>
            </a:br>
            <a:r>
              <a:rPr lang="nb-NO" sz="2800" dirty="0">
                <a:solidFill>
                  <a:schemeClr val="tx2"/>
                </a:solidFill>
              </a:rPr>
              <a:t>(forvaltningsloven § 34)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BF53317-A0B8-42C1-8231-ECE4B2ED4775}"/>
              </a:ext>
            </a:extLst>
          </p:cNvPr>
          <p:cNvSpPr/>
          <p:nvPr/>
        </p:nvSpPr>
        <p:spPr>
          <a:xfrm>
            <a:off x="886355" y="2162567"/>
            <a:ext cx="649657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Avvise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Opprettholder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(ikke medhold)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Nytt vedtak - omgjør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(medhold helt eller delvis)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Opphever 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(ny behandling hos underinstansen)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5643835-2731-476C-A09F-A64D7413E3DA}"/>
              </a:ext>
            </a:extLst>
          </p:cNvPr>
          <p:cNvSpPr/>
          <p:nvPr/>
        </p:nvSpPr>
        <p:spPr>
          <a:xfrm>
            <a:off x="9110444" y="-16266"/>
            <a:ext cx="3081556" cy="6811349"/>
          </a:xfrm>
          <a:prstGeom prst="rect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7190A7C-3195-4D02-B836-C25E83EF4B1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231237" y="212979"/>
            <a:ext cx="664503" cy="66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975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1556B8A-D7EE-47A2-AABE-3D8467E6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5" y="369655"/>
            <a:ext cx="10611018" cy="797664"/>
          </a:xfrm>
        </p:spPr>
        <p:txBody>
          <a:bodyPr/>
          <a:lstStyle/>
          <a:p>
            <a:r>
              <a:rPr lang="nb-NO" sz="3200" dirty="0">
                <a:solidFill>
                  <a:schemeClr val="tx2"/>
                </a:solidFill>
              </a:rPr>
              <a:t>Eksempler på klagesaker </a:t>
            </a:r>
            <a:r>
              <a:rPr lang="nb-NO" sz="2400" dirty="0">
                <a:solidFill>
                  <a:schemeClr val="tx2"/>
                </a:solidFill>
              </a:rPr>
              <a:t>(fra årsrapport Oslo og Viken 2020) 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72697A20-552F-46F7-8B0D-47023B596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161440"/>
              </p:ext>
            </p:extLst>
          </p:nvPr>
        </p:nvGraphicFramePr>
        <p:xfrm>
          <a:off x="525295" y="1393045"/>
          <a:ext cx="11259035" cy="4916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83965">
                  <a:extLst>
                    <a:ext uri="{9D8B030D-6E8A-4147-A177-3AD203B41FA5}">
                      <a16:colId xmlns:a16="http://schemas.microsoft.com/office/drawing/2014/main" val="697560998"/>
                    </a:ext>
                  </a:extLst>
                </a:gridCol>
                <a:gridCol w="1451610">
                  <a:extLst>
                    <a:ext uri="{9D8B030D-6E8A-4147-A177-3AD203B41FA5}">
                      <a16:colId xmlns:a16="http://schemas.microsoft.com/office/drawing/2014/main" val="1173064896"/>
                    </a:ext>
                  </a:extLst>
                </a:gridCol>
                <a:gridCol w="1822618">
                  <a:extLst>
                    <a:ext uri="{9D8B030D-6E8A-4147-A177-3AD203B41FA5}">
                      <a16:colId xmlns:a16="http://schemas.microsoft.com/office/drawing/2014/main" val="2042131404"/>
                    </a:ext>
                  </a:extLst>
                </a:gridCol>
                <a:gridCol w="1583522">
                  <a:extLst>
                    <a:ext uri="{9D8B030D-6E8A-4147-A177-3AD203B41FA5}">
                      <a16:colId xmlns:a16="http://schemas.microsoft.com/office/drawing/2014/main" val="1808663336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1572013797"/>
                    </a:ext>
                  </a:extLst>
                </a:gridCol>
              </a:tblGrid>
              <a:tr h="412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 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Antall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Medhold/</a:t>
                      </a:r>
                      <a:r>
                        <a:rPr lang="nb-NO" sz="2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Delvis medhold</a:t>
                      </a:r>
                      <a:endParaRPr lang="nb-NO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Ikke medhold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Opphevet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287505"/>
                  </a:ext>
                </a:extLst>
              </a:tr>
              <a:tr h="412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Forskrift om tildeling av tilskudd til private barnehager</a:t>
                      </a:r>
                      <a:endParaRPr lang="nb-NO" sz="20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 15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5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6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1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823630"/>
                  </a:ext>
                </a:extLst>
              </a:tr>
              <a:tr h="412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nb-NO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pesialpedagogisk hjelp</a:t>
                      </a:r>
                      <a:r>
                        <a:rPr lang="nb-NO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 18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7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8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0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722748"/>
                  </a:ext>
                </a:extLst>
              </a:tr>
              <a:tr h="412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/>
                        <a:t>Tilrettelagt barnehagetilbud 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7327801"/>
                  </a:ext>
                </a:extLst>
              </a:tr>
              <a:tr h="603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Skyss, grunnskole 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100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20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77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3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274021"/>
                  </a:ext>
                </a:extLst>
              </a:tr>
              <a:tr h="4870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Skoleplassering, grunnskole 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206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3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193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10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3040121"/>
                  </a:ext>
                </a:extLst>
              </a:tr>
              <a:tr h="5823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Spesialundervisning, </a:t>
                      </a:r>
                      <a:r>
                        <a:rPr lang="nb-NO" sz="2000" dirty="0" err="1">
                          <a:effectLst/>
                        </a:rPr>
                        <a:t>oppl.l</a:t>
                      </a:r>
                      <a:r>
                        <a:rPr lang="nb-NO" sz="2000" dirty="0">
                          <a:effectLst/>
                        </a:rPr>
                        <a:t>. § 5-1,     </a:t>
                      </a:r>
                      <a:br>
                        <a:rPr lang="nb-NO" sz="2000" dirty="0">
                          <a:effectLst/>
                        </a:rPr>
                      </a:br>
                      <a:r>
                        <a:rPr lang="nb-NO" sz="2000" dirty="0">
                          <a:effectLst/>
                        </a:rPr>
                        <a:t>                                        grunnskole</a:t>
                      </a:r>
                      <a:endParaRPr lang="nb-N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11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16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4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012722"/>
                  </a:ext>
                </a:extLst>
              </a:tr>
              <a:tr h="544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</a:rPr>
                        <a:t>Permisjon fra opplæringen, </a:t>
                      </a:r>
                      <a:r>
                        <a:rPr lang="nb-NO" sz="1800" dirty="0">
                          <a:effectLst/>
                        </a:rPr>
                        <a:t>grunnskole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39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0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39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</a:rPr>
                        <a:t>0</a:t>
                      </a:r>
                      <a:endParaRPr lang="nb-NO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6852187"/>
                  </a:ext>
                </a:extLst>
              </a:tr>
              <a:tr h="544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Standpunktkarakter i fag, grunnskole</a:t>
                      </a:r>
                      <a:endParaRPr lang="nb-NO" sz="20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---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1480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3522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1556B8A-D7EE-47A2-AABE-3D8467E6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1" y="240030"/>
            <a:ext cx="10553382" cy="697230"/>
          </a:xfrm>
        </p:spPr>
        <p:txBody>
          <a:bodyPr/>
          <a:lstStyle/>
          <a:p>
            <a:r>
              <a:rPr lang="nb-NO" sz="3200" dirty="0">
                <a:solidFill>
                  <a:schemeClr val="tx2"/>
                </a:solidFill>
              </a:rPr>
              <a:t>Klager tidl. introduksjonsloven </a:t>
            </a:r>
            <a:r>
              <a:rPr lang="nb-NO" sz="2000" dirty="0">
                <a:solidFill>
                  <a:schemeClr val="tx2"/>
                </a:solidFill>
              </a:rPr>
              <a:t>(fra årsrapport Oslo og Viken 2020) </a:t>
            </a: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BE6BC96D-767C-47F3-880A-65F9A7BEC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71733"/>
              </p:ext>
            </p:extLst>
          </p:nvPr>
        </p:nvGraphicFramePr>
        <p:xfrm>
          <a:off x="582931" y="1235164"/>
          <a:ext cx="10553382" cy="3528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22906">
                  <a:extLst>
                    <a:ext uri="{9D8B030D-6E8A-4147-A177-3AD203B41FA5}">
                      <a16:colId xmlns:a16="http://schemas.microsoft.com/office/drawing/2014/main" val="3027485769"/>
                    </a:ext>
                  </a:extLst>
                </a:gridCol>
                <a:gridCol w="1530476">
                  <a:extLst>
                    <a:ext uri="{9D8B030D-6E8A-4147-A177-3AD203B41FA5}">
                      <a16:colId xmlns:a16="http://schemas.microsoft.com/office/drawing/2014/main" val="172857064"/>
                    </a:ext>
                  </a:extLst>
                </a:gridCol>
              </a:tblGrid>
              <a:tr h="3928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b-NO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800" dirty="0">
                          <a:effectLst/>
                          <a:latin typeface="+mn-lt"/>
                        </a:rPr>
                        <a:t>Antall</a:t>
                      </a:r>
                      <a:endParaRPr lang="nb-NO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4643625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+mn-lt"/>
                        </a:rPr>
                        <a:t>Introduksjonsordning for nyankomne innvandrere:</a:t>
                      </a:r>
                      <a:endParaRPr lang="nb-N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7524352"/>
                  </a:ext>
                </a:extLst>
              </a:tr>
              <a:tr h="294096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600" dirty="0">
                          <a:effectLst/>
                          <a:latin typeface="+mn-lt"/>
                        </a:rPr>
                        <a:t>utvidelse av introduksjonsprogrammet</a:t>
                      </a:r>
                      <a:endParaRPr lang="nb-N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11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549861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600" dirty="0">
                          <a:effectLst/>
                          <a:latin typeface="+mn-lt"/>
                        </a:rPr>
                        <a:t>rett til introduksjonsprogram</a:t>
                      </a:r>
                      <a:endParaRPr lang="nb-N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3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433705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600" dirty="0">
                          <a:effectLst/>
                          <a:latin typeface="+mn-lt"/>
                        </a:rPr>
                        <a:t>kommunens plikter </a:t>
                      </a:r>
                      <a:endParaRPr lang="nb-N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2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0414464"/>
                  </a:ext>
                </a:extLst>
              </a:tr>
              <a:tr h="299932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600" dirty="0">
                          <a:effectLst/>
                          <a:latin typeface="+mn-lt"/>
                        </a:rPr>
                        <a:t>stans av program</a:t>
                      </a:r>
                      <a:endParaRPr lang="nb-N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4925583"/>
                  </a:ext>
                </a:extLst>
              </a:tr>
              <a:tr h="305897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600" dirty="0">
                          <a:effectLst/>
                          <a:latin typeface="+mn-lt"/>
                        </a:rPr>
                        <a:t>rett til stønad</a:t>
                      </a:r>
                      <a:endParaRPr lang="nb-N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7047899"/>
                  </a:ext>
                </a:extLst>
              </a:tr>
              <a:tr h="9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 </a:t>
                      </a:r>
                      <a:endParaRPr lang="nb-NO" sz="1600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nb-NO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8739719"/>
                  </a:ext>
                </a:extLst>
              </a:tr>
              <a:tr h="346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  <a:latin typeface="+mn-lt"/>
                        </a:rPr>
                        <a:t>Opplæring i norsk og samfunnskunnskap for voksne innvandrere:</a:t>
                      </a:r>
                      <a:endParaRPr lang="nb-N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0218126"/>
                  </a:ext>
                </a:extLst>
              </a:tr>
              <a:tr h="327743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600" dirty="0">
                          <a:effectLst/>
                          <a:latin typeface="+mn-lt"/>
                        </a:rPr>
                        <a:t>rett til opplæring</a:t>
                      </a:r>
                      <a:endParaRPr lang="nb-N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8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489568"/>
                  </a:ext>
                </a:extLst>
              </a:tr>
              <a:tr h="392809"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nb-NO" sz="1600" dirty="0">
                          <a:effectLst/>
                          <a:latin typeface="+mn-lt"/>
                        </a:rPr>
                        <a:t>rett til prøve</a:t>
                      </a:r>
                      <a:endParaRPr lang="nb-N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600" dirty="0">
                          <a:effectLst/>
                        </a:rPr>
                        <a:t>3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1318848"/>
                  </a:ext>
                </a:extLst>
              </a:tr>
            </a:tbl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id="{372E3D81-7330-41BA-9E46-85D5D690518F}"/>
              </a:ext>
            </a:extLst>
          </p:cNvPr>
          <p:cNvSpPr/>
          <p:nvPr/>
        </p:nvSpPr>
        <p:spPr>
          <a:xfrm>
            <a:off x="674371" y="4929197"/>
            <a:ext cx="10652760" cy="164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u="sng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Introduksjonsordning for nyankomne innvandrere</a:t>
            </a:r>
            <a:r>
              <a:rPr lang="nb-NO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nb-NO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Én sak om forlengelse av program ble opphevet. I øvrige saker ble vedtaket opprettholdt.</a:t>
            </a:r>
            <a:br>
              <a:rPr lang="nb-NO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sz="500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u="sng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Opplæring i norsk og samfunnskunnskap for voksne innvandrere</a:t>
            </a:r>
            <a:r>
              <a:rPr lang="nb-NO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nb-NO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Én sak om rett til opplæring ble opphevet. Én sak om rett til prøve ble delvis opphevet. </a:t>
            </a:r>
            <a:br>
              <a:rPr lang="nb-NO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solidFill>
                  <a:srgbClr val="000000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øvrige saker ble vedtaket opprettholdt.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5328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7B8F99-A97C-4EBF-BD61-DEE58891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41040"/>
            <a:ext cx="10080625" cy="1077209"/>
          </a:xfrm>
        </p:spPr>
        <p:txBody>
          <a:bodyPr/>
          <a:lstStyle/>
          <a:p>
            <a:r>
              <a:rPr lang="nb-NO" dirty="0"/>
              <a:t>Sakskostnader, jf. </a:t>
            </a:r>
            <a:r>
              <a:rPr lang="nb-NO" dirty="0" err="1"/>
              <a:t>fvl</a:t>
            </a:r>
            <a:r>
              <a:rPr lang="nb-NO" dirty="0"/>
              <a:t>. § 36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245BD0D-8133-48AF-86EF-79A6C526CE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2173615"/>
            <a:ext cx="7767470" cy="4144259"/>
          </a:xfrm>
        </p:spPr>
        <p:txBody>
          <a:bodyPr/>
          <a:lstStyle/>
          <a:p>
            <a:pPr lvl="0"/>
            <a:r>
              <a:rPr lang="nb-NO" dirty="0">
                <a:solidFill>
                  <a:srgbClr val="00244E"/>
                </a:solidFill>
              </a:rPr>
              <a:t>Hvis forvaltningen </a:t>
            </a:r>
            <a:r>
              <a:rPr lang="nb-NO" u="sng" dirty="0">
                <a:solidFill>
                  <a:srgbClr val="00B0F0"/>
                </a:solidFill>
              </a:rPr>
              <a:t>endret et vedtak til gunst</a:t>
            </a:r>
            <a:r>
              <a:rPr lang="nb-NO" dirty="0">
                <a:solidFill>
                  <a:srgbClr val="00B0F0"/>
                </a:solidFill>
              </a:rPr>
              <a:t> </a:t>
            </a:r>
            <a:r>
              <a:rPr lang="nb-NO" dirty="0">
                <a:solidFill>
                  <a:srgbClr val="00244E"/>
                </a:solidFill>
              </a:rPr>
              <a:t>for parten, skal den opplyse om retten til å kreve å få dekket sakskostnader.</a:t>
            </a:r>
          </a:p>
          <a:p>
            <a:pPr lvl="0"/>
            <a:r>
              <a:rPr lang="nb-NO" dirty="0">
                <a:solidFill>
                  <a:srgbClr val="00244E"/>
                </a:solidFill>
              </a:rPr>
              <a:t>NB: Kun </a:t>
            </a:r>
            <a:r>
              <a:rPr lang="nb-NO" u="sng" dirty="0">
                <a:solidFill>
                  <a:srgbClr val="00B0F0"/>
                </a:solidFill>
              </a:rPr>
              <a:t>vesentlige og nødvendige kostander</a:t>
            </a:r>
            <a:r>
              <a:rPr lang="nb-NO" dirty="0">
                <a:solidFill>
                  <a:srgbClr val="00B0F0"/>
                </a:solidFill>
              </a:rPr>
              <a:t> </a:t>
            </a:r>
            <a:r>
              <a:rPr lang="nb-NO" dirty="0">
                <a:solidFill>
                  <a:srgbClr val="00244E"/>
                </a:solidFill>
              </a:rPr>
              <a:t>kostnader. Årsaken til endringen må ligge </a:t>
            </a:r>
            <a:r>
              <a:rPr lang="nb-NO" u="sng" dirty="0">
                <a:solidFill>
                  <a:srgbClr val="00B0F0"/>
                </a:solidFill>
              </a:rPr>
              <a:t>innenfor forvaltningens kontroll</a:t>
            </a:r>
            <a:r>
              <a:rPr lang="nb-NO" dirty="0"/>
              <a:t>. </a:t>
            </a:r>
          </a:p>
          <a:p>
            <a:pPr lvl="0"/>
            <a:r>
              <a:rPr lang="nb-NO" dirty="0"/>
              <a:t>Frist</a:t>
            </a:r>
            <a:r>
              <a:rPr lang="nb-NO" dirty="0">
                <a:solidFill>
                  <a:srgbClr val="00244E"/>
                </a:solidFill>
              </a:rPr>
              <a:t>: 3 uker! </a:t>
            </a:r>
          </a:p>
          <a:p>
            <a:pPr lvl="0"/>
            <a:r>
              <a:rPr lang="nb-NO" dirty="0">
                <a:solidFill>
                  <a:srgbClr val="00244E"/>
                </a:solidFill>
              </a:rPr>
              <a:t>Hvem avgjør kravet: Forvaltningsorganet som har truffet vedtaket.</a:t>
            </a:r>
          </a:p>
          <a:p>
            <a:pPr lvl="0"/>
            <a:r>
              <a:rPr lang="nb-NO" dirty="0">
                <a:solidFill>
                  <a:srgbClr val="00244E"/>
                </a:solidFill>
              </a:rPr>
              <a:t>Avgjørelse om sakskostnader=enkeltvedtak som kan påklages etter </a:t>
            </a:r>
            <a:r>
              <a:rPr lang="nb-NO" dirty="0" err="1">
                <a:solidFill>
                  <a:srgbClr val="00244E"/>
                </a:solidFill>
              </a:rPr>
              <a:t>fvl</a:t>
            </a:r>
            <a:r>
              <a:rPr lang="nb-NO" dirty="0">
                <a:solidFill>
                  <a:srgbClr val="00244E"/>
                </a:solidFill>
              </a:rPr>
              <a:t>. 28 flg.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C6EEF9F-4DAA-4A38-BD28-20DAF649B3ED}"/>
              </a:ext>
            </a:extLst>
          </p:cNvPr>
          <p:cNvSpPr/>
          <p:nvPr/>
        </p:nvSpPr>
        <p:spPr>
          <a:xfrm>
            <a:off x="8959442" y="2004969"/>
            <a:ext cx="3232558" cy="4781725"/>
          </a:xfrm>
          <a:prstGeom prst="rect">
            <a:avLst/>
          </a:prstGeom>
          <a:solidFill>
            <a:srgbClr val="009688"/>
          </a:solidFill>
          <a:ln>
            <a:solidFill>
              <a:srgbClr val="0096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2857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7DF2EFA-81BA-4A8C-AAE1-8D8412998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Jeanette Gabrielsson </a:t>
            </a:r>
            <a:r>
              <a:rPr lang="nb-NO" dirty="0">
                <a:solidFill>
                  <a:schemeClr val="bg1"/>
                </a:solidFill>
              </a:rPr>
              <a:t>og</a:t>
            </a:r>
            <a:r>
              <a:rPr lang="nb-NO" dirty="0"/>
              <a:t> Hanne Hempel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6E28333-38C7-48C4-B5DB-5842053E5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hahem@statsforvalteren.no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FA36503-3532-4E86-B271-3DD2F6B0C9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jegab@statsforvalteren.no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BF6D2B8-E669-4B17-8A28-4E37DA0098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Takk for oss!</a:t>
            </a:r>
          </a:p>
        </p:txBody>
      </p:sp>
    </p:spTree>
    <p:extLst>
      <p:ext uri="{BB962C8B-B14F-4D97-AF65-F5344CB8AC3E}">
        <p14:creationId xmlns:p14="http://schemas.microsoft.com/office/powerpoint/2010/main" val="18302591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C72A04D-DC99-4B97-82F4-01258C611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nb-NO" b="1" dirty="0">
                <a:latin typeface="+mj-lt"/>
              </a:rPr>
              <a:t>Pause til kl. 12.45</a:t>
            </a:r>
          </a:p>
        </p:txBody>
      </p:sp>
    </p:spTree>
    <p:extLst>
      <p:ext uri="{BB962C8B-B14F-4D97-AF65-F5344CB8AC3E}">
        <p14:creationId xmlns:p14="http://schemas.microsoft.com/office/powerpoint/2010/main" val="2302719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CA76C0-E215-4788-AA4B-73F9078CE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3000" dirty="0"/>
              <a:t>Saksbehandlingsreglene i skolemiljøsaker kontra vanlig klagesaksbehandling: </a:t>
            </a:r>
          </a:p>
          <a:p>
            <a:r>
              <a:rPr lang="nb-NO" sz="3000" dirty="0"/>
              <a:t>Hva er likt og hva er ulikt?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16DAB5-B3A2-433A-97E8-F7F194940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Kristoffer N. Olsen, BUA</a:t>
            </a:r>
          </a:p>
        </p:txBody>
      </p:sp>
    </p:spTree>
    <p:extLst>
      <p:ext uri="{BB962C8B-B14F-4D97-AF65-F5344CB8AC3E}">
        <p14:creationId xmlns:p14="http://schemas.microsoft.com/office/powerpoint/2010/main" val="1304699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7CE44DB-B374-448D-9A92-25EF27A4F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Video – om Statsforvalterens saksbehandling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7614E16-AB6B-4B84-ADC7-41FEF84A6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https://vimeo.com/523754695</a:t>
            </a:r>
          </a:p>
          <a:p>
            <a:endParaRPr lang="nb-NO" dirty="0"/>
          </a:p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26727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F743D62-9C25-4EAD-A0B0-BC453C8F0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685" y="1673816"/>
            <a:ext cx="8644330" cy="3797086"/>
          </a:xfrm>
        </p:spPr>
        <p:txBody>
          <a:bodyPr/>
          <a:lstStyle/>
          <a:p>
            <a:r>
              <a:rPr lang="nb-NO" sz="3000" dirty="0"/>
              <a:t>De vanlige saksbehandlingsreglene</a:t>
            </a:r>
          </a:p>
          <a:p>
            <a:r>
              <a:rPr lang="nb-NO" sz="3000" dirty="0"/>
              <a:t>Saksbehandlingsreglene for skolemiljø</a:t>
            </a:r>
          </a:p>
          <a:p>
            <a:endParaRPr lang="nb-NO" sz="3000" dirty="0"/>
          </a:p>
          <a:p>
            <a:r>
              <a:rPr lang="nb-NO" sz="3000" dirty="0"/>
              <a:t>Kort historikk</a:t>
            </a:r>
          </a:p>
          <a:p>
            <a:r>
              <a:rPr lang="nb-NO" sz="3000" dirty="0"/>
              <a:t>Nærmere om saksbehandlingsreglene</a:t>
            </a:r>
          </a:p>
          <a:p>
            <a:r>
              <a:rPr lang="nb-NO" sz="3000" dirty="0"/>
              <a:t>(f. eks dokumentasjon og begrunnelse)</a:t>
            </a:r>
          </a:p>
          <a:p>
            <a:endParaRPr lang="nb-NO" sz="3000" dirty="0"/>
          </a:p>
          <a:p>
            <a:endParaRPr lang="nb-NO" sz="3000" dirty="0"/>
          </a:p>
        </p:txBody>
      </p:sp>
      <p:pic>
        <p:nvPicPr>
          <p:cNvPr id="5" name="Grafikk 4" descr="Sjekkboks avmerket med heldekkende fyll">
            <a:extLst>
              <a:ext uri="{FF2B5EF4-FFF2-40B4-BE49-F238E27FC236}">
                <a16:creationId xmlns:a16="http://schemas.microsoft.com/office/drawing/2014/main" id="{C4B4EE94-26E4-48B4-979E-A789A4C5D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6699" y="572443"/>
            <a:ext cx="1629310" cy="1629310"/>
          </a:xfrm>
          <a:prstGeom prst="rect">
            <a:avLst/>
          </a:prstGeom>
        </p:spPr>
      </p:pic>
      <p:pic>
        <p:nvPicPr>
          <p:cNvPr id="6" name="Bilde 5" descr="Glødende grønn skog">
            <a:extLst>
              <a:ext uri="{FF2B5EF4-FFF2-40B4-BE49-F238E27FC236}">
                <a16:creationId xmlns:a16="http://schemas.microsoft.com/office/drawing/2014/main" id="{3AFF9283-3FDD-4424-AE3B-D12CF2E95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927" y="944468"/>
            <a:ext cx="2589029" cy="17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07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D439DA93-B195-4AC8-A70D-CD75A46FA9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9" y="1459920"/>
            <a:ext cx="3348034" cy="1734130"/>
          </a:xfrm>
        </p:spPr>
        <p:txBody>
          <a:bodyPr/>
          <a:lstStyle/>
          <a:p>
            <a:r>
              <a:rPr lang="nb-NO" sz="3000" b="1" dirty="0"/>
              <a:t>UDIR-3-2017</a:t>
            </a:r>
          </a:p>
        </p:txBody>
      </p:sp>
      <p:pic>
        <p:nvPicPr>
          <p:cNvPr id="9" name="Grafikk 8" descr="Sjekkboks avmerket med heldekkende fyll">
            <a:extLst>
              <a:ext uri="{FF2B5EF4-FFF2-40B4-BE49-F238E27FC236}">
                <a16:creationId xmlns:a16="http://schemas.microsoft.com/office/drawing/2014/main" id="{7FF19776-4200-4712-A6C1-572015250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346" y="2943485"/>
            <a:ext cx="1629310" cy="1629310"/>
          </a:xfrm>
          <a:prstGeom prst="rect">
            <a:avLst/>
          </a:prstGeom>
        </p:spPr>
      </p:pic>
      <p:pic>
        <p:nvPicPr>
          <p:cNvPr id="4" name="Bilde 3" descr="Nærbilde av utendørs klatrenett">
            <a:extLst>
              <a:ext uri="{FF2B5EF4-FFF2-40B4-BE49-F238E27FC236}">
                <a16:creationId xmlns:a16="http://schemas.microsoft.com/office/drawing/2014/main" id="{A620D101-9663-4A7F-9E5F-E33C338E9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00" y="1459920"/>
            <a:ext cx="4072586" cy="27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93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E96BEA-2F80-4500-A7E3-8DF9710DF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0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Fvl</a:t>
            </a:r>
            <a:r>
              <a:rPr lang="nb-NO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§ 2 </a:t>
            </a:r>
            <a:r>
              <a:rPr lang="nb-NO" sz="2000" b="1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(definisjoner).</a:t>
            </a:r>
          </a:p>
          <a:p>
            <a:pPr marL="0" indent="0">
              <a:buNone/>
            </a:pP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 denne lov menes med:</a:t>
            </a:r>
          </a:p>
          <a:p>
            <a:pPr marL="0" indent="0">
              <a:buNone/>
            </a:pPr>
            <a:endParaRPr lang="nb-NO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a) </a:t>
            </a:r>
            <a:r>
              <a:rPr lang="nb-NO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vedtak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en </a:t>
            </a:r>
            <a:r>
              <a:rPr lang="nb-NO" sz="20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avgjørelse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som treffes </a:t>
            </a:r>
            <a:r>
              <a:rPr lang="nb-NO" sz="20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under utøving av offentlig myndighet 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og som generelt eller konkret er </a:t>
            </a:r>
            <a:r>
              <a:rPr lang="nb-NO" sz="20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bestemmende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for </a:t>
            </a:r>
            <a:r>
              <a:rPr lang="nb-NO" sz="20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rettigheter eller plikter 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til private personer (enkeltpersoner eller andre private rettssubjekter)</a:t>
            </a:r>
          </a:p>
          <a:p>
            <a:pPr marL="0" indent="0">
              <a:buNone/>
            </a:pPr>
            <a:endParaRPr lang="nb-NO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b) </a:t>
            </a:r>
            <a:r>
              <a:rPr lang="nb-NO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enkeltvedtak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et vedtak som gjelder rettigheter eller plikter til </a:t>
            </a:r>
            <a:r>
              <a:rPr lang="nb-NO" sz="20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eller flere bestemte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personer</a:t>
            </a:r>
          </a:p>
          <a:p>
            <a:pPr marL="0" indent="0">
              <a:buNone/>
            </a:pPr>
            <a:endParaRPr lang="nb-NO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>
              <a:buNone/>
            </a:pP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e) </a:t>
            </a:r>
            <a:r>
              <a:rPr lang="nb-NO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person som en avgjørelse </a:t>
            </a:r>
            <a:r>
              <a:rPr lang="nb-NO" sz="20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retter seg mot 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eller som saken </a:t>
            </a:r>
            <a:r>
              <a:rPr lang="nb-NO" sz="20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ellers direkte gjelder.</a:t>
            </a:r>
            <a:r>
              <a:rPr lang="nb-NO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0" indent="0">
              <a:buNone/>
            </a:pPr>
            <a:endParaRPr lang="nb-NO" sz="20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61B61B2-E6FF-4C9F-A7D9-3132411F9028}"/>
              </a:ext>
            </a:extLst>
          </p:cNvPr>
          <p:cNvSpPr txBox="1"/>
          <p:nvPr/>
        </p:nvSpPr>
        <p:spPr>
          <a:xfrm>
            <a:off x="304408" y="831894"/>
            <a:ext cx="3429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Viktige begreper i </a:t>
            </a:r>
            <a:r>
              <a:rPr kumimoji="0" lang="nb-NO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fvl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Enkeltvedtak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Part</a:t>
            </a:r>
          </a:p>
        </p:txBody>
      </p:sp>
    </p:spTree>
    <p:extLst>
      <p:ext uri="{BB962C8B-B14F-4D97-AF65-F5344CB8AC3E}">
        <p14:creationId xmlns:p14="http://schemas.microsoft.com/office/powerpoint/2010/main" val="2449728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126ADB5-1C5B-4CDE-B1CB-1C5F27C5E9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nb-NO" b="1" dirty="0">
                <a:latin typeface="+mj-lt"/>
              </a:rPr>
              <a:t>Pause til kl. 13.30</a:t>
            </a:r>
          </a:p>
        </p:txBody>
      </p:sp>
    </p:spTree>
    <p:extLst>
      <p:ext uri="{BB962C8B-B14F-4D97-AF65-F5344CB8AC3E}">
        <p14:creationId xmlns:p14="http://schemas.microsoft.com/office/powerpoint/2010/main" val="29514662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CA76C0-E215-4788-AA4B-73F9078CE4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Kravet til internkontroll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A00DE35-4A19-45A4-A43F-577BF2018D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46887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E8ACA1B-1214-4162-9FDC-079E19C15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88275" y="2468281"/>
            <a:ext cx="3044826" cy="3688679"/>
          </a:xfrm>
        </p:spPr>
        <p:txBody>
          <a:bodyPr/>
          <a:lstStyle/>
          <a:p>
            <a:r>
              <a:rPr lang="nb-NO" dirty="0" err="1"/>
              <a:t>Prop</a:t>
            </a:r>
            <a:r>
              <a:rPr lang="nb-NO" dirty="0"/>
              <a:t> 46 L (2017-2018):</a:t>
            </a:r>
          </a:p>
          <a:p>
            <a:r>
              <a:rPr lang="nb-NO" dirty="0"/>
              <a:t>Forenkle og tydeliggjøre: </a:t>
            </a:r>
            <a:r>
              <a:rPr lang="nb-NO" i="1" dirty="0"/>
              <a:t>Internkontrollen skal bli bedre, mer målrettet, effektiv og helhetlig.</a:t>
            </a:r>
          </a:p>
          <a:p>
            <a:r>
              <a:rPr lang="nb-NO" dirty="0" err="1"/>
              <a:t>Prop</a:t>
            </a:r>
            <a:r>
              <a:rPr lang="nb-NO" dirty="0"/>
              <a:t>. 81 L (2019-2020):</a:t>
            </a:r>
          </a:p>
          <a:p>
            <a:r>
              <a:rPr lang="nb-NO" i="1" dirty="0"/>
              <a:t>«Hensikten er å gi en bedre, mer helhetlig og samlet regulering av internkontroll for kommunene. Med lik regulering for ulike sektorer er målet at det skal bli lettere å ta et mer helhetlig grep om internkontrollen i kommunen, og at internkontrollen kan styrkes gjennom et mer målrettet internkontrollarbeid».</a:t>
            </a:r>
          </a:p>
          <a:p>
            <a:endParaRPr lang="nb-NO" i="1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2BD13D6-5952-4B45-95A6-ECD7FD852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Nytt internkontrollkrav i kommuneloven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B403DA7-8C49-469B-B8B6-75A1785119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§ 25-1 i kraft fra 1. januar 2021.</a:t>
            </a:r>
          </a:p>
          <a:p>
            <a:r>
              <a:rPr lang="nb-NO" dirty="0"/>
              <a:t>Opphevet en rekke internkontrollbestemmelser i særlovgivningen ( for eksempel opplæringsloven § 13-10, «forsvarlig system»).</a:t>
            </a:r>
          </a:p>
          <a:p>
            <a:r>
              <a:rPr lang="nb-NO" dirty="0"/>
              <a:t>Formålet: Unngå dobbeltregulering, mer samordnet og forenklet regelverk. </a:t>
            </a:r>
          </a:p>
          <a:p>
            <a:r>
              <a:rPr lang="nb-NO" dirty="0"/>
              <a:t>Mer utfyllende bestemmelser om hensikten, innhold og omfang enn tidligere, men likevel fortsatt overordnet.</a:t>
            </a:r>
          </a:p>
          <a:p>
            <a:r>
              <a:rPr lang="nb-NO" dirty="0"/>
              <a:t>Omfatter i stor grad de samme elementene som tidligere. </a:t>
            </a:r>
          </a:p>
        </p:txBody>
      </p:sp>
    </p:spTree>
    <p:extLst>
      <p:ext uri="{BB962C8B-B14F-4D97-AF65-F5344CB8AC3E}">
        <p14:creationId xmlns:p14="http://schemas.microsoft.com/office/powerpoint/2010/main" val="34152007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05EB044-8DC8-4832-A8B7-0C9D1279F2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nb-NO" dirty="0"/>
              <a:t>Kommuner skal ha «internkontroll» med </a:t>
            </a:r>
            <a:r>
              <a:rPr lang="nb-NO" b="1" dirty="0"/>
              <a:t>administrasjonens virksomhet </a:t>
            </a:r>
            <a:r>
              <a:rPr lang="nb-NO" dirty="0"/>
              <a:t>for å sikre at lover og forskrifter følges.</a:t>
            </a:r>
          </a:p>
          <a:p>
            <a:r>
              <a:rPr lang="nb-NO" dirty="0"/>
              <a:t>Kommunedirektøren har ansvaret.</a:t>
            </a:r>
          </a:p>
          <a:p>
            <a:r>
              <a:rPr lang="nb-NO" dirty="0"/>
              <a:t>Omfatter alt innenfor kommunens ansvarsområde. Herunder opplæring.</a:t>
            </a:r>
          </a:p>
          <a:p>
            <a:r>
              <a:rPr lang="nb-NO" dirty="0"/>
              <a:t>Hensikten er å sikre at lover og forskrifter følges – rettssikkerhet for innbyggerne.</a:t>
            </a:r>
          </a:p>
          <a:p>
            <a:endParaRPr lang="nb-NO" dirty="0"/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F910EE54-E43D-4B41-9A88-DE4C16B702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0B96B1CF-92DE-4E5D-832B-997333F0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b-NO" dirty="0"/>
              <a:t>Hva er internkontroll?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89DDFDF-AD80-42AD-BD2A-9F82B9A0D9F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0491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7890FA2-7F3E-423F-AEE5-38BE2BE51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32" y="1033128"/>
            <a:ext cx="6344535" cy="479174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BF831E96-50B5-41A9-BC78-359116C7C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775" y="4829175"/>
            <a:ext cx="1371600" cy="147778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27134B8-E76A-4E4E-8AC9-AD40C53D79DD}"/>
              </a:ext>
            </a:extLst>
          </p:cNvPr>
          <p:cNvSpPr txBox="1"/>
          <p:nvPr/>
        </p:nvSpPr>
        <p:spPr>
          <a:xfrm>
            <a:off x="10279464" y="6323658"/>
            <a:ext cx="1657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>
                <a:latin typeface="+mj-lt"/>
              </a:rPr>
              <a:t>Foto: </a:t>
            </a:r>
            <a:r>
              <a:rPr lang="nb-NO" sz="900" dirty="0">
                <a:latin typeface="+mj-lt"/>
              </a:rPr>
              <a:t>KMD</a:t>
            </a:r>
          </a:p>
        </p:txBody>
      </p:sp>
    </p:spTree>
    <p:extLst>
      <p:ext uri="{BB962C8B-B14F-4D97-AF65-F5344CB8AC3E}">
        <p14:creationId xmlns:p14="http://schemas.microsoft.com/office/powerpoint/2010/main" val="35737165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2EC01E-084E-4217-8982-EE3073178A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7729" y="1192213"/>
            <a:ext cx="8331301" cy="759358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Hvorfor er god egenkontroll viktig? </a:t>
            </a:r>
          </a:p>
        </p:txBody>
      </p:sp>
      <p:sp>
        <p:nvSpPr>
          <p:cNvPr id="4" name="Abgerundetes Rechteck 18">
            <a:extLst>
              <a:ext uri="{FF2B5EF4-FFF2-40B4-BE49-F238E27FC236}">
                <a16:creationId xmlns:a16="http://schemas.microsoft.com/office/drawing/2014/main" id="{F4DA3412-D34A-48F4-A79D-E2581E18B66E}"/>
              </a:ext>
            </a:extLst>
          </p:cNvPr>
          <p:cNvSpPr/>
          <p:nvPr/>
        </p:nvSpPr>
        <p:spPr bwMode="auto">
          <a:xfrm>
            <a:off x="5553114" y="3606976"/>
            <a:ext cx="2010571" cy="1576565"/>
          </a:xfrm>
          <a:prstGeom prst="roundRect">
            <a:avLst>
              <a:gd name="adj" fmla="val 0"/>
            </a:avLst>
          </a:prstGeom>
          <a:solidFill>
            <a:srgbClr val="7BA9C7"/>
          </a:solidFill>
          <a:ln>
            <a:noFill/>
          </a:ln>
        </p:spPr>
        <p:txBody>
          <a:bodyPr vert="horz" wrap="square" lIns="81000" tIns="81000" rIns="81000" bIns="81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forebygge risiko for misligheter  </a:t>
            </a:r>
          </a:p>
        </p:txBody>
      </p:sp>
      <p:sp>
        <p:nvSpPr>
          <p:cNvPr id="5" name="Abgerundetes Rechteck 19">
            <a:extLst>
              <a:ext uri="{FF2B5EF4-FFF2-40B4-BE49-F238E27FC236}">
                <a16:creationId xmlns:a16="http://schemas.microsoft.com/office/drawing/2014/main" id="{8C18B814-6994-4325-9A6B-CEAC89E81F2A}"/>
              </a:ext>
            </a:extLst>
          </p:cNvPr>
          <p:cNvSpPr/>
          <p:nvPr/>
        </p:nvSpPr>
        <p:spPr bwMode="auto">
          <a:xfrm>
            <a:off x="7651630" y="3615657"/>
            <a:ext cx="1977400" cy="1576565"/>
          </a:xfrm>
          <a:prstGeom prst="roundRect">
            <a:avLst>
              <a:gd name="adj" fmla="val 0"/>
            </a:avLst>
          </a:prstGeom>
          <a:solidFill>
            <a:srgbClr val="7BA9C7"/>
          </a:solidFill>
          <a:ln>
            <a:noFill/>
          </a:ln>
        </p:spPr>
        <p:txBody>
          <a:bodyPr vert="horz" wrap="square" lIns="81000" tIns="81000" rIns="81000" bIns="81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styrke tilliten til kommunen</a:t>
            </a:r>
          </a:p>
        </p:txBody>
      </p:sp>
      <p:sp>
        <p:nvSpPr>
          <p:cNvPr id="6" name="Abgerundetes Rechteck 26">
            <a:extLst>
              <a:ext uri="{FF2B5EF4-FFF2-40B4-BE49-F238E27FC236}">
                <a16:creationId xmlns:a16="http://schemas.microsoft.com/office/drawing/2014/main" id="{EFFC42D4-6444-47A7-8125-17F8C85FFDC8}"/>
              </a:ext>
            </a:extLst>
          </p:cNvPr>
          <p:cNvSpPr/>
          <p:nvPr/>
        </p:nvSpPr>
        <p:spPr bwMode="auto">
          <a:xfrm>
            <a:off x="3354615" y="2028825"/>
            <a:ext cx="2104298" cy="1509578"/>
          </a:xfrm>
          <a:prstGeom prst="roundRect">
            <a:avLst>
              <a:gd name="adj" fmla="val 0"/>
            </a:avLst>
          </a:prstGeom>
          <a:solidFill>
            <a:srgbClr val="7BA9C7"/>
          </a:solidFill>
          <a:ln>
            <a:noFill/>
          </a:ln>
        </p:spPr>
        <p:txBody>
          <a:bodyPr vert="horz" wrap="square" lIns="81000" tIns="81000" rIns="81000" bIns="81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kommunale oppgaver utføres til beste for innbyggerne</a:t>
            </a:r>
          </a:p>
        </p:txBody>
      </p:sp>
      <p:sp>
        <p:nvSpPr>
          <p:cNvPr id="7" name="Abgerundetes Rechteck 26">
            <a:extLst>
              <a:ext uri="{FF2B5EF4-FFF2-40B4-BE49-F238E27FC236}">
                <a16:creationId xmlns:a16="http://schemas.microsoft.com/office/drawing/2014/main" id="{2199EE1D-A025-46FB-82F6-497E3606C692}"/>
              </a:ext>
            </a:extLst>
          </p:cNvPr>
          <p:cNvSpPr/>
          <p:nvPr/>
        </p:nvSpPr>
        <p:spPr bwMode="auto">
          <a:xfrm>
            <a:off x="3360869" y="3615657"/>
            <a:ext cx="2104298" cy="1582403"/>
          </a:xfrm>
          <a:prstGeom prst="roundRect">
            <a:avLst>
              <a:gd name="adj" fmla="val 0"/>
            </a:avLst>
          </a:prstGeom>
          <a:solidFill>
            <a:srgbClr val="7BA9C7"/>
          </a:solidFill>
          <a:ln>
            <a:noFill/>
          </a:ln>
        </p:spPr>
        <p:txBody>
          <a:bodyPr vert="horz" wrap="square" lIns="81000" tIns="81000" rIns="81000" bIns="81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bedre kontroll med iverksetting av vedtak</a:t>
            </a:r>
          </a:p>
        </p:txBody>
      </p:sp>
      <p:sp>
        <p:nvSpPr>
          <p:cNvPr id="8" name="Abgerundetes Rechteck 25">
            <a:extLst>
              <a:ext uri="{FF2B5EF4-FFF2-40B4-BE49-F238E27FC236}">
                <a16:creationId xmlns:a16="http://schemas.microsoft.com/office/drawing/2014/main" id="{70AA9D2A-3B0D-452E-8622-DFA2DDCA060A}"/>
              </a:ext>
            </a:extLst>
          </p:cNvPr>
          <p:cNvSpPr/>
          <p:nvPr/>
        </p:nvSpPr>
        <p:spPr bwMode="auto">
          <a:xfrm>
            <a:off x="5552384" y="2028825"/>
            <a:ext cx="2010568" cy="1509578"/>
          </a:xfrm>
          <a:prstGeom prst="roundRect">
            <a:avLst>
              <a:gd name="adj" fmla="val 0"/>
            </a:avLst>
          </a:prstGeom>
          <a:solidFill>
            <a:srgbClr val="7BA9C7"/>
          </a:solidFill>
          <a:ln>
            <a:noFill/>
          </a:ln>
        </p:spPr>
        <p:txBody>
          <a:bodyPr vert="horz" wrap="square" lIns="81000" tIns="81000" rIns="81000" bIns="81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hensiktsmessig bruk av fellesskapets ressurser</a:t>
            </a:r>
            <a:endParaRPr kumimoji="0" lang="en-GB" altLang="de-DE" sz="15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bgerundetes Rechteck 25">
            <a:extLst>
              <a:ext uri="{FF2B5EF4-FFF2-40B4-BE49-F238E27FC236}">
                <a16:creationId xmlns:a16="http://schemas.microsoft.com/office/drawing/2014/main" id="{195A6FDF-EC88-4D21-9A93-B993D65C5BE0}"/>
              </a:ext>
            </a:extLst>
          </p:cNvPr>
          <p:cNvSpPr/>
          <p:nvPr/>
        </p:nvSpPr>
        <p:spPr bwMode="auto">
          <a:xfrm>
            <a:off x="7636413" y="2045275"/>
            <a:ext cx="1992618" cy="1509578"/>
          </a:xfrm>
          <a:prstGeom prst="roundRect">
            <a:avLst>
              <a:gd name="adj" fmla="val 0"/>
            </a:avLst>
          </a:prstGeom>
          <a:solidFill>
            <a:srgbClr val="7BA9C7"/>
          </a:solidFill>
          <a:ln>
            <a:noFill/>
          </a:ln>
        </p:spPr>
        <p:txBody>
          <a:bodyPr vert="horz" wrap="square" lIns="81000" tIns="81000" rIns="81000" bIns="81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bedre økonomistyring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5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bgerundetes Rechteck 26">
            <a:extLst>
              <a:ext uri="{FF2B5EF4-FFF2-40B4-BE49-F238E27FC236}">
                <a16:creationId xmlns:a16="http://schemas.microsoft.com/office/drawing/2014/main" id="{09E54A9E-BCEC-46AB-9961-3B25BF57DED5}"/>
              </a:ext>
            </a:extLst>
          </p:cNvPr>
          <p:cNvSpPr/>
          <p:nvPr/>
        </p:nvSpPr>
        <p:spPr bwMode="auto">
          <a:xfrm>
            <a:off x="1297730" y="3619639"/>
            <a:ext cx="1950917" cy="1582403"/>
          </a:xfrm>
          <a:prstGeom prst="roundRect">
            <a:avLst>
              <a:gd name="adj" fmla="val 0"/>
            </a:avLst>
          </a:prstGeom>
          <a:solidFill>
            <a:srgbClr val="7BA9C7"/>
          </a:solidFill>
          <a:ln>
            <a:noFill/>
          </a:ln>
        </p:spPr>
        <p:txBody>
          <a:bodyPr vert="horz" wrap="square" lIns="81000" tIns="81000" rIns="81000" bIns="81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bedre etterlevelse av lovkrav </a:t>
            </a:r>
          </a:p>
        </p:txBody>
      </p:sp>
      <p:sp>
        <p:nvSpPr>
          <p:cNvPr id="11" name="Abgerundetes Rechteck 26">
            <a:extLst>
              <a:ext uri="{FF2B5EF4-FFF2-40B4-BE49-F238E27FC236}">
                <a16:creationId xmlns:a16="http://schemas.microsoft.com/office/drawing/2014/main" id="{F15556D4-AE82-4139-93E2-241B98703A75}"/>
              </a:ext>
            </a:extLst>
          </p:cNvPr>
          <p:cNvSpPr/>
          <p:nvPr/>
        </p:nvSpPr>
        <p:spPr bwMode="auto">
          <a:xfrm>
            <a:off x="1297729" y="2045275"/>
            <a:ext cx="1953484" cy="1509578"/>
          </a:xfrm>
          <a:prstGeom prst="roundRect">
            <a:avLst>
              <a:gd name="adj" fmla="val 0"/>
            </a:avLst>
          </a:prstGeom>
          <a:solidFill>
            <a:srgbClr val="003057"/>
          </a:solidFill>
          <a:ln>
            <a:noFill/>
          </a:ln>
        </p:spPr>
        <p:txBody>
          <a:bodyPr vert="horz" wrap="square" lIns="81000" tIns="81000" rIns="81000" bIns="81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GOD EGENKONTROLL KAN SIKRE: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de-DE" sz="15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2D453EA-5874-435E-9C2C-A96100CE9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263" y="6360101"/>
            <a:ext cx="1658256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69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5CB9EAC-3B4E-4464-B664-A149CF396F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b="1" dirty="0"/>
              <a:t>Internkontroll på «vårt» område:</a:t>
            </a:r>
          </a:p>
          <a:p>
            <a:r>
              <a:rPr lang="nb-NO" dirty="0"/>
              <a:t>Opplæringsloven (kapittel 13, § 14-1),</a:t>
            </a:r>
          </a:p>
          <a:p>
            <a:r>
              <a:rPr lang="nb-NO" dirty="0"/>
              <a:t>Integreringsloven (§§ 3, 4 og 48),</a:t>
            </a:r>
          </a:p>
          <a:p>
            <a:r>
              <a:rPr lang="nb-NO" dirty="0"/>
              <a:t>Barnehageloven (§§ 7, 9, 10),</a:t>
            </a:r>
          </a:p>
          <a:p>
            <a:r>
              <a:rPr lang="nb-NO" i="1" dirty="0"/>
              <a:t>Friskoleloven (§§ 3-3, 3-5, 3-6, 3-7, 3-8 og 3-10).</a:t>
            </a:r>
          </a:p>
        </p:txBody>
      </p:sp>
    </p:spTree>
    <p:extLst>
      <p:ext uri="{BB962C8B-B14F-4D97-AF65-F5344CB8AC3E}">
        <p14:creationId xmlns:p14="http://schemas.microsoft.com/office/powerpoint/2010/main" val="22639428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4738378-6D7E-492F-A3A8-4A872F14D9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42371" y="2265028"/>
            <a:ext cx="3405930" cy="3951213"/>
          </a:xfrm>
        </p:spPr>
        <p:txBody>
          <a:bodyPr/>
          <a:lstStyle/>
          <a:p>
            <a:r>
              <a:rPr lang="nb-NO" sz="1100" b="1" dirty="0"/>
              <a:t>§ 9. Internkontroll i barnehagen</a:t>
            </a:r>
          </a:p>
          <a:p>
            <a:r>
              <a:rPr lang="nb-NO" sz="1100" dirty="0"/>
              <a:t>Barnehageeier skal ha internkontroll for å sikre at kravene i denne loven med forskrifter følges.</a:t>
            </a:r>
          </a:p>
          <a:p>
            <a:r>
              <a:rPr lang="nb-NO" sz="1100" dirty="0"/>
              <a:t>Internkontrollen skal være systematisk og tilpasset barnehagens størrelse, egenart, aktiviteter og risikoforhold.</a:t>
            </a:r>
          </a:p>
          <a:p>
            <a:r>
              <a:rPr lang="nb-NO" sz="1100" dirty="0"/>
              <a:t>Ved internkontroll etter denne paragrafen skal barnehageeier</a:t>
            </a:r>
          </a:p>
          <a:p>
            <a:r>
              <a:rPr lang="nb-NO" sz="1100" dirty="0"/>
              <a:t>a) utarbeide en beskrivelse av barnehagens hovedoppgaver, mål og organisering</a:t>
            </a:r>
          </a:p>
          <a:p>
            <a:r>
              <a:rPr lang="nb-NO" sz="1100" dirty="0"/>
              <a:t>b) ha nødvendige rutiner og prosedyrer</a:t>
            </a:r>
          </a:p>
          <a:p>
            <a:r>
              <a:rPr lang="nb-NO" sz="1100" dirty="0"/>
              <a:t>c) avdekke og følge opp avvik og risiko for avvik</a:t>
            </a:r>
          </a:p>
          <a:p>
            <a:r>
              <a:rPr lang="nb-NO" sz="1100" dirty="0"/>
              <a:t>d) dokumentere internkontrollen i den formen og det omfanget som er nødvendig</a:t>
            </a:r>
          </a:p>
          <a:p>
            <a:r>
              <a:rPr lang="nb-NO" sz="1100" dirty="0"/>
              <a:t>e) evaluere og ved behov forbedre skriftlige prosedyrer og andre tiltak for internkontroll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5AF59E3-65B8-4359-BE18-46202E3F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Internkontroll for barnehageeier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AE8F2B8-436B-4DC0-940B-0E5EFD3880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Barnehageloven § 9.</a:t>
            </a:r>
          </a:p>
          <a:p>
            <a:r>
              <a:rPr lang="nb-NO" b="1" dirty="0"/>
              <a:t>Barnehageeier</a:t>
            </a:r>
            <a:r>
              <a:rPr lang="nb-NO" dirty="0"/>
              <a:t> skal ha internkontroll for å sikre at barnehagen oppfyller kravene i barnehageloven med forskrifter.</a:t>
            </a:r>
          </a:p>
          <a:p>
            <a:r>
              <a:rPr lang="nb-NO" dirty="0"/>
              <a:t>Barnehageeier må delegere oppgaver og utførelsen av kontrollarbeidet til barnehagen. Internkontrollen skal være systematisk og tilpasset barnehagens størrelse, egenart, aktiviteter og risikoforhold.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1730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053D6D2-1F1B-496E-BB98-D9B13F75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2" y="549275"/>
            <a:ext cx="10080626" cy="1204369"/>
          </a:xfrm>
        </p:spPr>
        <p:txBody>
          <a:bodyPr/>
          <a:lstStyle/>
          <a:p>
            <a:r>
              <a:rPr lang="nb-NO" dirty="0"/>
              <a:t>Krav til internkontrollen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489A4AD-49D6-4835-BE22-10BD451D8D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5682" y="1753644"/>
            <a:ext cx="6390148" cy="4835046"/>
          </a:xfrm>
        </p:spPr>
        <p:txBody>
          <a:bodyPr/>
          <a:lstStyle/>
          <a:p>
            <a:r>
              <a:rPr lang="nb-NO" sz="1600" dirty="0"/>
              <a:t>Lovverket angir hva som kreves som et minimum, i praksis vil internkontrollen ofte inneholde flere elementer enn det som følger av loven.</a:t>
            </a:r>
          </a:p>
          <a:p>
            <a:r>
              <a:rPr lang="nb-NO" sz="1600" dirty="0"/>
              <a:t>Hovedtrekkene internkontrollen: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angir hva kontrollen skal gjelde og hvem som har ansvaret,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krav til kontrollens innhold, utforming og oppfølging,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dokumentasjonskrav,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krav om evaluering og forbedring.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1600" dirty="0"/>
          </a:p>
          <a:p>
            <a:pPr>
              <a:spcBef>
                <a:spcPts val="0"/>
              </a:spcBef>
            </a:pPr>
            <a:r>
              <a:rPr lang="nb-NO" sz="1600" u="sng" dirty="0"/>
              <a:t>Bestemmelsens første ledd: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/>
              <a:t>Kommunedirektøren er ansvarlig, men utførelse av arbeidet kan og vil ofte delegeres i administrasjonen:</a:t>
            </a:r>
          </a:p>
          <a:p>
            <a:pPr marL="1028700" lvl="1" indent="-342900"/>
            <a:r>
              <a:rPr lang="nb-NO" sz="1600" dirty="0"/>
              <a:t>Kommunalsjef for skolesektor på opplæringsområdet </a:t>
            </a:r>
            <a:r>
              <a:rPr lang="nb-NO" sz="1600" dirty="0">
                <a:sym typeface="Wingdings" panose="05000000000000000000" pitchFamily="2" charset="2"/>
              </a:rPr>
              <a:t> rektor på den enkelte skole.</a:t>
            </a:r>
            <a:endParaRPr lang="nb-NO" sz="1600" dirty="0"/>
          </a:p>
          <a:p>
            <a:endParaRPr lang="nb-N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5B91BDA-7D68-4345-B898-9CCBB69F4E7E}"/>
              </a:ext>
            </a:extLst>
          </p:cNvPr>
          <p:cNvSpPr/>
          <p:nvPr/>
        </p:nvSpPr>
        <p:spPr>
          <a:xfrm>
            <a:off x="7445830" y="0"/>
            <a:ext cx="4746169" cy="6858000"/>
          </a:xfrm>
          <a:prstGeom prst="rect">
            <a:avLst/>
          </a:prstGeom>
          <a:solidFill>
            <a:srgbClr val="405B7A"/>
          </a:solidFill>
          <a:ln>
            <a:solidFill>
              <a:srgbClr val="405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048BA39-20EF-46E1-9714-72CCEE2671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16032" y="1089764"/>
            <a:ext cx="4334005" cy="5498926"/>
          </a:xfrm>
        </p:spPr>
        <p:txBody>
          <a:bodyPr/>
          <a:lstStyle/>
          <a:p>
            <a:r>
              <a:rPr lang="nb-NO" sz="1600" b="1" i="1" dirty="0"/>
              <a:t>§ 25-1.Internkontroll i kommunen og fylkeskommunen​</a:t>
            </a:r>
          </a:p>
          <a:p>
            <a:r>
              <a:rPr lang="nb-NO" i="1" dirty="0"/>
              <a:t>Kommuner og fylkeskommuner skal ha internkontroll med administrasjonens​ virksomhet for å sikre at lover og forskrifter følges. Kommunedirektøren​ i kommunen og fylkeskommunen er ansvarlig for internkontrollen.</a:t>
            </a:r>
          </a:p>
          <a:p>
            <a:r>
              <a:rPr lang="nb-NO" i="1" dirty="0"/>
              <a:t>Internkontrollen skal være systematisk og tilpasses virksomhetens størrelse, egenart, aktiviteter og risikoforhold.</a:t>
            </a:r>
          </a:p>
          <a:p>
            <a:r>
              <a:rPr lang="nb-NO" i="1" dirty="0"/>
              <a:t>Ved internkontroll etter denne paragrafen skal kommunedirektøren</a:t>
            </a:r>
          </a:p>
          <a:p>
            <a:r>
              <a:rPr lang="nb-NO" i="1" dirty="0"/>
              <a:t>a) utarbeide en beskrivelse av virksomhetens hovedoppgaver, mål og organisering</a:t>
            </a:r>
          </a:p>
          <a:p>
            <a:r>
              <a:rPr lang="nb-NO" i="1" dirty="0"/>
              <a:t>b) ha nødvendige rutiner og prosedyrer</a:t>
            </a:r>
          </a:p>
          <a:p>
            <a:r>
              <a:rPr lang="nb-NO" i="1" dirty="0"/>
              <a:t>c) avdekke og følge opp avvik og risiko for avvik</a:t>
            </a:r>
          </a:p>
          <a:p>
            <a:r>
              <a:rPr lang="nb-NO" i="1" dirty="0"/>
              <a:t>d) dokumentere internkontrollen i den formen og det omfanget som er nødvendig</a:t>
            </a:r>
          </a:p>
          <a:p>
            <a:r>
              <a:rPr lang="nb-NO" i="1" dirty="0"/>
              <a:t>e) evaluere og ved behov forbedre skriftlige prosedyrer og andre tiltak for internkontroll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47418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53CA693-2910-45B6-9D00-6F4A26D53D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264229"/>
            <a:ext cx="6550267" cy="4045018"/>
          </a:xfrm>
        </p:spPr>
        <p:txBody>
          <a:bodyPr/>
          <a:lstStyle/>
          <a:p>
            <a:r>
              <a:rPr lang="nb-NO" sz="1600" u="sng" dirty="0"/>
              <a:t>Bestemmelsens andre ledd: </a:t>
            </a:r>
          </a:p>
          <a:p>
            <a:r>
              <a:rPr lang="nb-NO" sz="1600" i="1" dirty="0"/>
              <a:t>Internkontrollen skal være </a:t>
            </a:r>
            <a:r>
              <a:rPr lang="nb-NO" sz="1600" b="1" i="1" dirty="0"/>
              <a:t>systematisk</a:t>
            </a:r>
            <a:r>
              <a:rPr lang="nb-NO" sz="1600" i="1" dirty="0"/>
              <a:t> og </a:t>
            </a:r>
            <a:r>
              <a:rPr lang="nb-NO" sz="1600" b="1" i="1" dirty="0"/>
              <a:t>tilpasses</a:t>
            </a:r>
            <a:r>
              <a:rPr lang="nb-NO" sz="1600" i="1" dirty="0"/>
              <a:t> virksomhetens </a:t>
            </a:r>
            <a:r>
              <a:rPr lang="nb-NO" sz="1600" b="1" i="1" dirty="0"/>
              <a:t>størrelse, egenart, aktiviteter </a:t>
            </a:r>
            <a:r>
              <a:rPr lang="nb-NO" sz="1600" i="1" dirty="0"/>
              <a:t>og </a:t>
            </a:r>
            <a:r>
              <a:rPr lang="nb-NO" sz="1600" b="1" i="1" dirty="0"/>
              <a:t>risikoforhold</a:t>
            </a:r>
            <a:r>
              <a:rPr lang="nb-NO" sz="1600" i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/>
              <a:t>Systematisk basert på risikovurderinger, planmessig både jevnlig og ved behov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dirty="0"/>
              <a:t>Effektiv og god uten å bli unødvendig omstendelig og ressurskrevende</a:t>
            </a:r>
          </a:p>
          <a:p>
            <a:r>
              <a:rPr lang="nb-NO" sz="1600" b="1" dirty="0"/>
              <a:t>Risikovurderinger er sentralt</a:t>
            </a:r>
            <a:r>
              <a:rPr lang="nb-NO" sz="1600" dirty="0"/>
              <a:t>. Både samlet for hele kommunen og innenfor de enkelte deler av kommunens virksomhet.</a:t>
            </a:r>
          </a:p>
          <a:p>
            <a:r>
              <a:rPr lang="nb-NO" sz="1600" dirty="0"/>
              <a:t>Konkret analyse og vurdering av risikoen for at regler og vedtak ikke følges, samt betydningen dette eventuelt har.</a:t>
            </a:r>
            <a:endParaRPr lang="nb-NO" dirty="0"/>
          </a:p>
          <a:p>
            <a:endParaRPr lang="nb-NO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7EF7ADF-43E0-4C38-B31C-3A7CD5194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41" y="834002"/>
            <a:ext cx="10080625" cy="1177678"/>
          </a:xfrm>
        </p:spPr>
        <p:txBody>
          <a:bodyPr/>
          <a:lstStyle/>
          <a:p>
            <a:br>
              <a:rPr lang="nb-NO" dirty="0"/>
            </a:br>
            <a:br>
              <a:rPr lang="nb-NO" i="1" dirty="0"/>
            </a:br>
            <a:r>
              <a:rPr lang="nb-NO" dirty="0">
                <a:solidFill>
                  <a:srgbClr val="00ADBA"/>
                </a:solidFill>
              </a:rPr>
              <a:t>Krav til internkontrollen, forts.</a:t>
            </a:r>
          </a:p>
        </p:txBody>
      </p:sp>
    </p:spTree>
    <p:extLst>
      <p:ext uri="{BB962C8B-B14F-4D97-AF65-F5344CB8AC3E}">
        <p14:creationId xmlns:p14="http://schemas.microsoft.com/office/powerpoint/2010/main" val="428535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FD8A821-3B2E-4451-BACE-D090DE4A86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9000859" cy="4144259"/>
          </a:xfrm>
        </p:spPr>
        <p:txBody>
          <a:bodyPr>
            <a:normAutofit fontScale="92500" lnSpcReduction="20000"/>
          </a:bodyPr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Utsatt/fremskutt skolestart 		 	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Fritak fra hele/deler av opplæringsplikten 	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Særskilt språkopplæring 				</a:t>
            </a:r>
          </a:p>
          <a:p>
            <a:r>
              <a:rPr lang="nb-NO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Bortvisning</a:t>
            </a:r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						</a:t>
            </a:r>
          </a:p>
          <a:p>
            <a:r>
              <a:rPr lang="nb-NO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Godkjenning av barnehage 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				</a:t>
            </a:r>
          </a:p>
          <a:p>
            <a:r>
              <a:rPr lang="nb-NO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Spesialpedagogisk hjelp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					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Skyss 							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Skoleplass/skolebytte 				</a:t>
            </a:r>
          </a:p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Fysisk skolemiljø 					</a:t>
            </a:r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0A82CF5-7297-4CDC-B9C0-80E7F686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Eksempler på enkeltvedtak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48B7F02-21AA-4594-B40D-25993258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679" y="1034339"/>
            <a:ext cx="1627773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240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5BB89D77-CF51-4299-80C1-11FB2FA69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74030" y="5202661"/>
            <a:ext cx="4409242" cy="704849"/>
          </a:xfrm>
        </p:spPr>
        <p:txBody>
          <a:bodyPr/>
          <a:lstStyle/>
          <a:p>
            <a:endParaRPr lang="nb-NO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8915ED8B-9E13-40F3-AA3B-24CBEAF687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8CA9102A-7FEA-4AB6-BC7A-8045E27827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KS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36FC6A3-C5E9-4879-B440-5E00F6207F72}"/>
              </a:ext>
            </a:extLst>
          </p:cNvPr>
          <p:cNvSpPr/>
          <p:nvPr/>
        </p:nvSpPr>
        <p:spPr>
          <a:xfrm>
            <a:off x="1055687" y="873125"/>
            <a:ext cx="4831546" cy="5227050"/>
          </a:xfrm>
          <a:prstGeom prst="rect">
            <a:avLst/>
          </a:prstGeom>
          <a:solidFill>
            <a:srgbClr val="405B7A"/>
          </a:solidFill>
          <a:ln>
            <a:solidFill>
              <a:srgbClr val="405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49B0B5AF-BF34-45AB-B7DD-03BC9C1F3EC7}"/>
              </a:ext>
            </a:extLst>
          </p:cNvPr>
          <p:cNvSpPr/>
          <p:nvPr/>
        </p:nvSpPr>
        <p:spPr>
          <a:xfrm>
            <a:off x="6288066" y="873125"/>
            <a:ext cx="4831546" cy="5227050"/>
          </a:xfrm>
          <a:prstGeom prst="rect">
            <a:avLst/>
          </a:prstGeom>
          <a:solidFill>
            <a:srgbClr val="405B7A"/>
          </a:solidFill>
          <a:ln>
            <a:solidFill>
              <a:srgbClr val="405B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E57C2510-1B8B-472C-A249-EB763E84E3EC}"/>
              </a:ext>
            </a:extLst>
          </p:cNvPr>
          <p:cNvSpPr txBox="1"/>
          <p:nvPr/>
        </p:nvSpPr>
        <p:spPr>
          <a:xfrm>
            <a:off x="1274030" y="1027013"/>
            <a:ext cx="440924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Særlig om «systematisk»: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arbeidet må ikke være hendelsesbasert eller tilfeldig.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Typiske elementer i et systematisk arbeid: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Målsetninger og klarhet i ønsket resultat,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Planer for arbeidet,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Kunnskap om nåsituasjonen,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Verktøy og metoder,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Rutiner og prosedyrer,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Tiltak og innsats.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CDEE3B04-CEAA-4F62-9B22-AE866EBD00EB}"/>
              </a:ext>
            </a:extLst>
          </p:cNvPr>
          <p:cNvSpPr txBox="1"/>
          <p:nvPr/>
        </p:nvSpPr>
        <p:spPr>
          <a:xfrm>
            <a:off x="6502377" y="1039660"/>
            <a:ext cx="4409242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Særlig om «risikoforhold»: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Risiko er produktet av sannsynlighet og konsekvensen av en hendelse.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Internkontrollen bør speile de risikoene som finnes i virksomheten – kommunen må ha tilstrekkelig kunnskap om de uønskede hendelsene som kan inntreffe.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Tiltak og kontroller som reduserer risiko.</a:t>
            </a:r>
          </a:p>
        </p:txBody>
      </p:sp>
      <p:pic>
        <p:nvPicPr>
          <p:cNvPr id="27" name="Bilde 26" descr="Et bilde som inneholder tekst&#10;&#10;Automatisk generert beskrivelse">
            <a:extLst>
              <a:ext uri="{FF2B5EF4-FFF2-40B4-BE49-F238E27FC236}">
                <a16:creationId xmlns:a16="http://schemas.microsoft.com/office/drawing/2014/main" id="{C8F43DC9-BBDF-4150-B7DF-416E964FE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5" y="4728563"/>
            <a:ext cx="11340230" cy="17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833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BADE63A-2758-4690-B75E-E5B1C3294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756036"/>
            <a:ext cx="5040306" cy="328964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Opp til kommunen hvordan beskrivelsen utformes,</a:t>
            </a:r>
          </a:p>
          <a:p>
            <a:pPr marL="1028700" lvl="1" indent="-342900"/>
            <a:r>
              <a:rPr lang="nb-NO" dirty="0"/>
              <a:t>Men må vise hvordan ansvar, oppgaver og myndigheter er fordelt.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99AF367-D698-4953-9911-5E490CAB6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0" y="1426144"/>
            <a:ext cx="5552141" cy="3289642"/>
          </a:xfrm>
          <a:prstGeom prst="rect">
            <a:avLst/>
          </a:prstGeo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82F8125F-25C8-46FD-91F7-2BF31CE4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26144"/>
            <a:ext cx="5040306" cy="107720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100" dirty="0">
                <a:latin typeface="+mj-lt"/>
              </a:rPr>
              <a:t>a) beskrive hovedoppgaver, mål og organisering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2203E8B-A209-4401-97D6-360F9BAA91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9148" y="6600400"/>
            <a:ext cx="3868452" cy="153888"/>
          </a:xfrm>
        </p:spPr>
        <p:txBody>
          <a:bodyPr/>
          <a:lstStyle/>
          <a:p>
            <a:r>
              <a:rPr lang="en-US" dirty="0" err="1"/>
              <a:t>Statsforvalteren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Oslo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692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373C54D-985A-4358-92F5-DC2EC47971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9" y="2838994"/>
            <a:ext cx="6633440" cy="3846033"/>
          </a:xfrm>
        </p:spPr>
        <p:txBody>
          <a:bodyPr/>
          <a:lstStyle/>
          <a:p>
            <a:r>
              <a:rPr lang="nb-NO" dirty="0"/>
              <a:t>Beskrivelse av hvordan kommunen utfører oppgaver og løser den daglige planlagte driften.</a:t>
            </a:r>
          </a:p>
          <a:p>
            <a:r>
              <a:rPr lang="nb-NO" dirty="0"/>
              <a:t>Hvordan ulike situasjoner og hendelser skal møtes (som ikke er planlagt, og kanskje ikke ønsket).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Rutiner og prosedyrer må være utarbeidet,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 bør/må være nedskrevet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Lagret og gjenfinnbare.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9CDE6C6-FDD9-4087-8C88-4F4B185F0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1235075"/>
            <a:ext cx="8038208" cy="958850"/>
          </a:xfrm>
        </p:spPr>
        <p:txBody>
          <a:bodyPr/>
          <a:lstStyle/>
          <a:p>
            <a:r>
              <a:rPr lang="nb-NO" sz="3200" dirty="0">
                <a:latin typeface="+mj-lt"/>
              </a:rPr>
              <a:t>b) Ha nødvendige rutiner og prosedyrer</a:t>
            </a:r>
          </a:p>
        </p:txBody>
      </p:sp>
    </p:spTree>
    <p:extLst>
      <p:ext uri="{BB962C8B-B14F-4D97-AF65-F5344CB8AC3E}">
        <p14:creationId xmlns:p14="http://schemas.microsoft.com/office/powerpoint/2010/main" val="30493320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B6D8E3-D25F-4501-82D9-023B7DB281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8491" y="4255403"/>
            <a:ext cx="3137727" cy="181971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endParaRPr lang="nb-NO" dirty="0"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nb-NO" dirty="0">
                <a:latin typeface="+mj-lt"/>
              </a:rPr>
              <a:t>Skaffe seg informasjon om praksis i kommunen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7A86F7-81B8-4357-880B-E8472E5EAF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34422" y="4255404"/>
            <a:ext cx="3137727" cy="1819718"/>
          </a:xfrm>
        </p:spPr>
        <p:txBody>
          <a:bodyPr/>
          <a:lstStyle/>
          <a:p>
            <a:pPr algn="ctr"/>
            <a:endParaRPr lang="nb-NO" dirty="0">
              <a:latin typeface="+mj-lt"/>
            </a:endParaRPr>
          </a:p>
          <a:p>
            <a:pPr algn="ctr"/>
            <a:r>
              <a:rPr lang="nb-NO" dirty="0">
                <a:latin typeface="+mj-lt"/>
              </a:rPr>
              <a:t>Vurdere denne praksisen opp mot kravene i regelverket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4A6AE5E-23BF-4CD3-A3A2-EDEAF06825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10353" y="4255403"/>
            <a:ext cx="3123155" cy="1819717"/>
          </a:xfrm>
        </p:spPr>
        <p:txBody>
          <a:bodyPr/>
          <a:lstStyle/>
          <a:p>
            <a:pPr algn="ctr"/>
            <a:endParaRPr lang="nb-NO" dirty="0">
              <a:latin typeface="+mj-lt"/>
            </a:endParaRPr>
          </a:p>
          <a:p>
            <a:pPr algn="ctr"/>
            <a:r>
              <a:rPr lang="nb-NO" dirty="0">
                <a:latin typeface="+mj-lt"/>
              </a:rPr>
              <a:t>Sørge for varige endringer når avvik blir avdekket</a:t>
            </a:r>
            <a:endParaRPr lang="en-US" dirty="0">
              <a:latin typeface="+mj-lt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A6AD8A7-DFF6-417F-AC6D-E330F21D9A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8492" y="873125"/>
            <a:ext cx="10077821" cy="914673"/>
          </a:xfrm>
        </p:spPr>
        <p:txBody>
          <a:bodyPr anchor="b">
            <a:normAutofit/>
          </a:bodyPr>
          <a:lstStyle/>
          <a:p>
            <a:r>
              <a:rPr lang="nb-NO" dirty="0">
                <a:solidFill>
                  <a:schemeClr val="accent1"/>
                </a:solidFill>
                <a:latin typeface="+mj-lt"/>
              </a:rPr>
              <a:t>c) Avdekke og følge opp avvik og risiko for avvik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ADDFC3F-2B8F-4C4D-B780-2EA2EB8437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95686" y="6592144"/>
            <a:ext cx="6165564" cy="1538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E059D30-DC32-494C-B98D-546CE233A421}"/>
              </a:ext>
            </a:extLst>
          </p:cNvPr>
          <p:cNvSpPr txBox="1"/>
          <p:nvPr/>
        </p:nvSpPr>
        <p:spPr>
          <a:xfrm>
            <a:off x="1055687" y="2056073"/>
            <a:ext cx="100778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Internkontrollen må legge til rette for at avvik avdekkes, og at de følges opp.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Det må også jobbes forebyggende for å hindre at avvik oppstår.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Allerede oppståtte avvik skal korrigeres.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Kommunen må ha oversikt over risikoer for avvik – både kortsiktig og langsiktig perspektiv.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Tiltak må være egnet til å sikre regelverksetterlevelse.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 dirty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 dette ligger det at kommunen må:</a:t>
            </a:r>
          </a:p>
        </p:txBody>
      </p:sp>
    </p:spTree>
    <p:extLst>
      <p:ext uri="{BB962C8B-B14F-4D97-AF65-F5344CB8AC3E}">
        <p14:creationId xmlns:p14="http://schemas.microsoft.com/office/powerpoint/2010/main" val="12645998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393BECE-0D56-4764-A377-A43A93D8C3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6909012" cy="4144259"/>
          </a:xfrm>
        </p:spPr>
        <p:txBody>
          <a:bodyPr/>
          <a:lstStyle/>
          <a:p>
            <a:r>
              <a:rPr lang="nb-NO" dirty="0"/>
              <a:t>Dokumentasjon i den form og omfang som er </a:t>
            </a:r>
            <a:r>
              <a:rPr lang="nb-NO" b="1" dirty="0"/>
              <a:t>nødvendig</a:t>
            </a:r>
            <a:r>
              <a:rPr lang="nb-NO" dirty="0"/>
              <a:t>. </a:t>
            </a:r>
          </a:p>
          <a:p>
            <a:r>
              <a:rPr lang="nb-NO" dirty="0"/>
              <a:t>Kommunen har et handlingsrom: vurderes ut fra virksomhetens </a:t>
            </a:r>
            <a:r>
              <a:rPr lang="nb-NO" b="1" dirty="0"/>
              <a:t>risikoforhold, størrelse, egenart </a:t>
            </a:r>
            <a:r>
              <a:rPr lang="nb-NO" dirty="0"/>
              <a:t>og </a:t>
            </a:r>
            <a:r>
              <a:rPr lang="nb-NO" b="1" dirty="0"/>
              <a:t>aktiviteter.</a:t>
            </a:r>
            <a:r>
              <a:rPr lang="nb-NO" dirty="0"/>
              <a:t> </a:t>
            </a:r>
          </a:p>
          <a:p>
            <a:r>
              <a:rPr lang="nb-NO" dirty="0"/>
              <a:t>De viktigste delene må dokumenteres: rutiner og prosedyrer, risikoanalyser, iverksatte tiltak, avvikshåndtering m.m.</a:t>
            </a:r>
          </a:p>
          <a:p>
            <a:r>
              <a:rPr lang="nb-NO" i="1" dirty="0"/>
              <a:t>Hvor detaljert og omfangsrik må dokumentasjonen være? </a:t>
            </a:r>
            <a:r>
              <a:rPr lang="nb-NO" dirty="0"/>
              <a:t>Konklusjoner, vurderinger, avveininger og underlagsmateriale.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42D1F96-B684-435F-BE2E-5077F26D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2"/>
                </a:solidFill>
                <a:latin typeface="+mj-lt"/>
              </a:rPr>
              <a:t>d) Dokumentere internkontrollen i den formen og omfanget som er nødvendig</a:t>
            </a:r>
          </a:p>
        </p:txBody>
      </p:sp>
    </p:spTree>
    <p:extLst>
      <p:ext uri="{BB962C8B-B14F-4D97-AF65-F5344CB8AC3E}">
        <p14:creationId xmlns:p14="http://schemas.microsoft.com/office/powerpoint/2010/main" val="37873641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B079194-EA5F-4A53-88E0-617C9C1930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3429000"/>
            <a:ext cx="4889693" cy="2880247"/>
          </a:xfrm>
        </p:spPr>
        <p:txBody>
          <a:bodyPr>
            <a:normAutofit/>
          </a:bodyPr>
          <a:lstStyle/>
          <a:p>
            <a:r>
              <a:rPr lang="nb-NO" dirty="0"/>
              <a:t>Evaluering og forbedring (systematisk oppfølging) er en viktig del av arbeidet – sikre at kontrollen til en hver tid er tilpasset kommunens virksomhet.</a:t>
            </a:r>
          </a:p>
          <a:p>
            <a:r>
              <a:rPr lang="nb-NO" dirty="0"/>
              <a:t>NB! Internkontroll er ikke noe som etableres en gang, og deretter går av seg selv. 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477A0A8-479A-45F9-954E-1F8F7552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5"/>
            <a:ext cx="10080625" cy="229781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300" dirty="0">
                <a:solidFill>
                  <a:srgbClr val="00ADBA"/>
                </a:solidFill>
                <a:latin typeface="+mj-lt"/>
              </a:rPr>
              <a:t>e) Evaluere og ved behov forbedre skriftlige prosedyrer og andre tiltak for internkontroll</a:t>
            </a:r>
          </a:p>
        </p:txBody>
      </p:sp>
    </p:spTree>
    <p:extLst>
      <p:ext uri="{BB962C8B-B14F-4D97-AF65-F5344CB8AC3E}">
        <p14:creationId xmlns:p14="http://schemas.microsoft.com/office/powerpoint/2010/main" val="34095312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2CB0101-8ABC-4C50-9D7B-1E3AF0E194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b-NO" dirty="0" err="1"/>
              <a:t>Prop</a:t>
            </a:r>
            <a:r>
              <a:rPr lang="nb-NO" dirty="0"/>
              <a:t>. 81 L (2019-2020)</a:t>
            </a:r>
          </a:p>
          <a:p>
            <a:r>
              <a:rPr lang="nb-NO" dirty="0"/>
              <a:t>Videreføre Statsforvalterens tilsynsmyndighet. Opplæringsloven § 14-1: Statsforvalteren kan føre tilsyn med kommunens internkontroll.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F5FAE6C-59FC-4AD5-A15F-3EF42CD7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Tilsyn med internkontroll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8197F30-A89A-4273-B62A-ED5C96447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Regulert i særlovgivningen (</a:t>
            </a:r>
            <a:r>
              <a:rPr lang="nb-NO" dirty="0" err="1"/>
              <a:t>oppll</a:t>
            </a:r>
            <a:r>
              <a:rPr lang="nb-NO" dirty="0"/>
              <a:t>. § 14-1, integreringsloven § 48, barnehageloven </a:t>
            </a:r>
            <a:r>
              <a:rPr lang="nb-NO" dirty="0" err="1"/>
              <a:t>kap</a:t>
            </a:r>
            <a:r>
              <a:rPr lang="nb-NO" dirty="0"/>
              <a:t> 10):</a:t>
            </a:r>
          </a:p>
          <a:p>
            <a:r>
              <a:rPr lang="nb-NO" dirty="0"/>
              <a:t>Hensikt ikke å utvide statens tilsynsmyndighet. Statsforvalteren er begrenset til å føre tilsyn med de områdene særlovgivningen åpner for – viderefører tidligere ordning.</a:t>
            </a:r>
          </a:p>
          <a:p>
            <a:r>
              <a:rPr lang="nb-NO" dirty="0"/>
              <a:t>Lovlighetstilsyn. Kun om minstekravene er fulgt, ikke om internkontrollen er god.</a:t>
            </a:r>
          </a:p>
          <a:p>
            <a:r>
              <a:rPr lang="nb-NO" dirty="0"/>
              <a:t>Kap. 30 i kommuneloven</a:t>
            </a:r>
          </a:p>
          <a:p>
            <a:r>
              <a:rPr lang="nb-NO" dirty="0"/>
              <a:t>Oppdrag til Statsforvalteren: sikre lik tolkning av lovkravene i § 25-1.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406E531-323D-4A35-BFBE-9B0BD41DB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18" y="3891686"/>
            <a:ext cx="2329891" cy="23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18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FF0F0C3-4B8B-4150-9BC1-E450AFC23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dirty="0"/>
              <a:t>§ 9 A-3: kravet om internkontroll er tatt ut av bestemmelsen, fordi kommuneloven § 25-1 regulerer kravet til internkontroll.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dirty="0"/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Ny § 13-3e: krav om et «forsvarlig system» for å følge opp resultatene fra nasjonale kvalitetsvurderinger, og utarbeide en tilstandsrapport (flyttet fra § 13-10).</a:t>
            </a:r>
          </a:p>
          <a:p>
            <a:endParaRPr lang="nb-NO" dirty="0"/>
          </a:p>
        </p:txBody>
      </p:sp>
      <p:sp>
        <p:nvSpPr>
          <p:cNvPr id="12" name="Tittel 2">
            <a:extLst>
              <a:ext uri="{FF2B5EF4-FFF2-40B4-BE49-F238E27FC236}">
                <a16:creationId xmlns:a16="http://schemas.microsoft.com/office/drawing/2014/main" id="{C65736DF-7CC6-4623-A844-58B63594BD76}"/>
              </a:ext>
            </a:extLst>
          </p:cNvPr>
          <p:cNvSpPr txBox="1">
            <a:spLocks/>
          </p:cNvSpPr>
          <p:nvPr/>
        </p:nvSpPr>
        <p:spPr>
          <a:xfrm>
            <a:off x="1045693" y="1282069"/>
            <a:ext cx="10080626" cy="742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E</a:t>
            </a:r>
            <a:r>
              <a:rPr kumimoji="0" lang="nb-NO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ndringer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 i opplæringsloven</a:t>
            </a:r>
          </a:p>
        </p:txBody>
      </p:sp>
    </p:spTree>
    <p:extLst>
      <p:ext uri="{BB962C8B-B14F-4D97-AF65-F5344CB8AC3E}">
        <p14:creationId xmlns:p14="http://schemas.microsoft.com/office/powerpoint/2010/main" val="11926211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DB12F445-0969-4679-9EF2-83B0961D60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Julie Clausen </a:t>
            </a:r>
            <a:r>
              <a:rPr lang="nb-NO" dirty="0">
                <a:solidFill>
                  <a:schemeClr val="bg1"/>
                </a:solidFill>
              </a:rPr>
              <a:t>og</a:t>
            </a:r>
            <a:r>
              <a:rPr lang="nb-NO" dirty="0"/>
              <a:t> Siri Aass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9F749325-AFA9-4DAD-B8C6-1EC236C44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fmoasia@statsforvalteren.no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9E8BD508-1410-462F-9D5C-AC2CDFE00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fmoajac@statsforvalteren.no</a:t>
            </a:r>
          </a:p>
        </p:txBody>
      </p:sp>
      <p:sp>
        <p:nvSpPr>
          <p:cNvPr id="23" name="Plassholder for tekst 22">
            <a:extLst>
              <a:ext uri="{FF2B5EF4-FFF2-40B4-BE49-F238E27FC236}">
                <a16:creationId xmlns:a16="http://schemas.microsoft.com/office/drawing/2014/main" id="{EF756C2E-0AC6-44F3-AD51-A073327D20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173928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E79F130-8D0F-40F3-A7D3-5FCF80B89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Veiledningsplikten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A78DC442-E8B9-4BB5-8C3B-B4789E163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5608532"/>
            <a:ext cx="3796717" cy="930380"/>
          </a:xfrm>
        </p:spPr>
        <p:txBody>
          <a:bodyPr>
            <a:normAutofit fontScale="92500"/>
          </a:bodyPr>
          <a:lstStyle/>
          <a:p>
            <a:r>
              <a:rPr lang="nb-NO" dirty="0">
                <a:solidFill>
                  <a:srgbClr val="FF0000"/>
                </a:solidFill>
              </a:rPr>
              <a:t>Som en rød tråd i forvaltningens saksbehandling</a:t>
            </a:r>
          </a:p>
        </p:txBody>
      </p:sp>
    </p:spTree>
    <p:extLst>
      <p:ext uri="{BB962C8B-B14F-4D97-AF65-F5344CB8AC3E}">
        <p14:creationId xmlns:p14="http://schemas.microsoft.com/office/powerpoint/2010/main" val="2020532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1509B561-6692-4804-B8F2-318794FC4FBC}" vid="{93EB7BA6-A2C4-4394-9A18-821653C29F50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9CA08F64-7F22-402F-90A4-116EE2E13CA5}" vid="{AABBF1BB-FE67-46EA-972C-081A33EBD1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SFOV PowerPointMal</Template>
  <TotalTime>1265</TotalTime>
  <Words>6364</Words>
  <Application>Microsoft Office PowerPoint</Application>
  <PresentationFormat>Widescreen</PresentationFormat>
  <Paragraphs>796</Paragraphs>
  <Slides>88</Slides>
  <Notes>75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88</vt:i4>
      </vt:variant>
    </vt:vector>
  </HeadingPairs>
  <TitlesOfParts>
    <vt:vector size="101" baseType="lpstr">
      <vt:lpstr>Arial</vt:lpstr>
      <vt:lpstr>Calibri</vt:lpstr>
      <vt:lpstr>Calibri Light</vt:lpstr>
      <vt:lpstr>Open Sans</vt:lpstr>
      <vt:lpstr>Open Sans Light</vt:lpstr>
      <vt:lpstr>Open Sans SemiBold</vt:lpstr>
      <vt:lpstr>Symbol</vt:lpstr>
      <vt:lpstr>Verdana</vt:lpstr>
      <vt:lpstr>Wingdings</vt:lpstr>
      <vt:lpstr>Office-tema</vt:lpstr>
      <vt:lpstr>1_Office-tema</vt:lpstr>
      <vt:lpstr>2_Office-tema</vt:lpstr>
      <vt:lpstr>3_Office-tema</vt:lpstr>
      <vt:lpstr>PowerPoint-presentasjon</vt:lpstr>
      <vt:lpstr>PowerPoint-presentasjon</vt:lpstr>
      <vt:lpstr>PowerPoint-presentasjon</vt:lpstr>
      <vt:lpstr>PowerPoint-presentasjon</vt:lpstr>
      <vt:lpstr>Tema for dagen    </vt:lpstr>
      <vt:lpstr>Hvem, hva, hvorfor</vt:lpstr>
      <vt:lpstr>PowerPoint-presentasjon</vt:lpstr>
      <vt:lpstr>Eksempler på enkeltvedtak</vt:lpstr>
      <vt:lpstr>Veiledningsplikten </vt:lpstr>
      <vt:lpstr>PowerPoint-presentasjon</vt:lpstr>
      <vt:lpstr>PowerPoint-presentasjon</vt:lpstr>
      <vt:lpstr>§ 13.​ (taushetsplikt).​ Enhver som utfører tjeneste eller arbeid for et forvaltningsorgan, plikter å hindre at andre får adgang eller kjennskap til det han i forbindelse med tjenesten eller arbeidet får vite om:  1) noens personlige forhold, eller 2) tekniske innretninger og fremgangsmåter samt drifts- eller forretningsforhold som det vil være av konkurransemessig betydning å hemmeligholde av hensyn til den som opplysningen angår. Som personlige forhold regnes ikke fødested, fødselsdato og personnummer,​ statsborgerforhold,​ sivilstand, yrke, bopel og arbeidssted, med mindre slike opplysninger røper et klientforhold eller andre forhold som må anses som personlige. Kongen​ kan ellers gi nærmere forskrifter om hvilke opplysninger som skal reknes som personlige, om hvilke organer som kan gi privatpersoner opplysninger som nevnt i punktumet foran og opplysninger om den enkeltes personlige status for øvrig, samt om vilkårene for å gi slike opplysninger.​  Taushetsplikten gjelder også etter at vedkommende har avsluttet tjenesten eller arbeidet. Han kan heller ikke utnytte opplysninger som nevnt i denne paragraf i egen virksomhet eller i tjeneste eller arbeid for andre</vt:lpstr>
      <vt:lpstr>Forberedelse av enkeltvedtak:  Kontradiksjon og forhåndsvarsel</vt:lpstr>
      <vt:lpstr>PowerPoint-presentasjon</vt:lpstr>
      <vt:lpstr>Forhåndsvarsel </vt:lpstr>
      <vt:lpstr>PowerPoint-presentasjon</vt:lpstr>
      <vt:lpstr>PowerPoint-presentasjon</vt:lpstr>
      <vt:lpstr>PowerPoint-presentasjon</vt:lpstr>
      <vt:lpstr>PowerPoint-presentasjon</vt:lpstr>
      <vt:lpstr>Forvaltningens utredningsplikt </vt:lpstr>
      <vt:lpstr>Hvorfor en utredningsplikt?</vt:lpstr>
      <vt:lpstr>Hvor grundig skal det utredes?</vt:lpstr>
      <vt:lpstr>Særregler i lov og forskrift</vt:lpstr>
      <vt:lpstr>PowerPoint-presentasjon</vt:lpstr>
      <vt:lpstr>Barnets rett til å bli hørt</vt:lpstr>
      <vt:lpstr>Løpende underretning: Nye opplysninger som skal forelegges parten (§ 17 annet ledd)</vt:lpstr>
      <vt:lpstr>Unntak fra plikten til løpende underretning</vt:lpstr>
      <vt:lpstr>Vedtak (forvaltningsloven kapittel V) Krav til innhold og begrunnelse</vt:lpstr>
      <vt:lpstr>Hvorfor skal vedtak begrunnes</vt:lpstr>
      <vt:lpstr>Om og når begrunnelse skal gis (fvl. § 24)</vt:lpstr>
      <vt:lpstr>PowerPoint-presentasjon</vt:lpstr>
      <vt:lpstr>Innholdet i begrunnelsen (fvl. § 25)</vt:lpstr>
      <vt:lpstr>PowerPoint-presentasjon</vt:lpstr>
      <vt:lpstr>PowerPoint-presentasjon</vt:lpstr>
      <vt:lpstr>Vurdering av «barnets beste»</vt:lpstr>
      <vt:lpstr>(1) Hva er barnets beste?</vt:lpstr>
      <vt:lpstr>(2) Vekte hensynet til barnets beste mot andre hensyn</vt:lpstr>
      <vt:lpstr>PowerPoint-presentasjon</vt:lpstr>
      <vt:lpstr>Eksempel fra «skolebytte»</vt:lpstr>
      <vt:lpstr>Vedtaket skal informere om klageregler og innsynsrett </vt:lpstr>
      <vt:lpstr>PowerPoint-presentasjon</vt:lpstr>
      <vt:lpstr>PowerPoint-presentasjon</vt:lpstr>
      <vt:lpstr>PowerPoint-presentasjon</vt:lpstr>
      <vt:lpstr>Vedtak er fattet– hva nå?</vt:lpstr>
      <vt:lpstr>Omgjøring uten klage, jf. fvl. § 35</vt:lpstr>
      <vt:lpstr>PowerPoint-presentasjon</vt:lpstr>
      <vt:lpstr>Klage</vt:lpstr>
      <vt:lpstr>PowerPoint-presentasjon</vt:lpstr>
      <vt:lpstr>Underinstansens klagebehandling</vt:lpstr>
      <vt:lpstr>Klagefrist  </vt:lpstr>
      <vt:lpstr>Krav til klage - forvaltningsloven § 32 </vt:lpstr>
      <vt:lpstr>Underinstansens undersøkelse og vurdering </vt:lpstr>
      <vt:lpstr>Resultat av underinstansens klagebehandling (fvl. § 33 andre og fjerde ledd)</vt:lpstr>
      <vt:lpstr>Klageinstans</vt:lpstr>
      <vt:lpstr>Klageinstans  </vt:lpstr>
      <vt:lpstr>Eksempler på klagesaker (fra årsrapport Oslo og Viken 2020) </vt:lpstr>
      <vt:lpstr>Eksempler på klager etter tidl. introduksjonsloven  (fra årsrapport Oslo og Viken 2020) </vt:lpstr>
      <vt:lpstr>Klageinstansens  klagebehandling</vt:lpstr>
      <vt:lpstr>Klageinstansens kompetanse, jf. fvl. § 34</vt:lpstr>
      <vt:lpstr>Resultatet av klagebehandlingen (forvaltningsloven § 34)</vt:lpstr>
      <vt:lpstr>Eksempler på klagesaker (fra årsrapport Oslo og Viken 2020) </vt:lpstr>
      <vt:lpstr>Klager tidl. introduksjonsloven (fra årsrapport Oslo og Viken 2020) </vt:lpstr>
      <vt:lpstr>Sakskostnader, jf. fvl. § 36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Nytt internkontrollkrav i kommuneloven</vt:lpstr>
      <vt:lpstr>Hva er internkontroll?</vt:lpstr>
      <vt:lpstr>PowerPoint-presentasjon</vt:lpstr>
      <vt:lpstr>Hvorfor er god egenkontroll viktig? </vt:lpstr>
      <vt:lpstr>PowerPoint-presentasjon</vt:lpstr>
      <vt:lpstr>Internkontroll for barnehageeier</vt:lpstr>
      <vt:lpstr>Krav til internkontrollen</vt:lpstr>
      <vt:lpstr>  Krav til internkontrollen, forts.</vt:lpstr>
      <vt:lpstr>PowerPoint-presentasjon</vt:lpstr>
      <vt:lpstr>a) beskrive hovedoppgaver, mål og organisering</vt:lpstr>
      <vt:lpstr>b) Ha nødvendige rutiner og prosedyrer</vt:lpstr>
      <vt:lpstr>PowerPoint-presentasjon</vt:lpstr>
      <vt:lpstr>d) Dokumentere internkontrollen i den formen og omfanget som er nødvendig</vt:lpstr>
      <vt:lpstr>e) Evaluere og ved behov forbedre skriftlige prosedyrer og andre tiltak for internkontroll</vt:lpstr>
      <vt:lpstr>Tilsyn med internkontroll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Aass, Siri</dc:creator>
  <cp:lastModifiedBy>Aass, Siri</cp:lastModifiedBy>
  <cp:revision>89</cp:revision>
  <dcterms:created xsi:type="dcterms:W3CDTF">2021-01-26T11:00:08Z</dcterms:created>
  <dcterms:modified xsi:type="dcterms:W3CDTF">2021-04-07T08:57:16Z</dcterms:modified>
</cp:coreProperties>
</file>