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89" r:id="rId2"/>
    <p:sldId id="275"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Lst>
  <p:sldSz cx="9144000" cy="6858000" type="screen4x3"/>
  <p:notesSz cx="6858000" cy="9144000"/>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65" d="100"/>
          <a:sy n="65" d="100"/>
        </p:scale>
        <p:origin x="38" y="1248"/>
      </p:cViewPr>
      <p:guideLst>
        <p:guide orient="horz" pos="2160"/>
        <p:guide pos="319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054359-C7EC-4B9B-88F9-3355445A820B}" type="datetimeFigureOut">
              <a:rPr lang="nb-NO" smtClean="0"/>
              <a:t>18.10.2016</a:t>
            </a:fld>
            <a:endParaRPr lang="nb-NO"/>
          </a:p>
        </p:txBody>
      </p:sp>
      <p:sp>
        <p:nvSpPr>
          <p:cNvPr id="4" name="Plassholder for lysbil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AE30B9-CBDB-437E-971C-B324CB0E1D2C}" type="slidenum">
              <a:rPr lang="nb-NO" smtClean="0"/>
              <a:t>‹#›</a:t>
            </a:fld>
            <a:endParaRPr lang="nb-NO"/>
          </a:p>
        </p:txBody>
      </p:sp>
    </p:spTree>
    <p:extLst>
      <p:ext uri="{BB962C8B-B14F-4D97-AF65-F5344CB8AC3E}">
        <p14:creationId xmlns:p14="http://schemas.microsoft.com/office/powerpoint/2010/main" val="4175010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lovdata.no/dokument/NL/lov/1999-07-02-64?q=helsepersonelloven"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lovdata.no/dokument/SF/forskrift/1984-07-13-1467"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Dette er en pliktbestemmelser</a:t>
            </a:r>
            <a:r>
              <a:rPr lang="nb-NO" baseline="0"/>
              <a:t> som pålegges fører av kjøretøy.</a:t>
            </a:r>
          </a:p>
        </p:txBody>
      </p:sp>
      <p:sp>
        <p:nvSpPr>
          <p:cNvPr id="4" name="Plassholder for lysbildenummer 3"/>
          <p:cNvSpPr>
            <a:spLocks noGrp="1"/>
          </p:cNvSpPr>
          <p:nvPr>
            <p:ph type="sldNum" sz="quarter" idx="10"/>
          </p:nvPr>
        </p:nvSpPr>
        <p:spPr/>
        <p:txBody>
          <a:bodyPr/>
          <a:lstStyle/>
          <a:p>
            <a:fld id="{B7633025-7D56-4A9C-B875-A52CC2C5552C}" type="slidenum">
              <a:rPr lang="nb-NO" smtClean="0"/>
              <a:t>2</a:t>
            </a:fld>
            <a:endParaRPr lang="nb-NO"/>
          </a:p>
        </p:txBody>
      </p:sp>
    </p:spTree>
    <p:extLst>
      <p:ext uri="{BB962C8B-B14F-4D97-AF65-F5344CB8AC3E}">
        <p14:creationId xmlns:p14="http://schemas.microsoft.com/office/powerpoint/2010/main" val="2300413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a:t>Er helsekravet oppfylt for førerkortgruppe 1? </a:t>
            </a:r>
          </a:p>
          <a:p>
            <a:r>
              <a:rPr lang="nb-NO" sz="1200"/>
              <a:t>§</a:t>
            </a:r>
            <a:r>
              <a:rPr lang="nb-NO" sz="1200" baseline="0"/>
              <a:t> 26. Punkt 3B:</a:t>
            </a:r>
            <a:endParaRPr lang="nb-NO" sz="1200"/>
          </a:p>
          <a:p>
            <a:r>
              <a:rPr lang="nb-NO" sz="1200" i="1" kern="1200">
                <a:solidFill>
                  <a:schemeClr val="tx1"/>
                </a:solidFill>
                <a:effectLst/>
                <a:latin typeface="+mn-lt"/>
                <a:ea typeface="+mn-ea"/>
                <a:cs typeface="+mn-cs"/>
              </a:rPr>
              <a:t>Helsekrav oppfylt ved utskrivelse dersom</a:t>
            </a:r>
            <a:endParaRPr lang="nb-NO" sz="1200" kern="1200">
              <a:solidFill>
                <a:schemeClr val="tx1"/>
              </a:solidFill>
              <a:effectLst/>
              <a:latin typeface="+mn-lt"/>
              <a:ea typeface="+mn-ea"/>
              <a:cs typeface="+mn-cs"/>
            </a:endParaRPr>
          </a:p>
          <a:p>
            <a:pPr marL="228600" lvl="0" indent="-228600">
              <a:buFont typeface="+mj-lt"/>
              <a:buAutoNum type="alphaLcParenR"/>
            </a:pPr>
            <a:r>
              <a:rPr lang="nb-NO" i="1">
                <a:effectLst/>
              </a:rPr>
              <a:t>det ikke er angina i hvile eller ved emosjonell belastning</a:t>
            </a:r>
            <a:endParaRPr lang="nb-NO">
              <a:effectLst/>
            </a:endParaRPr>
          </a:p>
          <a:p>
            <a:pPr marL="228600" lvl="0" indent="-228600">
              <a:buFont typeface="+mj-lt"/>
              <a:buAutoNum type="alphaLcParenR"/>
            </a:pPr>
            <a:r>
              <a:rPr lang="nb-NO" i="1">
                <a:effectLst/>
              </a:rPr>
              <a:t>det ikke er malign arytmi og</a:t>
            </a:r>
            <a:endParaRPr lang="nb-NO">
              <a:effectLst/>
            </a:endParaRPr>
          </a:p>
          <a:p>
            <a:pPr marL="228600" lvl="0" indent="-228600">
              <a:buFont typeface="+mj-lt"/>
              <a:buAutoNum type="alphaLcParenR"/>
            </a:pPr>
            <a:r>
              <a:rPr lang="nb-NO" i="1">
                <a:effectLst/>
              </a:rPr>
              <a:t>det ikke er hjertesvikt i funksjonsklasse IV </a:t>
            </a:r>
            <a:endParaRPr lang="nb-NO">
              <a:effectLst/>
            </a:endParaRPr>
          </a:p>
          <a:p>
            <a:r>
              <a:rPr lang="nb-NO" sz="1200" i="1" kern="1200">
                <a:solidFill>
                  <a:schemeClr val="tx1"/>
                </a:solidFill>
                <a:effectLst/>
                <a:latin typeface="+mn-lt"/>
                <a:ea typeface="+mn-ea"/>
                <a:cs typeface="+mn-cs"/>
              </a:rPr>
              <a:t> </a:t>
            </a:r>
            <a:endParaRPr lang="nb-NO" sz="1200" kern="1200">
              <a:solidFill>
                <a:schemeClr val="tx1"/>
              </a:solidFill>
              <a:effectLst/>
              <a:latin typeface="+mn-lt"/>
              <a:ea typeface="+mn-ea"/>
              <a:cs typeface="+mn-cs"/>
            </a:endParaRPr>
          </a:p>
          <a:p>
            <a:endParaRPr lang="nb-NO" sz="1200" kern="1200">
              <a:solidFill>
                <a:schemeClr val="tx1"/>
              </a:solidFill>
              <a:effectLst/>
              <a:latin typeface="+mn-lt"/>
              <a:ea typeface="+mn-ea"/>
              <a:cs typeface="+mn-cs"/>
            </a:endParaRPr>
          </a:p>
          <a:p>
            <a:r>
              <a:rPr lang="nb-NO" sz="1200" b="1"/>
              <a:t>Kan vedkommende kjøre inntil videre? </a:t>
            </a:r>
          </a:p>
          <a:p>
            <a:r>
              <a:rPr lang="nb-NO" sz="1200"/>
              <a:t>Ja.</a:t>
            </a:r>
            <a:r>
              <a:rPr lang="nb-NO" sz="1200" baseline="0"/>
              <a:t>  </a:t>
            </a:r>
            <a:r>
              <a:rPr lang="nb-NO" sz="1200"/>
              <a:t> </a:t>
            </a:r>
          </a:p>
          <a:p>
            <a:endParaRPr lang="nb-NO" sz="1200"/>
          </a:p>
          <a:p>
            <a:r>
              <a:rPr lang="nb-NO" sz="1200" b="1"/>
              <a:t>Må du sende melding til fylkesmannen? </a:t>
            </a:r>
          </a:p>
          <a:p>
            <a:r>
              <a:rPr lang="nb-NO" sz="1200"/>
              <a:t>Nei. </a:t>
            </a:r>
          </a:p>
          <a:p>
            <a:endParaRPr lang="nb-NO" sz="1200"/>
          </a:p>
          <a:p>
            <a:r>
              <a:rPr lang="nb-NO" sz="1200" b="1"/>
              <a:t>Hva skal eventuelt til for at kjøring kan gjenopptas?</a:t>
            </a:r>
          </a:p>
          <a:p>
            <a:r>
              <a:rPr lang="nb-NO" sz="1200" b="0"/>
              <a:t>Umiddelbart. </a:t>
            </a:r>
            <a:r>
              <a:rPr lang="nb-NO" sz="1200"/>
              <a:t> </a:t>
            </a:r>
            <a:endParaRPr lang="nb-NO"/>
          </a:p>
        </p:txBody>
      </p:sp>
      <p:sp>
        <p:nvSpPr>
          <p:cNvPr id="4" name="Plassholder for lysbildenummer 3"/>
          <p:cNvSpPr>
            <a:spLocks noGrp="1"/>
          </p:cNvSpPr>
          <p:nvPr>
            <p:ph type="sldNum" sz="quarter" idx="10"/>
          </p:nvPr>
        </p:nvSpPr>
        <p:spPr/>
        <p:txBody>
          <a:bodyPr/>
          <a:lstStyle/>
          <a:p>
            <a:fld id="{B7633025-7D56-4A9C-B875-A52CC2C5552C}" type="slidenum">
              <a:rPr lang="nb-NO" smtClean="0"/>
              <a:t>14</a:t>
            </a:fld>
            <a:endParaRPr lang="nb-NO"/>
          </a:p>
        </p:txBody>
      </p:sp>
    </p:spTree>
    <p:extLst>
      <p:ext uri="{BB962C8B-B14F-4D97-AF65-F5344CB8AC3E}">
        <p14:creationId xmlns:p14="http://schemas.microsoft.com/office/powerpoint/2010/main" val="2040212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dirty="0"/>
              <a:t>Er helsekravet oppfylt for førerkortgruppe 1? </a:t>
            </a:r>
          </a:p>
          <a:p>
            <a:r>
              <a:rPr lang="nb-NO" sz="1200" dirty="0"/>
              <a:t>§ 34. Punkt 1B:</a:t>
            </a:r>
          </a:p>
          <a:p>
            <a:pPr lvl="0"/>
            <a:r>
              <a:rPr lang="nb-NO" sz="1200" i="1" kern="1200" dirty="0">
                <a:solidFill>
                  <a:schemeClr val="tx1"/>
                </a:solidFill>
                <a:effectLst/>
                <a:latin typeface="+mn-lt"/>
                <a:ea typeface="+mn-ea"/>
                <a:cs typeface="+mn-cs"/>
              </a:rPr>
              <a:t>Helsekrav oppfylt etter vurdering av relevant spesialist ved</a:t>
            </a:r>
            <a:endParaRPr lang="nb-NO" sz="1200" kern="1200" dirty="0">
              <a:solidFill>
                <a:schemeClr val="tx1"/>
              </a:solidFill>
              <a:effectLst/>
              <a:latin typeface="+mn-lt"/>
              <a:ea typeface="+mn-ea"/>
              <a:cs typeface="+mn-cs"/>
            </a:endParaRPr>
          </a:p>
          <a:p>
            <a:pPr lvl="0"/>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pPr lvl="0"/>
            <a:r>
              <a:rPr lang="nb-NO" sz="1200" i="1" kern="1200" dirty="0">
                <a:solidFill>
                  <a:schemeClr val="tx1"/>
                </a:solidFill>
                <a:effectLst/>
                <a:latin typeface="+mn-lt"/>
                <a:ea typeface="+mn-ea"/>
                <a:cs typeface="+mn-cs"/>
              </a:rPr>
              <a:t>a) stabil tilstand i tre måneder</a:t>
            </a:r>
            <a:endParaRPr lang="nb-NO" sz="1200" kern="1200" dirty="0">
              <a:solidFill>
                <a:schemeClr val="tx1"/>
              </a:solidFill>
              <a:effectLst/>
              <a:latin typeface="+mn-lt"/>
              <a:ea typeface="+mn-ea"/>
              <a:cs typeface="+mn-cs"/>
            </a:endParaRPr>
          </a:p>
          <a:p>
            <a:pPr lvl="0"/>
            <a:r>
              <a:rPr lang="nb-NO" sz="1200" i="1" kern="1200" dirty="0">
                <a:solidFill>
                  <a:schemeClr val="tx1"/>
                </a:solidFill>
                <a:effectLst/>
                <a:latin typeface="+mn-lt"/>
                <a:ea typeface="+mn-ea"/>
                <a:cs typeface="+mn-cs"/>
              </a:rPr>
              <a:t>b) god etterlevelse og oppfølging av behandlingen fra pasienten</a:t>
            </a:r>
            <a:endParaRPr lang="nb-NO" sz="1200" kern="1200" dirty="0">
              <a:solidFill>
                <a:schemeClr val="tx1"/>
              </a:solidFill>
              <a:effectLst/>
              <a:latin typeface="+mn-lt"/>
              <a:ea typeface="+mn-ea"/>
              <a:cs typeface="+mn-cs"/>
            </a:endParaRPr>
          </a:p>
          <a:p>
            <a:pPr lvl="0"/>
            <a:r>
              <a:rPr lang="nb-NO" sz="1200" i="1" kern="1200" dirty="0">
                <a:solidFill>
                  <a:schemeClr val="tx1"/>
                </a:solidFill>
                <a:effectLst/>
                <a:latin typeface="+mn-lt"/>
                <a:ea typeface="+mn-ea"/>
                <a:cs typeface="+mn-cs"/>
              </a:rPr>
              <a:t>c) ingen bivirkninger av legemidler som kan påvirke trafikksikkerheten og</a:t>
            </a:r>
            <a:endParaRPr lang="nb-NO" sz="1200" kern="1200" dirty="0">
              <a:solidFill>
                <a:schemeClr val="tx1"/>
              </a:solidFill>
              <a:effectLst/>
              <a:latin typeface="+mn-lt"/>
              <a:ea typeface="+mn-ea"/>
              <a:cs typeface="+mn-cs"/>
            </a:endParaRPr>
          </a:p>
          <a:p>
            <a:pPr lvl="0"/>
            <a:r>
              <a:rPr lang="nb-NO" sz="1200" i="1" kern="1200" dirty="0">
                <a:solidFill>
                  <a:schemeClr val="tx1"/>
                </a:solidFill>
                <a:effectLst/>
                <a:latin typeface="+mn-lt"/>
                <a:ea typeface="+mn-ea"/>
                <a:cs typeface="+mn-cs"/>
              </a:rPr>
              <a:t>d) god kognitiv funksjonsevne</a:t>
            </a:r>
            <a:endParaRPr lang="nb-NO" sz="1200" kern="1200" dirty="0">
              <a:solidFill>
                <a:schemeClr val="tx1"/>
              </a:solidFill>
              <a:effectLst/>
              <a:latin typeface="+mn-lt"/>
              <a:ea typeface="+mn-ea"/>
              <a:cs typeface="+mn-cs"/>
            </a:endParaRPr>
          </a:p>
          <a:p>
            <a:pPr lvl="0"/>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pPr lvl="0"/>
            <a:r>
              <a:rPr lang="nb-NO" sz="1200" i="1" kern="1200" dirty="0">
                <a:solidFill>
                  <a:schemeClr val="tx1"/>
                </a:solidFill>
                <a:effectLst/>
                <a:latin typeface="+mn-lt"/>
                <a:ea typeface="+mn-ea"/>
                <a:cs typeface="+mn-cs"/>
              </a:rPr>
              <a:t>Helseattest kan deretter gis med inntil to års varighet, før den etter to år kan gis med vanlig varighet.</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dirty="0"/>
              <a:t>Helsekravet er ikke oppfylt. </a:t>
            </a:r>
          </a:p>
          <a:p>
            <a:endParaRPr lang="nb-NO" sz="1200" kern="1200" dirty="0">
              <a:solidFill>
                <a:schemeClr val="tx1"/>
              </a:solidFill>
              <a:effectLst/>
              <a:latin typeface="+mn-lt"/>
              <a:ea typeface="+mn-ea"/>
              <a:cs typeface="+mn-cs"/>
            </a:endParaRPr>
          </a:p>
          <a:p>
            <a:r>
              <a:rPr lang="nb-NO" sz="1200" b="1" dirty="0"/>
              <a:t>Kan vedkommende kjøre inntil videre? </a:t>
            </a:r>
          </a:p>
          <a:p>
            <a:r>
              <a:rPr lang="nb-NO" sz="1200" dirty="0"/>
              <a:t>Nei. </a:t>
            </a:r>
          </a:p>
          <a:p>
            <a:endParaRPr lang="nb-NO" sz="1200" dirty="0"/>
          </a:p>
          <a:p>
            <a:r>
              <a:rPr lang="nb-NO" sz="1200" b="1" dirty="0"/>
              <a:t>Må du sende melding til fylkesmannen? </a:t>
            </a:r>
          </a:p>
          <a:p>
            <a:r>
              <a:rPr lang="nb-NO" sz="1200" dirty="0"/>
              <a:t>Nei,</a:t>
            </a:r>
            <a:r>
              <a:rPr lang="nb-NO" sz="1200" baseline="0" dirty="0"/>
              <a:t> ikke dersom man antar at helsekravet igjen vil være oppfylt før seks måneder. (Altså at vilkårene i overstående punkt er oppfylt). </a:t>
            </a:r>
            <a:endParaRPr lang="nb-NO" sz="1200" dirty="0"/>
          </a:p>
          <a:p>
            <a:endParaRPr lang="nb-NO" sz="1200" dirty="0"/>
          </a:p>
          <a:p>
            <a:r>
              <a:rPr lang="nb-NO" sz="1200" b="1" dirty="0"/>
              <a:t>Hva skal eventuelt til for at kjøring kan gjenopptas?</a:t>
            </a:r>
            <a:r>
              <a:rPr lang="nb-NO" sz="1200" dirty="0"/>
              <a:t> </a:t>
            </a:r>
          </a:p>
          <a:p>
            <a:r>
              <a:rPr lang="nb-NO" sz="1200" dirty="0"/>
              <a:t>Se</a:t>
            </a:r>
            <a:r>
              <a:rPr lang="nb-NO" sz="1200" baseline="0" dirty="0"/>
              <a:t> v</a:t>
            </a:r>
            <a:r>
              <a:rPr lang="nb-NO" sz="1200" dirty="0"/>
              <a:t>ilkårene</a:t>
            </a:r>
            <a:r>
              <a:rPr lang="nb-NO" sz="1200" baseline="0" dirty="0"/>
              <a:t> i sitert forskriftstekst. </a:t>
            </a:r>
            <a:endParaRPr lang="nb-NO" dirty="0"/>
          </a:p>
        </p:txBody>
      </p:sp>
      <p:sp>
        <p:nvSpPr>
          <p:cNvPr id="4" name="Plassholder for lysbildenummer 3"/>
          <p:cNvSpPr>
            <a:spLocks noGrp="1"/>
          </p:cNvSpPr>
          <p:nvPr>
            <p:ph type="sldNum" sz="quarter" idx="10"/>
          </p:nvPr>
        </p:nvSpPr>
        <p:spPr/>
        <p:txBody>
          <a:bodyPr/>
          <a:lstStyle/>
          <a:p>
            <a:fld id="{B7633025-7D56-4A9C-B875-A52CC2C5552C}" type="slidenum">
              <a:rPr lang="nb-NO" smtClean="0"/>
              <a:t>15</a:t>
            </a:fld>
            <a:endParaRPr lang="nb-NO"/>
          </a:p>
        </p:txBody>
      </p:sp>
    </p:spTree>
    <p:extLst>
      <p:ext uri="{BB962C8B-B14F-4D97-AF65-F5344CB8AC3E}">
        <p14:creationId xmlns:p14="http://schemas.microsoft.com/office/powerpoint/2010/main" val="4284853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r>
              <a:rPr lang="nb-NO" sz="1200" b="0" i="0" u="none" strike="noStrike" kern="1200" baseline="0" dirty="0">
                <a:solidFill>
                  <a:schemeClr val="tx1"/>
                </a:solidFill>
                <a:latin typeface="+mn-lt"/>
                <a:ea typeface="+mn-ea"/>
                <a:cs typeface="+mn-cs"/>
              </a:rPr>
              <a:t>Listen over hvilke helsepersonell plikten gjelder for, er uttømmende. Det anses hensiktsmessig av hensyn til trafikksikkerheten at de helsepersonellgruppene som normalt undersøker for de tilstandene som vil kunne ha en negativ innvirkning på trafikksikkerheten, har meldeplikt etter denne bestemmelsen. </a:t>
            </a:r>
          </a:p>
          <a:p>
            <a:pPr marL="171450" indent="-171450">
              <a:buFont typeface="Arial" panose="020B0604020202020204" pitchFamily="34" charset="0"/>
              <a:buChar char="•"/>
            </a:pPr>
            <a:endParaRPr lang="nb-NO" sz="1200" b="0" i="0" u="none" strike="noStrike" kern="1200" baseline="0" dirty="0">
              <a:solidFill>
                <a:schemeClr val="tx1"/>
              </a:solidFill>
              <a:latin typeface="+mn-lt"/>
              <a:ea typeface="+mn-ea"/>
              <a:cs typeface="+mn-cs"/>
            </a:endParaRPr>
          </a:p>
          <a:p>
            <a:pPr marL="171450" indent="-171450">
              <a:buFont typeface="Arial" panose="020B0604020202020204" pitchFamily="34" charset="0"/>
              <a:buChar char="•"/>
            </a:pPr>
            <a:r>
              <a:rPr lang="nb-NO" sz="2300" dirty="0">
                <a:latin typeface="Times New Roman" pitchFamily="18" charset="0"/>
                <a:cs typeface="Times New Roman" pitchFamily="18" charset="0"/>
              </a:rPr>
              <a:t>Når</a:t>
            </a:r>
            <a:r>
              <a:rPr lang="nb-NO" sz="2300" baseline="0" dirty="0">
                <a:latin typeface="Times New Roman" pitchFamily="18" charset="0"/>
                <a:cs typeface="Times New Roman" pitchFamily="18" charset="0"/>
              </a:rPr>
              <a:t> </a:t>
            </a:r>
            <a:r>
              <a:rPr lang="nb-NO" sz="2300" dirty="0">
                <a:latin typeface="Times New Roman" pitchFamily="18" charset="0"/>
                <a:cs typeface="Times New Roman" pitchFamily="18" charset="0"/>
              </a:rPr>
              <a:t>tilstanden som</a:t>
            </a:r>
            <a:r>
              <a:rPr lang="nb-NO" sz="2300" baseline="0" dirty="0">
                <a:latin typeface="Times New Roman" pitchFamily="18" charset="0"/>
                <a:cs typeface="Times New Roman" pitchFamily="18" charset="0"/>
              </a:rPr>
              <a:t> innebærer at </a:t>
            </a:r>
            <a:r>
              <a:rPr lang="nb-NO" sz="2300" dirty="0">
                <a:latin typeface="Times New Roman" pitchFamily="18" charset="0"/>
                <a:cs typeface="Times New Roman" pitchFamily="18" charset="0"/>
              </a:rPr>
              <a:t>helsekravene ikke er oppfylt mer enn 6 måneder utløses plikten til å sende melding til fylkesmannen.</a:t>
            </a:r>
          </a:p>
          <a:p>
            <a:pPr>
              <a:lnSpc>
                <a:spcPct val="90000"/>
              </a:lnSpc>
            </a:pPr>
            <a:endParaRPr lang="nb-NO" sz="2300" dirty="0">
              <a:latin typeface="Times New Roman" pitchFamily="18" charset="0"/>
              <a:cs typeface="Times New Roman" pitchFamily="18" charset="0"/>
            </a:endParaRPr>
          </a:p>
          <a:p>
            <a:pPr marL="171450" indent="-171450">
              <a:lnSpc>
                <a:spcPct val="90000"/>
              </a:lnSpc>
              <a:buFont typeface="Arial" panose="020B0604020202020204" pitchFamily="34" charset="0"/>
              <a:buChar char="•"/>
            </a:pPr>
            <a:r>
              <a:rPr lang="nb-NO" sz="1200" b="0" i="0" u="none" strike="noStrike" kern="1200" baseline="0" dirty="0">
                <a:solidFill>
                  <a:schemeClr val="tx1"/>
                </a:solidFill>
                <a:latin typeface="+mn-lt"/>
                <a:ea typeface="+mn-ea"/>
                <a:cs typeface="+mn-cs"/>
              </a:rPr>
              <a:t>Opplysningsplikten etter bestemmelsen er en selvstendig plikt for hvert enkelt helsepersonell. Der flere har den samme kunnskapen, fritas ikke den enkelte for plikten. Med andre ord har hvert enkelt helsepersonell en opplysningsplikt også der andre helsepersonell har samme kunnskap. Alle ha en selvstendig plikt til å melde i fra – og dersom det ikke meldes, vil følgelig dette kunne få konsekvenser for alle dem med kunnskap som unnlot å melde. </a:t>
            </a:r>
            <a:endParaRPr lang="nb-NO" sz="2300" dirty="0">
              <a:latin typeface="Times New Roman" pitchFamily="18" charset="0"/>
              <a:cs typeface="Times New Roman" pitchFamily="18" charset="0"/>
            </a:endParaRPr>
          </a:p>
          <a:p>
            <a:pPr marL="171450" indent="-171450">
              <a:buFont typeface="Arial" panose="020B0604020202020204" pitchFamily="34" charset="0"/>
              <a:buChar char="•"/>
            </a:pPr>
            <a:endParaRPr lang="nb-NO" dirty="0"/>
          </a:p>
          <a:p>
            <a:pPr marL="0" indent="0">
              <a:buFont typeface="Arial" panose="020B0604020202020204" pitchFamily="34" charset="0"/>
              <a:buNone/>
            </a:pPr>
            <a:endParaRPr lang="nb-NO" dirty="0"/>
          </a:p>
          <a:p>
            <a:pPr marL="0" indent="0">
              <a:buFont typeface="Arial" panose="020B0604020202020204" pitchFamily="34" charset="0"/>
              <a:buNone/>
            </a:pPr>
            <a:r>
              <a:rPr lang="nb-NO" dirty="0"/>
              <a:t>Kommentarer til førerkortforskriftens</a:t>
            </a:r>
            <a:r>
              <a:rPr lang="nb-NO" baseline="0" dirty="0"/>
              <a:t> Vedlegg 1, § 2:</a:t>
            </a:r>
            <a:endParaRPr lang="nb-NO" dirty="0"/>
          </a:p>
          <a:p>
            <a:pPr marL="171450" indent="-171450">
              <a:buFont typeface="Arial" panose="020B0604020202020204" pitchFamily="34" charset="0"/>
              <a:buChar char="•"/>
            </a:pPr>
            <a:endParaRPr lang="nb-NO" dirty="0"/>
          </a:p>
          <a:p>
            <a:pPr marL="171450" indent="-171450">
              <a:buFont typeface="Arial" panose="020B0604020202020204" pitchFamily="34" charset="0"/>
              <a:buChar char="•"/>
            </a:pPr>
            <a:r>
              <a:rPr lang="nb-NO" sz="1200" kern="1200" dirty="0">
                <a:solidFill>
                  <a:schemeClr val="tx1"/>
                </a:solidFill>
                <a:effectLst/>
                <a:latin typeface="+mn-lt"/>
                <a:ea typeface="+mn-ea"/>
                <a:cs typeface="+mn-cs"/>
              </a:rPr>
              <a:t>I hovedregelen er det fører som er gitt hovedansvaret for ikke å føre motorvogn når vedkommende selv må forstå at han/hun ikke kan føre motorvogn på trafikksikker måte. Dette er i bestemmelsens andre ledd fulgt opp med et krav om den som har grunn til å tvile på om han/hun kan kjøre på trafikksikker måte, plikter å avstå fra videre kjøring og ta kontakt med lege for legeundersøkelse før videre kjøring finner sted. </a:t>
            </a:r>
          </a:p>
          <a:p>
            <a:r>
              <a:rPr lang="nb-NO"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nb-NO" sz="1200" kern="1200" dirty="0">
                <a:solidFill>
                  <a:schemeClr val="tx1"/>
                </a:solidFill>
                <a:effectLst/>
                <a:latin typeface="+mn-lt"/>
                <a:ea typeface="+mn-ea"/>
                <a:cs typeface="+mn-cs"/>
              </a:rPr>
              <a:t>I tredje ledd er det gitt en bestemmelse om leges meldeplikt (opplysningsplikt) når legen finner at vedkommende ikke lenger fyller helsekravene. Dette er en oppfølging av meldepliktbestemmelsen i </a:t>
            </a:r>
            <a:r>
              <a:rPr lang="nb-NO" sz="1200" kern="1200" dirty="0" err="1">
                <a:solidFill>
                  <a:schemeClr val="tx1"/>
                </a:solidFill>
                <a:effectLst/>
                <a:latin typeface="+mn-lt"/>
                <a:ea typeface="+mn-ea"/>
                <a:cs typeface="+mn-cs"/>
              </a:rPr>
              <a:t>helsepersonellovens</a:t>
            </a:r>
            <a:r>
              <a:rPr lang="nb-NO" sz="1200" kern="1200" dirty="0">
                <a:solidFill>
                  <a:schemeClr val="tx1"/>
                </a:solidFill>
                <a:effectLst/>
                <a:latin typeface="+mn-lt"/>
                <a:ea typeface="+mn-ea"/>
                <a:cs typeface="+mn-cs"/>
              </a:rPr>
              <a:t> § 34. </a:t>
            </a:r>
            <a:r>
              <a:rPr lang="nb-NO" sz="1200" u="sng" kern="1200" dirty="0">
                <a:solidFill>
                  <a:schemeClr val="tx1"/>
                </a:solidFill>
                <a:effectLst/>
                <a:latin typeface="+mn-lt"/>
                <a:ea typeface="+mn-ea"/>
                <a:cs typeface="+mn-cs"/>
                <a:hlinkClick r:id="rId3"/>
              </a:rPr>
              <a:t>https://lovdata.no/dokument/NL/lov/1999-07-02-64?q=helsepersonelloven</a:t>
            </a:r>
            <a:r>
              <a:rPr lang="nb-NO" sz="1200" kern="1200" dirty="0">
                <a:solidFill>
                  <a:schemeClr val="tx1"/>
                </a:solidFill>
                <a:effectLst/>
                <a:latin typeface="+mn-lt"/>
                <a:ea typeface="+mn-ea"/>
                <a:cs typeface="+mn-cs"/>
              </a:rPr>
              <a:t>. Det er gitt en egen meldepliktforskrift med detaljerte regler om når og hvordan det skal meldes at innehaver av førerkort ikke lenger tilfredsstiller helsekravene. Meldepliktforskriften finnes her på Lovdata: </a:t>
            </a:r>
            <a:r>
              <a:rPr lang="nb-NO" sz="1200" u="sng" kern="1200" dirty="0">
                <a:solidFill>
                  <a:schemeClr val="tx1"/>
                </a:solidFill>
                <a:effectLst/>
                <a:latin typeface="+mn-lt"/>
                <a:ea typeface="+mn-ea"/>
                <a:cs typeface="+mn-cs"/>
                <a:hlinkClick r:id="rId4"/>
              </a:rPr>
              <a:t>https://lovdata.no/dokument/SF/forskrift/1984-07-13-1467</a:t>
            </a:r>
            <a:r>
              <a:rPr lang="nb-NO" sz="1200" kern="1200" dirty="0">
                <a:solidFill>
                  <a:schemeClr val="tx1"/>
                </a:solidFill>
                <a:effectLst/>
                <a:latin typeface="+mn-lt"/>
                <a:ea typeface="+mn-ea"/>
                <a:cs typeface="+mn-cs"/>
              </a:rPr>
              <a:t> </a:t>
            </a:r>
          </a:p>
          <a:p>
            <a:pPr marL="171450" indent="-171450">
              <a:buFont typeface="Arial" panose="020B0604020202020204" pitchFamily="34" charset="0"/>
              <a:buChar char="•"/>
            </a:pPr>
            <a:endParaRPr lang="nb-NO" dirty="0"/>
          </a:p>
          <a:p>
            <a:endParaRPr lang="nb-NO" dirty="0"/>
          </a:p>
        </p:txBody>
      </p:sp>
      <p:sp>
        <p:nvSpPr>
          <p:cNvPr id="4" name="Plassholder for lysbildenummer 3"/>
          <p:cNvSpPr>
            <a:spLocks noGrp="1"/>
          </p:cNvSpPr>
          <p:nvPr>
            <p:ph type="sldNum" sz="quarter" idx="10"/>
          </p:nvPr>
        </p:nvSpPr>
        <p:spPr/>
        <p:txBody>
          <a:bodyPr/>
          <a:lstStyle/>
          <a:p>
            <a:fld id="{6BAE30B9-CBDB-437E-971C-B324CB0E1D2C}" type="slidenum">
              <a:rPr lang="nb-NO" smtClean="0"/>
              <a:t>3</a:t>
            </a:fld>
            <a:endParaRPr lang="nb-NO"/>
          </a:p>
        </p:txBody>
      </p:sp>
    </p:spTree>
    <p:extLst>
      <p:ext uri="{BB962C8B-B14F-4D97-AF65-F5344CB8AC3E}">
        <p14:creationId xmlns:p14="http://schemas.microsoft.com/office/powerpoint/2010/main" val="4100767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342900" marR="0" indent="-3429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nb-NO" sz="1200" dirty="0" err="1"/>
              <a:t>Helsepersonelloven</a:t>
            </a:r>
            <a:r>
              <a:rPr lang="nb-NO" sz="1200" baseline="0" dirty="0"/>
              <a:t> </a:t>
            </a:r>
            <a:r>
              <a:rPr lang="nb-NO" sz="1200" dirty="0"/>
              <a:t>§ 40</a:t>
            </a:r>
            <a:r>
              <a:rPr lang="nb-NO" sz="1200" baseline="0" dirty="0"/>
              <a:t> pålegger helsepersonell å dokumentere «</a:t>
            </a:r>
            <a:r>
              <a:rPr lang="nb-NO" sz="1200" dirty="0"/>
              <a:t>de opplysninger som er nødvendige for å oppfylle meldeplikt eller opplysningsplikt fastsatt i lov eller i medhold av lov.»</a:t>
            </a:r>
          </a:p>
          <a:p>
            <a:pPr marL="342900" marR="0" indent="-3429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endParaRPr lang="nb-NO" sz="1200" dirty="0"/>
          </a:p>
          <a:p>
            <a:pPr marL="342900" marR="0" indent="-3429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nb-NO" sz="1200" dirty="0"/>
              <a:t>Skriftlig orientering til</a:t>
            </a:r>
            <a:r>
              <a:rPr lang="nb-NO" sz="1200" baseline="0" dirty="0"/>
              <a:t> pasienten vil øke sannsynligheten for at oppfordringen om ikke å kjøre følges. </a:t>
            </a:r>
            <a:endParaRPr lang="nb-NO" sz="1200" dirty="0"/>
          </a:p>
        </p:txBody>
      </p:sp>
      <p:sp>
        <p:nvSpPr>
          <p:cNvPr id="4" name="Plassholder for lysbildenummer 3"/>
          <p:cNvSpPr>
            <a:spLocks noGrp="1"/>
          </p:cNvSpPr>
          <p:nvPr>
            <p:ph type="sldNum" sz="quarter" idx="10"/>
          </p:nvPr>
        </p:nvSpPr>
        <p:spPr/>
        <p:txBody>
          <a:bodyPr/>
          <a:lstStyle/>
          <a:p>
            <a:fld id="{6BAE30B9-CBDB-437E-971C-B324CB0E1D2C}" type="slidenum">
              <a:rPr lang="nb-NO" smtClean="0"/>
              <a:t>4</a:t>
            </a:fld>
            <a:endParaRPr lang="nb-NO"/>
          </a:p>
        </p:txBody>
      </p:sp>
    </p:spTree>
    <p:extLst>
      <p:ext uri="{BB962C8B-B14F-4D97-AF65-F5344CB8AC3E}">
        <p14:creationId xmlns:p14="http://schemas.microsoft.com/office/powerpoint/2010/main" val="1509108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342900" indent="-342900">
              <a:lnSpc>
                <a:spcPct val="90000"/>
              </a:lnSpc>
              <a:buFont typeface="Arial" panose="020B0604020202020204" pitchFamily="34" charset="0"/>
              <a:buChar char="•"/>
            </a:pPr>
            <a:r>
              <a:rPr lang="nb-NO" sz="1200" dirty="0">
                <a:latin typeface="Times New Roman" pitchFamily="18" charset="0"/>
                <a:cs typeface="Times New Roman" pitchFamily="18" charset="0"/>
              </a:rPr>
              <a:t>Når fylkesmannen mottar skriftlig melding om at helsekravene ikke er oppfylt vil fylkesmannen</a:t>
            </a:r>
            <a:r>
              <a:rPr lang="nb-NO" sz="1200" baseline="0" dirty="0">
                <a:latin typeface="Times New Roman" pitchFamily="18" charset="0"/>
                <a:cs typeface="Times New Roman" pitchFamily="18" charset="0"/>
              </a:rPr>
              <a:t> gjøre en faglig vurdering av meldingen. Om helsekravet ikke er oppfylt, og varighet mer enn 6 måneder, vil fylkesmannen </a:t>
            </a:r>
            <a:r>
              <a:rPr lang="nb-NO" sz="1200" dirty="0">
                <a:latin typeface="Times New Roman" pitchFamily="18" charset="0"/>
                <a:cs typeface="Times New Roman" pitchFamily="18" charset="0"/>
              </a:rPr>
              <a:t>sende anmodning om tilbakekall av </a:t>
            </a:r>
            <a:r>
              <a:rPr lang="nb-NO" sz="1200" dirty="0" err="1">
                <a:latin typeface="Times New Roman" pitchFamily="18" charset="0"/>
                <a:cs typeface="Times New Roman" pitchFamily="18" charset="0"/>
              </a:rPr>
              <a:t>førerett</a:t>
            </a:r>
            <a:r>
              <a:rPr lang="nb-NO" sz="1200" dirty="0">
                <a:latin typeface="Times New Roman" pitchFamily="18" charset="0"/>
                <a:cs typeface="Times New Roman" pitchFamily="18" charset="0"/>
              </a:rPr>
              <a:t> til politiet, samt brev til pasienten hvor han anmodes om å levere inn førerkortet til politi. </a:t>
            </a:r>
          </a:p>
          <a:p>
            <a:pPr marL="342900" indent="-342900">
              <a:lnSpc>
                <a:spcPct val="90000"/>
              </a:lnSpc>
              <a:buFont typeface="Arial" panose="020B0604020202020204" pitchFamily="34" charset="0"/>
              <a:buChar char="•"/>
            </a:pPr>
            <a:endParaRPr lang="nb-NO" sz="1200" dirty="0">
              <a:latin typeface="Times New Roman" pitchFamily="18" charset="0"/>
              <a:cs typeface="Times New Roman" pitchFamily="18" charset="0"/>
            </a:endParaRPr>
          </a:p>
          <a:p>
            <a:pPr marL="342900" indent="-342900">
              <a:lnSpc>
                <a:spcPct val="90000"/>
              </a:lnSpc>
              <a:buFont typeface="Arial" panose="020B0604020202020204" pitchFamily="34" charset="0"/>
              <a:buChar char="•"/>
            </a:pPr>
            <a:r>
              <a:rPr lang="nb-NO" sz="1200" dirty="0">
                <a:latin typeface="Times New Roman" pitchFamily="18" charset="0"/>
                <a:cs typeface="Times New Roman" pitchFamily="18" charset="0"/>
              </a:rPr>
              <a:t>Pasienten</a:t>
            </a:r>
            <a:r>
              <a:rPr lang="nb-NO" sz="1200" baseline="0" dirty="0">
                <a:latin typeface="Times New Roman" pitchFamily="18" charset="0"/>
                <a:cs typeface="Times New Roman" pitchFamily="18" charset="0"/>
              </a:rPr>
              <a:t> skal få kopi av både legens melding til fylkesmannen, og fylkesmannens ev. anmodning til politiet. </a:t>
            </a:r>
            <a:endParaRPr lang="nb-NO" sz="1200" dirty="0">
              <a:latin typeface="Times New Roman" pitchFamily="18" charset="0"/>
              <a:cs typeface="Times New Roman" pitchFamily="18" charset="0"/>
            </a:endParaRPr>
          </a:p>
          <a:p>
            <a:endParaRPr lang="nb-NO" dirty="0"/>
          </a:p>
        </p:txBody>
      </p:sp>
      <p:sp>
        <p:nvSpPr>
          <p:cNvPr id="4" name="Plassholder for lysbildenummer 3"/>
          <p:cNvSpPr>
            <a:spLocks noGrp="1"/>
          </p:cNvSpPr>
          <p:nvPr>
            <p:ph type="sldNum" sz="quarter" idx="10"/>
          </p:nvPr>
        </p:nvSpPr>
        <p:spPr/>
        <p:txBody>
          <a:bodyPr/>
          <a:lstStyle/>
          <a:p>
            <a:fld id="{6BAE30B9-CBDB-437E-971C-B324CB0E1D2C}" type="slidenum">
              <a:rPr lang="nb-NO" smtClean="0"/>
              <a:t>5</a:t>
            </a:fld>
            <a:endParaRPr lang="nb-NO"/>
          </a:p>
        </p:txBody>
      </p:sp>
    </p:spTree>
    <p:extLst>
      <p:ext uri="{BB962C8B-B14F-4D97-AF65-F5344CB8AC3E}">
        <p14:creationId xmlns:p14="http://schemas.microsoft.com/office/powerpoint/2010/main" val="2396097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dirty="0">
                <a:solidFill>
                  <a:schemeClr val="tx1"/>
                </a:solidFill>
                <a:effectLst/>
                <a:latin typeface="+mn-lt"/>
                <a:ea typeface="+mn-ea"/>
                <a:cs typeface="+mn-cs"/>
              </a:rPr>
              <a:t>Kan sikkert være greit å omtale</a:t>
            </a:r>
            <a:r>
              <a:rPr lang="nb-NO" sz="1200" b="1" kern="1200" baseline="0" dirty="0">
                <a:solidFill>
                  <a:schemeClr val="tx1"/>
                </a:solidFill>
                <a:effectLst/>
                <a:latin typeface="+mn-lt"/>
                <a:ea typeface="+mn-ea"/>
                <a:cs typeface="+mn-cs"/>
              </a:rPr>
              <a:t> </a:t>
            </a:r>
            <a:r>
              <a:rPr lang="nb-NO" sz="1200" b="1" kern="1200" dirty="0">
                <a:solidFill>
                  <a:schemeClr val="tx1"/>
                </a:solidFill>
                <a:effectLst/>
                <a:latin typeface="+mn-lt"/>
                <a:ea typeface="+mn-ea"/>
                <a:cs typeface="+mn-cs"/>
              </a:rPr>
              <a:t>§ 6</a:t>
            </a:r>
            <a:r>
              <a:rPr lang="nb-NO" sz="1200" b="1" kern="1200" baseline="0" dirty="0">
                <a:solidFill>
                  <a:schemeClr val="tx1"/>
                </a:solidFill>
                <a:effectLst/>
                <a:latin typeface="+mn-lt"/>
                <a:ea typeface="+mn-ea"/>
                <a:cs typeface="+mn-cs"/>
              </a:rPr>
              <a:t> om søkers p</a:t>
            </a:r>
            <a:r>
              <a:rPr lang="nb-NO" sz="1200" b="1" kern="1200" dirty="0">
                <a:solidFill>
                  <a:schemeClr val="tx1"/>
                </a:solidFill>
                <a:effectLst/>
                <a:latin typeface="+mn-lt"/>
                <a:ea typeface="+mn-ea"/>
                <a:cs typeface="+mn-cs"/>
              </a:rPr>
              <a:t>likt til å gi informasjon, som lyder:</a:t>
            </a:r>
          </a:p>
          <a:p>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Søker om </a:t>
            </a:r>
            <a:r>
              <a:rPr lang="nb-NO" sz="1200" i="1" kern="1200" dirty="0" err="1">
                <a:solidFill>
                  <a:schemeClr val="tx1"/>
                </a:solidFill>
                <a:effectLst/>
                <a:latin typeface="+mn-lt"/>
                <a:ea typeface="+mn-ea"/>
                <a:cs typeface="+mn-cs"/>
              </a:rPr>
              <a:t>førerett</a:t>
            </a:r>
            <a:r>
              <a:rPr lang="nb-NO" sz="1200" i="1" kern="1200" dirty="0">
                <a:solidFill>
                  <a:schemeClr val="tx1"/>
                </a:solidFill>
                <a:effectLst/>
                <a:latin typeface="+mn-lt"/>
                <a:ea typeface="+mn-ea"/>
                <a:cs typeface="+mn-cs"/>
              </a:rPr>
              <a:t> skal ved legeundersøkelsen legge fram gyldig legitimasjon med navn, fødselsnummer (11 siffer), eller D-nummer for de som ikke har norsk fødselsnummer, og bilde, med mindre legen fra tidligere er godt kjent med pasienten. Der attest for synsfunksjon utfylles av optiker, gjelder tilsvarende legitimasjonsplikt overfor optiker.</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Søkeren er pliktig til å gi legen så fullstendige opplysninger som mulig om sin helsetilstand. Det skal gå fram av egenerklæringen at søkeren ved sin underskrift samtykker i at legen kan innhente nødvendige og relevante helseopplysninger fra spesialist og tidligere fastlege for å sikre en forsvarlig vurdering.</a:t>
            </a:r>
            <a:endParaRPr lang="nb-NO" sz="1200" kern="1200" dirty="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10"/>
          </p:nvPr>
        </p:nvSpPr>
        <p:spPr/>
        <p:txBody>
          <a:bodyPr/>
          <a:lstStyle/>
          <a:p>
            <a:fld id="{6BAE30B9-CBDB-437E-971C-B324CB0E1D2C}" type="slidenum">
              <a:rPr lang="nb-NO" smtClean="0"/>
              <a:t>7</a:t>
            </a:fld>
            <a:endParaRPr lang="nb-NO"/>
          </a:p>
        </p:txBody>
      </p:sp>
    </p:spTree>
    <p:extLst>
      <p:ext uri="{BB962C8B-B14F-4D97-AF65-F5344CB8AC3E}">
        <p14:creationId xmlns:p14="http://schemas.microsoft.com/office/powerpoint/2010/main" val="3366171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dirty="0"/>
              <a:t>Er helsekravet oppfylt for førerkortgruppe 1? </a:t>
            </a:r>
          </a:p>
          <a:p>
            <a:r>
              <a:rPr lang="nb-NO" sz="1200" b="0" dirty="0"/>
              <a:t>Forskriftsbestemmelse</a:t>
            </a:r>
            <a:r>
              <a:rPr lang="nb-NO" sz="1200" b="0" baseline="0" dirty="0"/>
              <a:t> § 9, punkt 1B: </a:t>
            </a:r>
            <a:r>
              <a:rPr lang="nb-NO" sz="1200" dirty="0"/>
              <a:t>«</a:t>
            </a:r>
            <a:r>
              <a:rPr lang="nb-NO" sz="1200" i="1" kern="1200" dirty="0">
                <a:solidFill>
                  <a:schemeClr val="tx1"/>
                </a:solidFill>
                <a:effectLst/>
                <a:latin typeface="+mn-lt"/>
                <a:ea typeface="+mn-ea"/>
                <a:cs typeface="+mn-cs"/>
              </a:rPr>
              <a:t>Minst 0,5 for begge øyne samlet eller 0,5 for ett øye».</a:t>
            </a:r>
            <a:r>
              <a:rPr lang="nb-NO" sz="1200" i="1" kern="1200" baseline="0" dirty="0">
                <a:solidFill>
                  <a:schemeClr val="tx1"/>
                </a:solidFill>
                <a:effectLst/>
                <a:latin typeface="+mn-lt"/>
                <a:ea typeface="+mn-ea"/>
                <a:cs typeface="+mn-cs"/>
              </a:rPr>
              <a:t> </a:t>
            </a:r>
            <a:r>
              <a:rPr lang="nb-NO" sz="1200" i="0" kern="1200" baseline="0" dirty="0">
                <a:solidFill>
                  <a:schemeClr val="tx1"/>
                </a:solidFill>
                <a:effectLst/>
                <a:latin typeface="+mn-lt"/>
                <a:ea typeface="+mn-ea"/>
                <a:cs typeface="+mn-cs"/>
              </a:rPr>
              <a:t> </a:t>
            </a:r>
          </a:p>
          <a:p>
            <a:endParaRPr lang="nb-NO" sz="1200" i="0" u="none" kern="1200" baseline="0" dirty="0">
              <a:solidFill>
                <a:schemeClr val="tx1"/>
              </a:solidFill>
              <a:effectLst/>
              <a:latin typeface="+mn-lt"/>
              <a:ea typeface="+mn-ea"/>
              <a:cs typeface="+mn-cs"/>
            </a:endParaRPr>
          </a:p>
          <a:p>
            <a:r>
              <a:rPr lang="nb-NO" sz="1200" i="0" u="none" kern="1200" baseline="0" dirty="0">
                <a:solidFill>
                  <a:schemeClr val="tx1"/>
                </a:solidFill>
                <a:effectLst/>
                <a:latin typeface="+mn-lt"/>
                <a:ea typeface="+mn-ea"/>
                <a:cs typeface="+mn-cs"/>
              </a:rPr>
              <a:t>Så helsekravet er ikke oppfylt. </a:t>
            </a:r>
            <a:r>
              <a:rPr lang="nb-NO" sz="1200" i="0" u="none"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dirty="0"/>
              <a:t>Kan vedkommende kjøre inntil videre? </a:t>
            </a:r>
          </a:p>
          <a:p>
            <a:r>
              <a:rPr lang="nb-NO" sz="1200" dirty="0"/>
              <a:t>Nei.</a:t>
            </a:r>
            <a:r>
              <a:rPr lang="nb-NO" sz="1200" baseline="0" dirty="0"/>
              <a:t> </a:t>
            </a:r>
            <a:r>
              <a:rPr lang="nb-NO" sz="1200" dirty="0"/>
              <a:t> </a:t>
            </a:r>
          </a:p>
          <a:p>
            <a:endParaRPr lang="nb-NO" sz="1200" dirty="0"/>
          </a:p>
          <a:p>
            <a:endParaRPr lang="nb-NO" sz="1200" b="1" dirty="0"/>
          </a:p>
          <a:p>
            <a:r>
              <a:rPr lang="nb-NO" sz="1200" b="1" dirty="0"/>
              <a:t>Må du sende melding til fylkesmannen? </a:t>
            </a:r>
          </a:p>
          <a:p>
            <a:r>
              <a:rPr lang="nb-NO" sz="1200" dirty="0"/>
              <a:t>Tilstanden vil trolig være varig, så ja. Dersom man vurderer at tilstanden kan bli</a:t>
            </a:r>
            <a:r>
              <a:rPr lang="nb-NO" sz="1200" baseline="0" dirty="0"/>
              <a:t> forbedret kan man avvente melding. </a:t>
            </a:r>
            <a:endParaRPr lang="nb-NO" sz="1200" dirty="0"/>
          </a:p>
          <a:p>
            <a:endParaRPr lang="nb-NO" sz="1200" dirty="0"/>
          </a:p>
          <a:p>
            <a:r>
              <a:rPr lang="nb-NO" sz="1200" b="1" dirty="0"/>
              <a:t>Hva skal eventuelt til for at kjøring kan gjenopptas? </a:t>
            </a:r>
          </a:p>
          <a:p>
            <a:r>
              <a:rPr lang="nb-NO" sz="1200" kern="1200" dirty="0">
                <a:solidFill>
                  <a:schemeClr val="tx1"/>
                </a:solidFill>
                <a:effectLst/>
                <a:latin typeface="+mn-lt"/>
                <a:ea typeface="+mn-ea"/>
                <a:cs typeface="+mn-cs"/>
              </a:rPr>
              <a:t>Her</a:t>
            </a:r>
            <a:r>
              <a:rPr lang="nb-NO" sz="1200" kern="1200" baseline="0" dirty="0">
                <a:solidFill>
                  <a:schemeClr val="tx1"/>
                </a:solidFill>
                <a:effectLst/>
                <a:latin typeface="+mn-lt"/>
                <a:ea typeface="+mn-ea"/>
                <a:cs typeface="+mn-cs"/>
              </a:rPr>
              <a:t> kan man ev.</a:t>
            </a:r>
            <a:r>
              <a:rPr lang="nb-NO" sz="1200" kern="1200" dirty="0">
                <a:solidFill>
                  <a:schemeClr val="tx1"/>
                </a:solidFill>
                <a:effectLst/>
                <a:latin typeface="+mn-lt"/>
                <a:ea typeface="+mn-ea"/>
                <a:cs typeface="+mn-cs"/>
              </a:rPr>
              <a:t> benytte unntaksbestemmelsen i § 11.</a:t>
            </a:r>
            <a:r>
              <a:rPr lang="nb-NO" sz="1200" kern="1200" baseline="0" dirty="0">
                <a:solidFill>
                  <a:schemeClr val="tx1"/>
                </a:solidFill>
                <a:effectLst/>
                <a:latin typeface="+mn-lt"/>
                <a:ea typeface="+mn-ea"/>
                <a:cs typeface="+mn-cs"/>
              </a:rPr>
              <a:t> Det krever </a:t>
            </a:r>
            <a:r>
              <a:rPr lang="nb-NO" sz="1200" kern="1200" dirty="0">
                <a:solidFill>
                  <a:schemeClr val="tx1"/>
                </a:solidFill>
                <a:effectLst/>
                <a:latin typeface="+mn-lt"/>
                <a:ea typeface="+mn-ea"/>
                <a:cs typeface="+mn-cs"/>
              </a:rPr>
              <a:t>ytterligere undersøkelser av øyelege og ev. kjørevurdering før helseattest kan utstedes med info om at helsekrav er oppfylt langt nok til at § 11 kan brukes. </a:t>
            </a:r>
          </a:p>
          <a:p>
            <a:endParaRPr lang="nb-NO" sz="1200" kern="1200" baseline="0" dirty="0">
              <a:solidFill>
                <a:schemeClr val="tx1"/>
              </a:solidFill>
              <a:effectLst/>
              <a:latin typeface="+mn-lt"/>
              <a:ea typeface="+mn-ea"/>
              <a:cs typeface="+mn-cs"/>
            </a:endParaRPr>
          </a:p>
          <a:p>
            <a:r>
              <a:rPr lang="nb-NO" sz="1200" kern="1200" baseline="0" dirty="0">
                <a:solidFill>
                  <a:schemeClr val="tx1"/>
                </a:solidFill>
                <a:effectLst/>
                <a:latin typeface="+mn-lt"/>
                <a:ea typeface="+mn-ea"/>
                <a:cs typeface="+mn-cs"/>
              </a:rPr>
              <a:t>Aktuelle paragraf lyder: </a:t>
            </a:r>
            <a:r>
              <a:rPr lang="nb-NO" sz="1200" b="0" baseline="0" dirty="0"/>
              <a:t> </a:t>
            </a:r>
            <a:endParaRPr lang="nb-NO" sz="1200" b="0" dirty="0"/>
          </a:p>
          <a:p>
            <a:pPr lvl="1"/>
            <a:r>
              <a:rPr lang="nb-NO" sz="1200" b="0" i="1" kern="1200" dirty="0">
                <a:solidFill>
                  <a:schemeClr val="tx1"/>
                </a:solidFill>
                <a:effectLst/>
                <a:latin typeface="+mn-lt"/>
                <a:ea typeface="+mn-ea"/>
                <a:cs typeface="+mn-cs"/>
              </a:rPr>
              <a:t>§ 11. Vurdering ved ikke oppfylte krav til synsstyrke eller synsfelt</a:t>
            </a:r>
            <a:endParaRPr lang="nb-NO" sz="1200" b="0" kern="1200" dirty="0">
              <a:solidFill>
                <a:schemeClr val="tx1"/>
              </a:solidFill>
              <a:effectLst/>
              <a:latin typeface="+mn-lt"/>
              <a:ea typeface="+mn-ea"/>
              <a:cs typeface="+mn-cs"/>
            </a:endParaRPr>
          </a:p>
          <a:p>
            <a:pPr lvl="1"/>
            <a:r>
              <a:rPr lang="nb-NO" sz="1200" i="1" kern="1200" dirty="0">
                <a:solidFill>
                  <a:schemeClr val="tx1"/>
                </a:solidFill>
                <a:effectLst/>
                <a:latin typeface="+mn-lt"/>
                <a:ea typeface="+mn-ea"/>
                <a:cs typeface="+mn-cs"/>
              </a:rPr>
              <a:t>I helt spesielle tilfeller, og etter uttalelse fra øyelege, kan det gis </a:t>
            </a:r>
            <a:r>
              <a:rPr lang="nb-NO" sz="1200" i="1" kern="1200" dirty="0" err="1">
                <a:solidFill>
                  <a:schemeClr val="tx1"/>
                </a:solidFill>
                <a:effectLst/>
                <a:latin typeface="+mn-lt"/>
                <a:ea typeface="+mn-ea"/>
                <a:cs typeface="+mn-cs"/>
              </a:rPr>
              <a:t>førerett</a:t>
            </a:r>
            <a:r>
              <a:rPr lang="nb-NO" sz="1200" i="1" kern="1200" dirty="0">
                <a:solidFill>
                  <a:schemeClr val="tx1"/>
                </a:solidFill>
                <a:effectLst/>
                <a:latin typeface="+mn-lt"/>
                <a:ea typeface="+mn-ea"/>
                <a:cs typeface="+mn-cs"/>
              </a:rPr>
              <a:t> i førerkortgruppe 1 selv om kravene til synsstyrke eller synsfelt ikke er oppfylt. Synsfunksjonen må ikke være ytterligere svekket på grunn av andre forhold. Kjørevurdering må være gjennomført etter anmodning fra Fylkesmannen, og </a:t>
            </a:r>
            <a:r>
              <a:rPr lang="nb-NO" sz="1200" i="1" kern="1200" dirty="0" err="1">
                <a:solidFill>
                  <a:schemeClr val="tx1"/>
                </a:solidFill>
                <a:effectLst/>
                <a:latin typeface="+mn-lt"/>
                <a:ea typeface="+mn-ea"/>
                <a:cs typeface="+mn-cs"/>
              </a:rPr>
              <a:t>førerett</a:t>
            </a:r>
            <a:r>
              <a:rPr lang="nb-NO" sz="1200" i="1" kern="1200" dirty="0">
                <a:solidFill>
                  <a:schemeClr val="tx1"/>
                </a:solidFill>
                <a:effectLst/>
                <a:latin typeface="+mn-lt"/>
                <a:ea typeface="+mn-ea"/>
                <a:cs typeface="+mn-cs"/>
              </a:rPr>
              <a:t> må være anbefalt av trafikkstasjonen.</a:t>
            </a:r>
          </a:p>
          <a:p>
            <a:pPr lvl="1"/>
            <a:endParaRPr lang="nb-NO" sz="1200" i="1" kern="1200" dirty="0">
              <a:solidFill>
                <a:schemeClr val="tx1"/>
              </a:solidFill>
              <a:effectLst/>
              <a:latin typeface="+mn-lt"/>
              <a:ea typeface="+mn-ea"/>
              <a:cs typeface="+mn-cs"/>
            </a:endParaRPr>
          </a:p>
          <a:p>
            <a:pPr lvl="1"/>
            <a:endParaRPr lang="nb-NO" sz="1200" i="1" kern="1200" dirty="0">
              <a:solidFill>
                <a:schemeClr val="tx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fld id="{B7633025-7D56-4A9C-B875-A52CC2C5552C}" type="slidenum">
              <a:rPr lang="nb-NO" smtClean="0"/>
              <a:t>10</a:t>
            </a:fld>
            <a:endParaRPr lang="nb-NO"/>
          </a:p>
        </p:txBody>
      </p:sp>
    </p:spTree>
    <p:extLst>
      <p:ext uri="{BB962C8B-B14F-4D97-AF65-F5344CB8AC3E}">
        <p14:creationId xmlns:p14="http://schemas.microsoft.com/office/powerpoint/2010/main" val="2152029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dirty="0"/>
              <a:t>Er helsekravet oppfylt for førerkortgruppe 1? </a:t>
            </a:r>
          </a:p>
          <a:p>
            <a:r>
              <a:rPr lang="nb-NO" sz="1200" b="0" i="1" kern="1200" dirty="0">
                <a:solidFill>
                  <a:schemeClr val="tx1"/>
                </a:solidFill>
                <a:effectLst/>
                <a:latin typeface="+mn-lt"/>
                <a:ea typeface="+mn-ea"/>
                <a:cs typeface="+mn-cs"/>
              </a:rPr>
              <a:t>§ 35. Generelle helsekrav ved bruk av midler som kan påvirke </a:t>
            </a:r>
            <a:r>
              <a:rPr lang="nb-NO" sz="1200" b="0" i="1" kern="1200" dirty="0" err="1">
                <a:solidFill>
                  <a:schemeClr val="tx1"/>
                </a:solidFill>
                <a:effectLst/>
                <a:latin typeface="+mn-lt"/>
                <a:ea typeface="+mn-ea"/>
                <a:cs typeface="+mn-cs"/>
              </a:rPr>
              <a:t>kjøreevnen</a:t>
            </a:r>
            <a:r>
              <a:rPr lang="nb-NO" sz="1200" i="1" kern="1200" dirty="0" err="1">
                <a:solidFill>
                  <a:schemeClr val="tx1"/>
                </a:solidFill>
                <a:effectLst/>
                <a:latin typeface="+mn-lt"/>
                <a:ea typeface="+mn-ea"/>
                <a:cs typeface="+mn-cs"/>
              </a:rPr>
              <a:t>Helsekrav</a:t>
            </a:r>
            <a:r>
              <a:rPr lang="nb-NO" sz="1200" i="1" kern="1200" dirty="0">
                <a:solidFill>
                  <a:schemeClr val="tx1"/>
                </a:solidFill>
                <a:effectLst/>
                <a:latin typeface="+mn-lt"/>
                <a:ea typeface="+mn-ea"/>
                <a:cs typeface="+mn-cs"/>
              </a:rPr>
              <a:t> er ikke oppfylt dersom alkohol, rusmidler eller legemidler brukes i et omfang og på en måte som fører til helsesvekkelse med økt trafikksikkerhetsrisiko.» </a:t>
            </a:r>
          </a:p>
          <a:p>
            <a:endParaRPr lang="nb-NO" sz="1200" i="1" kern="1200" baseline="0" dirty="0">
              <a:solidFill>
                <a:schemeClr val="tx1"/>
              </a:solidFill>
              <a:effectLst/>
              <a:latin typeface="+mn-lt"/>
              <a:ea typeface="+mn-ea"/>
              <a:cs typeface="+mn-cs"/>
            </a:endParaRPr>
          </a:p>
          <a:p>
            <a:r>
              <a:rPr lang="nb-NO" sz="1200" i="1" kern="1200" baseline="0" dirty="0">
                <a:solidFill>
                  <a:schemeClr val="tx1"/>
                </a:solidFill>
                <a:effectLst/>
                <a:latin typeface="+mn-lt"/>
                <a:ea typeface="+mn-ea"/>
                <a:cs typeface="+mn-cs"/>
              </a:rPr>
              <a:t>§ 36, punkt 4: «</a:t>
            </a:r>
            <a:r>
              <a:rPr lang="nb-NO" sz="1200" i="1" kern="1200" dirty="0">
                <a:solidFill>
                  <a:schemeClr val="tx1"/>
                </a:solidFill>
                <a:effectLst/>
                <a:latin typeface="+mn-lt"/>
                <a:ea typeface="+mn-ea"/>
                <a:cs typeface="+mn-cs"/>
              </a:rPr>
              <a:t>Helsekrav oppfylt ved bruk av: </a:t>
            </a:r>
            <a:r>
              <a:rPr lang="nb-NO" sz="1200" i="1" kern="1200" dirty="0" err="1">
                <a:solidFill>
                  <a:schemeClr val="tx1"/>
                </a:solidFill>
                <a:effectLst/>
                <a:latin typeface="+mn-lt"/>
                <a:ea typeface="+mn-ea"/>
                <a:cs typeface="+mn-cs"/>
              </a:rPr>
              <a:t>Oksazepam</a:t>
            </a:r>
            <a:r>
              <a:rPr lang="nb-NO" sz="1200" i="1" kern="1200" dirty="0">
                <a:solidFill>
                  <a:schemeClr val="tx1"/>
                </a:solidFill>
                <a:effectLst/>
                <a:latin typeface="+mn-lt"/>
                <a:ea typeface="+mn-ea"/>
                <a:cs typeface="+mn-cs"/>
              </a:rPr>
              <a:t> inntil 30 mg/døgn. Helsekrav er også oppfylt ved bruk av: </a:t>
            </a:r>
            <a:r>
              <a:rPr lang="nb-NO" sz="1200" i="1" kern="1200" dirty="0" err="1">
                <a:solidFill>
                  <a:schemeClr val="tx1"/>
                </a:solidFill>
                <a:effectLst/>
                <a:latin typeface="+mn-lt"/>
                <a:ea typeface="+mn-ea"/>
                <a:cs typeface="+mn-cs"/>
              </a:rPr>
              <a:t>Zopiklon</a:t>
            </a:r>
            <a:r>
              <a:rPr lang="nb-NO" sz="1200" i="1" kern="1200" dirty="0">
                <a:solidFill>
                  <a:schemeClr val="tx1"/>
                </a:solidFill>
                <a:effectLst/>
                <a:latin typeface="+mn-lt"/>
                <a:ea typeface="+mn-ea"/>
                <a:cs typeface="+mn-cs"/>
              </a:rPr>
              <a:t> inntil 7,5 mg /døgn (dersom legemiddelet er inntatt minimum 8 timer før kjøring).»</a:t>
            </a:r>
          </a:p>
          <a:p>
            <a:endParaRPr lang="nb-NO" sz="1200" b="0" i="1" kern="1200" dirty="0">
              <a:solidFill>
                <a:schemeClr val="tx1"/>
              </a:solidFill>
              <a:effectLst/>
              <a:latin typeface="+mn-lt"/>
              <a:ea typeface="+mn-ea"/>
              <a:cs typeface="+mn-cs"/>
            </a:endParaRPr>
          </a:p>
          <a:p>
            <a:r>
              <a:rPr lang="nb-NO" sz="1200" b="0" i="1" kern="1200" dirty="0">
                <a:solidFill>
                  <a:schemeClr val="tx1"/>
                </a:solidFill>
                <a:effectLst/>
                <a:latin typeface="+mn-lt"/>
                <a:ea typeface="+mn-ea"/>
                <a:cs typeface="+mn-cs"/>
              </a:rPr>
              <a:t>§ 37.  Bruk av flere legemidler opplistet i § 36.</a:t>
            </a:r>
          </a:p>
          <a:p>
            <a:r>
              <a:rPr lang="nb-NO" sz="1200" b="0" i="1" kern="1200" dirty="0">
                <a:solidFill>
                  <a:schemeClr val="tx1"/>
                </a:solidFill>
                <a:effectLst/>
                <a:latin typeface="+mn-lt"/>
                <a:ea typeface="+mn-ea"/>
                <a:cs typeface="+mn-cs"/>
              </a:rPr>
              <a:t>Ved bruk av to legemidler opplistet i § 36, reduseres angitt døgndose med 50 %. </a:t>
            </a:r>
            <a:endParaRPr lang="nb-NO" sz="1200" b="0" i="0" kern="1200" dirty="0">
              <a:solidFill>
                <a:schemeClr val="tx1"/>
              </a:solidFill>
              <a:effectLst/>
              <a:latin typeface="+mn-lt"/>
              <a:ea typeface="+mn-ea"/>
              <a:cs typeface="+mn-cs"/>
            </a:endParaRPr>
          </a:p>
          <a:p>
            <a:r>
              <a:rPr lang="nb-NO" sz="1200" b="0" i="1" kern="1200" dirty="0">
                <a:solidFill>
                  <a:schemeClr val="tx1"/>
                </a:solidFill>
                <a:effectLst/>
                <a:latin typeface="+mn-lt"/>
                <a:ea typeface="+mn-ea"/>
                <a:cs typeface="+mn-cs"/>
              </a:rPr>
              <a:t>Helsekrav er ikke oppfylt ved bruk av tre eller flere legemidler opplistet i § 36.</a:t>
            </a:r>
            <a:endParaRPr lang="nb-NO" sz="1200" b="0" i="0" kern="1200" dirty="0">
              <a:solidFill>
                <a:schemeClr val="tx1"/>
              </a:solidFill>
              <a:effectLst/>
              <a:latin typeface="+mn-lt"/>
              <a:ea typeface="+mn-ea"/>
              <a:cs typeface="+mn-cs"/>
            </a:endParaRPr>
          </a:p>
          <a:p>
            <a:endParaRPr lang="nb-NO" sz="1200" b="0" i="0" kern="1200" baseline="0" dirty="0">
              <a:solidFill>
                <a:schemeClr val="tx1"/>
              </a:solidFill>
              <a:effectLst/>
              <a:latin typeface="+mn-lt"/>
              <a:ea typeface="+mn-ea"/>
              <a:cs typeface="+mn-cs"/>
            </a:endParaRPr>
          </a:p>
          <a:p>
            <a:r>
              <a:rPr lang="nb-NO" sz="1200" i="0" kern="1200" baseline="0" dirty="0">
                <a:solidFill>
                  <a:schemeClr val="tx1"/>
                </a:solidFill>
                <a:effectLst/>
                <a:latin typeface="+mn-lt"/>
                <a:ea typeface="+mn-ea"/>
                <a:cs typeface="+mn-cs"/>
              </a:rPr>
              <a:t>Så helsekravet er </a:t>
            </a:r>
            <a:r>
              <a:rPr lang="nb-NO" sz="1200" i="1" kern="1200" baseline="0" dirty="0">
                <a:solidFill>
                  <a:schemeClr val="tx1"/>
                </a:solidFill>
                <a:effectLst/>
                <a:latin typeface="+mn-lt"/>
                <a:ea typeface="+mn-ea"/>
                <a:cs typeface="+mn-cs"/>
              </a:rPr>
              <a:t>ikke </a:t>
            </a:r>
            <a:r>
              <a:rPr lang="nb-NO" sz="1200" i="0" kern="1200" baseline="0" dirty="0">
                <a:solidFill>
                  <a:schemeClr val="tx1"/>
                </a:solidFill>
                <a:effectLst/>
                <a:latin typeface="+mn-lt"/>
                <a:ea typeface="+mn-ea"/>
                <a:cs typeface="+mn-cs"/>
              </a:rPr>
              <a:t>oppfylt som følge av kombinasjonsbruk som gjør at dosegrensen er overskredet både for </a:t>
            </a:r>
            <a:r>
              <a:rPr lang="nb-NO" sz="1200" i="0" kern="1200" baseline="0">
                <a:solidFill>
                  <a:schemeClr val="tx1"/>
                </a:solidFill>
                <a:effectLst/>
                <a:latin typeface="+mn-lt"/>
                <a:ea typeface="+mn-ea"/>
                <a:cs typeface="+mn-cs"/>
              </a:rPr>
              <a:t>oxazepam</a:t>
            </a:r>
            <a:r>
              <a:rPr lang="nb-NO" sz="1200" i="0" kern="1200" baseline="0" dirty="0">
                <a:solidFill>
                  <a:schemeClr val="tx1"/>
                </a:solidFill>
                <a:effectLst/>
                <a:latin typeface="+mn-lt"/>
                <a:ea typeface="+mn-ea"/>
                <a:cs typeface="+mn-cs"/>
              </a:rPr>
              <a:t> og </a:t>
            </a:r>
            <a:r>
              <a:rPr lang="nb-NO" sz="1200" i="0" kern="1200" baseline="0" dirty="0" err="1">
                <a:solidFill>
                  <a:schemeClr val="tx1"/>
                </a:solidFill>
                <a:effectLst/>
                <a:latin typeface="+mn-lt"/>
                <a:ea typeface="+mn-ea"/>
                <a:cs typeface="+mn-cs"/>
              </a:rPr>
              <a:t>zopiklon</a:t>
            </a:r>
            <a:r>
              <a:rPr lang="nb-NO" sz="1200" i="0" kern="1200" baseline="0" dirty="0">
                <a:solidFill>
                  <a:schemeClr val="tx1"/>
                </a:solidFill>
                <a:effectLst/>
                <a:latin typeface="+mn-lt"/>
                <a:ea typeface="+mn-ea"/>
                <a:cs typeface="+mn-cs"/>
              </a:rPr>
              <a:t>.</a:t>
            </a:r>
            <a:endParaRPr lang="nb-NO" sz="1200" i="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dirty="0"/>
              <a:t>Kan vedkommende kjøre inntil videre?</a:t>
            </a:r>
            <a:r>
              <a:rPr lang="nb-NO" sz="1200" dirty="0"/>
              <a:t> </a:t>
            </a:r>
          </a:p>
          <a:p>
            <a:r>
              <a:rPr lang="nb-NO" sz="1200" dirty="0"/>
              <a:t>Nei</a:t>
            </a:r>
            <a:r>
              <a:rPr lang="nb-NO" sz="1200" baseline="0" dirty="0"/>
              <a:t> – når helsekravet ikke er oppfylt kan kjøring ikke finne sted. </a:t>
            </a:r>
            <a:r>
              <a:rPr lang="nb-NO" sz="1200" dirty="0"/>
              <a:t> </a:t>
            </a:r>
          </a:p>
          <a:p>
            <a:endParaRPr lang="nb-NO" sz="1200" dirty="0"/>
          </a:p>
          <a:p>
            <a:r>
              <a:rPr lang="nb-NO" sz="1200" b="1" dirty="0"/>
              <a:t>Må du sende melding til fylkesmannen?</a:t>
            </a:r>
            <a:r>
              <a:rPr lang="nb-NO" sz="1200" dirty="0"/>
              <a:t> </a:t>
            </a:r>
          </a:p>
          <a:p>
            <a:r>
              <a:rPr lang="nb-NO" sz="1200" dirty="0"/>
              <a:t>Dersom</a:t>
            </a:r>
            <a:r>
              <a:rPr lang="nb-NO" sz="1200" baseline="0" dirty="0"/>
              <a:t> behandlingen viser seg å bli langvarig må du sende melding.</a:t>
            </a:r>
            <a:r>
              <a:rPr lang="nb-NO" sz="1200" dirty="0"/>
              <a:t> </a:t>
            </a:r>
          </a:p>
          <a:p>
            <a:endParaRPr lang="nb-NO" sz="1200" dirty="0"/>
          </a:p>
          <a:p>
            <a:r>
              <a:rPr lang="nb-NO" sz="1200" b="1" dirty="0"/>
              <a:t>Hva skal eventuelt til for at kjøring kan gjenopptas? </a:t>
            </a:r>
          </a:p>
          <a:p>
            <a:r>
              <a:rPr lang="nb-NO" sz="1200" b="0" dirty="0"/>
              <a:t>Legemiddelbehandling</a:t>
            </a:r>
            <a:r>
              <a:rPr lang="nb-NO" sz="1200" b="0" baseline="0" dirty="0"/>
              <a:t> må endres. </a:t>
            </a:r>
            <a:endParaRPr lang="nb-NO" b="0" dirty="0"/>
          </a:p>
        </p:txBody>
      </p:sp>
      <p:sp>
        <p:nvSpPr>
          <p:cNvPr id="4" name="Plassholder for lysbildenummer 3"/>
          <p:cNvSpPr>
            <a:spLocks noGrp="1"/>
          </p:cNvSpPr>
          <p:nvPr>
            <p:ph type="sldNum" sz="quarter" idx="10"/>
          </p:nvPr>
        </p:nvSpPr>
        <p:spPr/>
        <p:txBody>
          <a:bodyPr/>
          <a:lstStyle/>
          <a:p>
            <a:fld id="{B7633025-7D56-4A9C-B875-A52CC2C5552C}" type="slidenum">
              <a:rPr lang="nb-NO" smtClean="0"/>
              <a:t>11</a:t>
            </a:fld>
            <a:endParaRPr lang="nb-NO"/>
          </a:p>
        </p:txBody>
      </p:sp>
    </p:spTree>
    <p:extLst>
      <p:ext uri="{BB962C8B-B14F-4D97-AF65-F5344CB8AC3E}">
        <p14:creationId xmlns:p14="http://schemas.microsoft.com/office/powerpoint/2010/main" val="3371593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dirty="0"/>
              <a:t>Er helsekravet oppfylt for førerkortgruppe 1? </a:t>
            </a:r>
          </a:p>
          <a:p>
            <a:pPr lvl="0"/>
            <a:r>
              <a:rPr lang="nb-NO" sz="1200" b="0" i="1" kern="1200" dirty="0">
                <a:solidFill>
                  <a:schemeClr val="tx1"/>
                </a:solidFill>
                <a:effectLst/>
                <a:latin typeface="+mn-lt"/>
                <a:ea typeface="+mn-ea"/>
                <a:cs typeface="+mn-cs"/>
              </a:rPr>
              <a:t>§ 35. Generelle helsekrav ved bruk av midler som kan påvirke kjøreevnen</a:t>
            </a:r>
            <a:endParaRPr lang="nb-NO" sz="1200" b="0" kern="1200" dirty="0">
              <a:solidFill>
                <a:schemeClr val="tx1"/>
              </a:solidFill>
              <a:effectLst/>
              <a:latin typeface="+mn-lt"/>
              <a:ea typeface="+mn-ea"/>
              <a:cs typeface="+mn-cs"/>
            </a:endParaRPr>
          </a:p>
          <a:p>
            <a:pPr lvl="0"/>
            <a:r>
              <a:rPr lang="nb-NO" sz="1200" b="0" i="1" kern="1200" dirty="0">
                <a:solidFill>
                  <a:schemeClr val="tx1"/>
                </a:solidFill>
                <a:effectLst/>
                <a:latin typeface="+mn-lt"/>
                <a:ea typeface="+mn-ea"/>
                <a:cs typeface="+mn-cs"/>
              </a:rPr>
              <a:t>Helsekrav er ikke oppfylt dersom alkohol, rusmidler eller legemidler brukes i et omfang og på en måte som fører til helsesvekkelse med økt trafikksikkerhetsrisiko.» </a:t>
            </a:r>
          </a:p>
          <a:p>
            <a:pPr lvl="0"/>
            <a:endParaRPr lang="nb-NO" sz="1200" b="0" i="1" kern="1200" baseline="0" dirty="0">
              <a:solidFill>
                <a:schemeClr val="tx1"/>
              </a:solidFill>
              <a:effectLst/>
              <a:latin typeface="+mn-lt"/>
              <a:ea typeface="+mn-ea"/>
              <a:cs typeface="+mn-cs"/>
            </a:endParaRPr>
          </a:p>
          <a:p>
            <a:pPr lvl="0"/>
            <a:r>
              <a:rPr lang="nb-NO" sz="1200" b="0" i="1" kern="1200" baseline="0" dirty="0">
                <a:solidFill>
                  <a:schemeClr val="tx1"/>
                </a:solidFill>
                <a:effectLst/>
                <a:latin typeface="+mn-lt"/>
                <a:ea typeface="+mn-ea"/>
                <a:cs typeface="+mn-cs"/>
              </a:rPr>
              <a:t>§ 36. Punkt 2B. </a:t>
            </a:r>
          </a:p>
          <a:p>
            <a:pPr lvl="0"/>
            <a:r>
              <a:rPr lang="nb-NO" sz="1200" b="0" i="1" kern="1200" dirty="0">
                <a:solidFill>
                  <a:schemeClr val="tx1"/>
                </a:solidFill>
                <a:effectLst/>
                <a:latin typeface="+mn-lt"/>
                <a:ea typeface="+mn-ea"/>
                <a:cs typeface="+mn-cs"/>
              </a:rPr>
              <a:t>Helsekrav oppfylt etter seks måneders rusfrihet dokumentert ved egnede prøver.</a:t>
            </a:r>
            <a:endParaRPr lang="nb-NO" sz="1200" b="0" kern="1200" dirty="0">
              <a:solidFill>
                <a:schemeClr val="tx1"/>
              </a:solidFill>
              <a:effectLst/>
              <a:latin typeface="+mn-lt"/>
              <a:ea typeface="+mn-ea"/>
              <a:cs typeface="+mn-cs"/>
            </a:endParaRPr>
          </a:p>
          <a:p>
            <a:pPr lvl="0"/>
            <a:r>
              <a:rPr lang="nb-NO" sz="1200" b="0" i="1" kern="1200" dirty="0">
                <a:solidFill>
                  <a:schemeClr val="tx1"/>
                </a:solidFill>
                <a:effectLst/>
                <a:latin typeface="+mn-lt"/>
                <a:ea typeface="+mn-ea"/>
                <a:cs typeface="+mn-cs"/>
              </a:rPr>
              <a:t> </a:t>
            </a:r>
            <a:endParaRPr lang="nb-NO" sz="1200" b="0" kern="1200" dirty="0">
              <a:solidFill>
                <a:schemeClr val="tx1"/>
              </a:solidFill>
              <a:effectLst/>
              <a:latin typeface="+mn-lt"/>
              <a:ea typeface="+mn-ea"/>
              <a:cs typeface="+mn-cs"/>
            </a:endParaRPr>
          </a:p>
          <a:p>
            <a:pPr lvl="0"/>
            <a:r>
              <a:rPr lang="nb-NO" sz="1200" b="0" i="1" kern="1200" dirty="0">
                <a:solidFill>
                  <a:schemeClr val="tx1"/>
                </a:solidFill>
                <a:effectLst/>
                <a:latin typeface="+mn-lt"/>
                <a:ea typeface="+mn-ea"/>
                <a:cs typeface="+mn-cs"/>
              </a:rPr>
              <a:t>Helseattest kan deretter gis for inntil ett år av gangen i tre år forutsatt at umeldte </a:t>
            </a:r>
            <a:r>
              <a:rPr lang="nb-NO" sz="1200" b="0" i="1" kern="1200" dirty="0" err="1">
                <a:solidFill>
                  <a:schemeClr val="tx1"/>
                </a:solidFill>
                <a:effectLst/>
                <a:latin typeface="+mn-lt"/>
                <a:ea typeface="+mn-ea"/>
                <a:cs typeface="+mn-cs"/>
              </a:rPr>
              <a:t>kvartalsvise</a:t>
            </a:r>
            <a:r>
              <a:rPr lang="nb-NO" sz="1200" b="0" i="1" kern="1200" dirty="0">
                <a:solidFill>
                  <a:schemeClr val="tx1"/>
                </a:solidFill>
                <a:effectLst/>
                <a:latin typeface="+mn-lt"/>
                <a:ea typeface="+mn-ea"/>
                <a:cs typeface="+mn-cs"/>
              </a:rPr>
              <a:t> kontroller viser fortsatt rusfrihet.</a:t>
            </a:r>
            <a:endParaRPr lang="nb-NO" sz="1200" b="0" kern="1200" dirty="0">
              <a:solidFill>
                <a:schemeClr val="tx1"/>
              </a:solidFill>
              <a:effectLst/>
              <a:latin typeface="+mn-lt"/>
              <a:ea typeface="+mn-ea"/>
              <a:cs typeface="+mn-cs"/>
            </a:endParaRPr>
          </a:p>
          <a:p>
            <a:pPr lvl="0"/>
            <a:r>
              <a:rPr lang="nb-NO" sz="1200" b="0" i="1" kern="1200" dirty="0">
                <a:solidFill>
                  <a:schemeClr val="tx1"/>
                </a:solidFill>
                <a:effectLst/>
                <a:latin typeface="+mn-lt"/>
                <a:ea typeface="+mn-ea"/>
                <a:cs typeface="+mn-cs"/>
              </a:rPr>
              <a:t> </a:t>
            </a:r>
            <a:endParaRPr lang="nb-NO" sz="1200" b="0" kern="1200" dirty="0">
              <a:solidFill>
                <a:schemeClr val="tx1"/>
              </a:solidFill>
              <a:effectLst/>
              <a:latin typeface="+mn-lt"/>
              <a:ea typeface="+mn-ea"/>
              <a:cs typeface="+mn-cs"/>
            </a:endParaRPr>
          </a:p>
          <a:p>
            <a:pPr lvl="0"/>
            <a:r>
              <a:rPr lang="nb-NO" sz="1200" b="0" i="1" kern="1200" dirty="0">
                <a:solidFill>
                  <a:schemeClr val="tx1"/>
                </a:solidFill>
                <a:effectLst/>
                <a:latin typeface="+mn-lt"/>
                <a:ea typeface="+mn-ea"/>
                <a:cs typeface="+mn-cs"/>
              </a:rPr>
              <a:t>Helseattest kan deretter gis med inntil fem års varighet, før den kan gis med vanlig varighet.</a:t>
            </a:r>
            <a:endParaRPr lang="nb-NO" sz="1200" b="0" kern="1200" dirty="0">
              <a:solidFill>
                <a:schemeClr val="tx1"/>
              </a:solidFill>
              <a:effectLst/>
              <a:latin typeface="+mn-lt"/>
              <a:ea typeface="+mn-ea"/>
              <a:cs typeface="+mn-cs"/>
            </a:endParaRPr>
          </a:p>
          <a:p>
            <a:pPr lvl="1"/>
            <a:endParaRPr lang="nb-NO" sz="1200" i="1" kern="1200" baseline="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Helsekravet er ikke oppfylt</a:t>
            </a:r>
            <a:r>
              <a:rPr lang="nb-NO" sz="1200" kern="1200" baseline="0" dirty="0">
                <a:solidFill>
                  <a:schemeClr val="tx1"/>
                </a:solidFill>
                <a:effectLst/>
                <a:latin typeface="+mn-lt"/>
                <a:ea typeface="+mn-ea"/>
                <a:cs typeface="+mn-cs"/>
              </a:rPr>
              <a:t> pga. regelmessig bruk av illegale rusmidler over en lengre tidsperiode. </a:t>
            </a:r>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r>
              <a:rPr lang="nb-NO" sz="1200" b="1" dirty="0"/>
              <a:t>Kan vedkommende kjøre inntil videre? </a:t>
            </a:r>
          </a:p>
          <a:p>
            <a:r>
              <a:rPr lang="nb-NO" sz="1200" dirty="0"/>
              <a:t>Nei</a:t>
            </a:r>
            <a:r>
              <a:rPr lang="nb-NO" sz="1200" baseline="0" dirty="0"/>
              <a:t> – når helsekravet ikke er oppfylt kan kjøring ikke finne sted. </a:t>
            </a:r>
            <a:r>
              <a:rPr lang="nb-NO" sz="1200" dirty="0"/>
              <a:t> </a:t>
            </a:r>
          </a:p>
          <a:p>
            <a:endParaRPr lang="nb-NO" sz="1200" dirty="0"/>
          </a:p>
          <a:p>
            <a:r>
              <a:rPr lang="nb-NO" sz="1200" b="1" dirty="0"/>
              <a:t>Må du sende melding til fylkesmannen?</a:t>
            </a:r>
            <a:r>
              <a:rPr lang="nb-NO" sz="1200" dirty="0"/>
              <a:t> </a:t>
            </a:r>
          </a:p>
          <a:p>
            <a:r>
              <a:rPr lang="nb-NO" sz="1200" dirty="0"/>
              <a:t>Nei</a:t>
            </a:r>
            <a:r>
              <a:rPr lang="nb-NO" sz="1200" baseline="0" dirty="0"/>
              <a:t> – ikke så lenge vedkommende innenfor seks måneder igjen fyller helsekravet. Dersom han ikke oppfyller bestemmelsene i løpet av oppfølgingen, må tilstanden meldes. </a:t>
            </a:r>
          </a:p>
          <a:p>
            <a:endParaRPr lang="nb-NO" sz="1200" baseline="0" dirty="0"/>
          </a:p>
          <a:p>
            <a:r>
              <a:rPr lang="nb-NO" sz="1200" kern="1200" dirty="0">
                <a:solidFill>
                  <a:schemeClr val="tx1"/>
                </a:solidFill>
                <a:effectLst/>
                <a:latin typeface="+mn-lt"/>
                <a:ea typeface="+mn-ea"/>
                <a:cs typeface="+mn-cs"/>
              </a:rPr>
              <a:t>Utgangspunkt for beregning av  tidspunkt for meldeplikt er når legen ved undersøkelse finner at det foreligger en helseskadelig bruk (undersøkelses- og konstateringstidspunktet). Det skal ikke medregnes i 6-månedersregelen for meldeplikt at det har vært skadelig bruk før man oppsøkte lege, selv om det er sannsynliggjort at det har pågått skadelig bruk over tid. Etter en individuell vurdering kan likevel meldeplikt utløses, dersom legen anser at helsekravene i § 36 ikke vil være oppfylt innen 6 måneder fra undersøkelsestidspunktet. </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Dersom det tar tid fra man oppsøker lege, til behandlings- og oppfølgingsopplegg settes i gang, f.eks. på grunn av ventetid på plass eller individuelle forhold, vil meldeplikten utløses, for da vil ikke vilkåret om at man må ha vært fulgt opp og ha testet negativt i 6 måneder være oppfylt før det har gått mer enn 6 måneder. I tillegg blir vil det være meldeplikt dersom legen/psykologen etter en individuell vurdering anser at pasienten ikke kommer til å oppfylle helsekravene innen 6 måneder. </a:t>
            </a:r>
          </a:p>
          <a:p>
            <a:endParaRPr lang="nb-NO" sz="1200" dirty="0"/>
          </a:p>
          <a:p>
            <a:endParaRPr lang="nb-NO" sz="1200" dirty="0"/>
          </a:p>
          <a:p>
            <a:r>
              <a:rPr lang="nb-NO" sz="1200" b="1" dirty="0"/>
              <a:t>Hva skal eventuelt til for at kjøring kan gjenopptas?</a:t>
            </a:r>
            <a:r>
              <a:rPr lang="nb-NO" sz="1200" dirty="0"/>
              <a:t> </a:t>
            </a:r>
          </a:p>
          <a:p>
            <a:r>
              <a:rPr lang="nb-NO" sz="1200" dirty="0"/>
              <a:t>Når rusfrihet er dokumentert i minst seks måneder. </a:t>
            </a:r>
            <a:endParaRPr lang="nb-NO" dirty="0"/>
          </a:p>
        </p:txBody>
      </p:sp>
      <p:sp>
        <p:nvSpPr>
          <p:cNvPr id="4" name="Plassholder for lysbildenummer 3"/>
          <p:cNvSpPr>
            <a:spLocks noGrp="1"/>
          </p:cNvSpPr>
          <p:nvPr>
            <p:ph type="sldNum" sz="quarter" idx="10"/>
          </p:nvPr>
        </p:nvSpPr>
        <p:spPr/>
        <p:txBody>
          <a:bodyPr/>
          <a:lstStyle/>
          <a:p>
            <a:fld id="{B7633025-7D56-4A9C-B875-A52CC2C5552C}" type="slidenum">
              <a:rPr lang="nb-NO" smtClean="0"/>
              <a:t>12</a:t>
            </a:fld>
            <a:endParaRPr lang="nb-NO"/>
          </a:p>
        </p:txBody>
      </p:sp>
    </p:spTree>
    <p:extLst>
      <p:ext uri="{BB962C8B-B14F-4D97-AF65-F5344CB8AC3E}">
        <p14:creationId xmlns:p14="http://schemas.microsoft.com/office/powerpoint/2010/main" val="3824743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a:t>Er helsekravet oppfylt for førerkortgruppe 1? </a:t>
            </a:r>
          </a:p>
          <a:p>
            <a:pPr lvl="0"/>
            <a:r>
              <a:rPr lang="nb-NO" sz="1200" i="1" kern="1200">
                <a:solidFill>
                  <a:schemeClr val="tx1"/>
                </a:solidFill>
                <a:effectLst/>
                <a:latin typeface="+mn-lt"/>
                <a:ea typeface="+mn-ea"/>
                <a:cs typeface="+mn-cs"/>
              </a:rPr>
              <a:t>§ 20, punkt 1B: Enkeltstående uprovosert</a:t>
            </a:r>
            <a:r>
              <a:rPr lang="nb-NO" sz="1200" i="1" kern="1200" baseline="0">
                <a:solidFill>
                  <a:schemeClr val="tx1"/>
                </a:solidFill>
                <a:effectLst/>
                <a:latin typeface="+mn-lt"/>
                <a:ea typeface="+mn-ea"/>
                <a:cs typeface="+mn-cs"/>
              </a:rPr>
              <a:t> anfall:</a:t>
            </a:r>
          </a:p>
          <a:p>
            <a:pPr lvl="0"/>
            <a:endParaRPr lang="nb-NO" sz="1200" i="1" kern="1200" baseline="0">
              <a:solidFill>
                <a:schemeClr val="tx1"/>
              </a:solidFill>
              <a:effectLst/>
              <a:latin typeface="+mn-lt"/>
              <a:ea typeface="+mn-ea"/>
              <a:cs typeface="+mn-cs"/>
            </a:endParaRPr>
          </a:p>
          <a:p>
            <a:pPr lvl="0"/>
            <a:r>
              <a:rPr lang="nb-NO" sz="1200" i="1" kern="1200" baseline="0">
                <a:solidFill>
                  <a:schemeClr val="tx1"/>
                </a:solidFill>
                <a:effectLst/>
                <a:latin typeface="+mn-lt"/>
                <a:ea typeface="+mn-ea"/>
                <a:cs typeface="+mn-cs"/>
              </a:rPr>
              <a:t>«</a:t>
            </a:r>
            <a:r>
              <a:rPr lang="nb-NO" sz="1200" i="1" kern="1200">
                <a:solidFill>
                  <a:schemeClr val="tx1"/>
                </a:solidFill>
                <a:effectLst/>
                <a:latin typeface="+mn-lt"/>
                <a:ea typeface="+mn-ea"/>
                <a:cs typeface="+mn-cs"/>
              </a:rPr>
              <a:t>Helsekrav oppfylt etter ett år uten anfall dersom nevrolog vurderer lav årlig risiko for nytt anfall.</a:t>
            </a:r>
            <a:endParaRPr lang="nb-NO" sz="1200" kern="1200">
              <a:solidFill>
                <a:schemeClr val="tx1"/>
              </a:solidFill>
              <a:effectLst/>
              <a:latin typeface="+mn-lt"/>
              <a:ea typeface="+mn-ea"/>
              <a:cs typeface="+mn-cs"/>
            </a:endParaRPr>
          </a:p>
          <a:p>
            <a:pPr lvl="0"/>
            <a:r>
              <a:rPr lang="nb-NO" sz="1200" i="1" kern="1200">
                <a:solidFill>
                  <a:schemeClr val="tx1"/>
                </a:solidFill>
                <a:effectLst/>
                <a:latin typeface="+mn-lt"/>
                <a:ea typeface="+mn-ea"/>
                <a:cs typeface="+mn-cs"/>
              </a:rPr>
              <a:t> </a:t>
            </a:r>
            <a:endParaRPr lang="nb-NO" sz="1200" kern="1200">
              <a:solidFill>
                <a:schemeClr val="tx1"/>
              </a:solidFill>
              <a:effectLst/>
              <a:latin typeface="+mn-lt"/>
              <a:ea typeface="+mn-ea"/>
              <a:cs typeface="+mn-cs"/>
            </a:endParaRPr>
          </a:p>
          <a:p>
            <a:pPr lvl="0"/>
            <a:r>
              <a:rPr lang="nb-NO" sz="1200" i="1" kern="1200">
                <a:solidFill>
                  <a:schemeClr val="tx1"/>
                </a:solidFill>
                <a:effectLst/>
                <a:latin typeface="+mn-lt"/>
                <a:ea typeface="+mn-ea"/>
                <a:cs typeface="+mn-cs"/>
              </a:rPr>
              <a:t>Ved vurdering av anfallsrisiko skal det legges vekt på om det er påvist epileptiform aktivitet ved EEG og om det er påviste strukturelle endringer i hjernen som kan være årsak til anfallet.»</a:t>
            </a:r>
            <a:endParaRPr lang="nb-NO" sz="1200" i="0" kern="1200">
              <a:solidFill>
                <a:schemeClr val="tx1"/>
              </a:solidFill>
              <a:effectLst/>
              <a:latin typeface="+mn-lt"/>
              <a:ea typeface="+mn-ea"/>
              <a:cs typeface="+mn-cs"/>
            </a:endParaRPr>
          </a:p>
          <a:p>
            <a:pPr lvl="0"/>
            <a:endParaRPr lang="nb-NO" sz="1200" i="0" kern="1200">
              <a:solidFill>
                <a:schemeClr val="tx1"/>
              </a:solidFill>
              <a:effectLst/>
              <a:latin typeface="+mn-lt"/>
              <a:ea typeface="+mn-ea"/>
              <a:cs typeface="+mn-cs"/>
            </a:endParaRPr>
          </a:p>
          <a:p>
            <a:pPr lvl="0"/>
            <a:r>
              <a:rPr lang="nb-NO" sz="1200" i="0" kern="1200">
                <a:solidFill>
                  <a:schemeClr val="tx1"/>
                </a:solidFill>
                <a:effectLst/>
                <a:latin typeface="+mn-lt"/>
                <a:ea typeface="+mn-ea"/>
                <a:cs typeface="+mn-cs"/>
              </a:rPr>
              <a:t>Helsekravet</a:t>
            </a:r>
            <a:r>
              <a:rPr lang="nb-NO" sz="1200" i="0" kern="1200" baseline="0">
                <a:solidFill>
                  <a:schemeClr val="tx1"/>
                </a:solidFill>
                <a:effectLst/>
                <a:latin typeface="+mn-lt"/>
                <a:ea typeface="+mn-ea"/>
                <a:cs typeface="+mn-cs"/>
              </a:rPr>
              <a:t> er følgelig ikke oppfylt. </a:t>
            </a:r>
            <a:endParaRPr lang="nb-NO" sz="1200"/>
          </a:p>
          <a:p>
            <a:endParaRPr lang="nb-NO" sz="1200" kern="1200">
              <a:solidFill>
                <a:schemeClr val="tx1"/>
              </a:solidFill>
              <a:effectLst/>
              <a:latin typeface="+mn-lt"/>
              <a:ea typeface="+mn-ea"/>
              <a:cs typeface="+mn-cs"/>
            </a:endParaRPr>
          </a:p>
          <a:p>
            <a:r>
              <a:rPr lang="nb-NO" sz="1200" b="1"/>
              <a:t>Kan vedkommende kjøre inntil videre?</a:t>
            </a:r>
            <a:r>
              <a:rPr lang="nb-NO" sz="1200"/>
              <a:t> </a:t>
            </a:r>
          </a:p>
          <a:p>
            <a:r>
              <a:rPr lang="nb-NO" sz="1200"/>
              <a:t>Nei</a:t>
            </a:r>
            <a:r>
              <a:rPr lang="nb-NO" sz="1200" baseline="0"/>
              <a:t> – når helsekravet ikke er oppfylt kan kjøring ikke finne sted. </a:t>
            </a:r>
            <a:r>
              <a:rPr lang="nb-NO" sz="1200"/>
              <a:t> </a:t>
            </a:r>
          </a:p>
          <a:p>
            <a:endParaRPr lang="nb-NO" sz="1200"/>
          </a:p>
          <a:p>
            <a:r>
              <a:rPr lang="nb-NO" sz="1200" b="1"/>
              <a:t>Må du sende melding til fylkesmannen?</a:t>
            </a:r>
            <a:r>
              <a:rPr lang="nb-NO" sz="1200"/>
              <a:t> </a:t>
            </a:r>
          </a:p>
          <a:p>
            <a:r>
              <a:rPr lang="nb-NO" sz="1200"/>
              <a:t>Ja, helsekravet vil ikke være oppfylt i en periode på</a:t>
            </a:r>
            <a:r>
              <a:rPr lang="nb-NO" sz="1200" baseline="0"/>
              <a:t> mer enn seks måneder. </a:t>
            </a:r>
            <a:endParaRPr lang="nb-NO" sz="1200"/>
          </a:p>
          <a:p>
            <a:endParaRPr lang="nb-NO" sz="1200"/>
          </a:p>
          <a:p>
            <a:r>
              <a:rPr lang="nb-NO" sz="1200" b="1"/>
              <a:t>Hva skal eventuelt til for at kjøring kan gjenopptas?</a:t>
            </a:r>
            <a:r>
              <a:rPr lang="nb-NO" sz="1200"/>
              <a:t> </a:t>
            </a:r>
          </a:p>
          <a:p>
            <a:r>
              <a:rPr lang="nb-NO" sz="1200"/>
              <a:t>Etter ett år dersom nevrolog mener anfallsrisiko er lav. </a:t>
            </a:r>
            <a:endParaRPr lang="nb-NO"/>
          </a:p>
        </p:txBody>
      </p:sp>
      <p:sp>
        <p:nvSpPr>
          <p:cNvPr id="4" name="Plassholder for lysbildenummer 3"/>
          <p:cNvSpPr>
            <a:spLocks noGrp="1"/>
          </p:cNvSpPr>
          <p:nvPr>
            <p:ph type="sldNum" sz="quarter" idx="10"/>
          </p:nvPr>
        </p:nvSpPr>
        <p:spPr/>
        <p:txBody>
          <a:bodyPr/>
          <a:lstStyle/>
          <a:p>
            <a:fld id="{B7633025-7D56-4A9C-B875-A52CC2C5552C}" type="slidenum">
              <a:rPr lang="nb-NO" smtClean="0"/>
              <a:t>13</a:t>
            </a:fld>
            <a:endParaRPr lang="nb-NO"/>
          </a:p>
        </p:txBody>
      </p:sp>
    </p:spTree>
    <p:extLst>
      <p:ext uri="{BB962C8B-B14F-4D97-AF65-F5344CB8AC3E}">
        <p14:creationId xmlns:p14="http://schemas.microsoft.com/office/powerpoint/2010/main" val="25823039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pic>
        <p:nvPicPr>
          <p:cNvPr id="7" name="Bilde 6" descr="dot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6502" y="4380293"/>
            <a:ext cx="4247497" cy="2477706"/>
          </a:xfrm>
          <a:prstGeom prst="rect">
            <a:avLst/>
          </a:prstGeom>
        </p:spPr>
      </p:pic>
      <p:sp>
        <p:nvSpPr>
          <p:cNvPr id="2" name="Tittel 1"/>
          <p:cNvSpPr>
            <a:spLocks noGrp="1"/>
          </p:cNvSpPr>
          <p:nvPr>
            <p:ph type="ctrTitle"/>
          </p:nvPr>
        </p:nvSpPr>
        <p:spPr>
          <a:xfrm>
            <a:off x="685800" y="2130425"/>
            <a:ext cx="7772400" cy="1470025"/>
          </a:xfrm>
        </p:spPr>
        <p:txBody>
          <a:bodyPr>
            <a:normAutofit/>
          </a:bodyPr>
          <a:lstStyle>
            <a:lvl1pPr algn="ctr">
              <a:defRPr sz="2800"/>
            </a:lvl1pPr>
          </a:lstStyle>
          <a:p>
            <a:r>
              <a:rPr lang="nb-NO" dirty="0"/>
              <a:t>Klikk for å redigere tittelstil</a:t>
            </a:r>
          </a:p>
        </p:txBody>
      </p:sp>
      <p:sp>
        <p:nvSpPr>
          <p:cNvPr id="3" name="Undertittel 2"/>
          <p:cNvSpPr>
            <a:spLocks noGrp="1"/>
          </p:cNvSpPr>
          <p:nvPr>
            <p:ph type="subTitle" idx="1"/>
          </p:nvPr>
        </p:nvSpPr>
        <p:spPr>
          <a:xfrm>
            <a:off x="1371600" y="360045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dirty="0"/>
              <a:t>Klikk for å redigere undertittelstil i malen</a:t>
            </a:r>
          </a:p>
        </p:txBody>
      </p:sp>
      <p:sp>
        <p:nvSpPr>
          <p:cNvPr id="4" name="Plassholder for dato 3"/>
          <p:cNvSpPr>
            <a:spLocks noGrp="1"/>
          </p:cNvSpPr>
          <p:nvPr>
            <p:ph type="dt" sz="half" idx="10"/>
          </p:nvPr>
        </p:nvSpPr>
        <p:spPr/>
        <p:txBody>
          <a:bodyPr/>
          <a:lstStyle/>
          <a:p>
            <a:fld id="{D7ED2A4E-DBAD-D545-9153-5137D499ABE0}" type="datetimeFigureOut">
              <a:rPr lang="nb-NO" smtClean="0"/>
              <a:t>18.10.2016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94B91AF-FEAD-BE43-948B-E8F431FEDE19}" type="slidenum">
              <a:rPr lang="nb-NO" smtClean="0"/>
              <a:t>‹#›</a:t>
            </a:fld>
            <a:endParaRPr lang="nb-NO"/>
          </a:p>
        </p:txBody>
      </p:sp>
    </p:spTree>
    <p:extLst>
      <p:ext uri="{BB962C8B-B14F-4D97-AF65-F5344CB8AC3E}">
        <p14:creationId xmlns:p14="http://schemas.microsoft.com/office/powerpoint/2010/main" val="3248290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Egendefinert oppsett">
    <p:spTree>
      <p:nvGrpSpPr>
        <p:cNvPr id="1" name=""/>
        <p:cNvGrpSpPr/>
        <p:nvPr/>
      </p:nvGrpSpPr>
      <p:grpSpPr>
        <a:xfrm>
          <a:off x="0" y="0"/>
          <a:ext cx="0" cy="0"/>
          <a:chOff x="0" y="0"/>
          <a:chExt cx="0" cy="0"/>
        </a:xfrm>
      </p:grpSpPr>
      <p:pic>
        <p:nvPicPr>
          <p:cNvPr id="6" name="Bilde 5" descr="snakkebobler.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20988" y="2202744"/>
            <a:ext cx="6161061" cy="3201811"/>
          </a:xfrm>
          <a:prstGeom prst="rect">
            <a:avLst/>
          </a:prstGeom>
        </p:spPr>
      </p:pic>
      <p:sp>
        <p:nvSpPr>
          <p:cNvPr id="2" name="Tittel 1"/>
          <p:cNvSpPr>
            <a:spLocks noGrp="1"/>
          </p:cNvSpPr>
          <p:nvPr>
            <p:ph type="title"/>
          </p:nvPr>
        </p:nvSpPr>
        <p:spPr>
          <a:xfrm>
            <a:off x="838844" y="3372637"/>
            <a:ext cx="7471211" cy="901594"/>
          </a:xfrm>
        </p:spPr>
        <p:txBody>
          <a:bodyPr/>
          <a:lstStyle>
            <a:lvl1pPr algn="ctr">
              <a:defRPr b="0">
                <a:solidFill>
                  <a:schemeClr val="bg1"/>
                </a:solidFill>
              </a:defRPr>
            </a:lvl1pPr>
          </a:lstStyle>
          <a:p>
            <a:endParaRPr lang="nb-NO" dirty="0"/>
          </a:p>
        </p:txBody>
      </p:sp>
      <p:sp>
        <p:nvSpPr>
          <p:cNvPr id="3" name="Plassholder for dato 2"/>
          <p:cNvSpPr>
            <a:spLocks noGrp="1"/>
          </p:cNvSpPr>
          <p:nvPr>
            <p:ph type="dt" sz="half" idx="10"/>
          </p:nvPr>
        </p:nvSpPr>
        <p:spPr/>
        <p:txBody>
          <a:bodyPr/>
          <a:lstStyle/>
          <a:p>
            <a:fld id="{D7ED2A4E-DBAD-D545-9153-5137D499ABE0}" type="datetimeFigureOut">
              <a:rPr lang="nb-NO" smtClean="0"/>
              <a:t>18.10.2016</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794B91AF-FEAD-BE43-948B-E8F431FEDE19}" type="slidenum">
              <a:rPr lang="nb-NO" smtClean="0"/>
              <a:t>‹#›</a:t>
            </a:fld>
            <a:endParaRPr lang="nb-NO"/>
          </a:p>
        </p:txBody>
      </p:sp>
    </p:spTree>
    <p:extLst>
      <p:ext uri="{BB962C8B-B14F-4D97-AF65-F5344CB8AC3E}">
        <p14:creationId xmlns:p14="http://schemas.microsoft.com/office/powerpoint/2010/main" val="3773095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pic>
        <p:nvPicPr>
          <p:cNvPr id="6" name="Bilde 5" descr="dots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438968"/>
            <a:ext cx="2358788" cy="1419032"/>
          </a:xfrm>
          <a:prstGeom prst="rect">
            <a:avLst/>
          </a:prstGeom>
        </p:spPr>
      </p:pic>
      <p:sp>
        <p:nvSpPr>
          <p:cNvPr id="2" name="Plassholder for dato 1"/>
          <p:cNvSpPr>
            <a:spLocks noGrp="1"/>
          </p:cNvSpPr>
          <p:nvPr>
            <p:ph type="dt" sz="half" idx="10"/>
          </p:nvPr>
        </p:nvSpPr>
        <p:spPr/>
        <p:txBody>
          <a:bodyPr/>
          <a:lstStyle/>
          <a:p>
            <a:fld id="{D7ED2A4E-DBAD-D545-9153-5137D499ABE0}" type="datetimeFigureOut">
              <a:rPr lang="nb-NO" smtClean="0"/>
              <a:t>18.10.2016</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794B91AF-FEAD-BE43-948B-E8F431FEDE19}" type="slidenum">
              <a:rPr lang="nb-NO" smtClean="0"/>
              <a:t>‹#›</a:t>
            </a:fld>
            <a:endParaRPr lang="nb-NO"/>
          </a:p>
        </p:txBody>
      </p:sp>
    </p:spTree>
    <p:extLst>
      <p:ext uri="{BB962C8B-B14F-4D97-AF65-F5344CB8AC3E}">
        <p14:creationId xmlns:p14="http://schemas.microsoft.com/office/powerpoint/2010/main" val="3981865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29841" y="457200"/>
            <a:ext cx="2949178" cy="1600200"/>
          </a:xfrm>
        </p:spPr>
        <p:txBody>
          <a:bodyPr anchor="b"/>
          <a:lstStyle>
            <a:lvl1pPr>
              <a:defRPr sz="2400"/>
            </a:lvl1pPr>
          </a:lstStyle>
          <a:p>
            <a:r>
              <a:rPr lang="nb-NO"/>
              <a:t>Klikk for å redigere tittelstil</a:t>
            </a:r>
          </a:p>
        </p:txBody>
      </p:sp>
      <p:sp>
        <p:nvSpPr>
          <p:cNvPr id="3" name="Plassholder for innhold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b-NO"/>
              <a:t>Rediger tekststiler i malen</a:t>
            </a:r>
          </a:p>
        </p:txBody>
      </p:sp>
      <p:sp>
        <p:nvSpPr>
          <p:cNvPr id="5" name="Plassholder for dato 4"/>
          <p:cNvSpPr>
            <a:spLocks noGrp="1"/>
          </p:cNvSpPr>
          <p:nvPr>
            <p:ph type="dt" sz="half" idx="10"/>
          </p:nvPr>
        </p:nvSpPr>
        <p:spPr/>
        <p:txBody>
          <a:bodyPr/>
          <a:lstStyle/>
          <a:p>
            <a:fld id="{2896D732-F447-408A-9791-CF82007D3D11}" type="datetimeFigureOut">
              <a:rPr lang="nb-NO" smtClean="0"/>
              <a:t>18.10.2016</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BEB0F263-B8F4-4F47-9BB6-769046E210BC}" type="slidenum">
              <a:rPr lang="nb-NO" smtClean="0"/>
              <a:t>‹#›</a:t>
            </a:fld>
            <a:endParaRPr lang="nb-NO"/>
          </a:p>
        </p:txBody>
      </p:sp>
    </p:spTree>
    <p:extLst>
      <p:ext uri="{BB962C8B-B14F-4D97-AF65-F5344CB8AC3E}">
        <p14:creationId xmlns:p14="http://schemas.microsoft.com/office/powerpoint/2010/main" val="3024745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pic>
        <p:nvPicPr>
          <p:cNvPr id="9" name="Bilde 8" descr="dot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6502" y="4380293"/>
            <a:ext cx="4247497" cy="2477706"/>
          </a:xfrm>
          <a:prstGeom prst="rect">
            <a:avLst/>
          </a:prstGeom>
        </p:spPr>
      </p:pic>
      <p:sp>
        <p:nvSpPr>
          <p:cNvPr id="2" name="Tittel 1"/>
          <p:cNvSpPr>
            <a:spLocks noGrp="1"/>
          </p:cNvSpPr>
          <p:nvPr>
            <p:ph type="title"/>
          </p:nvPr>
        </p:nvSpPr>
        <p:spPr/>
        <p:txBody>
          <a:bodyPr>
            <a:normAutofit/>
          </a:bodyPr>
          <a:lstStyle>
            <a:lvl1pPr>
              <a:defRPr sz="2800"/>
            </a:lvl1pPr>
          </a:lstStyle>
          <a:p>
            <a:r>
              <a:rPr lang="nb-NO" dirty="0"/>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D7ED2A4E-DBAD-D545-9153-5137D499ABE0}" type="datetimeFigureOut">
              <a:rPr lang="nb-NO" smtClean="0"/>
              <a:t>18.10.2016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94B91AF-FEAD-BE43-948B-E8F431FEDE19}" type="slidenum">
              <a:rPr lang="nb-NO" smtClean="0"/>
              <a:t>‹#›</a:t>
            </a:fld>
            <a:endParaRPr lang="nb-NO"/>
          </a:p>
        </p:txBody>
      </p:sp>
    </p:spTree>
    <p:extLst>
      <p:ext uri="{BB962C8B-B14F-4D97-AF65-F5344CB8AC3E}">
        <p14:creationId xmlns:p14="http://schemas.microsoft.com/office/powerpoint/2010/main" val="941175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Liten">
    <p:spTree>
      <p:nvGrpSpPr>
        <p:cNvPr id="1" name=""/>
        <p:cNvGrpSpPr/>
        <p:nvPr/>
      </p:nvGrpSpPr>
      <p:grpSpPr>
        <a:xfrm>
          <a:off x="0" y="0"/>
          <a:ext cx="0" cy="0"/>
          <a:chOff x="0" y="0"/>
          <a:chExt cx="0" cy="0"/>
        </a:xfrm>
      </p:grpSpPr>
      <p:pic>
        <p:nvPicPr>
          <p:cNvPr id="9" name="Bilde 8" descr="dots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438968"/>
            <a:ext cx="2358788" cy="1419032"/>
          </a:xfrm>
          <a:prstGeom prst="rect">
            <a:avLst/>
          </a:prstGeom>
        </p:spPr>
      </p:pic>
      <p:sp>
        <p:nvSpPr>
          <p:cNvPr id="2" name="Tittel 1"/>
          <p:cNvSpPr>
            <a:spLocks noGrp="1"/>
          </p:cNvSpPr>
          <p:nvPr>
            <p:ph type="title"/>
          </p:nvPr>
        </p:nvSpPr>
        <p:spPr/>
        <p:txBody>
          <a:bodyPr>
            <a:normAutofit/>
          </a:bodyPr>
          <a:lstStyle>
            <a:lvl1pPr>
              <a:defRPr sz="2800"/>
            </a:lvl1pPr>
          </a:lstStyle>
          <a:p>
            <a:r>
              <a:rPr lang="nb-NO" dirty="0"/>
              <a:t>Klikk for å redigere tittelstil</a:t>
            </a:r>
          </a:p>
        </p:txBody>
      </p:sp>
      <p:sp>
        <p:nvSpPr>
          <p:cNvPr id="3" name="Plassholder for innhold 2"/>
          <p:cNvSpPr>
            <a:spLocks noGrp="1"/>
          </p:cNvSpPr>
          <p:nvPr>
            <p:ph sz="half" idx="1"/>
          </p:nvPr>
        </p:nvSpPr>
        <p:spPr>
          <a:xfrm>
            <a:off x="838843" y="2469586"/>
            <a:ext cx="4053113" cy="3656577"/>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p:cNvSpPr>
            <a:spLocks noGrp="1"/>
          </p:cNvSpPr>
          <p:nvPr>
            <p:ph sz="half" idx="2"/>
          </p:nvPr>
        </p:nvSpPr>
        <p:spPr>
          <a:xfrm>
            <a:off x="5260420" y="2469586"/>
            <a:ext cx="3883580" cy="3214381"/>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dato 4"/>
          <p:cNvSpPr>
            <a:spLocks noGrp="1"/>
          </p:cNvSpPr>
          <p:nvPr>
            <p:ph type="dt" sz="half" idx="10"/>
          </p:nvPr>
        </p:nvSpPr>
        <p:spPr/>
        <p:txBody>
          <a:bodyPr/>
          <a:lstStyle/>
          <a:p>
            <a:fld id="{D7ED2A4E-DBAD-D545-9153-5137D499ABE0}" type="datetimeFigureOut">
              <a:rPr lang="nb-NO" smtClean="0"/>
              <a:t>18.10.2016</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794B91AF-FEAD-BE43-948B-E8F431FEDE19}" type="slidenum">
              <a:rPr lang="nb-NO" smtClean="0"/>
              <a:t>‹#›</a:t>
            </a:fld>
            <a:endParaRPr lang="nb-NO"/>
          </a:p>
        </p:txBody>
      </p:sp>
    </p:spTree>
    <p:extLst>
      <p:ext uri="{BB962C8B-B14F-4D97-AF65-F5344CB8AC3E}">
        <p14:creationId xmlns:p14="http://schemas.microsoft.com/office/powerpoint/2010/main" val="3162827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Grå">
    <p:spTree>
      <p:nvGrpSpPr>
        <p:cNvPr id="1" name=""/>
        <p:cNvGrpSpPr/>
        <p:nvPr/>
      </p:nvGrpSpPr>
      <p:grpSpPr>
        <a:xfrm>
          <a:off x="0" y="0"/>
          <a:ext cx="0" cy="0"/>
          <a:chOff x="0" y="0"/>
          <a:chExt cx="0" cy="0"/>
        </a:xfrm>
      </p:grpSpPr>
      <p:sp>
        <p:nvSpPr>
          <p:cNvPr id="10" name="Rektangel 9"/>
          <p:cNvSpPr/>
          <p:nvPr userDrawn="1"/>
        </p:nvSpPr>
        <p:spPr>
          <a:xfrm>
            <a:off x="0" y="885914"/>
            <a:ext cx="9144000" cy="5972085"/>
          </a:xfrm>
          <a:prstGeom prst="rect">
            <a:avLst/>
          </a:prstGeom>
          <a:solidFill>
            <a:schemeClr val="tx1">
              <a:lumMod val="65000"/>
              <a:lumOff val="35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solidFill>
                <a:srgbClr val="595959"/>
              </a:solidFill>
            </a:endParaRPr>
          </a:p>
        </p:txBody>
      </p:sp>
      <p:sp>
        <p:nvSpPr>
          <p:cNvPr id="2" name="Tittel 1"/>
          <p:cNvSpPr>
            <a:spLocks noGrp="1"/>
          </p:cNvSpPr>
          <p:nvPr>
            <p:ph type="title"/>
          </p:nvPr>
        </p:nvSpPr>
        <p:spPr/>
        <p:txBody>
          <a:bodyPr>
            <a:normAutofit/>
          </a:bodyPr>
          <a:lstStyle>
            <a:lvl1pPr>
              <a:defRPr sz="2800">
                <a:solidFill>
                  <a:schemeClr val="bg2"/>
                </a:solidFill>
              </a:defRPr>
            </a:lvl1pPr>
          </a:lstStyle>
          <a:p>
            <a:r>
              <a:rPr lang="nb-NO"/>
              <a:t>Klikk for å redigere tittelstil</a:t>
            </a:r>
            <a:endParaRPr lang="nb-NO" dirty="0"/>
          </a:p>
        </p:txBody>
      </p:sp>
      <p:sp>
        <p:nvSpPr>
          <p:cNvPr id="3" name="Plassholder for innhold 2"/>
          <p:cNvSpPr>
            <a:spLocks noGrp="1"/>
          </p:cNvSpPr>
          <p:nvPr>
            <p:ph sz="half" idx="1"/>
          </p:nvPr>
        </p:nvSpPr>
        <p:spPr>
          <a:xfrm>
            <a:off x="838843" y="2469586"/>
            <a:ext cx="4053113" cy="3656577"/>
          </a:xfrm>
        </p:spPr>
        <p:txBody>
          <a:bodyPr>
            <a:normAutofit/>
          </a:bodyPr>
          <a:lstStyle>
            <a:lvl1pPr>
              <a:defRPr sz="1800">
                <a:solidFill>
                  <a:srgbClr val="FFFFFF"/>
                </a:solidFill>
              </a:defRPr>
            </a:lvl1pPr>
            <a:lvl2pPr>
              <a:defRPr sz="1800">
                <a:solidFill>
                  <a:srgbClr val="FFFFFF"/>
                </a:solidFill>
              </a:defRPr>
            </a:lvl2pPr>
            <a:lvl3pPr>
              <a:defRPr sz="1800">
                <a:solidFill>
                  <a:srgbClr val="FFFFFF"/>
                </a:solidFill>
              </a:defRPr>
            </a:lvl3pPr>
            <a:lvl4pPr>
              <a:defRPr sz="1800">
                <a:solidFill>
                  <a:srgbClr val="FFFFFF"/>
                </a:solidFill>
              </a:defRPr>
            </a:lvl4pPr>
            <a:lvl5pPr>
              <a:defRPr sz="1800">
                <a:solidFill>
                  <a:srgbClr val="FFFFFF"/>
                </a:solidFill>
              </a:defRPr>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innhold 3"/>
          <p:cNvSpPr>
            <a:spLocks noGrp="1"/>
          </p:cNvSpPr>
          <p:nvPr>
            <p:ph sz="half" idx="2"/>
          </p:nvPr>
        </p:nvSpPr>
        <p:spPr>
          <a:xfrm>
            <a:off x="5260420" y="2469586"/>
            <a:ext cx="3883580" cy="3214381"/>
          </a:xfrm>
        </p:spPr>
        <p:txBody>
          <a:bodyPr>
            <a:normAutofit/>
          </a:bodyPr>
          <a:lstStyle>
            <a:lvl1pPr>
              <a:defRPr sz="1800">
                <a:solidFill>
                  <a:srgbClr val="FFFFFF"/>
                </a:solidFill>
              </a:defRPr>
            </a:lvl1pPr>
            <a:lvl2pPr>
              <a:defRPr sz="1800">
                <a:solidFill>
                  <a:srgbClr val="FFFFFF"/>
                </a:solidFill>
              </a:defRPr>
            </a:lvl2pPr>
            <a:lvl3pPr>
              <a:defRPr sz="1800">
                <a:solidFill>
                  <a:srgbClr val="FFFFFF"/>
                </a:solidFill>
              </a:defRPr>
            </a:lvl3pPr>
            <a:lvl4pPr>
              <a:defRPr sz="1800">
                <a:solidFill>
                  <a:srgbClr val="FFFFFF"/>
                </a:solidFill>
              </a:defRPr>
            </a:lvl4pPr>
            <a:lvl5pPr>
              <a:defRPr sz="1800">
                <a:solidFill>
                  <a:srgbClr val="FFFFFF"/>
                </a:solidFill>
              </a:defRPr>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pic>
        <p:nvPicPr>
          <p:cNvPr id="11" name="Bilde 10" descr="dot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6502" y="4380293"/>
            <a:ext cx="4247497" cy="2477706"/>
          </a:xfrm>
          <a:prstGeom prst="rect">
            <a:avLst/>
          </a:prstGeom>
        </p:spPr>
      </p:pic>
      <p:sp>
        <p:nvSpPr>
          <p:cNvPr id="5" name="Plassholder for dato 4"/>
          <p:cNvSpPr>
            <a:spLocks noGrp="1"/>
          </p:cNvSpPr>
          <p:nvPr>
            <p:ph type="dt" sz="half" idx="10"/>
          </p:nvPr>
        </p:nvSpPr>
        <p:spPr/>
        <p:txBody>
          <a:bodyPr/>
          <a:lstStyle>
            <a:lvl1pPr>
              <a:defRPr>
                <a:solidFill>
                  <a:srgbClr val="FFFFFF"/>
                </a:solidFill>
              </a:defRPr>
            </a:lvl1pPr>
          </a:lstStyle>
          <a:p>
            <a:fld id="{D7ED2A4E-DBAD-D545-9153-5137D499ABE0}" type="datetimeFigureOut">
              <a:rPr lang="nb-NO" smtClean="0"/>
              <a:pPr/>
              <a:t>18.10.2016</a:t>
            </a:fld>
            <a:endParaRPr lang="nb-NO"/>
          </a:p>
        </p:txBody>
      </p:sp>
      <p:sp>
        <p:nvSpPr>
          <p:cNvPr id="6" name="Plassholder for bunntekst 5"/>
          <p:cNvSpPr>
            <a:spLocks noGrp="1"/>
          </p:cNvSpPr>
          <p:nvPr>
            <p:ph type="ftr" sz="quarter" idx="11"/>
          </p:nvPr>
        </p:nvSpPr>
        <p:spPr/>
        <p:txBody>
          <a:bodyPr/>
          <a:lstStyle>
            <a:lvl1pPr>
              <a:defRPr>
                <a:solidFill>
                  <a:srgbClr val="FFFFFF"/>
                </a:solidFill>
              </a:defRPr>
            </a:lvl1pPr>
          </a:lstStyle>
          <a:p>
            <a:endParaRPr lang="nb-NO" dirty="0"/>
          </a:p>
        </p:txBody>
      </p:sp>
      <p:sp>
        <p:nvSpPr>
          <p:cNvPr id="7" name="Plassholder for lysbildenummer 6"/>
          <p:cNvSpPr>
            <a:spLocks noGrp="1"/>
          </p:cNvSpPr>
          <p:nvPr>
            <p:ph type="sldNum" sz="quarter" idx="12"/>
          </p:nvPr>
        </p:nvSpPr>
        <p:spPr/>
        <p:txBody>
          <a:bodyPr/>
          <a:lstStyle>
            <a:lvl1pPr>
              <a:defRPr>
                <a:solidFill>
                  <a:srgbClr val="FFFFFF"/>
                </a:solidFill>
              </a:defRPr>
            </a:lvl1pPr>
          </a:lstStyle>
          <a:p>
            <a:fld id="{794B91AF-FEAD-BE43-948B-E8F431FEDE19}" type="slidenum">
              <a:rPr lang="nb-NO" smtClean="0"/>
              <a:pPr/>
              <a:t>‹#›</a:t>
            </a:fld>
            <a:endParaRPr lang="nb-NO"/>
          </a:p>
        </p:txBody>
      </p:sp>
    </p:spTree>
    <p:extLst>
      <p:ext uri="{BB962C8B-B14F-4D97-AF65-F5344CB8AC3E}">
        <p14:creationId xmlns:p14="http://schemas.microsoft.com/office/powerpoint/2010/main" val="702923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Linje">
    <p:spTree>
      <p:nvGrpSpPr>
        <p:cNvPr id="1" name=""/>
        <p:cNvGrpSpPr/>
        <p:nvPr/>
      </p:nvGrpSpPr>
      <p:grpSpPr>
        <a:xfrm>
          <a:off x="0" y="0"/>
          <a:ext cx="0" cy="0"/>
          <a:chOff x="0" y="0"/>
          <a:chExt cx="0" cy="0"/>
        </a:xfrm>
      </p:grpSpPr>
      <p:sp>
        <p:nvSpPr>
          <p:cNvPr id="10" name="Rektangel 9"/>
          <p:cNvSpPr/>
          <p:nvPr userDrawn="1"/>
        </p:nvSpPr>
        <p:spPr>
          <a:xfrm>
            <a:off x="0" y="2312787"/>
            <a:ext cx="9144000" cy="3520139"/>
          </a:xfrm>
          <a:prstGeom prst="rect">
            <a:avLst/>
          </a:prstGeom>
          <a:solidFill>
            <a:schemeClr val="tx1">
              <a:lumMod val="65000"/>
              <a:lumOff val="35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solidFill>
                <a:srgbClr val="595959"/>
              </a:solidFill>
            </a:endParaRPr>
          </a:p>
        </p:txBody>
      </p:sp>
      <p:sp>
        <p:nvSpPr>
          <p:cNvPr id="2" name="Tittel 1"/>
          <p:cNvSpPr>
            <a:spLocks noGrp="1"/>
          </p:cNvSpPr>
          <p:nvPr>
            <p:ph type="title"/>
          </p:nvPr>
        </p:nvSpPr>
        <p:spPr/>
        <p:txBody>
          <a:bodyPr>
            <a:normAutofit/>
          </a:bodyPr>
          <a:lstStyle>
            <a:lvl1pPr>
              <a:defRPr sz="2800">
                <a:solidFill>
                  <a:schemeClr val="tx1">
                    <a:lumMod val="65000"/>
                    <a:lumOff val="35000"/>
                  </a:schemeClr>
                </a:solidFill>
              </a:defRPr>
            </a:lvl1pPr>
          </a:lstStyle>
          <a:p>
            <a:r>
              <a:rPr lang="nb-NO"/>
              <a:t>Klikk for å redigere tittelstil</a:t>
            </a:r>
            <a:endParaRPr lang="nb-NO" dirty="0"/>
          </a:p>
        </p:txBody>
      </p:sp>
      <p:sp>
        <p:nvSpPr>
          <p:cNvPr id="3" name="Plassholder for innhold 2"/>
          <p:cNvSpPr>
            <a:spLocks noGrp="1"/>
          </p:cNvSpPr>
          <p:nvPr>
            <p:ph sz="half" idx="1"/>
          </p:nvPr>
        </p:nvSpPr>
        <p:spPr>
          <a:xfrm>
            <a:off x="838843" y="2469586"/>
            <a:ext cx="4053113" cy="3656577"/>
          </a:xfrm>
        </p:spPr>
        <p:txBody>
          <a:bodyPr>
            <a:normAutofit/>
          </a:bodyPr>
          <a:lstStyle>
            <a:lvl1pPr>
              <a:defRPr sz="1800">
                <a:solidFill>
                  <a:srgbClr val="FFFFFF"/>
                </a:solidFill>
              </a:defRPr>
            </a:lvl1pPr>
            <a:lvl2pPr>
              <a:defRPr sz="1800">
                <a:solidFill>
                  <a:srgbClr val="FFFFFF"/>
                </a:solidFill>
              </a:defRPr>
            </a:lvl2pPr>
            <a:lvl3pPr>
              <a:defRPr sz="1800">
                <a:solidFill>
                  <a:srgbClr val="FFFFFF"/>
                </a:solidFill>
              </a:defRPr>
            </a:lvl3pPr>
            <a:lvl4pPr>
              <a:defRPr sz="1800">
                <a:solidFill>
                  <a:srgbClr val="FFFFFF"/>
                </a:solidFill>
              </a:defRPr>
            </a:lvl4pPr>
            <a:lvl5pPr>
              <a:defRPr sz="1800">
                <a:solidFill>
                  <a:srgbClr val="FFFFFF"/>
                </a:solidFill>
              </a:defRPr>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innhold 3"/>
          <p:cNvSpPr>
            <a:spLocks noGrp="1"/>
          </p:cNvSpPr>
          <p:nvPr>
            <p:ph sz="half" idx="2"/>
          </p:nvPr>
        </p:nvSpPr>
        <p:spPr>
          <a:xfrm>
            <a:off x="5260420" y="2469586"/>
            <a:ext cx="3883580" cy="3214381"/>
          </a:xfrm>
        </p:spPr>
        <p:txBody>
          <a:bodyPr>
            <a:normAutofit/>
          </a:bodyPr>
          <a:lstStyle>
            <a:lvl1pPr>
              <a:defRPr sz="1800">
                <a:solidFill>
                  <a:srgbClr val="FFFFFF"/>
                </a:solidFill>
              </a:defRPr>
            </a:lvl1pPr>
            <a:lvl2pPr>
              <a:defRPr sz="1800">
                <a:solidFill>
                  <a:srgbClr val="FFFFFF"/>
                </a:solidFill>
              </a:defRPr>
            </a:lvl2pPr>
            <a:lvl3pPr>
              <a:defRPr sz="1800">
                <a:solidFill>
                  <a:srgbClr val="FFFFFF"/>
                </a:solidFill>
              </a:defRPr>
            </a:lvl3pPr>
            <a:lvl4pPr>
              <a:defRPr sz="1800">
                <a:solidFill>
                  <a:srgbClr val="FFFFFF"/>
                </a:solidFill>
              </a:defRPr>
            </a:lvl4pPr>
            <a:lvl5pPr>
              <a:defRPr sz="1800">
                <a:solidFill>
                  <a:srgbClr val="FFFFFF"/>
                </a:solidFill>
              </a:defRPr>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pic>
        <p:nvPicPr>
          <p:cNvPr id="11" name="Bilde 10" descr="dot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6502" y="4380293"/>
            <a:ext cx="4247497" cy="2477706"/>
          </a:xfrm>
          <a:prstGeom prst="rect">
            <a:avLst/>
          </a:prstGeom>
        </p:spPr>
      </p:pic>
      <p:sp>
        <p:nvSpPr>
          <p:cNvPr id="5" name="Plassholder for dato 4"/>
          <p:cNvSpPr>
            <a:spLocks noGrp="1"/>
          </p:cNvSpPr>
          <p:nvPr>
            <p:ph type="dt" sz="half" idx="10"/>
          </p:nvPr>
        </p:nvSpPr>
        <p:spPr/>
        <p:txBody>
          <a:bodyPr/>
          <a:lstStyle>
            <a:lvl1pPr>
              <a:defRPr>
                <a:solidFill>
                  <a:srgbClr val="FFFFFF"/>
                </a:solidFill>
              </a:defRPr>
            </a:lvl1pPr>
          </a:lstStyle>
          <a:p>
            <a:fld id="{D7ED2A4E-DBAD-D545-9153-5137D499ABE0}" type="datetimeFigureOut">
              <a:rPr lang="nb-NO" smtClean="0"/>
              <a:pPr/>
              <a:t>18.10.2016</a:t>
            </a:fld>
            <a:endParaRPr lang="nb-NO"/>
          </a:p>
        </p:txBody>
      </p:sp>
      <p:sp>
        <p:nvSpPr>
          <p:cNvPr id="6" name="Plassholder for bunntekst 5"/>
          <p:cNvSpPr>
            <a:spLocks noGrp="1"/>
          </p:cNvSpPr>
          <p:nvPr>
            <p:ph type="ftr" sz="quarter" idx="11"/>
          </p:nvPr>
        </p:nvSpPr>
        <p:spPr/>
        <p:txBody>
          <a:bodyPr/>
          <a:lstStyle>
            <a:lvl1pPr>
              <a:defRPr>
                <a:solidFill>
                  <a:srgbClr val="FFFFFF"/>
                </a:solidFill>
              </a:defRPr>
            </a:lvl1pPr>
          </a:lstStyle>
          <a:p>
            <a:endParaRPr lang="nb-NO" dirty="0"/>
          </a:p>
        </p:txBody>
      </p:sp>
      <p:sp>
        <p:nvSpPr>
          <p:cNvPr id="7" name="Plassholder for lysbildenummer 6"/>
          <p:cNvSpPr>
            <a:spLocks noGrp="1"/>
          </p:cNvSpPr>
          <p:nvPr>
            <p:ph type="sldNum" sz="quarter" idx="12"/>
          </p:nvPr>
        </p:nvSpPr>
        <p:spPr/>
        <p:txBody>
          <a:bodyPr/>
          <a:lstStyle>
            <a:lvl1pPr>
              <a:defRPr>
                <a:solidFill>
                  <a:srgbClr val="FFFFFF"/>
                </a:solidFill>
              </a:defRPr>
            </a:lvl1pPr>
          </a:lstStyle>
          <a:p>
            <a:fld id="{794B91AF-FEAD-BE43-948B-E8F431FEDE19}" type="slidenum">
              <a:rPr lang="nb-NO" smtClean="0"/>
              <a:pPr/>
              <a:t>‹#›</a:t>
            </a:fld>
            <a:endParaRPr lang="nb-NO"/>
          </a:p>
        </p:txBody>
      </p:sp>
    </p:spTree>
    <p:extLst>
      <p:ext uri="{BB962C8B-B14F-4D97-AF65-F5344CB8AC3E}">
        <p14:creationId xmlns:p14="http://schemas.microsoft.com/office/powerpoint/2010/main" val="1559070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pic>
        <p:nvPicPr>
          <p:cNvPr id="7" name="Bilde 6" descr="dots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438968"/>
            <a:ext cx="2358788" cy="1419032"/>
          </a:xfrm>
          <a:prstGeom prst="rect">
            <a:avLst/>
          </a:prstGeom>
        </p:spPr>
      </p:pic>
      <p:sp>
        <p:nvSpPr>
          <p:cNvPr id="2" name="Tittel 1"/>
          <p:cNvSpPr>
            <a:spLocks noGrp="1"/>
          </p:cNvSpPr>
          <p:nvPr>
            <p:ph type="title"/>
          </p:nvPr>
        </p:nvSpPr>
        <p:spPr>
          <a:xfrm>
            <a:off x="838844" y="2140936"/>
            <a:ext cx="7471211" cy="901594"/>
          </a:xfrm>
        </p:spPr>
        <p:txBody>
          <a:bodyPr>
            <a:normAutofit/>
          </a:bodyPr>
          <a:lstStyle>
            <a:lvl1pPr algn="ctr">
              <a:defRPr sz="2800"/>
            </a:lvl1pPr>
          </a:lstStyle>
          <a:p>
            <a:r>
              <a:rPr lang="nb-NO" dirty="0"/>
              <a:t>Klikk for å redigere tittelstil</a:t>
            </a:r>
          </a:p>
        </p:txBody>
      </p:sp>
      <p:sp>
        <p:nvSpPr>
          <p:cNvPr id="3" name="Plassholder for dato 2"/>
          <p:cNvSpPr>
            <a:spLocks noGrp="1"/>
          </p:cNvSpPr>
          <p:nvPr>
            <p:ph type="dt" sz="half" idx="10"/>
          </p:nvPr>
        </p:nvSpPr>
        <p:spPr/>
        <p:txBody>
          <a:bodyPr/>
          <a:lstStyle/>
          <a:p>
            <a:fld id="{D7ED2A4E-DBAD-D545-9153-5137D499ABE0}" type="datetimeFigureOut">
              <a:rPr lang="nb-NO" smtClean="0"/>
              <a:t>18.10.2016</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794B91AF-FEAD-BE43-948B-E8F431FEDE19}" type="slidenum">
              <a:rPr lang="nb-NO" smtClean="0"/>
              <a:t>‹#›</a:t>
            </a:fld>
            <a:endParaRPr lang="nb-NO"/>
          </a:p>
        </p:txBody>
      </p:sp>
    </p:spTree>
    <p:extLst>
      <p:ext uri="{BB962C8B-B14F-4D97-AF65-F5344CB8AC3E}">
        <p14:creationId xmlns:p14="http://schemas.microsoft.com/office/powerpoint/2010/main" val="1365805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Egendefinert oppsett">
    <p:spTree>
      <p:nvGrpSpPr>
        <p:cNvPr id="1" name=""/>
        <p:cNvGrpSpPr/>
        <p:nvPr/>
      </p:nvGrpSpPr>
      <p:grpSpPr>
        <a:xfrm>
          <a:off x="0" y="0"/>
          <a:ext cx="0" cy="0"/>
          <a:chOff x="0" y="0"/>
          <a:chExt cx="0" cy="0"/>
        </a:xfrm>
      </p:grpSpPr>
      <p:pic>
        <p:nvPicPr>
          <p:cNvPr id="7" name="Bilde 6" descr="dots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438968"/>
            <a:ext cx="2358788" cy="1419032"/>
          </a:xfrm>
          <a:prstGeom prst="rect">
            <a:avLst/>
          </a:prstGeom>
        </p:spPr>
      </p:pic>
      <p:sp>
        <p:nvSpPr>
          <p:cNvPr id="3" name="Plassholder for dato 2"/>
          <p:cNvSpPr>
            <a:spLocks noGrp="1"/>
          </p:cNvSpPr>
          <p:nvPr>
            <p:ph type="dt" sz="half" idx="10"/>
          </p:nvPr>
        </p:nvSpPr>
        <p:spPr/>
        <p:txBody>
          <a:bodyPr/>
          <a:lstStyle/>
          <a:p>
            <a:fld id="{D7ED2A4E-DBAD-D545-9153-5137D499ABE0}" type="datetimeFigureOut">
              <a:rPr lang="nb-NO" smtClean="0"/>
              <a:t>18.10.2016</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794B91AF-FEAD-BE43-948B-E8F431FEDE19}" type="slidenum">
              <a:rPr lang="nb-NO" smtClean="0"/>
              <a:t>‹#›</a:t>
            </a:fld>
            <a:endParaRPr lang="nb-NO"/>
          </a:p>
        </p:txBody>
      </p:sp>
      <p:sp>
        <p:nvSpPr>
          <p:cNvPr id="6" name="Plassholder for innhold 2"/>
          <p:cNvSpPr>
            <a:spLocks noGrp="1"/>
          </p:cNvSpPr>
          <p:nvPr>
            <p:ph idx="1"/>
          </p:nvPr>
        </p:nvSpPr>
        <p:spPr>
          <a:xfrm>
            <a:off x="1452375" y="1880490"/>
            <a:ext cx="6349758" cy="4124915"/>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221141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gendefinert oppsett">
    <p:spTree>
      <p:nvGrpSpPr>
        <p:cNvPr id="1" name=""/>
        <p:cNvGrpSpPr/>
        <p:nvPr/>
      </p:nvGrpSpPr>
      <p:grpSpPr>
        <a:xfrm>
          <a:off x="0" y="0"/>
          <a:ext cx="0" cy="0"/>
          <a:chOff x="0" y="0"/>
          <a:chExt cx="0" cy="0"/>
        </a:xfrm>
      </p:grpSpPr>
      <p:pic>
        <p:nvPicPr>
          <p:cNvPr id="6" name="Bilde 5" descr="dot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6502" y="4380293"/>
            <a:ext cx="4247497" cy="2477706"/>
          </a:xfrm>
          <a:prstGeom prst="rect">
            <a:avLst/>
          </a:prstGeom>
        </p:spPr>
      </p:pic>
      <p:sp>
        <p:nvSpPr>
          <p:cNvPr id="3" name="Plassholder for dato 2"/>
          <p:cNvSpPr>
            <a:spLocks noGrp="1"/>
          </p:cNvSpPr>
          <p:nvPr>
            <p:ph type="dt" sz="half" idx="10"/>
          </p:nvPr>
        </p:nvSpPr>
        <p:spPr/>
        <p:txBody>
          <a:bodyPr/>
          <a:lstStyle/>
          <a:p>
            <a:fld id="{D7ED2A4E-DBAD-D545-9153-5137D499ABE0}" type="datetimeFigureOut">
              <a:rPr lang="nb-NO" smtClean="0"/>
              <a:t>18.10.2016</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794B91AF-FEAD-BE43-948B-E8F431FEDE19}" type="slidenum">
              <a:rPr lang="nb-NO" smtClean="0"/>
              <a:t>‹#›</a:t>
            </a:fld>
            <a:endParaRPr lang="nb-NO"/>
          </a:p>
        </p:txBody>
      </p:sp>
      <p:sp>
        <p:nvSpPr>
          <p:cNvPr id="8" name="Plassholder for innhold 2"/>
          <p:cNvSpPr>
            <a:spLocks noGrp="1"/>
          </p:cNvSpPr>
          <p:nvPr>
            <p:ph idx="13"/>
          </p:nvPr>
        </p:nvSpPr>
        <p:spPr>
          <a:xfrm>
            <a:off x="1452375" y="1880490"/>
            <a:ext cx="6349758" cy="4124915"/>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165518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1_Tittel og innhold">
    <p:spTree>
      <p:nvGrpSpPr>
        <p:cNvPr id="1" name=""/>
        <p:cNvGrpSpPr/>
        <p:nvPr/>
      </p:nvGrpSpPr>
      <p:grpSpPr>
        <a:xfrm>
          <a:off x="0" y="0"/>
          <a:ext cx="0" cy="0"/>
          <a:chOff x="0" y="0"/>
          <a:chExt cx="0" cy="0"/>
        </a:xfrm>
      </p:grpSpPr>
      <p:pic>
        <p:nvPicPr>
          <p:cNvPr id="9" name="Bilde 8" descr="dot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128889"/>
            <a:ext cx="9144000" cy="5729110"/>
          </a:xfrm>
          <a:prstGeom prst="rect">
            <a:avLst/>
          </a:prstGeom>
        </p:spPr>
      </p:pic>
      <p:sp>
        <p:nvSpPr>
          <p:cNvPr id="2" name="Tittel 1"/>
          <p:cNvSpPr>
            <a:spLocks noGrp="1"/>
          </p:cNvSpPr>
          <p:nvPr>
            <p:ph type="title"/>
          </p:nvPr>
        </p:nvSpPr>
        <p:spPr/>
        <p:txBody>
          <a:bodyPr>
            <a:normAutofit/>
          </a:bodyPr>
          <a:lstStyle>
            <a:lvl1pPr>
              <a:defRPr sz="2800"/>
            </a:lvl1pPr>
          </a:lstStyle>
          <a:p>
            <a:r>
              <a:rPr lang="nb-NO" dirty="0"/>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D7ED2A4E-DBAD-D545-9153-5137D499ABE0}" type="datetimeFigureOut">
              <a:rPr lang="nb-NO" smtClean="0"/>
              <a:t>18.10.2016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94B91AF-FEAD-BE43-948B-E8F431FEDE19}" type="slidenum">
              <a:rPr lang="nb-NO" smtClean="0"/>
              <a:t>‹#›</a:t>
            </a:fld>
            <a:endParaRPr lang="nb-NO"/>
          </a:p>
        </p:txBody>
      </p:sp>
    </p:spTree>
    <p:extLst>
      <p:ext uri="{BB962C8B-B14F-4D97-AF65-F5344CB8AC3E}">
        <p14:creationId xmlns:p14="http://schemas.microsoft.com/office/powerpoint/2010/main" val="615131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Bilde 6" descr="FMAA–VA_logo-utkast.pdf"/>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43667" y="56355"/>
            <a:ext cx="3598512" cy="832309"/>
          </a:xfrm>
          <a:prstGeom prst="rect">
            <a:avLst/>
          </a:prstGeom>
        </p:spPr>
      </p:pic>
      <p:sp>
        <p:nvSpPr>
          <p:cNvPr id="2" name="Plassholder for tittel 1"/>
          <p:cNvSpPr>
            <a:spLocks noGrp="1"/>
          </p:cNvSpPr>
          <p:nvPr>
            <p:ph type="title"/>
          </p:nvPr>
        </p:nvSpPr>
        <p:spPr>
          <a:xfrm>
            <a:off x="838844" y="1411193"/>
            <a:ext cx="7471211" cy="901594"/>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p:cNvSpPr>
            <a:spLocks noGrp="1"/>
          </p:cNvSpPr>
          <p:nvPr>
            <p:ph type="body" idx="1"/>
          </p:nvPr>
        </p:nvSpPr>
        <p:spPr>
          <a:xfrm>
            <a:off x="838845" y="2461746"/>
            <a:ext cx="7471210" cy="3543659"/>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ED2A4E-DBAD-D545-9153-5137D499ABE0}" type="datetimeFigureOut">
              <a:rPr lang="nb-NO" smtClean="0"/>
              <a:t>18.10.2016</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4B91AF-FEAD-BE43-948B-E8F431FEDE19}" type="slidenum">
              <a:rPr lang="nb-NO" smtClean="0"/>
              <a:t>‹#›</a:t>
            </a:fld>
            <a:endParaRPr lang="nb-NO"/>
          </a:p>
        </p:txBody>
      </p:sp>
    </p:spTree>
    <p:extLst>
      <p:ext uri="{BB962C8B-B14F-4D97-AF65-F5344CB8AC3E}">
        <p14:creationId xmlns:p14="http://schemas.microsoft.com/office/powerpoint/2010/main" val="1787895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8" r:id="rId4"/>
    <p:sldLayoutId id="2147483659" r:id="rId5"/>
    <p:sldLayoutId id="2147483654" r:id="rId6"/>
    <p:sldLayoutId id="2147483661" r:id="rId7"/>
    <p:sldLayoutId id="2147483660" r:id="rId8"/>
    <p:sldLayoutId id="2147483662" r:id="rId9"/>
    <p:sldLayoutId id="2147483663" r:id="rId10"/>
    <p:sldLayoutId id="2147483655" r:id="rId11"/>
    <p:sldLayoutId id="2147483664" r:id="rId12"/>
  </p:sldLayoutIdLst>
  <p:txStyles>
    <p:titleStyle>
      <a:lvl1pPr algn="l" defTabSz="457200" rtl="0" eaLnBrk="1" latinLnBrk="0" hangingPunct="1">
        <a:spcBef>
          <a:spcPct val="0"/>
        </a:spcBef>
        <a:buNone/>
        <a:defRPr sz="2800" b="1" kern="1200">
          <a:solidFill>
            <a:srgbClr val="595959"/>
          </a:solidFill>
          <a:latin typeface="+mj-lt"/>
          <a:ea typeface="+mj-ea"/>
          <a:cs typeface="+mj-cs"/>
        </a:defRPr>
      </a:lvl1pPr>
    </p:titleStyle>
    <p:bodyStyle>
      <a:lvl1pPr marL="342900" indent="-342900" algn="l" defTabSz="457200" rtl="0" eaLnBrk="1" latinLnBrk="0" hangingPunct="1">
        <a:spcBef>
          <a:spcPct val="20000"/>
        </a:spcBef>
        <a:buFont typeface="Arial"/>
        <a:buChar char="•"/>
        <a:defRPr sz="18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1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Kurs for turnusleger 20. oktober 2016	</a:t>
            </a:r>
          </a:p>
        </p:txBody>
      </p:sp>
      <p:sp>
        <p:nvSpPr>
          <p:cNvPr id="3" name="Plassholder for innhold 2"/>
          <p:cNvSpPr>
            <a:spLocks noGrp="1"/>
          </p:cNvSpPr>
          <p:nvPr>
            <p:ph idx="1"/>
          </p:nvPr>
        </p:nvSpPr>
        <p:spPr/>
        <p:txBody>
          <a:bodyPr/>
          <a:lstStyle/>
          <a:p>
            <a:endParaRPr lang="nb-NO" sz="2400" dirty="0"/>
          </a:p>
          <a:p>
            <a:r>
              <a:rPr lang="nb-NO" sz="2400" dirty="0"/>
              <a:t>Legens rolle i førerkortsaker</a:t>
            </a:r>
          </a:p>
          <a:p>
            <a:r>
              <a:rPr lang="nb-NO" sz="2400" dirty="0"/>
              <a:t>Helseattester</a:t>
            </a:r>
          </a:p>
          <a:p>
            <a:r>
              <a:rPr lang="nb-NO" sz="2400" dirty="0"/>
              <a:t>Kasuistikker</a:t>
            </a:r>
          </a:p>
          <a:p>
            <a:endParaRPr lang="nb-NO" dirty="0"/>
          </a:p>
        </p:txBody>
      </p:sp>
    </p:spTree>
    <p:extLst>
      <p:ext uri="{BB962C8B-B14F-4D97-AF65-F5344CB8AC3E}">
        <p14:creationId xmlns:p14="http://schemas.microsoft.com/office/powerpoint/2010/main" val="4272946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02251" y="1200151"/>
            <a:ext cx="4619708" cy="4521494"/>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marL="0" indent="0">
              <a:buNone/>
            </a:pPr>
            <a:r>
              <a:rPr lang="nb-NO" sz="1800" dirty="0"/>
              <a:t>P: Synssvekkelse</a:t>
            </a:r>
          </a:p>
          <a:p>
            <a:pPr marL="0" indent="0">
              <a:buNone/>
            </a:pPr>
            <a:endParaRPr lang="nb-NO" sz="1800" dirty="0"/>
          </a:p>
          <a:p>
            <a:pPr marL="0" indent="0">
              <a:buNone/>
            </a:pPr>
            <a:r>
              <a:rPr lang="nb-NO" sz="1800" dirty="0"/>
              <a:t>S: 63 år gammel mann. Oppsøker deg på grunn av gradvis svekket </a:t>
            </a:r>
            <a:r>
              <a:rPr lang="nb-NO" sz="1800" dirty="0" err="1"/>
              <a:t>visus</a:t>
            </a:r>
            <a:r>
              <a:rPr lang="nb-NO" sz="1800" dirty="0"/>
              <a:t>. Problemer med å lese avis og kjenne igjen personer på avstand. </a:t>
            </a:r>
          </a:p>
          <a:p>
            <a:pPr marL="0" indent="0">
              <a:buNone/>
            </a:pPr>
            <a:endParaRPr lang="nb-NO" sz="1800" dirty="0"/>
          </a:p>
          <a:p>
            <a:pPr marL="0" indent="0">
              <a:buNone/>
            </a:pPr>
            <a:r>
              <a:rPr lang="nb-NO" sz="1800" dirty="0"/>
              <a:t>O: Du sliter med å få godt innsyn ved oftalmoskopi, ved </a:t>
            </a:r>
            <a:r>
              <a:rPr lang="nb-NO" sz="1800" dirty="0" err="1"/>
              <a:t>visusundersøkelse</a:t>
            </a:r>
            <a:r>
              <a:rPr lang="nb-NO" sz="1800" dirty="0"/>
              <a:t> (på tavle) er venstre 0,3, høyre 0,4 og bilateralt 0,4. </a:t>
            </a:r>
            <a:r>
              <a:rPr lang="nb-NO" sz="1800" dirty="0" err="1"/>
              <a:t>Amsler</a:t>
            </a:r>
            <a:r>
              <a:rPr lang="nb-NO" sz="1800" dirty="0"/>
              <a:t> (grid) test positiv (=«ser» buede linjer). </a:t>
            </a:r>
            <a:r>
              <a:rPr lang="nb-NO" sz="1800" dirty="0" err="1"/>
              <a:t>Donders</a:t>
            </a:r>
            <a:r>
              <a:rPr lang="nb-NO" sz="1800" dirty="0"/>
              <a:t> </a:t>
            </a:r>
            <a:r>
              <a:rPr lang="nb-NO" sz="1800" dirty="0" err="1"/>
              <a:t>u.a</a:t>
            </a:r>
            <a:r>
              <a:rPr lang="nb-NO" sz="1800" dirty="0"/>
              <a:t>.</a:t>
            </a:r>
          </a:p>
          <a:p>
            <a:pPr marL="0" indent="0">
              <a:buNone/>
            </a:pPr>
            <a:endParaRPr lang="nb-NO" sz="1800" dirty="0"/>
          </a:p>
          <a:p>
            <a:pPr marL="0" indent="0">
              <a:buNone/>
            </a:pPr>
            <a:r>
              <a:rPr lang="nb-NO" sz="1800" dirty="0"/>
              <a:t>A: </a:t>
            </a:r>
            <a:r>
              <a:rPr lang="nb-NO" sz="1800" dirty="0" err="1"/>
              <a:t>Makuladegenerasjon</a:t>
            </a:r>
            <a:r>
              <a:rPr lang="nb-NO" sz="1800" dirty="0"/>
              <a:t>?</a:t>
            </a:r>
          </a:p>
          <a:p>
            <a:pPr marL="0" indent="0">
              <a:buNone/>
            </a:pPr>
            <a:endParaRPr lang="nb-NO" sz="1800" dirty="0"/>
          </a:p>
          <a:p>
            <a:pPr marL="0" indent="0">
              <a:buNone/>
            </a:pPr>
            <a:r>
              <a:rPr lang="nb-NO" sz="1800" dirty="0"/>
              <a:t>P: Pasienten henvises øyelege. </a:t>
            </a:r>
          </a:p>
          <a:p>
            <a:endParaRPr lang="nb-NO" sz="1800" dirty="0"/>
          </a:p>
        </p:txBody>
      </p:sp>
      <p:sp>
        <p:nvSpPr>
          <p:cNvPr id="4" name="Plassholder for tekst 3"/>
          <p:cNvSpPr>
            <a:spLocks noGrp="1"/>
          </p:cNvSpPr>
          <p:nvPr>
            <p:ph type="body" sz="half" idx="2"/>
          </p:nvPr>
        </p:nvSpPr>
        <p:spPr>
          <a:xfrm>
            <a:off x="5361330" y="1200151"/>
            <a:ext cx="3321032" cy="4521494"/>
          </a:xfrm>
        </p:spPr>
        <p:style>
          <a:lnRef idx="1">
            <a:schemeClr val="accent4"/>
          </a:lnRef>
          <a:fillRef idx="2">
            <a:schemeClr val="accent4"/>
          </a:fillRef>
          <a:effectRef idx="1">
            <a:schemeClr val="accent4"/>
          </a:effectRef>
          <a:fontRef idx="minor">
            <a:schemeClr val="dk1"/>
          </a:fontRef>
        </p:style>
        <p:txBody>
          <a:bodyPr>
            <a:normAutofit/>
          </a:bodyPr>
          <a:lstStyle/>
          <a:p>
            <a:r>
              <a:rPr lang="nb-NO" sz="1800"/>
              <a:t>Er helsekravet oppfylt for førerkortgruppe 1? </a:t>
            </a:r>
          </a:p>
          <a:p>
            <a:endParaRPr lang="nb-NO" sz="1800"/>
          </a:p>
          <a:p>
            <a:r>
              <a:rPr lang="nb-NO" sz="1800"/>
              <a:t>Kan vedkommende kjøre inntil videre?</a:t>
            </a:r>
          </a:p>
          <a:p>
            <a:endParaRPr lang="nb-NO" sz="1800"/>
          </a:p>
          <a:p>
            <a:r>
              <a:rPr lang="nb-NO" sz="1800"/>
              <a:t>Må du sende melding til fylkesmannen?</a:t>
            </a:r>
          </a:p>
          <a:p>
            <a:endParaRPr lang="nb-NO" sz="1800"/>
          </a:p>
          <a:p>
            <a:r>
              <a:rPr lang="nb-NO" sz="1800"/>
              <a:t>Hva skal eventuelt til for at kjøring kan gjenopptas? </a:t>
            </a:r>
          </a:p>
          <a:p>
            <a:endParaRPr lang="nb-NO" sz="1800"/>
          </a:p>
          <a:p>
            <a:endParaRPr lang="nb-NO" sz="1800"/>
          </a:p>
        </p:txBody>
      </p:sp>
    </p:spTree>
    <p:extLst>
      <p:ext uri="{BB962C8B-B14F-4D97-AF65-F5344CB8AC3E}">
        <p14:creationId xmlns:p14="http://schemas.microsoft.com/office/powerpoint/2010/main" val="1451127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02251" y="1200151"/>
            <a:ext cx="4619708" cy="4521494"/>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marL="0" indent="0">
              <a:buNone/>
            </a:pPr>
            <a:r>
              <a:rPr lang="nb-NO" sz="1800" dirty="0"/>
              <a:t>P: Uro og søvnproblemer</a:t>
            </a:r>
          </a:p>
          <a:p>
            <a:pPr marL="0" indent="0">
              <a:buNone/>
            </a:pPr>
            <a:endParaRPr lang="nb-NO" sz="1800" dirty="0"/>
          </a:p>
          <a:p>
            <a:pPr marL="0" indent="0">
              <a:buNone/>
            </a:pPr>
            <a:r>
              <a:rPr lang="nb-NO" sz="1800" dirty="0"/>
              <a:t>S: 43 år gammel kvinne. Samlivsproblemer. Sover dårlig og føler seg urolig, hjertebank i perioder. Har brukt 20 mg </a:t>
            </a:r>
            <a:r>
              <a:rPr lang="nb-NO" sz="1800" dirty="0" err="1"/>
              <a:t>oxazepam</a:t>
            </a:r>
            <a:r>
              <a:rPr lang="nb-NO" sz="1800" dirty="0"/>
              <a:t> daglig i lengre tid. Ønsker noe for sine søvnproblemer. </a:t>
            </a:r>
          </a:p>
          <a:p>
            <a:pPr marL="0" indent="0">
              <a:buNone/>
            </a:pPr>
            <a:endParaRPr lang="nb-NO" sz="1800" dirty="0"/>
          </a:p>
          <a:p>
            <a:pPr marL="0" indent="0">
              <a:buNone/>
            </a:pPr>
            <a:r>
              <a:rPr lang="nb-NO" sz="1800" dirty="0"/>
              <a:t>O: Klinisk undersøkelse uten anmerkning. </a:t>
            </a:r>
          </a:p>
          <a:p>
            <a:pPr marL="0" indent="0">
              <a:buNone/>
            </a:pPr>
            <a:endParaRPr lang="nb-NO" sz="1800" dirty="0"/>
          </a:p>
          <a:p>
            <a:pPr marL="0" indent="0">
              <a:buNone/>
            </a:pPr>
            <a:r>
              <a:rPr lang="nb-NO" sz="1800" dirty="0"/>
              <a:t>A: «Sosialt» betingede søvnproblemer?</a:t>
            </a:r>
          </a:p>
          <a:p>
            <a:pPr marL="0" indent="0">
              <a:buNone/>
            </a:pPr>
            <a:endParaRPr lang="nb-NO" sz="1800" dirty="0"/>
          </a:p>
          <a:p>
            <a:pPr marL="0" indent="0">
              <a:buNone/>
            </a:pPr>
            <a:r>
              <a:rPr lang="nb-NO" sz="1800" dirty="0"/>
              <a:t>P: Du forsøker behandling med 7,5 mg </a:t>
            </a:r>
            <a:r>
              <a:rPr lang="nb-NO" sz="1800" dirty="0" err="1"/>
              <a:t>zopiklon</a:t>
            </a:r>
            <a:r>
              <a:rPr lang="nb-NO" sz="1800" dirty="0"/>
              <a:t>, sammen med </a:t>
            </a:r>
            <a:r>
              <a:rPr lang="nb-NO" sz="1800" dirty="0" err="1"/>
              <a:t>oxzazepam</a:t>
            </a:r>
            <a:r>
              <a:rPr lang="nb-NO" sz="1800" dirty="0"/>
              <a:t>. Du skriver ut resept for ti dager. </a:t>
            </a:r>
          </a:p>
          <a:p>
            <a:endParaRPr lang="nb-NO" sz="1800" dirty="0"/>
          </a:p>
        </p:txBody>
      </p:sp>
      <p:sp>
        <p:nvSpPr>
          <p:cNvPr id="4" name="Plassholder for tekst 3"/>
          <p:cNvSpPr>
            <a:spLocks noGrp="1"/>
          </p:cNvSpPr>
          <p:nvPr>
            <p:ph type="body" sz="half" idx="2"/>
          </p:nvPr>
        </p:nvSpPr>
        <p:spPr>
          <a:xfrm>
            <a:off x="5361330" y="1200151"/>
            <a:ext cx="3321032" cy="4521494"/>
          </a:xfrm>
        </p:spPr>
        <p:style>
          <a:lnRef idx="1">
            <a:schemeClr val="accent4"/>
          </a:lnRef>
          <a:fillRef idx="2">
            <a:schemeClr val="accent4"/>
          </a:fillRef>
          <a:effectRef idx="1">
            <a:schemeClr val="accent4"/>
          </a:effectRef>
          <a:fontRef idx="minor">
            <a:schemeClr val="dk1"/>
          </a:fontRef>
        </p:style>
        <p:txBody>
          <a:bodyPr>
            <a:normAutofit/>
          </a:bodyPr>
          <a:lstStyle/>
          <a:p>
            <a:r>
              <a:rPr lang="nb-NO" sz="1800"/>
              <a:t>Er helsekravet oppfylt for førerkortgruppe 1? </a:t>
            </a:r>
          </a:p>
          <a:p>
            <a:endParaRPr lang="nb-NO" sz="1800"/>
          </a:p>
          <a:p>
            <a:r>
              <a:rPr lang="nb-NO" sz="1800"/>
              <a:t>Kan vedkommende kjøre inntil videre?</a:t>
            </a:r>
          </a:p>
          <a:p>
            <a:endParaRPr lang="nb-NO" sz="1800"/>
          </a:p>
          <a:p>
            <a:r>
              <a:rPr lang="nb-NO" sz="1800"/>
              <a:t>Må du sende melding til fylkesmannen?</a:t>
            </a:r>
          </a:p>
          <a:p>
            <a:endParaRPr lang="nb-NO" sz="1800"/>
          </a:p>
          <a:p>
            <a:r>
              <a:rPr lang="nb-NO" sz="1800"/>
              <a:t>Hva skal eventuelt til for at kjøring kan gjenopptas? </a:t>
            </a:r>
          </a:p>
          <a:p>
            <a:endParaRPr lang="nb-NO" sz="1800"/>
          </a:p>
          <a:p>
            <a:endParaRPr lang="nb-NO" sz="1800"/>
          </a:p>
        </p:txBody>
      </p:sp>
    </p:spTree>
    <p:extLst>
      <p:ext uri="{BB962C8B-B14F-4D97-AF65-F5344CB8AC3E}">
        <p14:creationId xmlns:p14="http://schemas.microsoft.com/office/powerpoint/2010/main" val="2048469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02251" y="1200151"/>
            <a:ext cx="4619708" cy="4521494"/>
          </a:xfrm>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marL="0" indent="0">
              <a:buNone/>
            </a:pPr>
            <a:r>
              <a:rPr lang="nb-NO" sz="1800"/>
              <a:t>P: Regelmessig bruk av hasj</a:t>
            </a:r>
          </a:p>
          <a:p>
            <a:pPr marL="0" indent="0">
              <a:buNone/>
            </a:pPr>
            <a:endParaRPr lang="nb-NO" sz="1800"/>
          </a:p>
          <a:p>
            <a:pPr marL="0" indent="0">
              <a:buNone/>
            </a:pPr>
            <a:r>
              <a:rPr lang="nb-NO" sz="1800"/>
              <a:t>S: Mann, 23 år. Forteller at han bruker det regelmessig siste året. Siste inntak i går ettermiddag (på jobb). Oppdaget av arbeidsgiver som har gitt han beskjed om at han får sparken om han ikke slutter. Oppsøker deg for å få hjelp til å slutte med hasj, og dokumentere rusfrihet. </a:t>
            </a:r>
          </a:p>
          <a:p>
            <a:pPr marL="0" indent="0">
              <a:buNone/>
            </a:pPr>
            <a:endParaRPr lang="nb-NO" sz="1800"/>
          </a:p>
          <a:p>
            <a:pPr marL="0" indent="0">
              <a:buNone/>
            </a:pPr>
            <a:r>
              <a:rPr lang="nb-NO" sz="1800"/>
              <a:t>O: Klinisk undersøkelse uten anmerkning. Ingen objektiv ruspåvirkning ved undersøkelse. </a:t>
            </a:r>
          </a:p>
          <a:p>
            <a:pPr marL="0" indent="0">
              <a:buNone/>
            </a:pPr>
            <a:endParaRPr lang="nb-NO" sz="1800"/>
          </a:p>
          <a:p>
            <a:pPr marL="0" indent="0">
              <a:buNone/>
            </a:pPr>
            <a:r>
              <a:rPr lang="nb-NO" sz="1800"/>
              <a:t>A: Bruk av illegale rusmidler. </a:t>
            </a:r>
          </a:p>
          <a:p>
            <a:pPr marL="0" indent="0">
              <a:buNone/>
            </a:pPr>
            <a:endParaRPr lang="nb-NO" sz="1800"/>
          </a:p>
          <a:p>
            <a:pPr marL="0" indent="0">
              <a:buNone/>
            </a:pPr>
            <a:r>
              <a:rPr lang="nb-NO" sz="1800"/>
              <a:t>P: Avtaler ny time om en uke. Planlegger første biokjemiske prøver om fire uker. </a:t>
            </a:r>
          </a:p>
        </p:txBody>
      </p:sp>
      <p:sp>
        <p:nvSpPr>
          <p:cNvPr id="4" name="Plassholder for tekst 3"/>
          <p:cNvSpPr>
            <a:spLocks noGrp="1"/>
          </p:cNvSpPr>
          <p:nvPr>
            <p:ph type="body" sz="half" idx="2"/>
          </p:nvPr>
        </p:nvSpPr>
        <p:spPr>
          <a:xfrm>
            <a:off x="5361330" y="1200151"/>
            <a:ext cx="3321032" cy="4521494"/>
          </a:xfrm>
        </p:spPr>
        <p:style>
          <a:lnRef idx="1">
            <a:schemeClr val="accent4"/>
          </a:lnRef>
          <a:fillRef idx="2">
            <a:schemeClr val="accent4"/>
          </a:fillRef>
          <a:effectRef idx="1">
            <a:schemeClr val="accent4"/>
          </a:effectRef>
          <a:fontRef idx="minor">
            <a:schemeClr val="dk1"/>
          </a:fontRef>
        </p:style>
        <p:txBody>
          <a:bodyPr>
            <a:normAutofit/>
          </a:bodyPr>
          <a:lstStyle/>
          <a:p>
            <a:r>
              <a:rPr lang="nb-NO" sz="1800"/>
              <a:t>Er helsekravet oppfylt for førerkortgruppe 1? </a:t>
            </a:r>
          </a:p>
          <a:p>
            <a:endParaRPr lang="nb-NO" sz="1800"/>
          </a:p>
          <a:p>
            <a:r>
              <a:rPr lang="nb-NO" sz="1800"/>
              <a:t>Kan vedkommende kjøre inntil videre?</a:t>
            </a:r>
          </a:p>
          <a:p>
            <a:endParaRPr lang="nb-NO" sz="1800"/>
          </a:p>
          <a:p>
            <a:r>
              <a:rPr lang="nb-NO" sz="1800"/>
              <a:t>Må du sende melding til fylkesmannen?</a:t>
            </a:r>
          </a:p>
          <a:p>
            <a:endParaRPr lang="nb-NO" sz="1800"/>
          </a:p>
          <a:p>
            <a:r>
              <a:rPr lang="nb-NO" sz="1800"/>
              <a:t>Hva skal eventuelt til for at kjøring kan gjenopptas? </a:t>
            </a:r>
          </a:p>
          <a:p>
            <a:endParaRPr lang="nb-NO" sz="1800"/>
          </a:p>
          <a:p>
            <a:endParaRPr lang="nb-NO" sz="1800"/>
          </a:p>
        </p:txBody>
      </p:sp>
    </p:spTree>
    <p:extLst>
      <p:ext uri="{BB962C8B-B14F-4D97-AF65-F5344CB8AC3E}">
        <p14:creationId xmlns:p14="http://schemas.microsoft.com/office/powerpoint/2010/main" val="2047894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02251" y="1200151"/>
            <a:ext cx="4619708" cy="4521494"/>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marL="0" indent="0">
              <a:buNone/>
            </a:pPr>
            <a:r>
              <a:rPr lang="nb-NO" sz="1800" dirty="0"/>
              <a:t>P: Anfall med kramper</a:t>
            </a:r>
          </a:p>
          <a:p>
            <a:pPr marL="0" indent="0">
              <a:buNone/>
            </a:pPr>
            <a:endParaRPr lang="nb-NO" sz="1800" dirty="0"/>
          </a:p>
          <a:p>
            <a:pPr marL="0" indent="0">
              <a:buNone/>
            </a:pPr>
            <a:r>
              <a:rPr lang="nb-NO" sz="1800" dirty="0"/>
              <a:t>S: Kvinne, 34 år. Innlagt med kramper uten kjent årsak. Tungebitt. Ikke hatt liknende tidligere. Sovet </a:t>
            </a:r>
            <a:r>
              <a:rPr lang="nb-NO" sz="1800" i="1" dirty="0"/>
              <a:t>litt</a:t>
            </a:r>
            <a:r>
              <a:rPr lang="nb-NO" sz="1800" dirty="0"/>
              <a:t> dårlig i det siste ellers ingenting «uvanlig». Feberkramper ved flere anledninger som barn. </a:t>
            </a:r>
          </a:p>
          <a:p>
            <a:pPr marL="0" indent="0">
              <a:buNone/>
            </a:pPr>
            <a:endParaRPr lang="nb-NO" sz="1800" dirty="0"/>
          </a:p>
          <a:p>
            <a:pPr marL="0" indent="0">
              <a:buNone/>
            </a:pPr>
            <a:r>
              <a:rPr lang="nb-NO" sz="1800" dirty="0"/>
              <a:t>O: Ingen nevrologiske utfall. Normal EEG og MR-</a:t>
            </a:r>
            <a:r>
              <a:rPr lang="nb-NO" sz="1800" dirty="0" err="1"/>
              <a:t>caput</a:t>
            </a:r>
            <a:r>
              <a:rPr lang="nb-NO" sz="1800" dirty="0"/>
              <a:t>. Trøtthet etter anfall. Støl i muskulatur. </a:t>
            </a:r>
          </a:p>
          <a:p>
            <a:pPr marL="0" indent="0">
              <a:buNone/>
            </a:pPr>
            <a:endParaRPr lang="nb-NO" sz="1800" dirty="0"/>
          </a:p>
          <a:p>
            <a:pPr marL="0" indent="0">
              <a:buNone/>
            </a:pPr>
            <a:r>
              <a:rPr lang="nb-NO" sz="1800" dirty="0"/>
              <a:t>A: Enkeltstående uprovosert anfall. Innlagt til observasjon. Ikke indikasjon for anfallsforebyggende behandling. </a:t>
            </a:r>
          </a:p>
          <a:p>
            <a:pPr marL="0" indent="0">
              <a:buNone/>
            </a:pPr>
            <a:endParaRPr lang="nb-NO" sz="1800" dirty="0"/>
          </a:p>
          <a:p>
            <a:pPr marL="0" indent="0">
              <a:buNone/>
            </a:pPr>
            <a:r>
              <a:rPr lang="nb-NO" sz="1800" dirty="0"/>
              <a:t>P: Ingen plan for oppfølging.</a:t>
            </a:r>
          </a:p>
        </p:txBody>
      </p:sp>
      <p:sp>
        <p:nvSpPr>
          <p:cNvPr id="4" name="Plassholder for tekst 3"/>
          <p:cNvSpPr>
            <a:spLocks noGrp="1"/>
          </p:cNvSpPr>
          <p:nvPr>
            <p:ph type="body" sz="half" idx="2"/>
          </p:nvPr>
        </p:nvSpPr>
        <p:spPr>
          <a:xfrm>
            <a:off x="5361330" y="1200151"/>
            <a:ext cx="3321032" cy="4521494"/>
          </a:xfrm>
        </p:spPr>
        <p:style>
          <a:lnRef idx="1">
            <a:schemeClr val="accent4"/>
          </a:lnRef>
          <a:fillRef idx="2">
            <a:schemeClr val="accent4"/>
          </a:fillRef>
          <a:effectRef idx="1">
            <a:schemeClr val="accent4"/>
          </a:effectRef>
          <a:fontRef idx="minor">
            <a:schemeClr val="dk1"/>
          </a:fontRef>
        </p:style>
        <p:txBody>
          <a:bodyPr>
            <a:normAutofit/>
          </a:bodyPr>
          <a:lstStyle/>
          <a:p>
            <a:r>
              <a:rPr lang="nb-NO" sz="1800"/>
              <a:t>Er helsekravet oppfylt for førerkortgruppe 1? </a:t>
            </a:r>
          </a:p>
          <a:p>
            <a:endParaRPr lang="nb-NO" sz="1800"/>
          </a:p>
          <a:p>
            <a:r>
              <a:rPr lang="nb-NO" sz="1800"/>
              <a:t>Kan vedkommende kjøre inntil videre?</a:t>
            </a:r>
          </a:p>
          <a:p>
            <a:endParaRPr lang="nb-NO" sz="1800"/>
          </a:p>
          <a:p>
            <a:r>
              <a:rPr lang="nb-NO" sz="1800"/>
              <a:t>Må du sende melding til fylkesmannen?</a:t>
            </a:r>
          </a:p>
          <a:p>
            <a:endParaRPr lang="nb-NO" sz="1800"/>
          </a:p>
          <a:p>
            <a:r>
              <a:rPr lang="nb-NO" sz="1800"/>
              <a:t>Hva skal eventuelt til for at kjøring kan gjenopptas? </a:t>
            </a:r>
          </a:p>
          <a:p>
            <a:endParaRPr lang="nb-NO" sz="1800"/>
          </a:p>
          <a:p>
            <a:endParaRPr lang="nb-NO" sz="1800"/>
          </a:p>
        </p:txBody>
      </p:sp>
    </p:spTree>
    <p:extLst>
      <p:ext uri="{BB962C8B-B14F-4D97-AF65-F5344CB8AC3E}">
        <p14:creationId xmlns:p14="http://schemas.microsoft.com/office/powerpoint/2010/main" val="4198657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02251" y="1200151"/>
            <a:ext cx="4619708" cy="4521494"/>
          </a:xfrm>
        </p:spPr>
        <p:style>
          <a:lnRef idx="1">
            <a:schemeClr val="accent6"/>
          </a:lnRef>
          <a:fillRef idx="2">
            <a:schemeClr val="accent6"/>
          </a:fillRef>
          <a:effectRef idx="1">
            <a:schemeClr val="accent6"/>
          </a:effectRef>
          <a:fontRef idx="minor">
            <a:schemeClr val="dk1"/>
          </a:fontRef>
        </p:style>
        <p:txBody>
          <a:bodyPr>
            <a:normAutofit/>
          </a:bodyPr>
          <a:lstStyle/>
          <a:p>
            <a:pPr marL="0" indent="0">
              <a:buNone/>
            </a:pPr>
            <a:r>
              <a:rPr lang="nb-NO" sz="1800" dirty="0"/>
              <a:t>P: Brystsmerter</a:t>
            </a:r>
          </a:p>
          <a:p>
            <a:pPr marL="0" indent="0">
              <a:buNone/>
            </a:pPr>
            <a:endParaRPr lang="nb-NO" sz="1800" dirty="0"/>
          </a:p>
          <a:p>
            <a:pPr marL="0" indent="0">
              <a:buNone/>
            </a:pPr>
            <a:r>
              <a:rPr lang="nb-NO" sz="1800" dirty="0"/>
              <a:t>S: Kvinne, 68 år. Kjent stabil angina. Nå fått anginasmerter i hvile. Innlegges i sykehus. Smertefri ved innleggelse.  </a:t>
            </a:r>
          </a:p>
          <a:p>
            <a:pPr marL="0" indent="0">
              <a:buNone/>
            </a:pPr>
            <a:endParaRPr lang="nb-NO" sz="1800" dirty="0"/>
          </a:p>
          <a:p>
            <a:pPr marL="0" indent="0">
              <a:buNone/>
            </a:pPr>
            <a:r>
              <a:rPr lang="nb-NO" sz="1800" dirty="0"/>
              <a:t>O: Koronar angiografi viser to signifikante stenoser som </a:t>
            </a:r>
            <a:r>
              <a:rPr lang="nb-NO" sz="1800" dirty="0" err="1"/>
              <a:t>stentbehandles</a:t>
            </a:r>
            <a:r>
              <a:rPr lang="nb-NO" sz="1800" dirty="0"/>
              <a:t>. </a:t>
            </a:r>
          </a:p>
          <a:p>
            <a:pPr marL="0" indent="0">
              <a:buNone/>
            </a:pPr>
            <a:endParaRPr lang="nb-NO" sz="1800" dirty="0"/>
          </a:p>
          <a:p>
            <a:pPr marL="0" indent="0">
              <a:buNone/>
            </a:pPr>
            <a:r>
              <a:rPr lang="nb-NO" sz="1800" dirty="0"/>
              <a:t>A: Smertefri. AEKG før utskrivelse uten anmerkning.</a:t>
            </a:r>
          </a:p>
          <a:p>
            <a:pPr marL="0" indent="0">
              <a:buNone/>
            </a:pPr>
            <a:endParaRPr lang="nb-NO" sz="1800" dirty="0"/>
          </a:p>
          <a:p>
            <a:pPr marL="0" indent="0">
              <a:buNone/>
            </a:pPr>
            <a:r>
              <a:rPr lang="nb-NO" sz="1800" dirty="0"/>
              <a:t>P: Kontroll hos fastlege etter tre uker. </a:t>
            </a:r>
          </a:p>
        </p:txBody>
      </p:sp>
      <p:sp>
        <p:nvSpPr>
          <p:cNvPr id="4" name="Plassholder for tekst 3"/>
          <p:cNvSpPr>
            <a:spLocks noGrp="1"/>
          </p:cNvSpPr>
          <p:nvPr>
            <p:ph type="body" sz="half" idx="2"/>
          </p:nvPr>
        </p:nvSpPr>
        <p:spPr>
          <a:xfrm>
            <a:off x="5361330" y="1200151"/>
            <a:ext cx="3321032" cy="4521494"/>
          </a:xfrm>
        </p:spPr>
        <p:style>
          <a:lnRef idx="1">
            <a:schemeClr val="accent4"/>
          </a:lnRef>
          <a:fillRef idx="2">
            <a:schemeClr val="accent4"/>
          </a:fillRef>
          <a:effectRef idx="1">
            <a:schemeClr val="accent4"/>
          </a:effectRef>
          <a:fontRef idx="minor">
            <a:schemeClr val="dk1"/>
          </a:fontRef>
        </p:style>
        <p:txBody>
          <a:bodyPr>
            <a:normAutofit/>
          </a:bodyPr>
          <a:lstStyle/>
          <a:p>
            <a:r>
              <a:rPr lang="nb-NO" sz="1800"/>
              <a:t>Er helsekravet oppfylt for førerkortgruppe 1? </a:t>
            </a:r>
          </a:p>
          <a:p>
            <a:endParaRPr lang="nb-NO" sz="1800"/>
          </a:p>
          <a:p>
            <a:r>
              <a:rPr lang="nb-NO" sz="1800"/>
              <a:t>Kan vedkommende kjøre inntil videre?</a:t>
            </a:r>
          </a:p>
          <a:p>
            <a:endParaRPr lang="nb-NO" sz="1800"/>
          </a:p>
          <a:p>
            <a:r>
              <a:rPr lang="nb-NO" sz="1800"/>
              <a:t>Må du sende melding til fylkesmannen?</a:t>
            </a:r>
          </a:p>
          <a:p>
            <a:endParaRPr lang="nb-NO" sz="1800"/>
          </a:p>
          <a:p>
            <a:r>
              <a:rPr lang="nb-NO" sz="1800"/>
              <a:t>Hva skal eventuelt til for at kjøring kan gjenopptas? </a:t>
            </a:r>
          </a:p>
          <a:p>
            <a:endParaRPr lang="nb-NO" sz="1800"/>
          </a:p>
          <a:p>
            <a:endParaRPr lang="nb-NO" sz="1800"/>
          </a:p>
        </p:txBody>
      </p:sp>
    </p:spTree>
    <p:extLst>
      <p:ext uri="{BB962C8B-B14F-4D97-AF65-F5344CB8AC3E}">
        <p14:creationId xmlns:p14="http://schemas.microsoft.com/office/powerpoint/2010/main" val="548550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02251" y="1200151"/>
            <a:ext cx="4619708" cy="4521494"/>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marL="0" indent="0">
              <a:buNone/>
            </a:pPr>
            <a:r>
              <a:rPr lang="nb-NO" sz="1800" dirty="0"/>
              <a:t>P: Alvorlig psykisk sykdom</a:t>
            </a:r>
          </a:p>
          <a:p>
            <a:pPr marL="0" indent="0">
              <a:buNone/>
            </a:pPr>
            <a:endParaRPr lang="nb-NO" sz="1800" dirty="0"/>
          </a:p>
          <a:p>
            <a:pPr marL="0" indent="0">
              <a:buNone/>
            </a:pPr>
            <a:r>
              <a:rPr lang="nb-NO" sz="1800" dirty="0"/>
              <a:t>S: Mann, 27 år. Kjent paranoid schizofreni. Siste innleggelse før det aktuelle for 1 år siden. Nylig innlagt i </a:t>
            </a:r>
            <a:r>
              <a:rPr lang="nb-NO" sz="1800" dirty="0" err="1"/>
              <a:t>akuttpsykiatrisk</a:t>
            </a:r>
            <a:r>
              <a:rPr lang="nb-NO" sz="1800" dirty="0"/>
              <a:t> sengepost med funksjonssvikt, manglende sykdomsinnsikt og </a:t>
            </a:r>
            <a:r>
              <a:rPr lang="nb-NO" sz="1800" dirty="0" err="1"/>
              <a:t>autoseponering</a:t>
            </a:r>
            <a:r>
              <a:rPr lang="nb-NO" sz="1800" dirty="0"/>
              <a:t> av antipsykotisk behandling. </a:t>
            </a:r>
          </a:p>
          <a:p>
            <a:pPr marL="0" indent="0">
              <a:buNone/>
            </a:pPr>
            <a:endParaRPr lang="nb-NO" sz="1800" dirty="0"/>
          </a:p>
          <a:p>
            <a:pPr marL="0" indent="0">
              <a:buNone/>
            </a:pPr>
            <a:r>
              <a:rPr lang="nb-NO" sz="1800" dirty="0"/>
              <a:t>O: Etter en måned nå igjen tilbake i </a:t>
            </a:r>
            <a:r>
              <a:rPr lang="nb-NO" sz="1800" dirty="0" err="1"/>
              <a:t>habitualtilstand</a:t>
            </a:r>
            <a:r>
              <a:rPr lang="nb-NO" sz="1800" dirty="0"/>
              <a:t>. Samarbeider godt. </a:t>
            </a:r>
          </a:p>
          <a:p>
            <a:pPr marL="0" indent="0">
              <a:buNone/>
            </a:pPr>
            <a:endParaRPr lang="nb-NO" sz="1800" dirty="0"/>
          </a:p>
          <a:p>
            <a:pPr marL="0" indent="0">
              <a:buNone/>
            </a:pPr>
            <a:r>
              <a:rPr lang="nb-NO" sz="1800" dirty="0"/>
              <a:t>A: Skal behandles med injeksjoner hver 14. dag på fastlegekontoret. </a:t>
            </a:r>
          </a:p>
          <a:p>
            <a:pPr marL="0" indent="0">
              <a:buNone/>
            </a:pPr>
            <a:endParaRPr lang="nb-NO" sz="1800" dirty="0"/>
          </a:p>
          <a:p>
            <a:pPr marL="0" indent="0">
              <a:buNone/>
            </a:pPr>
            <a:r>
              <a:rPr lang="nb-NO" sz="1800" dirty="0"/>
              <a:t>P: Ny time om 14 dager avtales. </a:t>
            </a:r>
          </a:p>
        </p:txBody>
      </p:sp>
      <p:sp>
        <p:nvSpPr>
          <p:cNvPr id="4" name="Plassholder for tekst 3"/>
          <p:cNvSpPr>
            <a:spLocks noGrp="1"/>
          </p:cNvSpPr>
          <p:nvPr>
            <p:ph type="body" sz="half" idx="2"/>
          </p:nvPr>
        </p:nvSpPr>
        <p:spPr>
          <a:xfrm>
            <a:off x="5361330" y="1200151"/>
            <a:ext cx="3321032" cy="4521494"/>
          </a:xfrm>
        </p:spPr>
        <p:style>
          <a:lnRef idx="1">
            <a:schemeClr val="accent4"/>
          </a:lnRef>
          <a:fillRef idx="2">
            <a:schemeClr val="accent4"/>
          </a:fillRef>
          <a:effectRef idx="1">
            <a:schemeClr val="accent4"/>
          </a:effectRef>
          <a:fontRef idx="minor">
            <a:schemeClr val="dk1"/>
          </a:fontRef>
        </p:style>
        <p:txBody>
          <a:bodyPr>
            <a:normAutofit/>
          </a:bodyPr>
          <a:lstStyle/>
          <a:p>
            <a:r>
              <a:rPr lang="nb-NO" sz="1800"/>
              <a:t>Er helsekravet oppfylt for førerkortgruppe 1? </a:t>
            </a:r>
          </a:p>
          <a:p>
            <a:endParaRPr lang="nb-NO" sz="1800"/>
          </a:p>
          <a:p>
            <a:r>
              <a:rPr lang="nb-NO" sz="1800"/>
              <a:t>Kan vedkommende kjøre inntil videre?</a:t>
            </a:r>
          </a:p>
          <a:p>
            <a:endParaRPr lang="nb-NO" sz="1800"/>
          </a:p>
          <a:p>
            <a:r>
              <a:rPr lang="nb-NO" sz="1800"/>
              <a:t>Må du sende melding til fylkesmannen?</a:t>
            </a:r>
          </a:p>
          <a:p>
            <a:endParaRPr lang="nb-NO" sz="1800"/>
          </a:p>
          <a:p>
            <a:r>
              <a:rPr lang="nb-NO" sz="1800"/>
              <a:t>Hva skal eventuelt til for at kjøring kan gjenopptas? </a:t>
            </a:r>
          </a:p>
          <a:p>
            <a:endParaRPr lang="nb-NO" sz="1800"/>
          </a:p>
          <a:p>
            <a:endParaRPr lang="nb-NO" sz="1800"/>
          </a:p>
        </p:txBody>
      </p:sp>
    </p:spTree>
    <p:extLst>
      <p:ext uri="{BB962C8B-B14F-4D97-AF65-F5344CB8AC3E}">
        <p14:creationId xmlns:p14="http://schemas.microsoft.com/office/powerpoint/2010/main" val="3047070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p:txBody>
          <a:bodyPr>
            <a:normAutofit fontScale="90000"/>
          </a:bodyPr>
          <a:lstStyle/>
          <a:p>
            <a:r>
              <a:rPr lang="nb-NO"/>
              <a:t>Hvilke krav stilles til den som skal føre motorvogn?</a:t>
            </a:r>
          </a:p>
        </p:txBody>
      </p:sp>
      <p:sp>
        <p:nvSpPr>
          <p:cNvPr id="6" name="Plassholder for innhold 5"/>
          <p:cNvSpPr>
            <a:spLocks noGrp="1"/>
          </p:cNvSpPr>
          <p:nvPr>
            <p:ph idx="1"/>
          </p:nvPr>
        </p:nvSpPr>
        <p:spPr/>
        <p:txBody>
          <a:bodyPr/>
          <a:lstStyle/>
          <a:p>
            <a:pPr marL="0" indent="0">
              <a:buNone/>
            </a:pPr>
            <a:br>
              <a:rPr lang="nb-NO" b="1" dirty="0"/>
            </a:br>
            <a:r>
              <a:rPr lang="nb-NO" b="1" dirty="0"/>
              <a:t>Vegtrafikkloven § 21 om alminnelige plikter</a:t>
            </a:r>
            <a:br>
              <a:rPr lang="nb-NO" i="1" dirty="0"/>
            </a:br>
            <a:endParaRPr lang="nb-NO" i="1" dirty="0"/>
          </a:p>
          <a:p>
            <a:pPr marL="0" indent="0">
              <a:buNone/>
            </a:pPr>
            <a:r>
              <a:rPr lang="nb-NO" dirty="0"/>
              <a:t>Ingen må føre eller forsøke å føre kjøretøy når han er i en slik tilstand at han ikke kan anses skikket til å kjøre på trygg måte, hva enten dette har sin årsak i at han er påvirket av alkohol eller annet berusende eller bedøvende middel, eller i at han er syk, svekket, sliten eller trett, eller skyldes andre omstendigheter.</a:t>
            </a:r>
          </a:p>
          <a:p>
            <a:pPr lvl="1" fontAlgn="t">
              <a:buNone/>
            </a:pPr>
            <a:endParaRPr lang="nb-NO" dirty="0"/>
          </a:p>
          <a:p>
            <a:pPr lvl="1"/>
            <a:endParaRPr lang="nb-NO" dirty="0"/>
          </a:p>
        </p:txBody>
      </p:sp>
    </p:spTree>
    <p:extLst>
      <p:ext uri="{BB962C8B-B14F-4D97-AF65-F5344CB8AC3E}">
        <p14:creationId xmlns:p14="http://schemas.microsoft.com/office/powerpoint/2010/main" val="2313994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838845" y="1477108"/>
            <a:ext cx="7471210" cy="4528297"/>
          </a:xfrm>
        </p:spPr>
        <p:txBody>
          <a:bodyPr/>
          <a:lstStyle/>
          <a:p>
            <a:pPr marL="0" indent="0">
              <a:buNone/>
            </a:pPr>
            <a:r>
              <a:rPr lang="nb-NO" b="1" dirty="0" err="1"/>
              <a:t>Helsepersonelloven</a:t>
            </a:r>
            <a:r>
              <a:rPr lang="nb-NO" b="1" dirty="0"/>
              <a:t> § 34 om opplysningsplikt i forbindelse med førerkort: </a:t>
            </a:r>
          </a:p>
          <a:p>
            <a:pPr marL="0" indent="0">
              <a:buNone/>
            </a:pPr>
            <a:br>
              <a:rPr lang="nb-NO" dirty="0"/>
            </a:br>
            <a:r>
              <a:rPr lang="nb-NO" dirty="0"/>
              <a:t>Lege, psykolog eller optiker som finner at en pasient med førerkort for motorvogn eller sertifikat for luftfartøy, ikke oppfyller de helsemessige kravene som stilles, skal oppfordre pasienten til å innlevere førerkortet eller sertifikatet. </a:t>
            </a:r>
          </a:p>
          <a:p>
            <a:pPr marL="0" indent="0">
              <a:buNone/>
            </a:pPr>
            <a:endParaRPr lang="nb-NO" dirty="0"/>
          </a:p>
          <a:p>
            <a:pPr marL="0" indent="0">
              <a:buNone/>
            </a:pPr>
            <a:r>
              <a:rPr lang="nb-NO" dirty="0"/>
              <a:t>Dersom pasientens helsetilstand antas ikke å være kortvarig, skal helsepersonell som nevnt gi melding til offentlige myndigheter etter nærmere regler fastsatt av departementet i forskrift.</a:t>
            </a:r>
          </a:p>
        </p:txBody>
      </p:sp>
    </p:spTree>
    <p:extLst>
      <p:ext uri="{BB962C8B-B14F-4D97-AF65-F5344CB8AC3E}">
        <p14:creationId xmlns:p14="http://schemas.microsoft.com/office/powerpoint/2010/main" val="624915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Når skal det </a:t>
            </a:r>
            <a:r>
              <a:rPr lang="nb-NO" i="1" dirty="0"/>
              <a:t>ikke </a:t>
            </a:r>
            <a:r>
              <a:rPr lang="nb-NO" dirty="0"/>
              <a:t>sendes melding til fylkesmannen?</a:t>
            </a:r>
          </a:p>
        </p:txBody>
      </p:sp>
      <p:sp>
        <p:nvSpPr>
          <p:cNvPr id="3" name="Plassholder for innhold 2"/>
          <p:cNvSpPr>
            <a:spLocks noGrp="1"/>
          </p:cNvSpPr>
          <p:nvPr>
            <p:ph idx="1"/>
          </p:nvPr>
        </p:nvSpPr>
        <p:spPr/>
        <p:txBody>
          <a:bodyPr>
            <a:normAutofit/>
          </a:bodyPr>
          <a:lstStyle/>
          <a:p>
            <a:pPr marL="0" indent="0">
              <a:buNone/>
            </a:pPr>
            <a:r>
              <a:rPr lang="nb-NO" sz="1900" dirty="0"/>
              <a:t>Når helsekravet ikke er oppfylt eller antas å ikke være oppfylt i en periode </a:t>
            </a:r>
            <a:r>
              <a:rPr lang="nb-NO" sz="1900" i="1" u="sng" dirty="0"/>
              <a:t>kortere</a:t>
            </a:r>
            <a:r>
              <a:rPr lang="nb-NO" sz="1900" dirty="0"/>
              <a:t> enn seks måneder:</a:t>
            </a:r>
          </a:p>
          <a:p>
            <a:pPr lvl="1"/>
            <a:r>
              <a:rPr lang="nb-NO" sz="1900" dirty="0"/>
              <a:t>Pasienten skal informeres om at helsekravet ikke er oppfylt, og at kjøring ikke er tillatt så lenge dette vedvarer. </a:t>
            </a:r>
          </a:p>
          <a:p>
            <a:pPr lvl="1"/>
            <a:r>
              <a:rPr lang="nb-NO" sz="1900" dirty="0"/>
              <a:t>Dokumenter i journalen at slik informasjon er gitt. </a:t>
            </a:r>
          </a:p>
          <a:p>
            <a:pPr lvl="1"/>
            <a:r>
              <a:rPr lang="nb-NO" sz="1900" dirty="0"/>
              <a:t>Bør også gi vedkommende en skriftlig ”påminnelse” om dette. </a:t>
            </a:r>
          </a:p>
          <a:p>
            <a:pPr lvl="1"/>
            <a:r>
              <a:rPr lang="nb-NO" sz="1900" dirty="0"/>
              <a:t>Gjør pasienten oppmerksom på at dette er noe vedkommende er forpliktet til å følge (jamfør vegtrafikkloven og førerkortforskriften).</a:t>
            </a:r>
          </a:p>
          <a:p>
            <a:endParaRPr lang="nb-NO" dirty="0"/>
          </a:p>
        </p:txBody>
      </p:sp>
    </p:spTree>
    <p:extLst>
      <p:ext uri="{BB962C8B-B14F-4D97-AF65-F5344CB8AC3E}">
        <p14:creationId xmlns:p14="http://schemas.microsoft.com/office/powerpoint/2010/main" val="4208745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Når </a:t>
            </a:r>
            <a:r>
              <a:rPr lang="nb-NO" i="1" dirty="0"/>
              <a:t>skal</a:t>
            </a:r>
            <a:r>
              <a:rPr lang="nb-NO" dirty="0"/>
              <a:t> det sendes melding til fylkesmannen?</a:t>
            </a:r>
          </a:p>
        </p:txBody>
      </p:sp>
      <p:sp>
        <p:nvSpPr>
          <p:cNvPr id="3" name="Plassholder for innhold 2"/>
          <p:cNvSpPr>
            <a:spLocks noGrp="1"/>
          </p:cNvSpPr>
          <p:nvPr>
            <p:ph idx="1"/>
          </p:nvPr>
        </p:nvSpPr>
        <p:spPr/>
        <p:txBody>
          <a:bodyPr/>
          <a:lstStyle/>
          <a:p>
            <a:pPr marL="0" indent="0">
              <a:buNone/>
            </a:pPr>
            <a:r>
              <a:rPr lang="nb-NO" dirty="0"/>
              <a:t>Når helsekravet ikke er oppfylt eller antas å ikke være oppfylt i en periode </a:t>
            </a:r>
            <a:r>
              <a:rPr lang="nb-NO" i="1" u="sng" dirty="0"/>
              <a:t>lengre</a:t>
            </a:r>
            <a:r>
              <a:rPr lang="nb-NO" dirty="0"/>
              <a:t> enn seks måneder:</a:t>
            </a:r>
            <a:br>
              <a:rPr lang="nb-NO" dirty="0"/>
            </a:br>
            <a:endParaRPr lang="nb-NO" dirty="0"/>
          </a:p>
          <a:p>
            <a:pPr lvl="1"/>
            <a:r>
              <a:rPr lang="nb-NO" dirty="0"/>
              <a:t>Skriftlig melding sendes fylkesmannen.</a:t>
            </a:r>
          </a:p>
          <a:p>
            <a:pPr lvl="1"/>
            <a:r>
              <a:rPr lang="nb-NO" dirty="0"/>
              <a:t>Pasienten skal informeres om at helsekravet ikke er oppfylt, og at kjøring ikke er tillatt så lenge dette vedvarer. </a:t>
            </a:r>
          </a:p>
          <a:p>
            <a:endParaRPr lang="nb-NO" dirty="0"/>
          </a:p>
        </p:txBody>
      </p:sp>
    </p:spTree>
    <p:extLst>
      <p:ext uri="{BB962C8B-B14F-4D97-AF65-F5344CB8AC3E}">
        <p14:creationId xmlns:p14="http://schemas.microsoft.com/office/powerpoint/2010/main" val="3591583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Når skal helseattest framlegges?</a:t>
            </a:r>
          </a:p>
        </p:txBody>
      </p:sp>
      <p:sp>
        <p:nvSpPr>
          <p:cNvPr id="3" name="Plassholder for innhold 2"/>
          <p:cNvSpPr>
            <a:spLocks noGrp="1"/>
          </p:cNvSpPr>
          <p:nvPr>
            <p:ph idx="1"/>
          </p:nvPr>
        </p:nvSpPr>
        <p:spPr/>
        <p:txBody>
          <a:bodyPr>
            <a:normAutofit fontScale="70000" lnSpcReduction="20000"/>
          </a:bodyPr>
          <a:lstStyle/>
          <a:p>
            <a:pPr marL="0" indent="0">
              <a:buNone/>
            </a:pPr>
            <a:r>
              <a:rPr lang="nb-NO" b="1" dirty="0"/>
              <a:t>§ 4. Helseattest </a:t>
            </a:r>
            <a:endParaRPr lang="nb-NO" dirty="0"/>
          </a:p>
          <a:p>
            <a:pPr marL="0" indent="0">
              <a:buNone/>
            </a:pPr>
            <a:r>
              <a:rPr lang="nb-NO" dirty="0"/>
              <a:t>Helseattest skal fremlegges</a:t>
            </a:r>
          </a:p>
          <a:p>
            <a:pPr marL="457200" lvl="0" indent="-457200">
              <a:buFont typeface="+mj-lt"/>
              <a:buAutoNum type="alphaLcParenR"/>
            </a:pPr>
            <a:r>
              <a:rPr lang="nb-NO" dirty="0"/>
              <a:t>når politi, helsemyndighet eller vegmyndighet krever det for å kunne vurdere om søker om </a:t>
            </a:r>
            <a:r>
              <a:rPr lang="nb-NO" dirty="0" err="1"/>
              <a:t>førerett</a:t>
            </a:r>
            <a:r>
              <a:rPr lang="nb-NO" dirty="0"/>
              <a:t> eller innehaver av førerkort har en sykdom, bruker midler som gir svekket kjøreevne eller har annen helsesvekkelse som medfører at helsekravene ikke er oppfylt</a:t>
            </a:r>
          </a:p>
          <a:p>
            <a:pPr marL="457200" lvl="0" indent="-457200">
              <a:buFont typeface="+mj-lt"/>
              <a:buAutoNum type="alphaLcParenR"/>
            </a:pPr>
            <a:r>
              <a:rPr lang="nb-NO" dirty="0"/>
              <a:t>ved første gangs søknad om eller fornyelse av førerkort gruppe 2 og gruppe 3</a:t>
            </a:r>
          </a:p>
          <a:p>
            <a:pPr marL="457200" lvl="0" indent="-457200">
              <a:buFont typeface="+mj-lt"/>
              <a:buAutoNum type="alphaLcParenR"/>
            </a:pPr>
            <a:r>
              <a:rPr lang="nb-NO" dirty="0"/>
              <a:t>ved utvidelse av førerkortet til høyere førerkortgruppe</a:t>
            </a:r>
          </a:p>
          <a:p>
            <a:pPr marL="457200" lvl="0" indent="-457200">
              <a:buFont typeface="+mj-lt"/>
              <a:buAutoNum type="alphaLcParenR"/>
            </a:pPr>
            <a:r>
              <a:rPr lang="nb-NO" dirty="0"/>
              <a:t>ved fornyelse av førerkort med tidsbegrensning</a:t>
            </a:r>
          </a:p>
          <a:p>
            <a:pPr marL="457200" lvl="0" indent="-457200">
              <a:buFont typeface="+mj-lt"/>
              <a:buAutoNum type="alphaLcParenR"/>
            </a:pPr>
            <a:r>
              <a:rPr lang="nb-NO" dirty="0"/>
              <a:t>ved fornyelse av førerkort etter fylte 75 år</a:t>
            </a:r>
            <a:br>
              <a:rPr lang="nb-NO" dirty="0"/>
            </a:br>
            <a:endParaRPr lang="nb-NO" dirty="0"/>
          </a:p>
          <a:p>
            <a:pPr marL="0" indent="0">
              <a:buNone/>
            </a:pPr>
            <a:r>
              <a:rPr lang="nb-NO" dirty="0"/>
              <a:t>Helseattesten må ikke være eldre enn tre måneder ved fremleggelse etter bestemmelsene i første ledd.</a:t>
            </a:r>
            <a:br>
              <a:rPr lang="nb-NO" dirty="0"/>
            </a:br>
            <a:endParaRPr lang="nb-NO" dirty="0"/>
          </a:p>
          <a:p>
            <a:pPr marL="0" indent="0">
              <a:buNone/>
            </a:pPr>
            <a:r>
              <a:rPr lang="nb-NO" dirty="0"/>
              <a:t>For person under 75 år som bruker synskorrigering under føring av motorvogn eller er pålagt i førerkortet å bruke synskorrigering, kan helseattest begrenses til attest for synsfunksjonen og egenerklæring om helse, dersom fullstendig helseattest ikke kreves av andre grunner. Det samme gjelder ved nedsatt sidesyn, dobbeltsyn, nedsatt kontrastfølsomhet, nedsatt mørkesyn eller økt blendingsfølsomhet.</a:t>
            </a:r>
          </a:p>
          <a:p>
            <a:endParaRPr lang="nb-NO" dirty="0"/>
          </a:p>
        </p:txBody>
      </p:sp>
    </p:spTree>
    <p:extLst>
      <p:ext uri="{BB962C8B-B14F-4D97-AF65-F5344CB8AC3E}">
        <p14:creationId xmlns:p14="http://schemas.microsoft.com/office/powerpoint/2010/main" val="1167987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Hva skal undersøkelse av førerkortsøker omfatte?</a:t>
            </a:r>
          </a:p>
        </p:txBody>
      </p:sp>
      <p:sp>
        <p:nvSpPr>
          <p:cNvPr id="3" name="Plassholder for innhold 2"/>
          <p:cNvSpPr>
            <a:spLocks noGrp="1"/>
          </p:cNvSpPr>
          <p:nvPr>
            <p:ph idx="1"/>
          </p:nvPr>
        </p:nvSpPr>
        <p:spPr/>
        <p:txBody>
          <a:bodyPr/>
          <a:lstStyle/>
          <a:p>
            <a:pPr marL="0" indent="0">
              <a:buNone/>
            </a:pPr>
            <a:r>
              <a:rPr lang="nb-NO" b="1" dirty="0"/>
              <a:t>§ 5. Undersøkelsen av førerkortsøker</a:t>
            </a:r>
            <a:endParaRPr lang="nb-NO" dirty="0"/>
          </a:p>
          <a:p>
            <a:pPr marL="0" indent="0">
              <a:buNone/>
            </a:pPr>
            <a:r>
              <a:rPr lang="nb-NO" i="1" dirty="0"/>
              <a:t>Vurdering av om helsekrav er oppfylt for føring av motorvogn skal ut over en generell helseundersøkelse omfatte:</a:t>
            </a:r>
            <a:endParaRPr lang="nb-NO" dirty="0"/>
          </a:p>
          <a:p>
            <a:pPr marL="457200" lvl="0" indent="-457200">
              <a:buFont typeface="+mj-lt"/>
              <a:buAutoNum type="alphaLcParenR"/>
            </a:pPr>
            <a:r>
              <a:rPr lang="nb-NO" i="1" dirty="0"/>
              <a:t>undersøkelse av sensoriske funksjoner (syn, hørsel)</a:t>
            </a:r>
            <a:endParaRPr lang="nb-NO" dirty="0"/>
          </a:p>
          <a:p>
            <a:pPr marL="457200" lvl="0" indent="-457200">
              <a:buFont typeface="+mj-lt"/>
              <a:buAutoNum type="alphaLcParenR"/>
            </a:pPr>
            <a:r>
              <a:rPr lang="nb-NO" i="1" dirty="0"/>
              <a:t>vurdering av kognitiv funksjon, psykiske lidelser og atferdsforstyrrelser</a:t>
            </a:r>
            <a:endParaRPr lang="nb-NO" dirty="0"/>
          </a:p>
          <a:p>
            <a:pPr marL="457200" lvl="0" indent="-457200">
              <a:buFont typeface="+mj-lt"/>
              <a:buAutoNum type="alphaLcParenR"/>
            </a:pPr>
            <a:r>
              <a:rPr lang="nb-NO" i="1" dirty="0"/>
              <a:t>undersøkelse av førlighet</a:t>
            </a:r>
            <a:endParaRPr lang="nb-NO" dirty="0"/>
          </a:p>
          <a:p>
            <a:pPr marL="457200" lvl="0" indent="-457200">
              <a:buFont typeface="+mj-lt"/>
              <a:buAutoNum type="alphaLcParenR"/>
            </a:pPr>
            <a:r>
              <a:rPr lang="nb-NO" i="1" dirty="0"/>
              <a:t>vurdering av legemiddelforbruk og bruk av rusmidler</a:t>
            </a:r>
            <a:endParaRPr lang="nb-NO" dirty="0"/>
          </a:p>
          <a:p>
            <a:pPr marL="457200" lvl="0" indent="-457200">
              <a:buFont typeface="+mj-lt"/>
              <a:buAutoNum type="alphaLcParenR"/>
            </a:pPr>
            <a:r>
              <a:rPr lang="nb-NO" i="1" dirty="0"/>
              <a:t>blod-, urin- eller andre relevante prøver og undersøkelser i den utstrekning det er nødvendig for å bedømme søkers helsemessige skikkethet.</a:t>
            </a:r>
            <a:endParaRPr lang="nb-NO" dirty="0"/>
          </a:p>
          <a:p>
            <a:endParaRPr lang="nb-NO" dirty="0"/>
          </a:p>
        </p:txBody>
      </p:sp>
    </p:spTree>
    <p:extLst>
      <p:ext uri="{BB962C8B-B14F-4D97-AF65-F5344CB8AC3E}">
        <p14:creationId xmlns:p14="http://schemas.microsoft.com/office/powerpoint/2010/main" val="3000243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Kasuistikker</a:t>
            </a:r>
          </a:p>
        </p:txBody>
      </p:sp>
      <p:sp>
        <p:nvSpPr>
          <p:cNvPr id="3" name="Plassholder for innhold 2"/>
          <p:cNvSpPr>
            <a:spLocks noGrp="1"/>
          </p:cNvSpPr>
          <p:nvPr>
            <p:ph idx="1"/>
          </p:nvPr>
        </p:nvSpPr>
        <p:spPr/>
        <p:txBody>
          <a:bodyPr/>
          <a:lstStyle/>
          <a:p>
            <a:pPr>
              <a:lnSpc>
                <a:spcPct val="80000"/>
              </a:lnSpc>
            </a:pPr>
            <a:r>
              <a:rPr lang="nb-NO" dirty="0"/>
              <a:t>Kasuistikkene blir presentert ved PSOAP-akronymet:</a:t>
            </a:r>
            <a:br>
              <a:rPr lang="nb-NO" dirty="0"/>
            </a:br>
            <a:endParaRPr lang="nb-NO" dirty="0"/>
          </a:p>
          <a:p>
            <a:pPr lvl="1">
              <a:lnSpc>
                <a:spcPct val="80000"/>
              </a:lnSpc>
            </a:pPr>
            <a:r>
              <a:rPr lang="nb-NO" sz="2400" b="1" dirty="0"/>
              <a:t>P</a:t>
            </a:r>
            <a:r>
              <a:rPr lang="nb-NO" sz="2400" dirty="0"/>
              <a:t>roblem</a:t>
            </a:r>
          </a:p>
          <a:p>
            <a:pPr lvl="1">
              <a:lnSpc>
                <a:spcPct val="80000"/>
              </a:lnSpc>
            </a:pPr>
            <a:r>
              <a:rPr lang="nb-NO" sz="2400" b="1" dirty="0"/>
              <a:t>S</a:t>
            </a:r>
            <a:r>
              <a:rPr lang="nb-NO" sz="2400" dirty="0"/>
              <a:t>ykehistorie</a:t>
            </a:r>
          </a:p>
          <a:p>
            <a:pPr lvl="1">
              <a:lnSpc>
                <a:spcPct val="80000"/>
              </a:lnSpc>
            </a:pPr>
            <a:r>
              <a:rPr lang="nb-NO" sz="2400" b="1" dirty="0"/>
              <a:t>O</a:t>
            </a:r>
            <a:r>
              <a:rPr lang="nb-NO" sz="2400" dirty="0"/>
              <a:t>bjektivt</a:t>
            </a:r>
          </a:p>
          <a:p>
            <a:pPr lvl="1">
              <a:lnSpc>
                <a:spcPct val="80000"/>
              </a:lnSpc>
            </a:pPr>
            <a:r>
              <a:rPr lang="nb-NO" sz="2400" b="1" dirty="0"/>
              <a:t>A</a:t>
            </a:r>
            <a:r>
              <a:rPr lang="nb-NO" sz="2400" dirty="0"/>
              <a:t>nalyse</a:t>
            </a:r>
          </a:p>
          <a:p>
            <a:pPr lvl="1">
              <a:lnSpc>
                <a:spcPct val="80000"/>
              </a:lnSpc>
            </a:pPr>
            <a:r>
              <a:rPr lang="nb-NO" sz="2400" b="1" dirty="0"/>
              <a:t>P</a:t>
            </a:r>
            <a:r>
              <a:rPr lang="nb-NO" sz="2400" dirty="0"/>
              <a:t>lan</a:t>
            </a:r>
            <a:endParaRPr lang="nb-NO" dirty="0"/>
          </a:p>
        </p:txBody>
      </p:sp>
    </p:spTree>
    <p:extLst>
      <p:ext uri="{BB962C8B-B14F-4D97-AF65-F5344CB8AC3E}">
        <p14:creationId xmlns:p14="http://schemas.microsoft.com/office/powerpoint/2010/main" val="130508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Hvilke førerkortklasser er inkludert i de ulike førerkortgruppene?</a:t>
            </a:r>
          </a:p>
        </p:txBody>
      </p:sp>
      <p:sp>
        <p:nvSpPr>
          <p:cNvPr id="3" name="Plassholder for innhold 2"/>
          <p:cNvSpPr>
            <a:spLocks noGrp="1"/>
          </p:cNvSpPr>
          <p:nvPr>
            <p:ph idx="1"/>
          </p:nvPr>
        </p:nvSpPr>
        <p:spPr/>
        <p:txBody>
          <a:bodyPr>
            <a:normAutofit/>
          </a:bodyPr>
          <a:lstStyle/>
          <a:p>
            <a:pPr marL="0" lvl="0" indent="0">
              <a:buNone/>
            </a:pPr>
            <a:r>
              <a:rPr lang="nb-NO" i="1" dirty="0"/>
              <a:t>Førerkortgruppe 1 («</a:t>
            </a:r>
            <a:r>
              <a:rPr lang="nb-NO" i="1" dirty="0" err="1"/>
              <a:t>bilklassene</a:t>
            </a:r>
            <a:r>
              <a:rPr lang="nb-NO" i="1" dirty="0"/>
              <a:t>»): </a:t>
            </a:r>
          </a:p>
          <a:p>
            <a:pPr lvl="1"/>
            <a:r>
              <a:rPr lang="nb-NO" sz="1900" dirty="0"/>
              <a:t>Førerkortklassene AM, S, T, A1, A2, A, B og BE</a:t>
            </a:r>
          </a:p>
          <a:p>
            <a:pPr lvl="0"/>
            <a:endParaRPr lang="nb-NO" sz="1700" i="1" dirty="0"/>
          </a:p>
          <a:p>
            <a:pPr marL="0" lvl="0" indent="0">
              <a:buNone/>
            </a:pPr>
            <a:r>
              <a:rPr lang="nb-NO" i="1" dirty="0"/>
              <a:t>Førerkortgruppe 2 («lastebilklassene»): </a:t>
            </a:r>
          </a:p>
          <a:p>
            <a:pPr lvl="1"/>
            <a:r>
              <a:rPr lang="nb-NO" sz="1900" dirty="0"/>
              <a:t>Førerkortklassene C1, C1E, C og CE </a:t>
            </a:r>
          </a:p>
          <a:p>
            <a:pPr lvl="0"/>
            <a:endParaRPr lang="nb-NO" i="1" dirty="0"/>
          </a:p>
          <a:p>
            <a:pPr marL="0" indent="0">
              <a:buNone/>
            </a:pPr>
            <a:r>
              <a:rPr lang="nb-NO" i="1" dirty="0"/>
              <a:t>Førerkortgruppe 3 («bussklassene»): </a:t>
            </a:r>
          </a:p>
          <a:p>
            <a:pPr lvl="1"/>
            <a:r>
              <a:rPr lang="nb-NO" sz="1900" dirty="0"/>
              <a:t>Førerkortklassene D1, D1E, D og DE </a:t>
            </a:r>
          </a:p>
          <a:p>
            <a:pPr lvl="1"/>
            <a:r>
              <a:rPr lang="nb-NO" sz="1900" dirty="0"/>
              <a:t>Inkluderer også kompetansebevis utrykning, godkjenning trafikklærer og kjøreseddel (persontransport mot vederlag)</a:t>
            </a:r>
          </a:p>
          <a:p>
            <a:endParaRPr lang="nb-NO" dirty="0"/>
          </a:p>
        </p:txBody>
      </p:sp>
    </p:spTree>
    <p:extLst>
      <p:ext uri="{BB962C8B-B14F-4D97-AF65-F5344CB8AC3E}">
        <p14:creationId xmlns:p14="http://schemas.microsoft.com/office/powerpoint/2010/main" val="1207294138"/>
      </p:ext>
    </p:extLst>
  </p:cSld>
  <p:clrMapOvr>
    <a:masterClrMapping/>
  </p:clrMapOvr>
</p:sld>
</file>

<file path=ppt/theme/theme1.xml><?xml version="1.0" encoding="utf-8"?>
<a:theme xmlns:a="http://schemas.openxmlformats.org/drawingml/2006/main" name="Fylkesmannen-PPT-mal">
  <a:themeElements>
    <a:clrScheme name="Fylkesmannen">
      <a:dk1>
        <a:sysClr val="windowText" lastClr="000000"/>
      </a:dk1>
      <a:lt1>
        <a:sysClr val="window" lastClr="FFFFFF"/>
      </a:lt1>
      <a:dk2>
        <a:srgbClr val="3B8CAB"/>
      </a:dk2>
      <a:lt2>
        <a:srgbClr val="FFFFFF"/>
      </a:lt2>
      <a:accent1>
        <a:srgbClr val="3B8CAB"/>
      </a:accent1>
      <a:accent2>
        <a:srgbClr val="C5C8C7"/>
      </a:accent2>
      <a:accent3>
        <a:srgbClr val="66B5BB"/>
      </a:accent3>
      <a:accent4>
        <a:srgbClr val="E2882E"/>
      </a:accent4>
      <a:accent5>
        <a:srgbClr val="DB4E24"/>
      </a:accent5>
      <a:accent6>
        <a:srgbClr val="42A740"/>
      </a:accent6>
      <a:hlink>
        <a:srgbClr val="66B5BB"/>
      </a:hlink>
      <a:folHlink>
        <a:srgbClr val="E2882E"/>
      </a:folHlink>
    </a:clrScheme>
    <a:fontScheme name="Office klassisk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Fylkesmannen-PPT-mal.potx</Template>
  <TotalTime>6074</TotalTime>
  <Words>1902</Words>
  <Application>Microsoft Office PowerPoint</Application>
  <PresentationFormat>Skjermfremvisning (4:3)</PresentationFormat>
  <Paragraphs>305</Paragraphs>
  <Slides>15</Slides>
  <Notes>11</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15</vt:i4>
      </vt:variant>
    </vt:vector>
  </HeadingPairs>
  <TitlesOfParts>
    <vt:vector size="19" baseType="lpstr">
      <vt:lpstr>Arial</vt:lpstr>
      <vt:lpstr>Calibri</vt:lpstr>
      <vt:lpstr>Times New Roman</vt:lpstr>
      <vt:lpstr>Fylkesmannen-PPT-mal</vt:lpstr>
      <vt:lpstr>Kurs for turnusleger 20. oktober 2016 </vt:lpstr>
      <vt:lpstr>Hvilke krav stilles til den som skal føre motorvogn?</vt:lpstr>
      <vt:lpstr>PowerPoint-presentasjon</vt:lpstr>
      <vt:lpstr>Når skal det ikke sendes melding til fylkesmannen?</vt:lpstr>
      <vt:lpstr>Når skal det sendes melding til fylkesmannen?</vt:lpstr>
      <vt:lpstr>Når skal helseattest framlegges?</vt:lpstr>
      <vt:lpstr>Hva skal undersøkelse av førerkortsøker omfatte?</vt:lpstr>
      <vt:lpstr>Kasuistikker</vt:lpstr>
      <vt:lpstr>Hvilke førerkortklasser er inkludert i de ulike førerkortgruppene?</vt:lpstr>
      <vt:lpstr>PowerPoint-presentasjon</vt:lpstr>
      <vt:lpstr>PowerPoint-presentasjon</vt:lpstr>
      <vt:lpstr>PowerPoint-presentasjon</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Stig Solberg</dc:creator>
  <cp:lastModifiedBy>Tornes, Sissel</cp:lastModifiedBy>
  <cp:revision>40</cp:revision>
  <dcterms:created xsi:type="dcterms:W3CDTF">2013-06-27T08:24:43Z</dcterms:created>
  <dcterms:modified xsi:type="dcterms:W3CDTF">2016-10-18T08:56:56Z</dcterms:modified>
</cp:coreProperties>
</file>