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69" r:id="rId5"/>
  </p:sldMasterIdLst>
  <p:notesMasterIdLst>
    <p:notesMasterId r:id="rId18"/>
  </p:notesMasterIdLst>
  <p:sldIdLst>
    <p:sldId id="256" r:id="rId6"/>
    <p:sldId id="280" r:id="rId7"/>
    <p:sldId id="1423" r:id="rId8"/>
    <p:sldId id="1424" r:id="rId9"/>
    <p:sldId id="1425" r:id="rId10"/>
    <p:sldId id="1427" r:id="rId11"/>
    <p:sldId id="1418" r:id="rId12"/>
    <p:sldId id="1417" r:id="rId13"/>
    <p:sldId id="1431" r:id="rId14"/>
    <p:sldId id="1430" r:id="rId15"/>
    <p:sldId id="1429" r:id="rId16"/>
    <p:sldId id="1428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FCF"/>
    <a:srgbClr val="DAD8CE"/>
    <a:srgbClr val="DCE7DF"/>
    <a:srgbClr val="B6C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480B52-BC89-AACD-9280-DC6AA716F1F8}" v="4" dt="2023-04-13T10:09:04.301"/>
    <p1510:client id="{F601838A-116B-834B-EA9F-AD429BB000C6}" v="13" dt="2023-04-14T06:25:13.190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Aamdal Slotte" userId="S::marianne.aamdal.slotte@bufetat.no::6b4132ce-7f95-4d52-9a8b-447f6fb032cc" providerId="AD" clId="Web-{EE480B52-BC89-AACD-9280-DC6AA716F1F8}"/>
    <pc:docChg chg="addSld addMainMaster modMainMaster">
      <pc:chgData name="Marianne Aamdal Slotte" userId="S::marianne.aamdal.slotte@bufetat.no::6b4132ce-7f95-4d52-9a8b-447f6fb032cc" providerId="AD" clId="Web-{EE480B52-BC89-AACD-9280-DC6AA716F1F8}" dt="2023-04-13T10:09:04.301" v="3"/>
      <pc:docMkLst>
        <pc:docMk/>
      </pc:docMkLst>
      <pc:sldChg chg="add">
        <pc:chgData name="Marianne Aamdal Slotte" userId="S::marianne.aamdal.slotte@bufetat.no::6b4132ce-7f95-4d52-9a8b-447f6fb032cc" providerId="AD" clId="Web-{EE480B52-BC89-AACD-9280-DC6AA716F1F8}" dt="2023-04-13T10:09:03.113" v="0"/>
        <pc:sldMkLst>
          <pc:docMk/>
          <pc:sldMk cId="1559526459" sldId="1428"/>
        </pc:sldMkLst>
      </pc:sldChg>
      <pc:sldChg chg="add">
        <pc:chgData name="Marianne Aamdal Slotte" userId="S::marianne.aamdal.slotte@bufetat.no::6b4132ce-7f95-4d52-9a8b-447f6fb032cc" providerId="AD" clId="Web-{EE480B52-BC89-AACD-9280-DC6AA716F1F8}" dt="2023-04-13T10:09:03.426" v="1"/>
        <pc:sldMkLst>
          <pc:docMk/>
          <pc:sldMk cId="497331677" sldId="1429"/>
        </pc:sldMkLst>
      </pc:sldChg>
      <pc:sldChg chg="add">
        <pc:chgData name="Marianne Aamdal Slotte" userId="S::marianne.aamdal.slotte@bufetat.no::6b4132ce-7f95-4d52-9a8b-447f6fb032cc" providerId="AD" clId="Web-{EE480B52-BC89-AACD-9280-DC6AA716F1F8}" dt="2023-04-13T10:09:03.957" v="2"/>
        <pc:sldMkLst>
          <pc:docMk/>
          <pc:sldMk cId="3521109518" sldId="1430"/>
        </pc:sldMkLst>
      </pc:sldChg>
      <pc:sldChg chg="add">
        <pc:chgData name="Marianne Aamdal Slotte" userId="S::marianne.aamdal.slotte@bufetat.no::6b4132ce-7f95-4d52-9a8b-447f6fb032cc" providerId="AD" clId="Web-{EE480B52-BC89-AACD-9280-DC6AA716F1F8}" dt="2023-04-13T10:09:04.301" v="3"/>
        <pc:sldMkLst>
          <pc:docMk/>
          <pc:sldMk cId="3533098984" sldId="1431"/>
        </pc:sldMkLst>
      </pc:sldChg>
      <pc:sldMasterChg chg="modSldLayout">
        <pc:chgData name="Marianne Aamdal Slotte" userId="S::marianne.aamdal.slotte@bufetat.no::6b4132ce-7f95-4d52-9a8b-447f6fb032cc" providerId="AD" clId="Web-{EE480B52-BC89-AACD-9280-DC6AA716F1F8}" dt="2023-04-13T10:09:03.113" v="0"/>
        <pc:sldMasterMkLst>
          <pc:docMk/>
          <pc:sldMasterMk cId="3313162888" sldId="2147483648"/>
        </pc:sldMasterMkLst>
        <pc:sldLayoutChg chg="replI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3313162888" sldId="2147483648"/>
            <pc:sldLayoutMk cId="2222929061" sldId="2147483952"/>
          </pc:sldLayoutMkLst>
        </pc:sldLayoutChg>
        <pc:sldLayoutChg chg="replI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3313162888" sldId="2147483648"/>
            <pc:sldLayoutMk cId="3388206882" sldId="2147483953"/>
          </pc:sldLayoutMkLst>
        </pc:sldLayoutChg>
        <pc:sldLayoutChg chg="replI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3313162888" sldId="2147483648"/>
            <pc:sldLayoutMk cId="1565248271" sldId="2147483954"/>
          </pc:sldLayoutMkLst>
        </pc:sldLayoutChg>
        <pc:sldLayoutChg chg="replI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3313162888" sldId="2147483648"/>
            <pc:sldLayoutMk cId="2371933858" sldId="2147483955"/>
          </pc:sldLayoutMkLst>
        </pc:sldLayoutChg>
        <pc:sldLayoutChg chg="replI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3313162888" sldId="2147483648"/>
            <pc:sldLayoutMk cId="2248912173" sldId="2147483956"/>
          </pc:sldLayoutMkLst>
        </pc:sldLayoutChg>
        <pc:sldLayoutChg chg="replI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3313162888" sldId="2147483648"/>
            <pc:sldLayoutMk cId="919260670" sldId="2147483957"/>
          </pc:sldLayoutMkLst>
        </pc:sldLayoutChg>
      </pc:sldMasterChg>
      <pc:sldMasterChg chg="add addSldLayout">
        <pc:chgData name="Marianne Aamdal Slotte" userId="S::marianne.aamdal.slotte@bufetat.no::6b4132ce-7f95-4d52-9a8b-447f6fb032cc" providerId="AD" clId="Web-{EE480B52-BC89-AACD-9280-DC6AA716F1F8}" dt="2023-04-13T10:09:04.301" v="3"/>
        <pc:sldMasterMkLst>
          <pc:docMk/>
          <pc:sldMasterMk cId="274486052" sldId="2147483869"/>
        </pc:sldMasterMkLst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4141237232" sldId="2147483669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3089897849" sldId="2147483670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498283311" sldId="2147483671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1529683443" sldId="2147483672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1749434156" sldId="2147483673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479032857" sldId="2147483674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2603620260" sldId="2147483675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4185202454" sldId="214748367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3875250761" sldId="2147483677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2674066710" sldId="2147483678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2230741543" sldId="2147483679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3994826011" sldId="214748368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676191357" sldId="2147483695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818987674" sldId="214748369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1429686644" sldId="2147483697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3672482792" sldId="2147483713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2674266777" sldId="214748371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628857125" sldId="2147483717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870210844" sldId="2147483718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2593183911" sldId="2147483719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3945459888" sldId="2147483870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4165172428" sldId="2147483871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3448604409" sldId="2147483872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3038403888" sldId="2147483873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1904186489" sldId="2147483874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970710195" sldId="2147483875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3410436316" sldId="214748387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4252229446" sldId="2147483877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358670264" sldId="2147483878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4086844818" sldId="2147483879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2971673408" sldId="2147483880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992413521" sldId="2147483881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3843372317" sldId="2147483882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893844736" sldId="2147483883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1454714552" sldId="2147483884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3055490836" sldId="2147483885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2085116721" sldId="214748388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193874609" sldId="2147483887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619613073" sldId="2147483888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1871166790" sldId="2147483889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1498327348" sldId="2147483890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1312796654" sldId="2147483891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2324055180" sldId="2147483892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681398691" sldId="2147483893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2938293177" sldId="2147483895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2149417808" sldId="214748389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1634956015" sldId="214748394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2031367601" sldId="2147483949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2862486358" sldId="2147483950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113" v="0"/>
          <pc:sldLayoutMkLst>
            <pc:docMk/>
            <pc:sldMasterMk cId="274486052" sldId="2147483869"/>
            <pc:sldLayoutMk cId="2128646047" sldId="2147483951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676191357" sldId="2147483958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818987674" sldId="2147483959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1429686644" sldId="2147483960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4141237232" sldId="2147483961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3089897849" sldId="2147483962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498283311" sldId="2147483963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1529683443" sldId="2147483964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1749434156" sldId="2147483965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479032857" sldId="214748396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2603620260" sldId="2147483967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4185202454" sldId="2147483968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3875250761" sldId="2147483969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870210844" sldId="2147483970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2593183911" sldId="2147483971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2674066710" sldId="2147483972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2230741543" sldId="2147483973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628857125" sldId="2147483974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2031367601" sldId="2147483975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3994826011" sldId="214748397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2674266777" sldId="2147483977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426" v="1"/>
          <pc:sldLayoutMkLst>
            <pc:docMk/>
            <pc:sldMasterMk cId="274486052" sldId="2147483869"/>
            <pc:sldLayoutMk cId="2128646047" sldId="2147483978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676191357" sldId="2147483979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818987674" sldId="2147483980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1429686644" sldId="2147483981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4141237232" sldId="2147483982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3089897849" sldId="2147483983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498283311" sldId="2147483984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1529683443" sldId="2147483985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1749434156" sldId="214748398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479032857" sldId="2147483987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2603620260" sldId="2147483988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4185202454" sldId="2147483989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3875250761" sldId="2147483990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870210844" sldId="2147483991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2593183911" sldId="2147483992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2674066710" sldId="2147483993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2230741543" sldId="2147483994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628857125" sldId="2147483995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2031367601" sldId="214748399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3994826011" sldId="2147483997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2674266777" sldId="2147483998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3.957" v="2"/>
          <pc:sldLayoutMkLst>
            <pc:docMk/>
            <pc:sldMasterMk cId="274486052" sldId="2147483869"/>
            <pc:sldLayoutMk cId="2128646047" sldId="2147483999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676191357" sldId="2147484000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818987674" sldId="2147484001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1429686644" sldId="2147484002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4141237232" sldId="2147484003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3089897849" sldId="2147484004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498283311" sldId="2147484005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1529683443" sldId="214748400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1749434156" sldId="2147484007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479032857" sldId="2147484008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2603620260" sldId="2147484009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4185202454" sldId="2147484010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3875250761" sldId="2147484011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870210844" sldId="2147484012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2593183911" sldId="2147484013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2674066710" sldId="2147484014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2230741543" sldId="2147484015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628857125" sldId="2147484016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2031367601" sldId="2147484017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3994826011" sldId="2147484018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2674266777" sldId="2147484019"/>
          </pc:sldLayoutMkLst>
        </pc:sldLayoutChg>
        <pc:sldLayoutChg chg="add">
          <pc:chgData name="Marianne Aamdal Slotte" userId="S::marianne.aamdal.slotte@bufetat.no::6b4132ce-7f95-4d52-9a8b-447f6fb032cc" providerId="AD" clId="Web-{EE480B52-BC89-AACD-9280-DC6AA716F1F8}" dt="2023-04-13T10:09:04.301" v="3"/>
          <pc:sldLayoutMkLst>
            <pc:docMk/>
            <pc:sldMasterMk cId="274486052" sldId="2147483869"/>
            <pc:sldLayoutMk cId="2128646047" sldId="2147484020"/>
          </pc:sldLayoutMkLst>
        </pc:sldLayoutChg>
      </pc:sldMasterChg>
    </pc:docChg>
  </pc:docChgLst>
  <pc:docChgLst>
    <pc:chgData name="Anne Lene Tjeldflåt" userId="bfbfae7e-37d4-49be-b064-dfad5a08b3d6" providerId="ADAL" clId="{51755DFD-F591-4ADB-ACCE-A2A69E54ECD8}"/>
    <pc:docChg chg="custSel modSld">
      <pc:chgData name="Anne Lene Tjeldflåt" userId="bfbfae7e-37d4-49be-b064-dfad5a08b3d6" providerId="ADAL" clId="{51755DFD-F591-4ADB-ACCE-A2A69E54ECD8}" dt="2023-04-13T09:43:55.474" v="418" actId="20577"/>
      <pc:docMkLst>
        <pc:docMk/>
      </pc:docMkLst>
      <pc:sldChg chg="modSp mod">
        <pc:chgData name="Anne Lene Tjeldflåt" userId="bfbfae7e-37d4-49be-b064-dfad5a08b3d6" providerId="ADAL" clId="{51755DFD-F591-4ADB-ACCE-A2A69E54ECD8}" dt="2023-04-13T09:38:31.912" v="42" actId="20577"/>
        <pc:sldMkLst>
          <pc:docMk/>
          <pc:sldMk cId="87662338" sldId="256"/>
        </pc:sldMkLst>
        <pc:spChg chg="mod">
          <ac:chgData name="Anne Lene Tjeldflåt" userId="bfbfae7e-37d4-49be-b064-dfad5a08b3d6" providerId="ADAL" clId="{51755DFD-F591-4ADB-ACCE-A2A69E54ECD8}" dt="2023-04-13T09:38:31.912" v="42" actId="20577"/>
          <ac:spMkLst>
            <pc:docMk/>
            <pc:sldMk cId="87662338" sldId="256"/>
            <ac:spMk id="3" creationId="{AC580943-C117-4F22-B407-86B23D9E38F5}"/>
          </ac:spMkLst>
        </pc:spChg>
      </pc:sldChg>
      <pc:sldChg chg="modSp mod">
        <pc:chgData name="Anne Lene Tjeldflåt" userId="bfbfae7e-37d4-49be-b064-dfad5a08b3d6" providerId="ADAL" clId="{51755DFD-F591-4ADB-ACCE-A2A69E54ECD8}" dt="2023-04-13T09:43:55.474" v="418" actId="20577"/>
        <pc:sldMkLst>
          <pc:docMk/>
          <pc:sldMk cId="549018875" sldId="1425"/>
        </pc:sldMkLst>
        <pc:spChg chg="mod">
          <ac:chgData name="Anne Lene Tjeldflåt" userId="bfbfae7e-37d4-49be-b064-dfad5a08b3d6" providerId="ADAL" clId="{51755DFD-F591-4ADB-ACCE-A2A69E54ECD8}" dt="2023-04-13T09:43:55.474" v="418" actId="20577"/>
          <ac:spMkLst>
            <pc:docMk/>
            <pc:sldMk cId="549018875" sldId="1425"/>
            <ac:spMk id="6" creationId="{6BB9D1E6-8531-0F6A-197C-F987752C0969}"/>
          </ac:spMkLst>
        </pc:spChg>
      </pc:sldChg>
      <pc:sldChg chg="modSp mod">
        <pc:chgData name="Anne Lene Tjeldflåt" userId="bfbfae7e-37d4-49be-b064-dfad5a08b3d6" providerId="ADAL" clId="{51755DFD-F591-4ADB-ACCE-A2A69E54ECD8}" dt="2023-04-13T09:43:35.633" v="392" actId="20577"/>
        <pc:sldMkLst>
          <pc:docMk/>
          <pc:sldMk cId="3964595829" sldId="1427"/>
        </pc:sldMkLst>
        <pc:spChg chg="mod">
          <ac:chgData name="Anne Lene Tjeldflåt" userId="bfbfae7e-37d4-49be-b064-dfad5a08b3d6" providerId="ADAL" clId="{51755DFD-F591-4ADB-ACCE-A2A69E54ECD8}" dt="2023-04-13T09:43:35.633" v="392" actId="20577"/>
          <ac:spMkLst>
            <pc:docMk/>
            <pc:sldMk cId="3964595829" sldId="1427"/>
            <ac:spMk id="5" creationId="{9FA43920-90F4-F89E-509B-DF7325D5A060}"/>
          </ac:spMkLst>
        </pc:spChg>
        <pc:spChg chg="mod">
          <ac:chgData name="Anne Lene Tjeldflåt" userId="bfbfae7e-37d4-49be-b064-dfad5a08b3d6" providerId="ADAL" clId="{51755DFD-F591-4ADB-ACCE-A2A69E54ECD8}" dt="2023-04-13T09:41:37.292" v="99" actId="255"/>
          <ac:spMkLst>
            <pc:docMk/>
            <pc:sldMk cId="3964595829" sldId="1427"/>
            <ac:spMk id="6" creationId="{6BB9D1E6-8531-0F6A-197C-F987752C0969}"/>
          </ac:spMkLst>
        </pc:spChg>
      </pc:sldChg>
    </pc:docChg>
  </pc:docChgLst>
  <pc:docChgLst>
    <pc:chgData name="Anne Lene Tjeldflåt" userId="S::anne.lene.tjeldflat@bufetat.no::bfbfae7e-37d4-49be-b064-dfad5a08b3d6" providerId="AD" clId="Web-{F601838A-116B-834B-EA9F-AD429BB000C6}"/>
    <pc:docChg chg="modSld">
      <pc:chgData name="Anne Lene Tjeldflåt" userId="S::anne.lene.tjeldflat@bufetat.no::bfbfae7e-37d4-49be-b064-dfad5a08b3d6" providerId="AD" clId="Web-{F601838A-116B-834B-EA9F-AD429BB000C6}" dt="2023-04-14T06:25:12.112" v="9" actId="20577"/>
      <pc:docMkLst>
        <pc:docMk/>
      </pc:docMkLst>
      <pc:sldChg chg="delSp modSp">
        <pc:chgData name="Anne Lene Tjeldflåt" userId="S::anne.lene.tjeldflat@bufetat.no::bfbfae7e-37d4-49be-b064-dfad5a08b3d6" providerId="AD" clId="Web-{F601838A-116B-834B-EA9F-AD429BB000C6}" dt="2023-04-14T06:25:12.112" v="9" actId="20577"/>
        <pc:sldMkLst>
          <pc:docMk/>
          <pc:sldMk cId="1198983566" sldId="1418"/>
        </pc:sldMkLst>
        <pc:spChg chg="mod">
          <ac:chgData name="Anne Lene Tjeldflåt" userId="S::anne.lene.tjeldflat@bufetat.no::bfbfae7e-37d4-49be-b064-dfad5a08b3d6" providerId="AD" clId="Web-{F601838A-116B-834B-EA9F-AD429BB000C6}" dt="2023-04-14T06:25:12.112" v="9" actId="20577"/>
          <ac:spMkLst>
            <pc:docMk/>
            <pc:sldMk cId="1198983566" sldId="1418"/>
            <ac:spMk id="15" creationId="{06647BF6-FD84-C5DC-7D57-C8A6EC3E3B2D}"/>
          </ac:spMkLst>
        </pc:spChg>
        <pc:picChg chg="del mod">
          <ac:chgData name="Anne Lene Tjeldflåt" userId="S::anne.lene.tjeldflat@bufetat.no::bfbfae7e-37d4-49be-b064-dfad5a08b3d6" providerId="AD" clId="Web-{F601838A-116B-834B-EA9F-AD429BB000C6}" dt="2023-04-14T06:25:04.565" v="3"/>
          <ac:picMkLst>
            <pc:docMk/>
            <pc:sldMk cId="1198983566" sldId="1418"/>
            <ac:picMk id="19" creationId="{7F2C3893-A5A4-1702-F48A-9506D7B1E91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30117-6D5F-450B-ABFA-809EDE20875E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B185700E-358B-4F33-88A9-05F345E3CB9F}">
      <dgm:prSet phldrT="[Tekst]" custT="1"/>
      <dgm:spPr>
        <a:solidFill>
          <a:srgbClr val="3655B3"/>
        </a:solidFill>
        <a:ln>
          <a:noFill/>
        </a:ln>
        <a:effectLst/>
      </dgm:spPr>
      <dgm:t>
        <a:bodyPr lIns="108000" tIns="108000" rIns="108000" anchor="t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1800" b="1">
              <a:solidFill>
                <a:schemeClr val="bg1"/>
              </a:solidFill>
              <a:latin typeface="+mj-lt"/>
            </a:rPr>
            <a:t>Vurderingsmøte 1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nb-NO" sz="1600" b="0">
              <a:solidFill>
                <a:schemeClr val="bg1"/>
              </a:solidFill>
              <a:latin typeface="+mj-lt"/>
            </a:rPr>
            <a:t>Førvurdering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nb-NO" sz="1600" b="0">
              <a:solidFill>
                <a:schemeClr val="bg1"/>
              </a:solidFill>
              <a:latin typeface="+mj-lt"/>
            </a:rPr>
            <a:t>Hjemmebesøk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nb-NO" sz="1600" b="1">
            <a:solidFill>
              <a:schemeClr val="bg1"/>
            </a:solidFill>
            <a:latin typeface="+mj-lt"/>
          </a:endParaRP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nb-NO" sz="1600" b="1" u="sng">
              <a:solidFill>
                <a:schemeClr val="bg1"/>
              </a:solidFill>
              <a:latin typeface="+mj-lt"/>
            </a:rPr>
            <a:t>Hensikt</a:t>
          </a:r>
          <a:r>
            <a:rPr lang="nb-NO" sz="1600" b="1">
              <a:solidFill>
                <a:schemeClr val="bg1"/>
              </a:solidFill>
              <a:latin typeface="+mj-lt"/>
            </a:rPr>
            <a:t>: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nb-NO" sz="1600">
              <a:solidFill>
                <a:schemeClr val="bg1"/>
              </a:solidFill>
              <a:latin typeface="+mj-lt"/>
            </a:rPr>
            <a:t>Vurdere om familien oppfyller de nødvendige grunnkrav</a:t>
          </a:r>
          <a:endParaRPr lang="nb-NO" sz="1600" b="1">
            <a:solidFill>
              <a:schemeClr val="bg1"/>
            </a:solidFill>
            <a:latin typeface="+mj-lt"/>
          </a:endParaRPr>
        </a:p>
      </dgm:t>
    </dgm:pt>
    <dgm:pt modelId="{49BD9697-10F1-4B04-8872-0067ACF0B5C5}" type="parTrans" cxnId="{D7643DA9-7457-4141-845D-1AB1F788A761}">
      <dgm:prSet/>
      <dgm:spPr/>
      <dgm:t>
        <a:bodyPr/>
        <a:lstStyle/>
        <a:p>
          <a:endParaRPr lang="nb-NO"/>
        </a:p>
      </dgm:t>
    </dgm:pt>
    <dgm:pt modelId="{A52DFAEC-3F13-4A39-85F7-508FEAB10080}" type="sibTrans" cxnId="{D7643DA9-7457-4141-845D-1AB1F788A761}">
      <dgm:prSet/>
      <dgm:spPr/>
      <dgm:t>
        <a:bodyPr/>
        <a:lstStyle/>
        <a:p>
          <a:endParaRPr lang="nb-NO"/>
        </a:p>
      </dgm:t>
    </dgm:pt>
    <dgm:pt modelId="{728032B3-E826-4AA7-9FBE-90A181C1047B}">
      <dgm:prSet phldrT="[Tekst]" custT="1"/>
      <dgm:spPr>
        <a:solidFill>
          <a:srgbClr val="3655B3"/>
        </a:solidFill>
        <a:ln w="38100">
          <a:noFill/>
        </a:ln>
        <a:effectLst/>
      </dgm:spPr>
      <dgm:t>
        <a:bodyPr lIns="108000" tIns="108000" rIns="108000" anchor="t"/>
        <a:lstStyle/>
        <a:p>
          <a:pPr marL="0"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800" b="1">
              <a:solidFill>
                <a:schemeClr val="bg1"/>
              </a:solidFill>
              <a:latin typeface="+mj-lt"/>
            </a:rPr>
            <a:t>Vurderingsmøte 2 </a:t>
          </a:r>
          <a:r>
            <a:rPr lang="nb-NO" sz="1600" b="0">
              <a:solidFill>
                <a:schemeClr val="bg1"/>
              </a:solidFill>
              <a:latin typeface="+mj-lt"/>
            </a:rPr>
            <a:t>Samtale med de voksne</a:t>
          </a:r>
        </a:p>
        <a:p>
          <a:pPr marL="0"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nb-NO" sz="1600" b="1">
            <a:solidFill>
              <a:schemeClr val="bg1"/>
            </a:solidFill>
            <a:latin typeface="+mj-lt"/>
          </a:endParaRPr>
        </a:p>
        <a:p>
          <a:pPr marL="0"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nb-NO" sz="1600" b="1" u="sng">
            <a:solidFill>
              <a:schemeClr val="bg1"/>
            </a:solidFill>
            <a:latin typeface="+mj-lt"/>
          </a:endParaRPr>
        </a:p>
        <a:p>
          <a:pPr marL="0"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600" b="1" u="sng">
              <a:solidFill>
                <a:schemeClr val="bg1"/>
              </a:solidFill>
              <a:latin typeface="+mj-lt"/>
            </a:rPr>
            <a:t>Hensikt å kartlegge</a:t>
          </a:r>
          <a:r>
            <a:rPr lang="nb-NO" sz="1600" b="0">
              <a:solidFill>
                <a:schemeClr val="bg1"/>
              </a:solidFill>
              <a:latin typeface="+mj-lt"/>
            </a:rPr>
            <a:t>:                           mentaliseringsressurser for å tilby barn tilknytning og håndtere tap</a:t>
          </a:r>
        </a:p>
        <a:p>
          <a:pPr marL="0"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600" b="0">
              <a:solidFill>
                <a:schemeClr val="bg1"/>
              </a:solidFill>
              <a:latin typeface="+mj-lt"/>
            </a:rPr>
            <a:t>og holdning til å bli en offentlig familie</a:t>
          </a:r>
        </a:p>
        <a:p>
          <a:pPr marL="0"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nb-NO" sz="1600" b="1">
            <a:solidFill>
              <a:schemeClr val="bg1"/>
            </a:solidFill>
            <a:latin typeface="+mj-lt"/>
          </a:endParaRPr>
        </a:p>
      </dgm:t>
    </dgm:pt>
    <dgm:pt modelId="{3E0C5EF7-61E1-49EE-9CB6-2AE775396C06}" type="parTrans" cxnId="{0C6DF094-A04A-4B69-853B-9BE8572A3C78}">
      <dgm:prSet/>
      <dgm:spPr/>
      <dgm:t>
        <a:bodyPr/>
        <a:lstStyle/>
        <a:p>
          <a:endParaRPr lang="nb-NO"/>
        </a:p>
      </dgm:t>
    </dgm:pt>
    <dgm:pt modelId="{ED8F5F35-C155-48C6-9350-39D2B9D4F9B1}" type="sibTrans" cxnId="{0C6DF094-A04A-4B69-853B-9BE8572A3C78}">
      <dgm:prSet/>
      <dgm:spPr/>
      <dgm:t>
        <a:bodyPr/>
        <a:lstStyle/>
        <a:p>
          <a:endParaRPr lang="nb-NO"/>
        </a:p>
      </dgm:t>
    </dgm:pt>
    <dgm:pt modelId="{C3941AAE-A67D-419A-BB10-206EB04C6A6A}">
      <dgm:prSet phldrT="[Tekst]" custT="1"/>
      <dgm:spPr>
        <a:solidFill>
          <a:srgbClr val="3655B3"/>
        </a:solidFill>
        <a:ln>
          <a:noFill/>
        </a:ln>
        <a:effectLst/>
      </dgm:spPr>
      <dgm:t>
        <a:bodyPr lIns="108000" tIns="108000" rIns="108000" anchor="t"/>
        <a:lstStyle/>
        <a:p>
          <a:pPr algn="l" rtl="0">
            <a:lnSpc>
              <a:spcPct val="100000"/>
            </a:lnSpc>
            <a:spcAft>
              <a:spcPts val="0"/>
            </a:spcAft>
            <a:buNone/>
          </a:pPr>
          <a:r>
            <a:rPr lang="nb-NO" sz="1800" b="1">
              <a:solidFill>
                <a:schemeClr val="bg1"/>
              </a:solidFill>
              <a:latin typeface="+mj-lt"/>
            </a:rPr>
            <a:t>Vurderingsmøte 3   </a:t>
          </a:r>
          <a:br>
            <a:rPr lang="nb-NO" sz="1600" b="1">
              <a:solidFill>
                <a:schemeClr val="bg1"/>
              </a:solidFill>
            </a:rPr>
          </a:br>
          <a:r>
            <a:rPr lang="nb-NO" sz="1600" b="0">
              <a:solidFill>
                <a:schemeClr val="bg1"/>
              </a:solidFill>
              <a:latin typeface="+mj-lt"/>
            </a:rPr>
            <a:t>Hjemmebesøk</a:t>
          </a:r>
        </a:p>
        <a:p>
          <a:pPr algn="l" rtl="0">
            <a:lnSpc>
              <a:spcPct val="100000"/>
            </a:lnSpc>
            <a:spcAft>
              <a:spcPts val="0"/>
            </a:spcAft>
            <a:buNone/>
          </a:pPr>
          <a:endParaRPr lang="nb-NO" sz="1600" b="1">
            <a:solidFill>
              <a:schemeClr val="bg1"/>
            </a:solidFill>
          </a:endParaRPr>
        </a:p>
        <a:p>
          <a:pPr algn="l" rtl="0">
            <a:lnSpc>
              <a:spcPct val="100000"/>
            </a:lnSpc>
            <a:spcAft>
              <a:spcPts val="0"/>
            </a:spcAft>
            <a:buNone/>
          </a:pPr>
          <a:endParaRPr lang="nb-NO" sz="1600" b="1" u="sng">
            <a:solidFill>
              <a:schemeClr val="bg1"/>
            </a:solidFill>
            <a:latin typeface="+mj-lt"/>
          </a:endParaRPr>
        </a:p>
        <a:p>
          <a:pPr algn="l" rtl="0">
            <a:lnSpc>
              <a:spcPct val="100000"/>
            </a:lnSpc>
            <a:spcAft>
              <a:spcPts val="0"/>
            </a:spcAft>
            <a:buNone/>
          </a:pPr>
          <a:r>
            <a:rPr lang="nb-NO" sz="1600" b="1" u="sng">
              <a:solidFill>
                <a:schemeClr val="bg1"/>
              </a:solidFill>
              <a:latin typeface="+mj-lt"/>
            </a:rPr>
            <a:t>Hensikt fortsette kartlegging:</a:t>
          </a:r>
          <a:endParaRPr lang="nb-NO" sz="1600" b="1">
            <a:solidFill>
              <a:schemeClr val="bg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nb-NO" sz="1600" b="0">
              <a:solidFill>
                <a:schemeClr val="bg1"/>
              </a:solidFill>
              <a:latin typeface="+mj-lt"/>
            </a:rPr>
            <a:t>familiemiljø og om familien kan gi reflekterende omsorg</a:t>
          </a:r>
          <a:endParaRPr lang="nb-NO" sz="1600" b="1">
            <a:solidFill>
              <a:schemeClr val="bg1"/>
            </a:solidFill>
            <a:latin typeface="+mj-lt"/>
          </a:endParaRPr>
        </a:p>
      </dgm:t>
    </dgm:pt>
    <dgm:pt modelId="{56B182AF-AC19-48CB-827B-51D098D3ED50}" type="parTrans" cxnId="{23FB9B96-4D6E-4039-8B8C-FC9EAB35DD10}">
      <dgm:prSet/>
      <dgm:spPr/>
      <dgm:t>
        <a:bodyPr/>
        <a:lstStyle/>
        <a:p>
          <a:endParaRPr lang="nb-NO"/>
        </a:p>
      </dgm:t>
    </dgm:pt>
    <dgm:pt modelId="{3B5AA3BC-783C-4F3B-A82A-94821629219C}" type="sibTrans" cxnId="{23FB9B96-4D6E-4039-8B8C-FC9EAB35DD10}">
      <dgm:prSet/>
      <dgm:spPr/>
      <dgm:t>
        <a:bodyPr/>
        <a:lstStyle/>
        <a:p>
          <a:endParaRPr lang="nb-NO"/>
        </a:p>
      </dgm:t>
    </dgm:pt>
    <dgm:pt modelId="{811EA4EF-BCF4-48F2-8EFC-6E0C139F9392}">
      <dgm:prSet phldrT="[Tekst]" custT="1"/>
      <dgm:spPr>
        <a:solidFill>
          <a:srgbClr val="3655B3"/>
        </a:solidFill>
        <a:ln>
          <a:noFill/>
        </a:ln>
        <a:effectLst/>
      </dgm:spPr>
      <dgm:t>
        <a:bodyPr lIns="108000" tIns="108000" rIns="108000" anchor="t"/>
        <a:lstStyle/>
        <a:p>
          <a:pPr algn="l" rtl="0">
            <a:lnSpc>
              <a:spcPct val="100000"/>
            </a:lnSpc>
            <a:spcAft>
              <a:spcPts val="0"/>
            </a:spcAft>
            <a:buNone/>
          </a:pPr>
          <a:r>
            <a:rPr lang="nb-NO" sz="1800" b="1">
              <a:solidFill>
                <a:schemeClr val="bg1"/>
              </a:solidFill>
              <a:latin typeface="+mj-lt"/>
            </a:rPr>
            <a:t>Vurderingsmøte 4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nb-NO" sz="1600" b="0">
              <a:solidFill>
                <a:schemeClr val="bg1"/>
              </a:solidFill>
              <a:latin typeface="+mj-lt"/>
            </a:rPr>
            <a:t>Valgfritt sted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endParaRPr lang="nb-NO" sz="1600" b="1" u="sng">
            <a:solidFill>
              <a:schemeClr val="bg1"/>
            </a:solidFill>
            <a:latin typeface="+mj-lt"/>
          </a:endParaRP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endParaRPr lang="nb-NO" sz="1600" b="1" u="sng">
            <a:solidFill>
              <a:schemeClr val="bg1"/>
            </a:solidFill>
            <a:latin typeface="+mj-lt"/>
          </a:endParaRP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nb-NO" sz="1600" b="1" u="sng">
              <a:solidFill>
                <a:schemeClr val="bg1"/>
              </a:solidFill>
              <a:latin typeface="+mj-lt"/>
            </a:rPr>
            <a:t>Hensikt få nok informasjon til å vurdere : 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nb-NO" sz="1600" b="0">
              <a:solidFill>
                <a:schemeClr val="bg1"/>
              </a:solidFill>
              <a:latin typeface="+mj-lt"/>
            </a:rPr>
            <a:t>holdning og ferdigheter til å bli en offentlig familie, samarbeide og utøve omsorg for barn med særlige omsorgsbehov</a:t>
          </a:r>
        </a:p>
      </dgm:t>
    </dgm:pt>
    <dgm:pt modelId="{08D0B7E5-604D-412C-9EAD-608E41D27451}" type="parTrans" cxnId="{2F274F6D-0C4F-4EA5-9FD9-7310904BC7CC}">
      <dgm:prSet/>
      <dgm:spPr/>
      <dgm:t>
        <a:bodyPr/>
        <a:lstStyle/>
        <a:p>
          <a:endParaRPr lang="nb-NO"/>
        </a:p>
      </dgm:t>
    </dgm:pt>
    <dgm:pt modelId="{501B82A0-1892-43F2-A7B5-737E852442F1}" type="sibTrans" cxnId="{2F274F6D-0C4F-4EA5-9FD9-7310904BC7CC}">
      <dgm:prSet/>
      <dgm:spPr/>
      <dgm:t>
        <a:bodyPr/>
        <a:lstStyle/>
        <a:p>
          <a:endParaRPr lang="nb-NO"/>
        </a:p>
      </dgm:t>
    </dgm:pt>
    <dgm:pt modelId="{A8ADE17A-CDE4-431A-944C-2EC90A6C58E8}" type="pres">
      <dgm:prSet presAssocID="{90D30117-6D5F-450B-ABFA-809EDE20875E}" presName="Name0" presStyleCnt="0">
        <dgm:presLayoutVars>
          <dgm:dir/>
          <dgm:resizeHandles val="exact"/>
        </dgm:presLayoutVars>
      </dgm:prSet>
      <dgm:spPr/>
    </dgm:pt>
    <dgm:pt modelId="{2CE0E122-64ED-436D-B445-AF0EC7229101}" type="pres">
      <dgm:prSet presAssocID="{B185700E-358B-4F33-88A9-05F345E3CB9F}" presName="node" presStyleLbl="node1" presStyleIdx="0" presStyleCnt="4" custScaleX="88843" custScaleY="100000" custLinFactNeighborX="60165" custLinFactNeighborY="11465">
        <dgm:presLayoutVars>
          <dgm:bulletEnabled val="1"/>
        </dgm:presLayoutVars>
      </dgm:prSet>
      <dgm:spPr>
        <a:prstGeom prst="roundRect">
          <a:avLst/>
        </a:prstGeom>
      </dgm:spPr>
    </dgm:pt>
    <dgm:pt modelId="{7AAAEC37-6C07-4649-A014-121537958342}" type="pres">
      <dgm:prSet presAssocID="{A52DFAEC-3F13-4A39-85F7-508FEAB10080}" presName="sibTrans" presStyleCnt="0"/>
      <dgm:spPr/>
    </dgm:pt>
    <dgm:pt modelId="{F2801F92-FB6E-4441-AF4C-BBC61C04D62B}" type="pres">
      <dgm:prSet presAssocID="{728032B3-E826-4AA7-9FBE-90A181C1047B}" presName="node" presStyleLbl="node1" presStyleIdx="1" presStyleCnt="4" custScaleX="115498" custScaleY="100000" custLinFactNeighborX="35899">
        <dgm:presLayoutVars>
          <dgm:bulletEnabled val="1"/>
        </dgm:presLayoutVars>
      </dgm:prSet>
      <dgm:spPr>
        <a:prstGeom prst="roundRect">
          <a:avLst/>
        </a:prstGeom>
      </dgm:spPr>
    </dgm:pt>
    <dgm:pt modelId="{A777CCA8-B61D-4D52-A38A-14712402D092}" type="pres">
      <dgm:prSet presAssocID="{ED8F5F35-C155-48C6-9350-39D2B9D4F9B1}" presName="sibTrans" presStyleCnt="0"/>
      <dgm:spPr/>
    </dgm:pt>
    <dgm:pt modelId="{E1187B44-88AE-491A-8C10-22DDDDF968F7}" type="pres">
      <dgm:prSet presAssocID="{C3941AAE-A67D-419A-BB10-206EB04C6A6A}" presName="node" presStyleLbl="node1" presStyleIdx="2" presStyleCnt="4" custScaleX="103557" custScaleY="100000" custLinFactNeighborX="9748" custLinFactNeighborY="-1312">
        <dgm:presLayoutVars>
          <dgm:bulletEnabled val="1"/>
        </dgm:presLayoutVars>
      </dgm:prSet>
      <dgm:spPr>
        <a:prstGeom prst="roundRect">
          <a:avLst/>
        </a:prstGeom>
      </dgm:spPr>
    </dgm:pt>
    <dgm:pt modelId="{6D44E7F0-B6EB-4EA2-A054-8987BDF57C24}" type="pres">
      <dgm:prSet presAssocID="{3B5AA3BC-783C-4F3B-A82A-94821629219C}" presName="sibTrans" presStyleCnt="0"/>
      <dgm:spPr/>
    </dgm:pt>
    <dgm:pt modelId="{042E2A1C-A6EA-4EF0-8E43-66EB000D5D16}" type="pres">
      <dgm:prSet presAssocID="{811EA4EF-BCF4-48F2-8EFC-6E0C139F9392}" presName="node" presStyleLbl="node1" presStyleIdx="3" presStyleCnt="4" custScaleX="103153" custScaleY="100000" custLinFactNeighborX="-1612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9018D05-A2BB-434A-A992-5B3D4D63A7C2}" type="presOf" srcId="{B185700E-358B-4F33-88A9-05F345E3CB9F}" destId="{2CE0E122-64ED-436D-B445-AF0EC7229101}" srcOrd="0" destOrd="0" presId="urn:microsoft.com/office/officeart/2005/8/layout/hList6"/>
    <dgm:cxn modelId="{2F274F6D-0C4F-4EA5-9FD9-7310904BC7CC}" srcId="{90D30117-6D5F-450B-ABFA-809EDE20875E}" destId="{811EA4EF-BCF4-48F2-8EFC-6E0C139F9392}" srcOrd="3" destOrd="0" parTransId="{08D0B7E5-604D-412C-9EAD-608E41D27451}" sibTransId="{501B82A0-1892-43F2-A7B5-737E852442F1}"/>
    <dgm:cxn modelId="{9FBEDE55-29C9-4E2D-A92C-ACD7069E4E42}" type="presOf" srcId="{811EA4EF-BCF4-48F2-8EFC-6E0C139F9392}" destId="{042E2A1C-A6EA-4EF0-8E43-66EB000D5D16}" srcOrd="0" destOrd="0" presId="urn:microsoft.com/office/officeart/2005/8/layout/hList6"/>
    <dgm:cxn modelId="{CC7DDD7A-592A-46AA-9690-FA3A64CA3191}" type="presOf" srcId="{90D30117-6D5F-450B-ABFA-809EDE20875E}" destId="{A8ADE17A-CDE4-431A-944C-2EC90A6C58E8}" srcOrd="0" destOrd="0" presId="urn:microsoft.com/office/officeart/2005/8/layout/hList6"/>
    <dgm:cxn modelId="{0C6DF094-A04A-4B69-853B-9BE8572A3C78}" srcId="{90D30117-6D5F-450B-ABFA-809EDE20875E}" destId="{728032B3-E826-4AA7-9FBE-90A181C1047B}" srcOrd="1" destOrd="0" parTransId="{3E0C5EF7-61E1-49EE-9CB6-2AE775396C06}" sibTransId="{ED8F5F35-C155-48C6-9350-39D2B9D4F9B1}"/>
    <dgm:cxn modelId="{23FB9B96-4D6E-4039-8B8C-FC9EAB35DD10}" srcId="{90D30117-6D5F-450B-ABFA-809EDE20875E}" destId="{C3941AAE-A67D-419A-BB10-206EB04C6A6A}" srcOrd="2" destOrd="0" parTransId="{56B182AF-AC19-48CB-827B-51D098D3ED50}" sibTransId="{3B5AA3BC-783C-4F3B-A82A-94821629219C}"/>
    <dgm:cxn modelId="{D7643DA9-7457-4141-845D-1AB1F788A761}" srcId="{90D30117-6D5F-450B-ABFA-809EDE20875E}" destId="{B185700E-358B-4F33-88A9-05F345E3CB9F}" srcOrd="0" destOrd="0" parTransId="{49BD9697-10F1-4B04-8872-0067ACF0B5C5}" sibTransId="{A52DFAEC-3F13-4A39-85F7-508FEAB10080}"/>
    <dgm:cxn modelId="{60ABA0AF-B523-4C50-8D80-64A449A885A2}" type="presOf" srcId="{C3941AAE-A67D-419A-BB10-206EB04C6A6A}" destId="{E1187B44-88AE-491A-8C10-22DDDDF968F7}" srcOrd="0" destOrd="0" presId="urn:microsoft.com/office/officeart/2005/8/layout/hList6"/>
    <dgm:cxn modelId="{3D14B3FC-0DDC-45A3-B454-FAF3420F56BC}" type="presOf" srcId="{728032B3-E826-4AA7-9FBE-90A181C1047B}" destId="{F2801F92-FB6E-4441-AF4C-BBC61C04D62B}" srcOrd="0" destOrd="0" presId="urn:microsoft.com/office/officeart/2005/8/layout/hList6"/>
    <dgm:cxn modelId="{BCC283EB-5F93-42C6-BE55-750C535D603A}" type="presParOf" srcId="{A8ADE17A-CDE4-431A-944C-2EC90A6C58E8}" destId="{2CE0E122-64ED-436D-B445-AF0EC7229101}" srcOrd="0" destOrd="0" presId="urn:microsoft.com/office/officeart/2005/8/layout/hList6"/>
    <dgm:cxn modelId="{97A0BB8C-1C58-4986-A61F-ADC26C0593FA}" type="presParOf" srcId="{A8ADE17A-CDE4-431A-944C-2EC90A6C58E8}" destId="{7AAAEC37-6C07-4649-A014-121537958342}" srcOrd="1" destOrd="0" presId="urn:microsoft.com/office/officeart/2005/8/layout/hList6"/>
    <dgm:cxn modelId="{D37B920D-BEA2-4F3A-9AC0-7338A8C89B68}" type="presParOf" srcId="{A8ADE17A-CDE4-431A-944C-2EC90A6C58E8}" destId="{F2801F92-FB6E-4441-AF4C-BBC61C04D62B}" srcOrd="2" destOrd="0" presId="urn:microsoft.com/office/officeart/2005/8/layout/hList6"/>
    <dgm:cxn modelId="{A1521B47-1DF9-4546-9FCA-C94E5A8174CC}" type="presParOf" srcId="{A8ADE17A-CDE4-431A-944C-2EC90A6C58E8}" destId="{A777CCA8-B61D-4D52-A38A-14712402D092}" srcOrd="3" destOrd="0" presId="urn:microsoft.com/office/officeart/2005/8/layout/hList6"/>
    <dgm:cxn modelId="{85195F26-C78F-4E7C-A602-84081A7BD739}" type="presParOf" srcId="{A8ADE17A-CDE4-431A-944C-2EC90A6C58E8}" destId="{E1187B44-88AE-491A-8C10-22DDDDF968F7}" srcOrd="4" destOrd="0" presId="urn:microsoft.com/office/officeart/2005/8/layout/hList6"/>
    <dgm:cxn modelId="{48283961-5C3B-4290-8055-BF7D0AC1BF5E}" type="presParOf" srcId="{A8ADE17A-CDE4-431A-944C-2EC90A6C58E8}" destId="{6D44E7F0-B6EB-4EA2-A054-8987BDF57C24}" srcOrd="5" destOrd="0" presId="urn:microsoft.com/office/officeart/2005/8/layout/hList6"/>
    <dgm:cxn modelId="{0A691848-40A2-40B6-872B-298498D0B31C}" type="presParOf" srcId="{A8ADE17A-CDE4-431A-944C-2EC90A6C58E8}" destId="{042E2A1C-A6EA-4EF0-8E43-66EB000D5D16}" srcOrd="6" destOrd="0" presId="urn:microsoft.com/office/officeart/2005/8/layout/h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0E122-64ED-436D-B445-AF0EC7229101}">
      <dsp:nvSpPr>
        <dsp:cNvPr id="0" name=""/>
        <dsp:cNvSpPr/>
      </dsp:nvSpPr>
      <dsp:spPr>
        <a:xfrm rot="16200000">
          <a:off x="-891078" y="1000100"/>
          <a:ext cx="4067175" cy="2066973"/>
        </a:xfrm>
        <a:prstGeom prst="roundRect">
          <a:avLst/>
        </a:prstGeom>
        <a:solidFill>
          <a:srgbClr val="3655B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1800" b="1" kern="1200">
              <a:solidFill>
                <a:schemeClr val="bg1"/>
              </a:solidFill>
              <a:latin typeface="+mj-lt"/>
            </a:rPr>
            <a:t>Vurderingsmøte 1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nb-NO" sz="1600" b="0" kern="1200">
              <a:solidFill>
                <a:schemeClr val="bg1"/>
              </a:solidFill>
              <a:latin typeface="+mj-lt"/>
            </a:rPr>
            <a:t>Førvurdering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nb-NO" sz="1600" b="0" kern="1200">
              <a:solidFill>
                <a:schemeClr val="bg1"/>
              </a:solidFill>
              <a:latin typeface="+mj-lt"/>
            </a:rPr>
            <a:t>Hjemmebesøk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endParaRPr lang="nb-NO" sz="1600" b="1" kern="1200">
            <a:solidFill>
              <a:schemeClr val="bg1"/>
            </a:solidFill>
            <a:latin typeface="+mj-lt"/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nb-NO" sz="1600" b="1" u="sng" kern="1200">
              <a:solidFill>
                <a:schemeClr val="bg1"/>
              </a:solidFill>
              <a:latin typeface="+mj-lt"/>
            </a:rPr>
            <a:t>Hensikt</a:t>
          </a:r>
          <a:r>
            <a:rPr lang="nb-NO" sz="1600" b="1" kern="1200">
              <a:solidFill>
                <a:schemeClr val="bg1"/>
              </a:solidFill>
              <a:latin typeface="+mj-lt"/>
            </a:rPr>
            <a:t>: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nb-NO" sz="1600" kern="1200">
              <a:solidFill>
                <a:schemeClr val="bg1"/>
              </a:solidFill>
              <a:latin typeface="+mj-lt"/>
            </a:rPr>
            <a:t>Vurdere om familien oppfyller de nødvendige grunnkrav</a:t>
          </a:r>
          <a:endParaRPr lang="nb-NO" sz="1600" b="1" kern="1200">
            <a:solidFill>
              <a:schemeClr val="bg1"/>
            </a:solidFill>
            <a:latin typeface="+mj-lt"/>
          </a:endParaRPr>
        </a:p>
      </dsp:txBody>
      <dsp:txXfrm rot="5400000">
        <a:off x="209924" y="100900"/>
        <a:ext cx="1865171" cy="3865373"/>
      </dsp:txXfrm>
    </dsp:sp>
    <dsp:sp modelId="{F2801F92-FB6E-4441-AF4C-BBC61C04D62B}">
      <dsp:nvSpPr>
        <dsp:cNvPr id="0" name=""/>
        <dsp:cNvSpPr/>
      </dsp:nvSpPr>
      <dsp:spPr>
        <a:xfrm rot="16200000">
          <a:off x="1618114" y="690030"/>
          <a:ext cx="4067175" cy="2687113"/>
        </a:xfrm>
        <a:prstGeom prst="roundRect">
          <a:avLst/>
        </a:prstGeom>
        <a:solidFill>
          <a:srgbClr val="3655B3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800" b="1" kern="1200">
              <a:solidFill>
                <a:schemeClr val="bg1"/>
              </a:solidFill>
              <a:latin typeface="+mj-lt"/>
            </a:rPr>
            <a:t>Vurderingsmøte 2 </a:t>
          </a:r>
          <a:r>
            <a:rPr lang="nb-NO" sz="1600" b="0" kern="1200">
              <a:solidFill>
                <a:schemeClr val="bg1"/>
              </a:solidFill>
              <a:latin typeface="+mj-lt"/>
            </a:rPr>
            <a:t>Samtale med de voksne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nb-NO" sz="1600" b="1" kern="1200">
            <a:solidFill>
              <a:schemeClr val="bg1"/>
            </a:solidFill>
            <a:latin typeface="+mj-lt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nb-NO" sz="1600" b="1" u="sng" kern="1200">
            <a:solidFill>
              <a:schemeClr val="bg1"/>
            </a:solidFill>
            <a:latin typeface="+mj-lt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600" b="1" u="sng" kern="1200">
              <a:solidFill>
                <a:schemeClr val="bg1"/>
              </a:solidFill>
              <a:latin typeface="+mj-lt"/>
            </a:rPr>
            <a:t>Hensikt å kartlegge</a:t>
          </a:r>
          <a:r>
            <a:rPr lang="nb-NO" sz="1600" b="0" kern="1200">
              <a:solidFill>
                <a:schemeClr val="bg1"/>
              </a:solidFill>
              <a:latin typeface="+mj-lt"/>
            </a:rPr>
            <a:t>:                           mentaliseringsressurser for å tilby barn tilknytning og håndtere tap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+mj-lt"/>
            </a:rPr>
            <a:t>og holdning til å bli en offentlig familie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nb-NO" sz="1600" b="1" kern="1200">
            <a:solidFill>
              <a:schemeClr val="bg1"/>
            </a:solidFill>
            <a:latin typeface="+mj-lt"/>
          </a:endParaRPr>
        </a:p>
      </dsp:txBody>
      <dsp:txXfrm rot="5400000">
        <a:off x="2439319" y="131173"/>
        <a:ext cx="2424765" cy="3804827"/>
      </dsp:txXfrm>
    </dsp:sp>
    <dsp:sp modelId="{E1187B44-88AE-491A-8C10-22DDDDF968F7}">
      <dsp:nvSpPr>
        <dsp:cNvPr id="0" name=""/>
        <dsp:cNvSpPr/>
      </dsp:nvSpPr>
      <dsp:spPr>
        <a:xfrm rot="16200000">
          <a:off x="4295181" y="828936"/>
          <a:ext cx="4067175" cy="2409301"/>
        </a:xfrm>
        <a:prstGeom prst="roundRect">
          <a:avLst/>
        </a:prstGeom>
        <a:solidFill>
          <a:srgbClr val="3655B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0" numCol="1" spcCol="127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800" b="1" kern="1200">
              <a:solidFill>
                <a:schemeClr val="bg1"/>
              </a:solidFill>
              <a:latin typeface="+mj-lt"/>
            </a:rPr>
            <a:t>Vurderingsmøte 3   </a:t>
          </a:r>
          <a:br>
            <a:rPr lang="nb-NO" sz="1600" b="1" kern="1200">
              <a:solidFill>
                <a:schemeClr val="bg1"/>
              </a:solidFill>
            </a:rPr>
          </a:br>
          <a:r>
            <a:rPr lang="nb-NO" sz="1600" b="0" kern="1200">
              <a:solidFill>
                <a:schemeClr val="bg1"/>
              </a:solidFill>
              <a:latin typeface="+mj-lt"/>
            </a:rPr>
            <a:t>Hjemmebesøk</a:t>
          </a:r>
        </a:p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nb-NO" sz="1600" b="1" kern="1200">
            <a:solidFill>
              <a:schemeClr val="bg1"/>
            </a:solidFill>
          </a:endParaRPr>
        </a:p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nb-NO" sz="1600" b="1" u="sng" kern="1200">
            <a:solidFill>
              <a:schemeClr val="bg1"/>
            </a:solidFill>
            <a:latin typeface="+mj-lt"/>
          </a:endParaRPr>
        </a:p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600" b="1" u="sng" kern="1200">
              <a:solidFill>
                <a:schemeClr val="bg1"/>
              </a:solidFill>
              <a:latin typeface="+mj-lt"/>
            </a:rPr>
            <a:t>Hensikt fortsette kartlegging:</a:t>
          </a:r>
          <a:endParaRPr lang="nb-NO" sz="1600" b="1" kern="1200">
            <a:solidFill>
              <a:schemeClr val="bg1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+mj-lt"/>
            </a:rPr>
            <a:t>familiemiljø og om familien kan gi reflekterende omsorg</a:t>
          </a:r>
          <a:endParaRPr lang="nb-NO" sz="1600" b="1" kern="1200">
            <a:solidFill>
              <a:schemeClr val="bg1"/>
            </a:solidFill>
            <a:latin typeface="+mj-lt"/>
          </a:endParaRPr>
        </a:p>
      </dsp:txBody>
      <dsp:txXfrm rot="5400000">
        <a:off x="5241730" y="117611"/>
        <a:ext cx="2174077" cy="3831951"/>
      </dsp:txXfrm>
    </dsp:sp>
    <dsp:sp modelId="{042E2A1C-A6EA-4EF0-8E43-66EB000D5D16}">
      <dsp:nvSpPr>
        <dsp:cNvPr id="0" name=""/>
        <dsp:cNvSpPr/>
      </dsp:nvSpPr>
      <dsp:spPr>
        <a:xfrm rot="16200000">
          <a:off x="6829136" y="833636"/>
          <a:ext cx="4067175" cy="2399901"/>
        </a:xfrm>
        <a:prstGeom prst="roundRect">
          <a:avLst/>
        </a:prstGeom>
        <a:solidFill>
          <a:srgbClr val="3655B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0" numCol="1" spcCol="1270" anchor="t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800" b="1" kern="1200">
              <a:solidFill>
                <a:schemeClr val="bg1"/>
              </a:solidFill>
              <a:latin typeface="+mj-lt"/>
            </a:rPr>
            <a:t>Vurderingsmøte 4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+mj-lt"/>
            </a:rPr>
            <a:t>Valgfritt sted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nb-NO" sz="1600" b="1" u="sng" kern="1200">
            <a:solidFill>
              <a:schemeClr val="bg1"/>
            </a:solidFill>
            <a:latin typeface="+mj-lt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nb-NO" sz="1600" b="1" u="sng" kern="1200">
            <a:solidFill>
              <a:schemeClr val="bg1"/>
            </a:solidFill>
            <a:latin typeface="+mj-lt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600" b="1" u="sng" kern="1200">
              <a:solidFill>
                <a:schemeClr val="bg1"/>
              </a:solidFill>
              <a:latin typeface="+mj-lt"/>
            </a:rPr>
            <a:t>Hensikt få nok informasjon til å vurdere :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+mj-lt"/>
            </a:rPr>
            <a:t>holdning og ferdigheter til å bli en offentlig familie, samarbeide og utøve omsorg for barn med særlige omsorgsbehov</a:t>
          </a:r>
        </a:p>
      </dsp:txBody>
      <dsp:txXfrm rot="5400000">
        <a:off x="7779927" y="117153"/>
        <a:ext cx="2165593" cy="3832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5B3A3-56AA-4274-A959-5596C3A281A8}" type="datetimeFigureOut">
              <a:rPr lang="nb-NO" smtClean="0"/>
              <a:t>13.04.2023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F2583-61A8-417A-A5D5-F76910D02A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44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C746-799B-476A-85AF-660AF601EFF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76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C746-799B-476A-85AF-660AF601EFF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186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Kun kommunale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23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608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Jorunn </a:t>
            </a:r>
          </a:p>
          <a:p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Velkommen til opplæring og innføring i SOLID. Vi skal i løpet av disse to </a:t>
            </a:r>
            <a:r>
              <a:rPr lang="nb-NO" err="1">
                <a:cs typeface="Calibri"/>
              </a:rPr>
              <a:t>X</a:t>
            </a:r>
            <a:r>
              <a:rPr lang="nb-NO">
                <a:cs typeface="Calibri"/>
              </a:rPr>
              <a:t> 3 dagene gi dere god kjennskap til både opplæring og vurderingsprosessen i </a:t>
            </a:r>
            <a:r>
              <a:rPr lang="nb-NO" err="1">
                <a:cs typeface="Calibri"/>
              </a:rPr>
              <a:t>SOlID</a:t>
            </a:r>
            <a:r>
              <a:rPr lang="nb-NO">
                <a:cs typeface="Calibri"/>
              </a:rPr>
              <a:t>. </a:t>
            </a:r>
          </a:p>
          <a:p>
            <a:r>
              <a:rPr lang="nb-NO">
                <a:cs typeface="Calibri"/>
              </a:rPr>
              <a:t>Det nye programmet skal erstatte all grunnopplæring og </a:t>
            </a:r>
            <a:r>
              <a:rPr lang="nb-NO" err="1">
                <a:cs typeface="Calibri"/>
              </a:rPr>
              <a:t>hjemmeutredningene</a:t>
            </a:r>
            <a:r>
              <a:rPr lang="nb-NO">
                <a:cs typeface="Calibri"/>
              </a:rPr>
              <a:t> vi har benyttet oss av fram til nå. </a:t>
            </a:r>
          </a:p>
          <a:p>
            <a:r>
              <a:rPr lang="nb-NO">
                <a:cs typeface="Calibri"/>
              </a:rPr>
              <a:t>Egentlig en ganske stor innvirkning på den daglige driften i </a:t>
            </a:r>
            <a:r>
              <a:rPr lang="nb-NO" err="1">
                <a:cs typeface="Calibri"/>
              </a:rPr>
              <a:t>fosterhjemestjenesten</a:t>
            </a:r>
            <a:r>
              <a:rPr lang="nb-NO">
                <a:cs typeface="Calibri"/>
              </a:rPr>
              <a:t>. </a:t>
            </a:r>
          </a:p>
          <a:p>
            <a:r>
              <a:rPr lang="nb-NO">
                <a:cs typeface="Calibri"/>
              </a:rPr>
              <a:t>Tips om EKKO fra 22. mars tema fosterhjem. Tydeliggjør den todelte prosessen ved det å bli forsehjem. </a:t>
            </a:r>
          </a:p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87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Kart over opplæringen til familie og nære nettverk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Fosterforeldre fra familie og nettverk, trenger å lære det samme som andre fosterforeldre, samtidig har de behov for en spesifikk kompetanse og bevissthet.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Fosterforeldre fra familie og nære nettverk har uttalt at de kunne ønske å ha blitt forberedt på eller gjort oppmerksomme på, situasjoner og scenarier som de ikke forutså. Å blir forberedt på hva som</a:t>
            </a:r>
            <a:r>
              <a:rPr lang="nb-NO" sz="12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kan </a:t>
            </a:r>
            <a:r>
              <a:rPr lang="nb-NO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utspille seg ville ikke gjort at de hadde valgt annerledes, valgt å ikke bli fosterhjem for et barn de kjente fra før, men det hadde hjulpet og rustet dem til å være i forkant (Astrid Eide).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>
                <a:solidFill>
                  <a:srgbClr val="000000"/>
                </a:solidFill>
                <a:effectLst/>
                <a:latin typeface="WordVisi_MSFontService"/>
              </a:rPr>
              <a:t>I opplæringen er det lagt vekt på å skape forståelse for det unike og spesielle i det å være fosterfamilie for barn eller ungdom fra familie eller nettverk. </a:t>
            </a:r>
            <a:endParaRPr lang="nb-NO" sz="1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e-læringen blir de introdusert for rollegalleriets opplevde utfordringer, dilemmaer og gleder ved det å være fosterhjem i egen familie eller nettverk.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gruppesamlingene får deltagerne anledning til å knytte oppgaver og refleksjonsspørsmål til egen kontekst. Vi vet fra forskning at fosterforeldre fra familie og nære nettverk har et uttalt behov for å kunne dele og få innspill fra andre i samme situasjon. Derfor er refleksjonsspørsmål prioritert over andre type øvelser. 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Refleksjonsoppgavene som fosterforeldre fra familie og nære nettverk skal jobbe med vil de få utskrifter av, slik at de kan ta med seg disse hjem og fortsette sine prosesser i etterkant av samlingene.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Kun der temaene skiller seg nevneverdig ut med spesifikke egenskaper for familie og nære nettverk, er det utviklet egne oppgaver. Dette gjelder først og fremst temaer som: Tap og sorg, Endringer i familien og Samarbeid og kontakt.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Filmmaterialet fra familie og nære nettverk: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Lisbeth Louise og fostermor Marianne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Fostermor og tante Tone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Fostermor og bestemor Lisbeth med datteren Kristine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Tuva og Christiane- fostersøsken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EAA7C-1F69-4A9A-8BB7-8CEEC7BD8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1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>
                <a:latin typeface="+mn-lt"/>
              </a:rPr>
              <a:t>Til opplæringsansvarlig:</a:t>
            </a:r>
          </a:p>
          <a:p>
            <a:r>
              <a:rPr lang="nb-NO"/>
              <a:t>Vurderingsprosessen er en </a:t>
            </a:r>
            <a:r>
              <a:rPr lang="nb-NO" err="1"/>
              <a:t>trappetrinnsmodell</a:t>
            </a:r>
            <a:r>
              <a:rPr lang="nb-NO"/>
              <a:t> der det møtene bygger på hverandre i utredningen. Følger opplæringen tematisk.</a:t>
            </a:r>
            <a:endParaRPr lang="en-US"/>
          </a:p>
          <a:p>
            <a:r>
              <a:rPr lang="nb-NO"/>
              <a:t>Tanken er at økt kunnskap gir muligheter for nye refleksjoner og utvikling. At familiene går opplæringen parallelt gjør det mulig for oss å vurdere om de tar til seg kunnskapen og om de kan beveges i sitt syn som et ledd i vurderingen om de er mottakelige for veiledning og kan samarbeide.</a:t>
            </a:r>
            <a:endParaRPr lang="en-US"/>
          </a:p>
          <a:p>
            <a:endParaRPr lang="nb-NO"/>
          </a:p>
          <a:p>
            <a:r>
              <a:rPr lang="nb-NO"/>
              <a:t>Utredningen består av 4 møter, minst to skal være hjemme hos familien. Tilbakemelding gis etter at vurderingen er ferdigstilt (altså ikke i vurderingsmøte 4) .</a:t>
            </a:r>
            <a:endParaRPr lang="en-US"/>
          </a:p>
          <a:p>
            <a:endParaRPr lang="nb-NO"/>
          </a:p>
          <a:p>
            <a:pPr lvl="0"/>
            <a:endParaRPr lang="nb-NO" sz="1200">
              <a:cs typeface="Calibri"/>
            </a:endParaRPr>
          </a:p>
          <a:p>
            <a:endParaRPr lang="nb-NO" sz="120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F2583-61A8-417A-A5D5-F76910D02A2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205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Solid er en fleksibel opplæring. Opplæring for familie og nære nettverk kan gjennomføres på flere måter. </a:t>
            </a:r>
          </a:p>
          <a:p>
            <a:endParaRPr lang="nb-NO" sz="1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 blir laget tre maler for gjennomføring. </a:t>
            </a:r>
          </a:p>
          <a:p>
            <a:pPr algn="l" rtl="0" fontAlgn="base"/>
            <a:r>
              <a:rPr lang="nb-NO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for kun ordinære familier</a:t>
            </a:r>
          </a:p>
          <a:p>
            <a:pPr algn="l" rtl="0" fontAlgn="base"/>
            <a:r>
              <a:rPr lang="nb-NO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for kun familie og nære nettverk</a:t>
            </a:r>
          </a:p>
          <a:p>
            <a:pPr algn="l" rtl="0" fontAlgn="base"/>
            <a:r>
              <a:rPr lang="nb-NO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for blandet gruppe</a:t>
            </a:r>
          </a:p>
          <a:p>
            <a:pPr algn="l" rtl="0" fontAlgn="base"/>
            <a:endParaRPr lang="nb-NO" sz="1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NB: Vi anbefaler også at man overveier at deltagere fra nettverk eller nære nettverk følger gruppen og opplæringsmaterialet som er tiltenkt de ordinære fosterfamiliene. Det er ikke alltid relevant for nettverksfosterhjem å følge opplæringen som deltagere fra fosterhjem i egen familie følger. </a:t>
            </a:r>
            <a:endParaRPr lang="nb-NO" b="1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nb-NO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nb-NO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6D8884-7A0C-4DD3-8545-D3762EC1A4B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17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5" Type="http://schemas.openxmlformats.org/officeDocument/2006/relationships/image" Target="../media/image21.png"/><Relationship Id="rId4" Type="http://schemas.openxmlformats.org/officeDocument/2006/relationships/image" Target="../media/image2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 descr="Bufetat logo">
            <a:extLst>
              <a:ext uri="{FF2B5EF4-FFF2-40B4-BE49-F238E27FC236}">
                <a16:creationId xmlns:a16="http://schemas.microsoft.com/office/drawing/2014/main" id="{088E675A-2F1A-4584-BB5D-CAFF63E58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797" y="5559522"/>
            <a:ext cx="987238" cy="921422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90C97395-337E-44A3-96F8-AEA44132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514" y="-543311"/>
            <a:ext cx="5431387" cy="7944623"/>
          </a:xfrm>
          <a:custGeom>
            <a:avLst/>
            <a:gdLst>
              <a:gd name="connsiteX0" fmla="*/ 0 w 5431387"/>
              <a:gd name="connsiteY0" fmla="*/ 0 h 7944623"/>
              <a:gd name="connsiteX1" fmla="*/ 1991501 w 5431387"/>
              <a:gd name="connsiteY1" fmla="*/ 0 h 7944623"/>
              <a:gd name="connsiteX2" fmla="*/ 1991501 w 5431387"/>
              <a:gd name="connsiteY2" fmla="*/ 526630 h 7944623"/>
              <a:gd name="connsiteX3" fmla="*/ 5431387 w 5431387"/>
              <a:gd name="connsiteY3" fmla="*/ 526630 h 7944623"/>
              <a:gd name="connsiteX4" fmla="*/ 5431387 w 5431387"/>
              <a:gd name="connsiteY4" fmla="*/ 7417993 h 7944623"/>
              <a:gd name="connsiteX5" fmla="*/ 2122129 w 5431387"/>
              <a:gd name="connsiteY5" fmla="*/ 7417993 h 7944623"/>
              <a:gd name="connsiteX6" fmla="*/ 2122129 w 5431387"/>
              <a:gd name="connsiteY6" fmla="*/ 7944623 h 7944623"/>
              <a:gd name="connsiteX7" fmla="*/ 0 w 5431387"/>
              <a:gd name="connsiteY7" fmla="*/ 7944623 h 794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1387" h="7944623">
                <a:moveTo>
                  <a:pt x="0" y="0"/>
                </a:moveTo>
                <a:lnTo>
                  <a:pt x="1991501" y="0"/>
                </a:lnTo>
                <a:lnTo>
                  <a:pt x="1991501" y="526630"/>
                </a:lnTo>
                <a:lnTo>
                  <a:pt x="5431387" y="526630"/>
                </a:lnTo>
                <a:lnTo>
                  <a:pt x="5431387" y="7417993"/>
                </a:lnTo>
                <a:lnTo>
                  <a:pt x="2122129" y="7417993"/>
                </a:lnTo>
                <a:lnTo>
                  <a:pt x="2122129" y="7944623"/>
                </a:lnTo>
                <a:lnTo>
                  <a:pt x="0" y="7944623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FDC332-C3D1-4338-B259-0D62D0BC1CAF}"/>
              </a:ext>
            </a:extLst>
          </p:cNvPr>
          <p:cNvSpPr txBox="1"/>
          <p:nvPr userDrawn="1"/>
        </p:nvSpPr>
        <p:spPr>
          <a:xfrm>
            <a:off x="-2235200" y="0"/>
            <a:ext cx="223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b="1"/>
              <a:t>Hvordan legge til alternativ tekst på bilder</a:t>
            </a:r>
          </a:p>
          <a:p>
            <a:pPr algn="l"/>
            <a:endParaRPr lang="nb-NO"/>
          </a:p>
          <a:p>
            <a:pPr marL="342900" indent="-342900" algn="l">
              <a:buAutoNum type="arabicPeriod"/>
            </a:pPr>
            <a:r>
              <a:rPr lang="nb-NO"/>
              <a:t>Høyreklikk på bildet</a:t>
            </a:r>
          </a:p>
          <a:p>
            <a:pPr marL="342900" indent="-342900" algn="l">
              <a:buAutoNum type="arabicPeriod"/>
            </a:pPr>
            <a:r>
              <a:rPr lang="nb-NO"/>
              <a:t>Velg «rediger alternativ tekst».</a:t>
            </a:r>
          </a:p>
        </p:txBody>
      </p:sp>
      <p:sp>
        <p:nvSpPr>
          <p:cNvPr id="17" name="Plassholder for dato 16">
            <a:extLst>
              <a:ext uri="{FF2B5EF4-FFF2-40B4-BE49-F238E27FC236}">
                <a16:creationId xmlns:a16="http://schemas.microsoft.com/office/drawing/2014/main" id="{AEAA9278-EE73-4A64-A7BA-06786501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272545"/>
            <a:ext cx="4406900" cy="276999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fld id="{E02C09F5-B756-4394-B6EB-FD79F2468E25}" type="datetime1">
              <a:rPr lang="nb-NO" smtClean="0"/>
              <a:t>13.04.2023</a:t>
            </a:fld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764" y="3528220"/>
            <a:ext cx="5258428" cy="738664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765" y="1235475"/>
            <a:ext cx="5258436" cy="1846659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7061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380E9C0-5A44-4486-923B-4E711EA2F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5771" y="957942"/>
            <a:ext cx="11640458" cy="5525477"/>
          </a:xfrm>
          <a:prstGeom prst="rect">
            <a:avLst/>
          </a:prstGeom>
          <a:solidFill>
            <a:srgbClr val="F9D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3" name="Picture 4" descr="Bilderesultat for quotation mark png">
            <a:extLst>
              <a:ext uri="{FF2B5EF4-FFF2-40B4-BE49-F238E27FC236}">
                <a16:creationId xmlns:a16="http://schemas.microsoft.com/office/drawing/2014/main" id="{03BDF3BF-791C-40C2-A233-EA7E2AB6D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39053" y="1524124"/>
            <a:ext cx="82984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nb-NO"/>
              <a:t>Tittel foredrag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F39D8AF-29C3-4070-9D77-0A16EEBC3A7A}" type="datetime1">
              <a:rPr lang="nb-NO" smtClean="0"/>
              <a:t>13.04.2023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66E5A8-F060-43C0-85D4-ADF7CDE66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109" y="5276171"/>
            <a:ext cx="10463783" cy="623887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Av 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BA9F40-4EC1-4731-A562-8AA7EEF1A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108" y="1922820"/>
            <a:ext cx="10463784" cy="2954655"/>
          </a:xfrm>
        </p:spPr>
        <p:txBody>
          <a:bodyPr anchor="ctr" anchorCtr="1">
            <a:noAutofit/>
          </a:bodyPr>
          <a:lstStyle>
            <a:lvl1pPr algn="ctr">
              <a:defRPr lang="nb-NO" sz="4000" dirty="0"/>
            </a:lvl1pPr>
          </a:lstStyle>
          <a:p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38F2D-C031-48C7-A044-7E7A09D243AF}"/>
              </a:ext>
            </a:extLst>
          </p:cNvPr>
          <p:cNvSpPr txBox="1"/>
          <p:nvPr userDrawn="1"/>
        </p:nvSpPr>
        <p:spPr>
          <a:xfrm>
            <a:off x="5786236" y="984809"/>
            <a:ext cx="61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F9DFCF"/>
                </a:solidFill>
              </a:rPr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40411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>
            <a:extLst>
              <a:ext uri="{FF2B5EF4-FFF2-40B4-BE49-F238E27FC236}">
                <a16:creationId xmlns:a16="http://schemas.microsoft.com/office/drawing/2014/main" id="{7594C2F5-CC97-4537-A36D-6C971236B09B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CAD1D-7AEB-48A4-BF2D-2EEB34A0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976B9A-87B2-4F30-A7D5-84E3E78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C5F22B-561B-489D-8330-63380CC4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913-8813-4356-AE0C-C2276D55688C}" type="datetime1">
              <a:rPr lang="nb-NO" smtClean="0"/>
              <a:t>13.04.2023</a:t>
            </a:fld>
            <a:endParaRPr lang="nb-NO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6F389596-D1B8-48DB-B40E-0C4288631A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82580" y="1956619"/>
            <a:ext cx="4445311" cy="3805551"/>
          </a:xfrm>
          <a:solidFill>
            <a:schemeClr val="bg1">
              <a:lumMod val="75000"/>
            </a:schemeClr>
          </a:solidFill>
        </p:spPr>
        <p:txBody>
          <a:bodyPr tIns="18000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DF56B18-C0C8-4A05-805B-C91E5B28A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4106" y="1956619"/>
            <a:ext cx="5644849" cy="38055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AD0A85-D3E6-4054-8485-581C18C9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7" y="569531"/>
            <a:ext cx="10463783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297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/graf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CAD1D-7AEB-48A4-BF2D-2EEB34A0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976B9A-87B2-4F30-A7D5-84E3E78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C5F22B-561B-489D-8330-63380CC4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9F7-F0DC-4EFC-B2F6-BBCEBA4EFCBA}" type="datetime1">
              <a:rPr lang="nb-NO" smtClean="0"/>
              <a:t>13.04.2023</a:t>
            </a:fld>
            <a:endParaRPr lang="nb-NO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C83581B4-FDEE-4B56-9809-81EDA683E6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82582" y="1956619"/>
            <a:ext cx="4445310" cy="38055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2A997653-2816-416F-9852-4FA2780EC3D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1065" y="1956619"/>
            <a:ext cx="5607889" cy="3805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81C793-6917-4814-A73A-7174079C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71933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ACBBED51-3F69-4F11-B52D-0F4B532BF3A8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E734C9-890B-4149-802B-6ADB2B74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B7BA1F-5A8D-4A00-BDC3-F7E1CE20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/>
              <a:t>Tittel foredrag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6BB4A9E-1D2F-43F8-87CF-670AB038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31DE-4F59-4BF6-8B0F-31432ADA1BE7}" type="datetime1">
              <a:rPr lang="nb-NO" smtClean="0"/>
              <a:t>13.04.2023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BCBC816-F638-4BD1-A69A-222553C658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2453" y="1095829"/>
            <a:ext cx="3995439" cy="5141069"/>
          </a:xfrm>
          <a:solidFill>
            <a:schemeClr val="bg1">
              <a:lumMod val="75000"/>
            </a:schemeClr>
          </a:solidFill>
        </p:spPr>
        <p:txBody>
          <a:bodyPr tIns="18000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8A1B8B95-4B40-483C-8075-5F4DA2EA84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107" y="1095829"/>
            <a:ext cx="6149169" cy="5141069"/>
          </a:xfrm>
          <a:solidFill>
            <a:schemeClr val="bg1">
              <a:lumMod val="75000"/>
            </a:schemeClr>
          </a:solidFill>
        </p:spPr>
        <p:txBody>
          <a:bodyPr tIns="18000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E31BC18-B8DA-416F-93A1-F3B4B18B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6282766"/>
            <a:ext cx="10463784" cy="268639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5638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klaring">
            <a:extLst>
              <a:ext uri="{FF2B5EF4-FFF2-40B4-BE49-F238E27FC236}">
                <a16:creationId xmlns:a16="http://schemas.microsoft.com/office/drawing/2014/main" id="{56B5981F-C5CD-4449-B299-6D27536ABEA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E734C9-890B-4149-802B-6ADB2B74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B7BA1F-5A8D-4A00-BDC3-F7E1CE20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6BB4A9E-1D2F-43F8-87CF-670AB038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0121-C198-4214-85BD-A1EA33FFC122}" type="datetime1">
              <a:rPr lang="nb-NO" smtClean="0"/>
              <a:t>13.04.2023</a:t>
            </a:fld>
            <a:endParaRPr lang="nb-NO"/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E96225AC-2339-4269-B4D6-802F0014A4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108" y="715993"/>
            <a:ext cx="10463785" cy="5520906"/>
          </a:xfrm>
          <a:solidFill>
            <a:schemeClr val="bg1">
              <a:lumMod val="75000"/>
            </a:schemeClr>
          </a:solidFill>
        </p:spPr>
        <p:txBody>
          <a:bodyPr tIns="18000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B16BE0-1BCE-4B1B-A7CB-E6F1CDFE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6282766"/>
            <a:ext cx="10463784" cy="268639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25982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1DF212-B43C-4E27-8A32-30A911DB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697C09-DA3F-49E2-AFE2-17C81B58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C01A9D-ABCE-4C71-80EA-10CB24A6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D1B-79CB-458B-835C-47618CA46E2A}" type="datetime1">
              <a:rPr lang="nb-NO" smtClean="0"/>
              <a:t>13.04.2023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180A75A8-7C10-4B2C-9953-D7864D9E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47892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B5DA3DB-FF70-4CEA-8CF2-3B0E2E49B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D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 descr="Bufetat logo">
            <a:extLst>
              <a:ext uri="{FF2B5EF4-FFF2-40B4-BE49-F238E27FC236}">
                <a16:creationId xmlns:a16="http://schemas.microsoft.com/office/drawing/2014/main" id="{3BD2388A-DA88-4D97-86DB-B47934E42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797" y="5559522"/>
            <a:ext cx="987238" cy="921422"/>
          </a:xfrm>
          <a:prstGeom prst="rect">
            <a:avLst/>
          </a:prstGeom>
        </p:spPr>
      </p:pic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nb-NO"/>
              <a:t>Tittel foredrag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09F2C39-2627-4074-9CE9-42396203A4A9}" type="datetime1">
              <a:rPr lang="nb-NO" smtClean="0"/>
              <a:t>13.04.2023</a:t>
            </a:fld>
            <a:endParaRPr lang="nb-NO"/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51288EF3-989E-4C73-A412-BFDE260BFB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190" y="3808497"/>
            <a:ext cx="5594809" cy="307777"/>
          </a:xfr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E1C347E-0371-4952-8773-14BEE0056E78}"/>
              </a:ext>
            </a:extLst>
          </p:cNvPr>
          <p:cNvSpPr txBox="1"/>
          <p:nvPr userDrawn="1"/>
        </p:nvSpPr>
        <p:spPr>
          <a:xfrm>
            <a:off x="504063" y="3319101"/>
            <a:ext cx="5591936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3200" b="1">
                <a:solidFill>
                  <a:schemeClr val="tx1"/>
                </a:solidFill>
              </a:rPr>
              <a:t>Mer informasjon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B93B0BA4-7BFD-4A1D-A0A2-F34E60730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190" y="2704309"/>
            <a:ext cx="5594809" cy="307777"/>
          </a:xfr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 err="1"/>
              <a:t>Tlf</a:t>
            </a:r>
            <a:r>
              <a:rPr lang="nb-NO"/>
              <a:t> / epost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B459BD94-C578-443F-A2D1-76801A4AD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191" y="2398055"/>
            <a:ext cx="5594809" cy="307777"/>
          </a:xfr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191679D-1E07-4BD9-A48F-9AD5B5A363D4}"/>
              </a:ext>
            </a:extLst>
          </p:cNvPr>
          <p:cNvSpPr txBox="1"/>
          <p:nvPr userDrawn="1"/>
        </p:nvSpPr>
        <p:spPr>
          <a:xfrm>
            <a:off x="504064" y="1908659"/>
            <a:ext cx="5591936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3200" b="1">
                <a:solidFill>
                  <a:schemeClr val="tx1"/>
                </a:solidFill>
              </a:rPr>
              <a:t>Kontaktinformasjon</a:t>
            </a:r>
          </a:p>
        </p:txBody>
      </p:sp>
    </p:spTree>
    <p:extLst>
      <p:ext uri="{BB962C8B-B14F-4D97-AF65-F5344CB8AC3E}">
        <p14:creationId xmlns:p14="http://schemas.microsoft.com/office/powerpoint/2010/main" val="1565248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31E28F-B7AF-4EAA-BCF7-D0C404CC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0" y="2348089"/>
            <a:ext cx="5261067" cy="1008875"/>
          </a:xfrm>
        </p:spPr>
        <p:txBody>
          <a:bodyPr anchor="b">
            <a:normAutofit/>
          </a:bodyPr>
          <a:lstStyle>
            <a:lvl1pPr>
              <a:defRPr lang="nb-NO" sz="3200" b="1" kern="1200" dirty="0" smtClean="0">
                <a:solidFill>
                  <a:srgbClr val="5663B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B331C21-D661-4CED-8FD7-1088C61430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0000" y="3440050"/>
            <a:ext cx="5261066" cy="530818"/>
          </a:xfrm>
        </p:spPr>
        <p:txBody>
          <a:bodyPr>
            <a:noAutofit/>
          </a:bodyPr>
          <a:lstStyle>
            <a:lvl1pPr marL="0" indent="0">
              <a:buNone/>
              <a:defRPr lang="nb-NO" sz="3200" b="1" kern="1200" dirty="0" smtClean="0">
                <a:solidFill>
                  <a:srgbClr val="63A5BF"/>
                </a:solidFill>
                <a:latin typeface="+mj-lt"/>
                <a:ea typeface="+mj-ea"/>
                <a:cs typeface="+mj-cs"/>
              </a:defRPr>
            </a:lvl1pPr>
            <a:lvl2pPr>
              <a:defRPr lang="nb-NO" sz="3200" b="1" kern="1200" dirty="0" smtClean="0">
                <a:solidFill>
                  <a:srgbClr val="63A5BF"/>
                </a:solidFill>
                <a:latin typeface="+mj-lt"/>
                <a:ea typeface="+mj-ea"/>
                <a:cs typeface="+mj-cs"/>
              </a:defRPr>
            </a:lvl2pPr>
            <a:lvl3pPr>
              <a:defRPr lang="nb-NO" sz="3200" b="1" kern="1200" dirty="0" smtClean="0">
                <a:solidFill>
                  <a:srgbClr val="63A5BF"/>
                </a:solidFill>
                <a:latin typeface="+mj-lt"/>
                <a:ea typeface="+mj-ea"/>
                <a:cs typeface="+mj-cs"/>
              </a:defRPr>
            </a:lvl3pPr>
            <a:lvl4pPr>
              <a:defRPr lang="nb-NO" sz="3200" b="1" kern="1200" dirty="0" smtClean="0">
                <a:solidFill>
                  <a:srgbClr val="63A5BF"/>
                </a:solidFill>
                <a:latin typeface="+mj-lt"/>
                <a:ea typeface="+mj-ea"/>
                <a:cs typeface="+mj-cs"/>
              </a:defRPr>
            </a:lvl4pPr>
            <a:lvl5pPr>
              <a:defRPr lang="nb-NO" sz="3200" b="1" kern="1200" dirty="0">
                <a:solidFill>
                  <a:srgbClr val="63A5BF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Gult papirskip leder blant hvite skip">
            <a:extLst>
              <a:ext uri="{FF2B5EF4-FFF2-40B4-BE49-F238E27FC236}">
                <a16:creationId xmlns:a16="http://schemas.microsoft.com/office/drawing/2014/main" id="{3FDB3E48-D887-4D3D-A3A3-63F0B1B41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4"/>
          <a:stretch/>
        </p:blipFill>
        <p:spPr>
          <a:xfrm>
            <a:off x="0" y="0"/>
            <a:ext cx="6412831" cy="5821863"/>
          </a:xfrm>
          <a:prstGeom prst="rect">
            <a:avLst/>
          </a:prstGeom>
        </p:spPr>
      </p:pic>
      <p:pic>
        <p:nvPicPr>
          <p:cNvPr id="8" name="Bilde 7" descr="Gult papirskip leder blant hvite skip">
            <a:extLst>
              <a:ext uri="{FF2B5EF4-FFF2-40B4-BE49-F238E27FC236}">
                <a16:creationId xmlns:a16="http://schemas.microsoft.com/office/drawing/2014/main" id="{1B32BF9D-88C3-43E5-B853-E981D91FD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4"/>
          <a:stretch/>
        </p:blipFill>
        <p:spPr>
          <a:xfrm>
            <a:off x="-1" y="1036137"/>
            <a:ext cx="6412831" cy="5821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459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69ECF8-9329-46FC-8608-6CEF91A14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8FAA4B7-0F15-4CAC-8B73-05523E18D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172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47CEB-4BBB-41AA-8875-22F5B728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200"/>
            <a:ext cx="9655629" cy="40885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92175" indent="-206375">
              <a:defRPr>
                <a:solidFill>
                  <a:schemeClr val="tx1"/>
                </a:solidFill>
              </a:defRPr>
            </a:lvl3pPr>
            <a:lvl4pPr marL="1168400" indent="-187325">
              <a:defRPr>
                <a:solidFill>
                  <a:schemeClr val="tx1"/>
                </a:solidFill>
              </a:defRPr>
            </a:lvl4pPr>
            <a:lvl5pPr marL="1520825" indent="-176213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60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7E565C14-1527-44DF-B426-2C5C34EE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20241"/>
            <a:ext cx="4270374" cy="1822212"/>
          </a:xfrm>
          <a:custGeom>
            <a:avLst/>
            <a:gdLst>
              <a:gd name="connsiteX0" fmla="*/ 972503 w 2924175"/>
              <a:gd name="connsiteY0" fmla="*/ 0 h 1247775"/>
              <a:gd name="connsiteX1" fmla="*/ 1905 w 2924175"/>
              <a:gd name="connsiteY1" fmla="*/ 246698 h 1247775"/>
              <a:gd name="connsiteX2" fmla="*/ 0 w 2924175"/>
              <a:gd name="connsiteY2" fmla="*/ 249555 h 1247775"/>
              <a:gd name="connsiteX3" fmla="*/ 0 w 2924175"/>
              <a:gd name="connsiteY3" fmla="*/ 1256348 h 1247775"/>
              <a:gd name="connsiteX4" fmla="*/ 0 w 2924175"/>
              <a:gd name="connsiteY4" fmla="*/ 1256348 h 1247775"/>
              <a:gd name="connsiteX5" fmla="*/ 0 w 2924175"/>
              <a:gd name="connsiteY5" fmla="*/ 852488 h 1247775"/>
              <a:gd name="connsiteX6" fmla="*/ 782955 w 2924175"/>
              <a:gd name="connsiteY6" fmla="*/ 1058228 h 1247775"/>
              <a:gd name="connsiteX7" fmla="*/ 2924175 w 2924175"/>
              <a:gd name="connsiteY7" fmla="*/ 513398 h 1247775"/>
              <a:gd name="connsiteX8" fmla="*/ 2924175 w 2924175"/>
              <a:gd name="connsiteY8" fmla="*/ 513398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4175" h="1247775">
                <a:moveTo>
                  <a:pt x="972503" y="0"/>
                </a:moveTo>
                <a:lnTo>
                  <a:pt x="1905" y="246698"/>
                </a:lnTo>
                <a:lnTo>
                  <a:pt x="0" y="249555"/>
                </a:lnTo>
                <a:lnTo>
                  <a:pt x="0" y="1256348"/>
                </a:lnTo>
                <a:lnTo>
                  <a:pt x="0" y="1256348"/>
                </a:lnTo>
                <a:lnTo>
                  <a:pt x="0" y="852488"/>
                </a:lnTo>
                <a:lnTo>
                  <a:pt x="782955" y="1058228"/>
                </a:lnTo>
                <a:lnTo>
                  <a:pt x="2924175" y="513398"/>
                </a:lnTo>
                <a:lnTo>
                  <a:pt x="2924175" y="513398"/>
                </a:lnTo>
                <a:close/>
              </a:path>
            </a:pathLst>
          </a:custGeom>
          <a:solidFill>
            <a:srgbClr val="EFA59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33" name="Frihåndsform: figur 32">
            <a:extLst>
              <a:ext uri="{FF2B5EF4-FFF2-40B4-BE49-F238E27FC236}">
                <a16:creationId xmlns:a16="http://schemas.microsoft.com/office/drawing/2014/main" id="{A93C2F59-8F33-4628-9A94-6F4FB163D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70374" cy="1320243"/>
          </a:xfrm>
          <a:custGeom>
            <a:avLst/>
            <a:gdLst>
              <a:gd name="connsiteX0" fmla="*/ 0 w 4270374"/>
              <a:gd name="connsiteY0" fmla="*/ 0 h 1320243"/>
              <a:gd name="connsiteX1" fmla="*/ 2007654 w 4270374"/>
              <a:gd name="connsiteY1" fmla="*/ 0 h 1320243"/>
              <a:gd name="connsiteX2" fmla="*/ 4270374 w 4270374"/>
              <a:gd name="connsiteY2" fmla="*/ 595530 h 1320243"/>
              <a:gd name="connsiteX3" fmla="*/ 1420213 w 4270374"/>
              <a:gd name="connsiteY3" fmla="*/ 1320243 h 1320243"/>
              <a:gd name="connsiteX4" fmla="*/ 0 w 4270374"/>
              <a:gd name="connsiteY4" fmla="*/ 946063 h 13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0374" h="1320243">
                <a:moveTo>
                  <a:pt x="0" y="0"/>
                </a:moveTo>
                <a:lnTo>
                  <a:pt x="2007654" y="0"/>
                </a:lnTo>
                <a:lnTo>
                  <a:pt x="4270374" y="595530"/>
                </a:lnTo>
                <a:lnTo>
                  <a:pt x="1420213" y="1320243"/>
                </a:lnTo>
                <a:lnTo>
                  <a:pt x="0" y="946063"/>
                </a:lnTo>
                <a:close/>
              </a:path>
            </a:pathLst>
          </a:custGeom>
          <a:solidFill>
            <a:srgbClr val="DAD8C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D73DB2E4-2413-4B69-8A66-77B8F59BA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0212" y="595530"/>
            <a:ext cx="2837643" cy="1474462"/>
          </a:xfrm>
          <a:custGeom>
            <a:avLst/>
            <a:gdLst>
              <a:gd name="connsiteX0" fmla="*/ 1951673 w 1943100"/>
              <a:gd name="connsiteY0" fmla="*/ 0 h 1009650"/>
              <a:gd name="connsiteX1" fmla="*/ 0 w 1943100"/>
              <a:gd name="connsiteY1" fmla="*/ 496252 h 1009650"/>
              <a:gd name="connsiteX2" fmla="*/ 1951673 w 1943100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3100" h="1009650">
                <a:moveTo>
                  <a:pt x="1951673" y="0"/>
                </a:moveTo>
                <a:lnTo>
                  <a:pt x="0" y="496252"/>
                </a:lnTo>
                <a:lnTo>
                  <a:pt x="1951673" y="1009650"/>
                </a:lnTo>
                <a:close/>
              </a:path>
            </a:pathLst>
          </a:custGeom>
          <a:solidFill>
            <a:srgbClr val="D0A2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7C5BFFBA-3FFF-411E-99AD-3B161AD1CF80}"/>
              </a:ext>
            </a:extLst>
          </p:cNvPr>
          <p:cNvSpPr/>
          <p:nvPr/>
        </p:nvSpPr>
        <p:spPr>
          <a:xfrm>
            <a:off x="0" y="2565189"/>
            <a:ext cx="1140621" cy="584221"/>
          </a:xfrm>
          <a:custGeom>
            <a:avLst/>
            <a:gdLst>
              <a:gd name="connsiteX0" fmla="*/ 0 w 781050"/>
              <a:gd name="connsiteY0" fmla="*/ 0 h 400050"/>
              <a:gd name="connsiteX1" fmla="*/ 0 w 781050"/>
              <a:gd name="connsiteY1" fmla="*/ 403860 h 400050"/>
              <a:gd name="connsiteX2" fmla="*/ 953 w 781050"/>
              <a:gd name="connsiteY2" fmla="*/ 404813 h 400050"/>
              <a:gd name="connsiteX3" fmla="*/ 782955 w 781050"/>
              <a:gd name="connsiteY3" fmla="*/ 20574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" h="400050">
                <a:moveTo>
                  <a:pt x="0" y="0"/>
                </a:moveTo>
                <a:lnTo>
                  <a:pt x="0" y="403860"/>
                </a:lnTo>
                <a:lnTo>
                  <a:pt x="953" y="404813"/>
                </a:lnTo>
                <a:lnTo>
                  <a:pt x="782955" y="205740"/>
                </a:lnTo>
                <a:close/>
              </a:path>
            </a:pathLst>
          </a:custGeom>
          <a:solidFill>
            <a:srgbClr val="D0A2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31" name="Plassholder for bilde 30">
            <a:extLst>
              <a:ext uri="{FF2B5EF4-FFF2-40B4-BE49-F238E27FC236}">
                <a16:creationId xmlns:a16="http://schemas.microsoft.com/office/drawing/2014/main" id="{0E4AD88D-E64F-4ACC-97EE-40F283B4C82A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0" y="2563403"/>
            <a:ext cx="4299402" cy="4294597"/>
          </a:xfrm>
          <a:custGeom>
            <a:avLst/>
            <a:gdLst>
              <a:gd name="connsiteX0" fmla="*/ 1051109 w 4299402"/>
              <a:gd name="connsiteY0" fmla="*/ 276204 h 4269197"/>
              <a:gd name="connsiteX1" fmla="*/ 4299402 w 4299402"/>
              <a:gd name="connsiteY1" fmla="*/ 1131626 h 4269197"/>
              <a:gd name="connsiteX2" fmla="*/ 4299402 w 4299402"/>
              <a:gd name="connsiteY2" fmla="*/ 2663296 h 4269197"/>
              <a:gd name="connsiteX3" fmla="*/ 4299402 w 4299402"/>
              <a:gd name="connsiteY3" fmla="*/ 3442134 h 4269197"/>
              <a:gd name="connsiteX4" fmla="*/ 4299402 w 4299402"/>
              <a:gd name="connsiteY4" fmla="*/ 4194964 h 4269197"/>
              <a:gd name="connsiteX5" fmla="*/ 4299402 w 4299402"/>
              <a:gd name="connsiteY5" fmla="*/ 4269197 h 4269197"/>
              <a:gd name="connsiteX6" fmla="*/ 1618929 w 4299402"/>
              <a:gd name="connsiteY6" fmla="*/ 4269197 h 4269197"/>
              <a:gd name="connsiteX7" fmla="*/ 0 w 4299402"/>
              <a:gd name="connsiteY7" fmla="*/ 3843635 h 4269197"/>
              <a:gd name="connsiteX8" fmla="*/ 0 w 4299402"/>
              <a:gd name="connsiteY8" fmla="*/ 543783 h 4269197"/>
              <a:gd name="connsiteX9" fmla="*/ 0 w 4299402"/>
              <a:gd name="connsiteY9" fmla="*/ 0 h 4269197"/>
              <a:gd name="connsiteX10" fmla="*/ 1051109 w 4299402"/>
              <a:gd name="connsiteY10" fmla="*/ 276204 h 4269197"/>
              <a:gd name="connsiteX11" fmla="*/ 0 w 4299402"/>
              <a:gd name="connsiteY11" fmla="*/ 543782 h 426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9402" h="4269197">
                <a:moveTo>
                  <a:pt x="1051109" y="276204"/>
                </a:moveTo>
                <a:lnTo>
                  <a:pt x="4299402" y="1131626"/>
                </a:lnTo>
                <a:lnTo>
                  <a:pt x="4299402" y="2663296"/>
                </a:lnTo>
                <a:lnTo>
                  <a:pt x="4299402" y="3442134"/>
                </a:lnTo>
                <a:lnTo>
                  <a:pt x="4299402" y="4194964"/>
                </a:lnTo>
                <a:lnTo>
                  <a:pt x="4299402" y="4269197"/>
                </a:lnTo>
                <a:lnTo>
                  <a:pt x="1618929" y="4269197"/>
                </a:lnTo>
                <a:lnTo>
                  <a:pt x="0" y="3843635"/>
                </a:lnTo>
                <a:lnTo>
                  <a:pt x="0" y="543783"/>
                </a:lnTo>
                <a:close/>
                <a:moveTo>
                  <a:pt x="0" y="0"/>
                </a:moveTo>
                <a:lnTo>
                  <a:pt x="1051109" y="276204"/>
                </a:lnTo>
                <a:lnTo>
                  <a:pt x="0" y="543782"/>
                </a:lnTo>
                <a:close/>
              </a:path>
            </a:pathLst>
          </a:custGeom>
          <a:solidFill>
            <a:srgbClr val="DAD8CE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1E848D3-2890-4F3F-9DDC-6953925607F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8" name="Plassholder for dato 16">
            <a:extLst>
              <a:ext uri="{FF2B5EF4-FFF2-40B4-BE49-F238E27FC236}">
                <a16:creationId xmlns:a16="http://schemas.microsoft.com/office/drawing/2014/main" id="{B8B1C97E-D357-46A6-B7AD-2B302C8B044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724715" y="6272545"/>
            <a:ext cx="4778185" cy="276999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fld id="{BA492CAB-8A95-4B11-B4B2-0AEDA894A98E}" type="datetime1">
              <a:rPr lang="nb-NO" smtClean="0"/>
              <a:t>13.04.2023</a:t>
            </a:fld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724715" y="3528220"/>
            <a:ext cx="5654477" cy="738664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724715" y="1235475"/>
            <a:ext cx="5654486" cy="1846659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4" name="Grafikk 33" descr="Bufetat logo">
            <a:extLst>
              <a:ext uri="{FF2B5EF4-FFF2-40B4-BE49-F238E27FC236}">
                <a16:creationId xmlns:a16="http://schemas.microsoft.com/office/drawing/2014/main" id="{1AE4F156-2E9E-4AF1-92AE-EC70824F5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797" y="5559522"/>
            <a:ext cx="987238" cy="9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ver to linjer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27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47CEB-4BBB-41AA-8875-22F5B728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444"/>
            <a:ext cx="9277350" cy="40885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92175" indent="-206375">
              <a:defRPr>
                <a:solidFill>
                  <a:schemeClr val="tx1"/>
                </a:solidFill>
              </a:defRPr>
            </a:lvl3pPr>
            <a:lvl4pPr marL="1168400" indent="-187325">
              <a:defRPr>
                <a:solidFill>
                  <a:schemeClr val="tx1"/>
                </a:solidFill>
              </a:defRPr>
            </a:lvl4pPr>
            <a:lvl5pPr marL="1520825" indent="-176213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403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lm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1D0D575-51F2-95AB-11B9-30DB27528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1928" y="34998"/>
            <a:ext cx="7840072" cy="683095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9E97DAE-9ABF-49CF-A423-444AFEB2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186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70710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uppeoppgave">
    <p:bg>
      <p:bgPr>
        <a:solidFill>
          <a:srgbClr val="947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8176846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47CEB-4BBB-41AA-8875-22F5B728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200"/>
            <a:ext cx="8176846" cy="4088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92175" indent="-206375">
              <a:defRPr>
                <a:solidFill>
                  <a:schemeClr val="bg1"/>
                </a:solidFill>
              </a:defRPr>
            </a:lvl3pPr>
            <a:lvl4pPr marL="1168400" indent="-187325">
              <a:defRPr>
                <a:solidFill>
                  <a:schemeClr val="bg1"/>
                </a:solidFill>
              </a:defRPr>
            </a:lvl4pPr>
            <a:lvl5pPr marL="1520825" indent="-17621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3EADD49-278E-1FF8-C8A6-6F4BF79DB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AEB3C6-68FF-B4BB-08D8-54A4247F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oup of people sitting in a classroom&#10;&#10;Description automatically generated with medium confidence">
            <a:extLst>
              <a:ext uri="{FF2B5EF4-FFF2-40B4-BE49-F238E27FC236}">
                <a16:creationId xmlns:a16="http://schemas.microsoft.com/office/drawing/2014/main" id="{DBA12487-A666-E847-CA41-6D2E4EF8F0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10" y="681038"/>
            <a:ext cx="1596180" cy="1596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6191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Øvelse to og to">
    <p:bg>
      <p:bgPr>
        <a:solidFill>
          <a:srgbClr val="947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8475876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47CEB-4BBB-41AA-8875-22F5B728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200"/>
            <a:ext cx="8176846" cy="4088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92175" indent="-206375">
              <a:defRPr>
                <a:solidFill>
                  <a:schemeClr val="bg1"/>
                </a:solidFill>
              </a:defRPr>
            </a:lvl3pPr>
            <a:lvl4pPr marL="1168400" indent="-187325">
              <a:defRPr>
                <a:solidFill>
                  <a:schemeClr val="bg1"/>
                </a:solidFill>
              </a:defRPr>
            </a:lvl4pPr>
            <a:lvl5pPr marL="1520825" indent="-17621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3EADD49-278E-1FF8-C8A6-6F4BF79DB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AEB3C6-68FF-B4BB-08D8-54A4247F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Et bilde som inneholder leke, dukke, vektorgrafikk&#10;&#10;Automatisk generert beskrivelse">
            <a:extLst>
              <a:ext uri="{FF2B5EF4-FFF2-40B4-BE49-F238E27FC236}">
                <a16:creationId xmlns:a16="http://schemas.microsoft.com/office/drawing/2014/main" id="{265D7CB3-BD2A-D36A-3BAC-9F756AC4F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69" y="681038"/>
            <a:ext cx="2048507" cy="1528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898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leksjon hver for seg">
    <p:bg>
      <p:bgPr>
        <a:solidFill>
          <a:srgbClr val="947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8366688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3EADD49-278E-1FF8-C8A6-6F4BF79DB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AEB3C6-68FF-B4BB-08D8-54A4247F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7ABBFEE5-D860-6130-982B-CF00A67CE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3840" y="2276489"/>
            <a:ext cx="4288105" cy="1152511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1920" tIns="121920" rIns="121920" bIns="121920" numCol="1" spcCol="1270" anchor="ctr" anchorCtr="0">
            <a:noAutofit/>
          </a:bodyPr>
          <a:lstStyle>
            <a:lvl1pPr marL="0" indent="0">
              <a:buNone/>
              <a:defRPr lang="nb-NO" sz="3200" dirty="0" smtClean="0">
                <a:solidFill>
                  <a:srgbClr val="4F4254"/>
                </a:solidFill>
              </a:defRPr>
            </a:lvl1pPr>
            <a:lvl2pPr marL="457200" indent="0">
              <a:buNone/>
              <a:defRPr lang="nb-NO" sz="3200" dirty="0" smtClean="0">
                <a:solidFill>
                  <a:srgbClr val="4F4254"/>
                </a:solidFill>
              </a:defRPr>
            </a:lvl2pPr>
            <a:lvl3pPr>
              <a:defRPr lang="nb-NO" sz="3200" dirty="0" smtClean="0">
                <a:solidFill>
                  <a:schemeClr val="bg1"/>
                </a:solidFill>
              </a:defRPr>
            </a:lvl3pPr>
            <a:lvl4pPr>
              <a:defRPr lang="nb-NO" sz="3200" dirty="0" smtClean="0">
                <a:solidFill>
                  <a:schemeClr val="bg1"/>
                </a:solidFill>
              </a:defRPr>
            </a:lvl4pPr>
            <a:lvl5pPr>
              <a:defRPr lang="nb-NO" sz="3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671D4FB1-6960-0388-CFA8-5D06DE49A7DA}"/>
              </a:ext>
            </a:extLst>
          </p:cNvPr>
          <p:cNvGrpSpPr/>
          <p:nvPr userDrawn="1"/>
        </p:nvGrpSpPr>
        <p:grpSpPr>
          <a:xfrm>
            <a:off x="9539158" y="500941"/>
            <a:ext cx="2436157" cy="2573651"/>
            <a:chOff x="9845023" y="500941"/>
            <a:chExt cx="2130292" cy="2250523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AE899E6A-FFA4-FD48-75B5-19F7FD6EA8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45320" y="500941"/>
              <a:ext cx="1329995" cy="2094974"/>
            </a:xfrm>
            <a:prstGeom prst="rect">
              <a:avLst/>
            </a:prstGeom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22512686-5D90-6A13-324A-453EDE5C60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45023" y="656492"/>
              <a:ext cx="1367950" cy="209497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29686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 - uten 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CE80E2-D095-C985-BF90-4463071EE802}"/>
              </a:ext>
            </a:extLst>
          </p:cNvPr>
          <p:cNvSpPr/>
          <p:nvPr userDrawn="1"/>
        </p:nvSpPr>
        <p:spPr>
          <a:xfrm>
            <a:off x="442259" y="6036235"/>
            <a:ext cx="1069788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996977-5A5D-66EF-4344-F1780E203425}"/>
              </a:ext>
            </a:extLst>
          </p:cNvPr>
          <p:cNvSpPr/>
          <p:nvPr userDrawn="1"/>
        </p:nvSpPr>
        <p:spPr>
          <a:xfrm>
            <a:off x="10602259" y="6113929"/>
            <a:ext cx="1201270" cy="549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486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uppeoppgave">
    <p:bg>
      <p:bgPr>
        <a:solidFill>
          <a:srgbClr val="947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8176846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47CEB-4BBB-41AA-8875-22F5B728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200"/>
            <a:ext cx="8176846" cy="4088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92175" indent="-206375">
              <a:defRPr>
                <a:solidFill>
                  <a:schemeClr val="bg1"/>
                </a:solidFill>
              </a:defRPr>
            </a:lvl3pPr>
            <a:lvl4pPr marL="1168400" indent="-187325">
              <a:defRPr>
                <a:solidFill>
                  <a:schemeClr val="bg1"/>
                </a:solidFill>
              </a:defRPr>
            </a:lvl4pPr>
            <a:lvl5pPr marL="1520825" indent="-17621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3EADD49-278E-1FF8-C8A6-6F4BF79DB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AEB3C6-68FF-B4BB-08D8-54A4247F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34AF71-B802-5D87-6168-8F341B4724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2942" y="525916"/>
            <a:ext cx="1730609" cy="1730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237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Øvelse to og to">
    <p:bg>
      <p:bgPr>
        <a:solidFill>
          <a:srgbClr val="947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8475876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47CEB-4BBB-41AA-8875-22F5B728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200"/>
            <a:ext cx="8176846" cy="4088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92175" indent="-206375">
              <a:defRPr>
                <a:solidFill>
                  <a:schemeClr val="bg1"/>
                </a:solidFill>
              </a:defRPr>
            </a:lvl3pPr>
            <a:lvl4pPr marL="1168400" indent="-187325">
              <a:defRPr>
                <a:solidFill>
                  <a:schemeClr val="bg1"/>
                </a:solidFill>
              </a:defRPr>
            </a:lvl4pPr>
            <a:lvl5pPr marL="1520825" indent="-17621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3EADD49-278E-1FF8-C8A6-6F4BF79DB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AEB3C6-68FF-B4BB-08D8-54A4247F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Et bilde som inneholder leke, dukke, vektorgrafikk&#10;&#10;Automatisk generert beskrivelse">
            <a:extLst>
              <a:ext uri="{FF2B5EF4-FFF2-40B4-BE49-F238E27FC236}">
                <a16:creationId xmlns:a16="http://schemas.microsoft.com/office/drawing/2014/main" id="{265D7CB3-BD2A-D36A-3BAC-9F756AC4F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773" y="320400"/>
            <a:ext cx="1806214" cy="1347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9897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Øvelse to og to">
    <p:bg>
      <p:bgPr>
        <a:solidFill>
          <a:srgbClr val="947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8475876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47CEB-4BBB-41AA-8875-22F5B728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200"/>
            <a:ext cx="8176846" cy="4088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92175" indent="-206375">
              <a:defRPr>
                <a:solidFill>
                  <a:schemeClr val="bg1"/>
                </a:solidFill>
              </a:defRPr>
            </a:lvl3pPr>
            <a:lvl4pPr marL="1168400" indent="-187325">
              <a:defRPr>
                <a:solidFill>
                  <a:schemeClr val="bg1"/>
                </a:solidFill>
              </a:defRPr>
            </a:lvl4pPr>
            <a:lvl5pPr marL="1520825" indent="-17621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3EADD49-278E-1FF8-C8A6-6F4BF79DB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AEB3C6-68FF-B4BB-08D8-54A4247F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7AE9F01-6E68-B715-8796-F6B72872930D}"/>
              </a:ext>
            </a:extLst>
          </p:cNvPr>
          <p:cNvGrpSpPr/>
          <p:nvPr userDrawn="1"/>
        </p:nvGrpSpPr>
        <p:grpSpPr>
          <a:xfrm>
            <a:off x="9593360" y="320400"/>
            <a:ext cx="2278325" cy="2453077"/>
            <a:chOff x="9593360" y="320400"/>
            <a:chExt cx="2278325" cy="2453077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86993829-BF7B-CB23-D316-D4C436B48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50938" y="320400"/>
              <a:ext cx="1420747" cy="2237925"/>
            </a:xfrm>
            <a:prstGeom prst="rect">
              <a:avLst/>
            </a:prstGeom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0A3CE57D-8092-0664-06D9-3705ED2A8E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93360" y="535553"/>
              <a:ext cx="1461293" cy="223792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3136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B5DA3DB-FF70-4CEA-8CF2-3B0E2E49B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D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foredrag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855942-C8F4-4466-A4CE-EFBBF417D927}" type="datetime1">
              <a:rPr lang="nb-NO" smtClean="0"/>
              <a:t>13.04.2023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BA9F40-4EC1-4731-A562-8AA7EEF1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2505671"/>
            <a:ext cx="10463784" cy="1846659"/>
          </a:xfrm>
        </p:spPr>
        <p:txBody>
          <a:bodyPr anchor="ctr" anchorCtr="1">
            <a:no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31017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leksjon hver for seg">
    <p:bg>
      <p:bgPr>
        <a:solidFill>
          <a:srgbClr val="947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8366688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3EADD49-278E-1FF8-C8A6-6F4BF79DB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AEB3C6-68FF-B4BB-08D8-54A4247F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7ABBFEE5-D860-6130-982B-CF00A67CE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3840" y="2276489"/>
            <a:ext cx="4288105" cy="1152511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1920" tIns="121920" rIns="121920" bIns="121920" numCol="1" spcCol="1270" anchor="ctr" anchorCtr="0">
            <a:noAutofit/>
          </a:bodyPr>
          <a:lstStyle>
            <a:lvl1pPr marL="0" indent="0">
              <a:buNone/>
              <a:defRPr lang="nb-NO" sz="3200" dirty="0" smtClean="0">
                <a:solidFill>
                  <a:srgbClr val="4F4254"/>
                </a:solidFill>
              </a:defRPr>
            </a:lvl1pPr>
            <a:lvl2pPr marL="457200" indent="0">
              <a:buNone/>
              <a:defRPr lang="nb-NO" sz="3200" dirty="0" smtClean="0">
                <a:solidFill>
                  <a:srgbClr val="4F4254"/>
                </a:solidFill>
              </a:defRPr>
            </a:lvl2pPr>
            <a:lvl3pPr>
              <a:defRPr lang="nb-NO" sz="3200" dirty="0" smtClean="0">
                <a:solidFill>
                  <a:schemeClr val="bg1"/>
                </a:solidFill>
              </a:defRPr>
            </a:lvl3pPr>
            <a:lvl4pPr>
              <a:defRPr lang="nb-NO" sz="3200" dirty="0" smtClean="0">
                <a:solidFill>
                  <a:schemeClr val="bg1"/>
                </a:solidFill>
              </a:defRPr>
            </a:lvl4pPr>
            <a:lvl5pPr>
              <a:defRPr lang="nb-NO" sz="3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B0AEB-24CD-2638-7A2E-7AA5E53FEB8C}"/>
              </a:ext>
            </a:extLst>
          </p:cNvPr>
          <p:cNvGrpSpPr/>
          <p:nvPr userDrawn="1"/>
        </p:nvGrpSpPr>
        <p:grpSpPr>
          <a:xfrm>
            <a:off x="9593360" y="320400"/>
            <a:ext cx="2278325" cy="2453077"/>
            <a:chOff x="9593360" y="320400"/>
            <a:chExt cx="2278325" cy="2453077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E59C0CD5-935F-787A-7650-EB0D612DBE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50938" y="320400"/>
              <a:ext cx="1420747" cy="2237925"/>
            </a:xfrm>
            <a:prstGeom prst="rect">
              <a:avLst/>
            </a:prstGeom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9482C961-C120-37A5-DA50-48BDAFF264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93360" y="535553"/>
              <a:ext cx="1461293" cy="223792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98283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Øvelse to og to">
    <p:bg>
      <p:bgPr>
        <a:solidFill>
          <a:srgbClr val="947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8475876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47CEB-4BBB-41AA-8875-22F5B728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200"/>
            <a:ext cx="8176846" cy="4088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92175" indent="-206375">
              <a:defRPr>
                <a:solidFill>
                  <a:schemeClr val="bg1"/>
                </a:solidFill>
              </a:defRPr>
            </a:lvl3pPr>
            <a:lvl4pPr marL="1168400" indent="-187325">
              <a:defRPr>
                <a:solidFill>
                  <a:schemeClr val="bg1"/>
                </a:solidFill>
              </a:defRPr>
            </a:lvl4pPr>
            <a:lvl5pPr marL="1520825" indent="-17621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3EADD49-278E-1FF8-C8A6-6F4BF79DB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AEB3C6-68FF-B4BB-08D8-54A4247F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7AE9F01-6E68-B715-8796-F6B72872930D}"/>
              </a:ext>
            </a:extLst>
          </p:cNvPr>
          <p:cNvGrpSpPr/>
          <p:nvPr userDrawn="1"/>
        </p:nvGrpSpPr>
        <p:grpSpPr>
          <a:xfrm>
            <a:off x="9593360" y="320400"/>
            <a:ext cx="2278325" cy="2453077"/>
            <a:chOff x="9593360" y="320400"/>
            <a:chExt cx="2278325" cy="2453077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86993829-BF7B-CB23-D316-D4C436B48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50938" y="320400"/>
              <a:ext cx="1420747" cy="2237925"/>
            </a:xfrm>
            <a:prstGeom prst="rect">
              <a:avLst/>
            </a:prstGeom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0A3CE57D-8092-0664-06D9-3705ED2A8E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93360" y="535553"/>
              <a:ext cx="1461293" cy="223792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29683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Øvelse">
    <p:bg>
      <p:bgPr>
        <a:solidFill>
          <a:srgbClr val="947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47CEB-4BBB-41AA-8875-22F5B728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200"/>
            <a:ext cx="10033000" cy="4088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92175" indent="-206375">
              <a:defRPr>
                <a:solidFill>
                  <a:schemeClr val="bg1"/>
                </a:solidFill>
              </a:defRPr>
            </a:lvl3pPr>
            <a:lvl4pPr marL="1168400" indent="-187325">
              <a:defRPr>
                <a:solidFill>
                  <a:schemeClr val="bg1"/>
                </a:solidFill>
              </a:defRPr>
            </a:lvl4pPr>
            <a:lvl5pPr marL="1520825" indent="-17621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3EADD49-278E-1FF8-C8A6-6F4BF79DB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AEB3C6-68FF-B4BB-08D8-54A4247F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434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side_Sort">
    <p:bg>
      <p:bgPr>
        <a:solidFill>
          <a:srgbClr val="F9D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713DB-F221-FCD8-8A9B-F8A03D42B5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15" y="2539191"/>
            <a:ext cx="5674949" cy="1747814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21EDEAA9-F167-AAC8-DBF5-E57E71CCCF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032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med logo_Sort">
    <p:bg>
      <p:bgPr>
        <a:solidFill>
          <a:srgbClr val="F9D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8">
            <a:extLst>
              <a:ext uri="{FF2B5EF4-FFF2-40B4-BE49-F238E27FC236}">
                <a16:creationId xmlns:a16="http://schemas.microsoft.com/office/drawing/2014/main" id="{21EDEAA9-F167-AAC8-DBF5-E57E71CCC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5328971-DCAE-9F34-5857-6B1896B8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7203"/>
            <a:ext cx="10515600" cy="1406770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48B3E-5481-B46D-80DF-F1703773BF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2984"/>
            <a:ext cx="5674949" cy="1747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3620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Øvelse overskrift to linjer">
    <p:bg>
      <p:bgPr>
        <a:solidFill>
          <a:srgbClr val="947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92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47CEB-4BBB-41AA-8875-22F5B728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000"/>
            <a:ext cx="10033000" cy="4088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92175" indent="-206375">
              <a:defRPr>
                <a:solidFill>
                  <a:schemeClr val="bg1"/>
                </a:solidFill>
              </a:defRPr>
            </a:lvl3pPr>
            <a:lvl4pPr marL="1168400" indent="-187325">
              <a:defRPr>
                <a:solidFill>
                  <a:schemeClr val="bg1"/>
                </a:solidFill>
              </a:defRPr>
            </a:lvl4pPr>
            <a:lvl5pPr marL="1520825" indent="-17621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3EADD49-278E-1FF8-C8A6-6F4BF79DB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AEB3C6-68FF-B4BB-08D8-54A4247F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202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ide">
    <p:bg>
      <p:bgPr>
        <a:solidFill>
          <a:srgbClr val="F9D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02148F9-497C-E8E4-5DDA-C4167107A3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7442" y="2443587"/>
            <a:ext cx="5867795" cy="1908013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21EDEAA9-F167-AAC8-DBF5-E57E71CCCF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250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Øvelse to og to">
    <p:bg>
      <p:bgPr>
        <a:solidFill>
          <a:srgbClr val="947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8475876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47CEB-4BBB-41AA-8875-22F5B728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200"/>
            <a:ext cx="8176846" cy="4088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92175" indent="-206375">
              <a:defRPr>
                <a:solidFill>
                  <a:schemeClr val="bg1"/>
                </a:solidFill>
              </a:defRPr>
            </a:lvl3pPr>
            <a:lvl4pPr marL="1168400" indent="-187325">
              <a:defRPr>
                <a:solidFill>
                  <a:schemeClr val="bg1"/>
                </a:solidFill>
              </a:defRPr>
            </a:lvl4pPr>
            <a:lvl5pPr marL="1520825" indent="-17621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3EADD49-278E-1FF8-C8A6-6F4BF79DB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AEB3C6-68FF-B4BB-08D8-54A4247F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Et bilde som inneholder leke, dukke, vektorgrafikk&#10;&#10;Automatisk generert beskrivelse">
            <a:extLst>
              <a:ext uri="{FF2B5EF4-FFF2-40B4-BE49-F238E27FC236}">
                <a16:creationId xmlns:a16="http://schemas.microsoft.com/office/drawing/2014/main" id="{265D7CB3-BD2A-D36A-3BAC-9F756AC4F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02" y="441858"/>
            <a:ext cx="2227643" cy="1661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0210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leksjon hver for seg">
    <p:bg>
      <p:bgPr>
        <a:solidFill>
          <a:srgbClr val="947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8366688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3EADD49-278E-1FF8-C8A6-6F4BF79DB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AEB3C6-68FF-B4BB-08D8-54A4247F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7ABBFEE5-D860-6130-982B-CF00A67CE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3840" y="2276489"/>
            <a:ext cx="4288105" cy="1152511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1920" tIns="121920" rIns="121920" bIns="121920" numCol="1" spcCol="1270" anchor="ctr" anchorCtr="0">
            <a:noAutofit/>
          </a:bodyPr>
          <a:lstStyle>
            <a:lvl1pPr marL="0" indent="0">
              <a:buNone/>
              <a:defRPr lang="nb-NO" sz="3200" dirty="0" smtClean="0">
                <a:solidFill>
                  <a:srgbClr val="4F4254"/>
                </a:solidFill>
              </a:defRPr>
            </a:lvl1pPr>
            <a:lvl2pPr marL="457200" indent="0">
              <a:buNone/>
              <a:defRPr lang="nb-NO" sz="3200" dirty="0" smtClean="0">
                <a:solidFill>
                  <a:srgbClr val="4F4254"/>
                </a:solidFill>
              </a:defRPr>
            </a:lvl2pPr>
            <a:lvl3pPr>
              <a:defRPr lang="nb-NO" sz="3200" dirty="0" smtClean="0">
                <a:solidFill>
                  <a:schemeClr val="bg1"/>
                </a:solidFill>
              </a:defRPr>
            </a:lvl3pPr>
            <a:lvl4pPr>
              <a:defRPr lang="nb-NO" sz="3200" dirty="0" smtClean="0">
                <a:solidFill>
                  <a:schemeClr val="bg1"/>
                </a:solidFill>
              </a:defRPr>
            </a:lvl4pPr>
            <a:lvl5pPr>
              <a:defRPr lang="nb-NO" sz="3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C8488BA7-04E6-4A19-1D15-11EF3B0D411D}"/>
              </a:ext>
            </a:extLst>
          </p:cNvPr>
          <p:cNvGrpSpPr/>
          <p:nvPr userDrawn="1"/>
        </p:nvGrpSpPr>
        <p:grpSpPr>
          <a:xfrm>
            <a:off x="9539158" y="500941"/>
            <a:ext cx="2436157" cy="2573651"/>
            <a:chOff x="9845023" y="500941"/>
            <a:chExt cx="2130292" cy="2250523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95DC67B6-5BE2-406A-0F1A-BBABCC0FE4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45320" y="500941"/>
              <a:ext cx="1329995" cy="2094974"/>
            </a:xfrm>
            <a:prstGeom prst="rect">
              <a:avLst/>
            </a:prstGeom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77BC6482-455A-CAD6-6502-9292D0BF75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45023" y="656492"/>
              <a:ext cx="1367950" cy="209497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93183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side_Alternativ">
    <p:bg>
      <p:bgPr>
        <a:solidFill>
          <a:srgbClr val="F9D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8">
            <a:extLst>
              <a:ext uri="{FF2B5EF4-FFF2-40B4-BE49-F238E27FC236}">
                <a16:creationId xmlns:a16="http://schemas.microsoft.com/office/drawing/2014/main" id="{21EDEAA9-F167-AAC8-DBF5-E57E71CCC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AFD145A-BDFB-A2F0-94A7-26EA726ABC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82" y="1089000"/>
            <a:ext cx="4889522" cy="158991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811CF2-9221-027F-A721-8DD6518187F1}"/>
              </a:ext>
            </a:extLst>
          </p:cNvPr>
          <p:cNvSpPr/>
          <p:nvPr userDrawn="1"/>
        </p:nvSpPr>
        <p:spPr>
          <a:xfrm>
            <a:off x="6087000" y="1089000"/>
            <a:ext cx="18000" cy="4680000"/>
          </a:xfrm>
          <a:prstGeom prst="roundRect">
            <a:avLst/>
          </a:prstGeom>
          <a:solidFill>
            <a:srgbClr val="40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06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D4A5AF-AF2A-43ED-91B1-0B2BA8AC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D99CDA-2F22-4D7A-88DA-0CC1C790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D2E9DA-1709-4F09-82C7-5C0D6BE3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352D-1E3E-47D6-8177-E4CCAC5E4CD1}" type="datetime1">
              <a:rPr lang="nb-NO" smtClean="0"/>
              <a:t>13.04.2023</a:t>
            </a:fld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E0BE78-B74D-4B7F-962A-E57611EC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8" y="1966452"/>
            <a:ext cx="10463784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081FF9D8-C584-47D4-BA50-9AA308D4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18391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logo">
    <p:bg>
      <p:bgPr>
        <a:solidFill>
          <a:srgbClr val="F9D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6FD6CF-94FF-B38D-0AAF-BBB028AEF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1506" y="721894"/>
            <a:ext cx="5867795" cy="1908013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21EDEAA9-F167-AAC8-DBF5-E57E71CCCF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5328971-DCAE-9F34-5857-6B1896B8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8246"/>
            <a:ext cx="10515600" cy="1406770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741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uppeoppgave">
    <p:bg>
      <p:bgPr>
        <a:solidFill>
          <a:srgbClr val="947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37AB-DE57-4CE5-94D6-ADAA464E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8176846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47CEB-4BBB-41AA-8875-22F5B728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200"/>
            <a:ext cx="8176846" cy="4088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92175" indent="-206375">
              <a:defRPr>
                <a:solidFill>
                  <a:schemeClr val="bg1"/>
                </a:solidFill>
              </a:defRPr>
            </a:lvl3pPr>
            <a:lvl4pPr marL="1168400" indent="-187325">
              <a:defRPr>
                <a:solidFill>
                  <a:schemeClr val="bg1"/>
                </a:solidFill>
              </a:defRPr>
            </a:lvl4pPr>
            <a:lvl5pPr marL="1520825" indent="-17621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3EADD49-278E-1FF8-C8A6-6F4BF79DBA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AEB3C6-68FF-B4BB-08D8-54A4247F1B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people sitting in a classroom&#10;&#10;Description automatically generated with medium confidence">
            <a:extLst>
              <a:ext uri="{FF2B5EF4-FFF2-40B4-BE49-F238E27FC236}">
                <a16:creationId xmlns:a16="http://schemas.microsoft.com/office/drawing/2014/main" id="{5FA41C96-80C6-AE47-E6F0-D4C636854C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10" y="681038"/>
            <a:ext cx="1596180" cy="1596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8857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E4A263-B155-4593-B7BB-519D8BA3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3B5574F-0F83-40EC-8468-9152CFB6A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490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204A10-0822-49B3-B14A-2E9A5785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A0A6E8-E70C-480A-BD00-8CC64D07A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9200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92175" indent="-206375">
              <a:defRPr>
                <a:solidFill>
                  <a:schemeClr val="tx1"/>
                </a:solidFill>
              </a:defRPr>
            </a:lvl3pPr>
            <a:lvl4pPr marL="1079500" indent="-187325">
              <a:defRPr>
                <a:solidFill>
                  <a:schemeClr val="tx1"/>
                </a:solidFill>
              </a:defRPr>
            </a:lvl4pPr>
            <a:lvl5pPr marL="1255713" indent="-176213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28876A-151E-4658-82B0-ADD853F7F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9200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685800" indent="206375">
              <a:defRPr>
                <a:solidFill>
                  <a:schemeClr val="tx1"/>
                </a:solidFill>
              </a:defRPr>
            </a:lvl3pPr>
            <a:lvl4pPr marL="1079500" indent="-187325">
              <a:defRPr>
                <a:solidFill>
                  <a:schemeClr val="tx1"/>
                </a:solidFill>
              </a:defRPr>
            </a:lvl4pPr>
            <a:lvl5pPr marL="1255713" indent="-176213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116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C021F-6D25-469B-B220-BA296AE1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0400"/>
            <a:ext cx="10515600" cy="5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37741B-B78F-4F44-BE6E-90C827EDF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09200"/>
            <a:ext cx="5157787" cy="529200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19BA509-4265-49FD-A346-ECB3D363E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2286"/>
            <a:ext cx="5157787" cy="36430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685800" indent="206375">
              <a:defRPr>
                <a:solidFill>
                  <a:schemeClr val="tx1"/>
                </a:solidFill>
              </a:defRPr>
            </a:lvl3pPr>
            <a:lvl4pPr marL="1079500" indent="-187325">
              <a:defRPr lang="nb-NO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176213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FEC3D26-3CCF-47E6-AD8F-26C0779B6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09200"/>
            <a:ext cx="5183188" cy="529200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76E77DB-54FE-49E7-A744-BDE356BDC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2286"/>
            <a:ext cx="5183188" cy="36430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685800" indent="206375">
              <a:defRPr>
                <a:solidFill>
                  <a:schemeClr val="tx1"/>
                </a:solidFill>
              </a:defRPr>
            </a:lvl3pPr>
            <a:lvl4pPr marL="1079500" indent="-187325">
              <a:defRPr>
                <a:solidFill>
                  <a:schemeClr val="tx1"/>
                </a:solidFill>
              </a:defRPr>
            </a:lvl4pPr>
            <a:lvl5pPr marL="1255713" indent="-176213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74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E97DAE-9ABF-49CF-A423-444AFEB2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613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Sigrid Finsland Smeplass, Spisskompetansemiljø opplæring fosterhejm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7F68-4B18-41EE-ADD3-8B9BB4F08BA1}" type="datetime1">
              <a:rPr lang="nb-NO" smtClean="0"/>
              <a:t>13.04.2023</a:t>
            </a:fld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233A48A5-4ACF-4DE0-B37D-537E4B0EA3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7263" y="1966452"/>
            <a:ext cx="504062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90147EF-0EA3-4FDB-B9CA-36577ED4B65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4108" y="1966452"/>
            <a:ext cx="504062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71166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tabell/graf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CAD1D-7AEB-48A4-BF2D-2EEB34A0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976B9A-87B2-4F30-A7D5-84E3E78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C5F22B-561B-489D-8330-63380CC4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9F7-F0DC-4EFC-B2F6-BBCEBA4EFCBA}" type="datetime1">
              <a:rPr lang="nb-NO" smtClean="0"/>
              <a:t>13.04.2023</a:t>
            </a:fld>
            <a:endParaRPr lang="nb-NO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C83581B4-FDEE-4B56-9809-81EDA683E6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82582" y="1956619"/>
            <a:ext cx="4445310" cy="38055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2A997653-2816-416F-9852-4FA2780EC3D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1065" y="1956619"/>
            <a:ext cx="5607889" cy="380555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81C793-6917-4814-A73A-7174079C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98327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loverskrift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B5DA3DB-FF70-4CEA-8CF2-3B0E2E49BC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Nasjonal opplæring for fosterhjem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1FEC62-AB8C-ED42-A3BF-9FCC7626DB72}" type="datetime1">
              <a:rPr lang="nb-NO" smtClean="0"/>
              <a:t>13.04.2023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BA9F40-4EC1-4731-A562-8AA7EEF1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2505671"/>
            <a:ext cx="10463784" cy="1846659"/>
          </a:xfrm>
        </p:spPr>
        <p:txBody>
          <a:bodyPr anchor="ctr" anchorCtr="1">
            <a:no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8">
            <a:extLst>
              <a:ext uri="{FF2B5EF4-FFF2-40B4-BE49-F238E27FC236}">
                <a16:creationId xmlns:a16="http://schemas.microsoft.com/office/drawing/2014/main" id="{7FBA867E-6990-F881-8634-EA9379DAA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11C7530-50BF-6E4D-4AAE-02D11D0A1F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26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overskrift (grønn)_Alt ver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B5DA3DB-FF70-4CEA-8CF2-3B0E2E49BC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3" name="Grafikk 8">
            <a:extLst>
              <a:ext uri="{FF2B5EF4-FFF2-40B4-BE49-F238E27FC236}">
                <a16:creationId xmlns:a16="http://schemas.microsoft.com/office/drawing/2014/main" id="{7FBA867E-6990-F881-8634-EA9379DAA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11C7530-50BF-6E4D-4AAE-02D11D0A1F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26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4CB7-55CF-4486-80D7-4D23AC2E6653}" type="datetime1">
              <a:rPr lang="nb-NO" smtClean="0"/>
              <a:t>13.04.2023</a:t>
            </a:fld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233A48A5-4ACF-4DE0-B37D-537E4B0EA3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7263" y="1966452"/>
            <a:ext cx="504062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90147EF-0EA3-4FDB-B9CA-36577ED4B65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4108" y="1966452"/>
            <a:ext cx="504062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61039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innhold og s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Spisskompetansemiljø opplæring fosterhjem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3632-3501-4375-B711-727EF7446C74}" type="datetime1">
              <a:rPr lang="nb-NO" smtClean="0"/>
              <a:t>13.04.2023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C6DF2-CA12-4E3F-8CA0-6F8BCA249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7262" y="1956620"/>
            <a:ext cx="5040630" cy="3805551"/>
          </a:xfrm>
          <a:solidFill>
            <a:srgbClr val="F9DFCF"/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b="1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88CF1F-E29F-4916-AE22-EF6A56959F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10608819" y="2275001"/>
            <a:ext cx="422788" cy="38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16A88CB7-1D6F-4A76-B6DB-6BD9CA3211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64109" y="1966452"/>
            <a:ext cx="5040628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240551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tekst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>
            <a:extLst>
              <a:ext uri="{FF2B5EF4-FFF2-40B4-BE49-F238E27FC236}">
                <a16:creationId xmlns:a16="http://schemas.microsoft.com/office/drawing/2014/main" id="{7594C2F5-CC97-4537-A36D-6C971236B09B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CAD1D-7AEB-48A4-BF2D-2EEB34A0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976B9A-87B2-4F30-A7D5-84E3E78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Spisskompetansemiljø opplæring fosterhjem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C5F22B-561B-489D-8330-63380CC4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B540-E63C-4313-B5BA-BEA3D25683B5}" type="datetime1">
              <a:rPr lang="nb-NO" smtClean="0"/>
              <a:t>13.04.2023</a:t>
            </a:fld>
            <a:endParaRPr lang="nb-NO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6F389596-D1B8-48DB-B40E-0C4288631A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82580" y="1956619"/>
            <a:ext cx="4445311" cy="3805551"/>
          </a:xfrm>
          <a:solidFill>
            <a:schemeClr val="bg1">
              <a:lumMod val="75000"/>
            </a:schemeClr>
          </a:solidFill>
        </p:spPr>
        <p:txBody>
          <a:bodyPr tIns="18000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DF56B18-C0C8-4A05-805B-C91E5B28A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4106" y="1956619"/>
            <a:ext cx="5644849" cy="38055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AD0A85-D3E6-4054-8485-581C18C9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7" y="569531"/>
            <a:ext cx="10463783" cy="1052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81398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Spisskompetansemiljø opplæring fosterhjem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8BEF-6497-464E-AD4F-54405437544B}" type="datetime1">
              <a:rPr lang="nb-NO" smtClean="0"/>
              <a:t>13.04.2023</a:t>
            </a:fld>
            <a:endParaRPr lang="nb-NO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3CDEF495-6FEC-4C77-9B9B-C2916C4F70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15477" y="1966452"/>
            <a:ext cx="3312415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E91174AE-615D-436D-9ED0-A47C80C7340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39793" y="1966452"/>
            <a:ext cx="3312414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770EB2C9-947F-4330-B178-9FD8BBD252B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64109" y="1966452"/>
            <a:ext cx="3312414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72482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sitatboks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Spisskompetansemiljø opplæring fosterhjem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7F1E-8719-45DB-A919-E1705064E5FC}" type="datetime1">
              <a:rPr lang="nb-NO" smtClean="0"/>
              <a:t>13.04.2023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13C440-939D-4862-BE17-B4F6C9A758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7264" y="1966453"/>
            <a:ext cx="5040628" cy="37957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C6DF2-CA12-4E3F-8CA0-6F8BCA249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108" y="1956620"/>
            <a:ext cx="5040630" cy="3805551"/>
          </a:xfrm>
          <a:solidFill>
            <a:srgbClr val="DCE7DF"/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b="1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88CF1F-E29F-4916-AE22-EF6A56959F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5185665" y="2275001"/>
            <a:ext cx="422788" cy="38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38293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E1E848D3-2890-4F3F-9DDC-6953925607F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6C6A15A-F378-40E9-A114-5AA829B37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2"/>
          <a:stretch/>
        </p:blipFill>
        <p:spPr>
          <a:xfrm>
            <a:off x="0" y="0"/>
            <a:ext cx="4284000" cy="4266884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B2DABE7-0E97-4765-8BAE-B357CF66F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3006375"/>
            <a:ext cx="4270374" cy="3851625"/>
          </a:xfrm>
          <a:custGeom>
            <a:avLst/>
            <a:gdLst>
              <a:gd name="connsiteX0" fmla="*/ 0 w 4270374"/>
              <a:gd name="connsiteY0" fmla="*/ 0 h 3851625"/>
              <a:gd name="connsiteX1" fmla="*/ 4270374 w 4270374"/>
              <a:gd name="connsiteY1" fmla="*/ 1126800 h 3851625"/>
              <a:gd name="connsiteX2" fmla="*/ 4270374 w 4270374"/>
              <a:gd name="connsiteY2" fmla="*/ 2811762 h 3851625"/>
              <a:gd name="connsiteX3" fmla="*/ 4270374 w 4270374"/>
              <a:gd name="connsiteY3" fmla="*/ 2833547 h 3851625"/>
              <a:gd name="connsiteX4" fmla="*/ 4270374 w 4270374"/>
              <a:gd name="connsiteY4" fmla="*/ 3851625 h 3851625"/>
              <a:gd name="connsiteX5" fmla="*/ 1742999 w 4270374"/>
              <a:gd name="connsiteY5" fmla="*/ 3851625 h 3851625"/>
              <a:gd name="connsiteX6" fmla="*/ 0 w 4270374"/>
              <a:gd name="connsiteY6" fmla="*/ 3391710 h 3851625"/>
              <a:gd name="connsiteX7" fmla="*/ 0 w 4270374"/>
              <a:gd name="connsiteY7" fmla="*/ 1706748 h 3851625"/>
              <a:gd name="connsiteX8" fmla="*/ 0 w 4270374"/>
              <a:gd name="connsiteY8" fmla="*/ 1684962 h 385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0374" h="3851625">
                <a:moveTo>
                  <a:pt x="0" y="0"/>
                </a:moveTo>
                <a:lnTo>
                  <a:pt x="4270374" y="1126800"/>
                </a:lnTo>
                <a:lnTo>
                  <a:pt x="4270374" y="2811762"/>
                </a:lnTo>
                <a:lnTo>
                  <a:pt x="4270374" y="2833547"/>
                </a:lnTo>
                <a:lnTo>
                  <a:pt x="4270374" y="3851625"/>
                </a:lnTo>
                <a:lnTo>
                  <a:pt x="1742999" y="3851625"/>
                </a:lnTo>
                <a:lnTo>
                  <a:pt x="0" y="3391710"/>
                </a:lnTo>
                <a:lnTo>
                  <a:pt x="0" y="1706748"/>
                </a:lnTo>
                <a:lnTo>
                  <a:pt x="0" y="16849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tIns="18000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16">
            <a:extLst>
              <a:ext uri="{FF2B5EF4-FFF2-40B4-BE49-F238E27FC236}">
                <a16:creationId xmlns:a16="http://schemas.microsoft.com/office/drawing/2014/main" id="{B8B1C97E-D357-46A6-B7AD-2B302C8B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4715" y="6272545"/>
            <a:ext cx="4778185" cy="276999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fld id="{754A2938-A465-4EB7-8B33-D631E5E9DEA9}" type="datetime1">
              <a:rPr lang="nb-NO" smtClean="0"/>
              <a:t>13.04.2023</a:t>
            </a:fld>
            <a:endParaRPr lang="nb-NO"/>
          </a:p>
        </p:txBody>
      </p:sp>
      <p:pic>
        <p:nvPicPr>
          <p:cNvPr id="11" name="Bilde 10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A20EC8DD-BCA6-48D6-BB63-E3FDE1B51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4715" y="3528220"/>
            <a:ext cx="5654477" cy="73866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715" y="1235475"/>
            <a:ext cx="5654486" cy="184665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49417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eloverskrift (grønn)">
    <p:bg>
      <p:bgPr>
        <a:solidFill>
          <a:srgbClr val="82B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BA9F40-4EC1-4731-A562-8AA7EEF1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4" y="10048"/>
            <a:ext cx="10463784" cy="1846659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61B58ED0-0951-3A2B-FAB0-9CC752DD72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0800" y="6260400"/>
            <a:ext cx="990990" cy="2772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6C59DC0-5C44-919D-7DCF-89C164EE18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864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A554-C6FC-4B67-BD22-F42745FD56E4}" type="datetime1">
              <a:rPr lang="nb-NO" smtClean="0"/>
              <a:t>13.04.2023</a:t>
            </a:fld>
            <a:endParaRPr lang="nb-NO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3CDEF495-6FEC-4C77-9B9B-C2916C4F70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15477" y="1966452"/>
            <a:ext cx="3312415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E91174AE-615D-436D-9ED0-A47C80C7340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39793" y="1966452"/>
            <a:ext cx="3312414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770EB2C9-947F-4330-B178-9FD8BBD252B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64109" y="1966452"/>
            <a:ext cx="3312414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2292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5948-0942-4B9D-BE81-978FD9B35428}" type="datetime1">
              <a:rPr lang="nb-NO" smtClean="0"/>
              <a:t>13.04.2023</a:t>
            </a:fld>
            <a:endParaRPr lang="nb-NO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44025B41-6561-415C-9A20-8688EC70A26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956981" y="1966452"/>
            <a:ext cx="2370910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B9515DC9-E05C-497B-81C9-9D5C29E2E0E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59359" y="1966452"/>
            <a:ext cx="237090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737E6355-653D-4626-B7AF-1983E00104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561734" y="1966452"/>
            <a:ext cx="237090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94A5B35D-2758-4E3E-B237-B325C7435F0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64109" y="1966452"/>
            <a:ext cx="237090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3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8820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F4A3-3974-41DF-AC7A-2B09B767FD55}" type="datetime1">
              <a:rPr lang="nb-NO" smtClean="0"/>
              <a:t>13.04.2023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C6DF2-CA12-4E3F-8CA0-6F8BCA249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7262" y="1956620"/>
            <a:ext cx="5040630" cy="3805551"/>
          </a:xfrm>
          <a:solidFill>
            <a:srgbClr val="F9DFCF"/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b="1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88CF1F-E29F-4916-AE22-EF6A56959F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10608819" y="2275001"/>
            <a:ext cx="422788" cy="38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16A88CB7-1D6F-4A76-B6DB-6BD9CA3211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64109" y="1966452"/>
            <a:ext cx="5040628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2857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sitatboks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3E7F-64F8-4B61-B87B-BB9F9B757505}" type="datetime1">
              <a:rPr lang="nb-NO" smtClean="0"/>
              <a:t>13.04.2023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13C440-939D-4862-BE17-B4F6C9A758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7264" y="1966453"/>
            <a:ext cx="5040628" cy="37957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C6DF2-CA12-4E3F-8CA0-6F8BCA249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108" y="1956620"/>
            <a:ext cx="5040630" cy="3805551"/>
          </a:xfrm>
          <a:solidFill>
            <a:srgbClr val="F9DFCF"/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b="1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88CF1F-E29F-4916-AE22-EF6A56959F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5185665" y="2275001"/>
            <a:ext cx="422788" cy="38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1926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tags" Target="../tags/tag1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image" Target="../media/image11.png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 descr="Bufetat logo">
            <a:extLst>
              <a:ext uri="{FF2B5EF4-FFF2-40B4-BE49-F238E27FC236}">
                <a16:creationId xmlns:a16="http://schemas.microsoft.com/office/drawing/2014/main" id="{CC12D23E-6CFE-41B2-BD19-909647741E3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66323" y="6232379"/>
            <a:ext cx="1028454" cy="25104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18F55A1-2788-43EB-93D4-6CA30951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6906098" cy="10525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1B710B-CF37-4F14-80D8-CC57FEE5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108" y="1966452"/>
            <a:ext cx="6906098" cy="3795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DDD969-0A65-4C0E-ADEB-68220519C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064" y="167517"/>
            <a:ext cx="1402079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A1623D04-6BD9-4FCD-8550-5927F0E9B515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AE00EB-2CDD-43C9-9EB7-AF9FF8DDB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3720" y="167517"/>
            <a:ext cx="600456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foredrag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CBCF91-8ED7-40C6-ABD1-0C405DB8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85857" y="167517"/>
            <a:ext cx="1402079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16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956" r:id="rId2"/>
    <p:sldLayoutId id="2147483651" r:id="rId3"/>
    <p:sldLayoutId id="2147483650" r:id="rId4"/>
    <p:sldLayoutId id="2147483652" r:id="rId5"/>
    <p:sldLayoutId id="2147483952" r:id="rId6"/>
    <p:sldLayoutId id="2147483953" r:id="rId7"/>
    <p:sldLayoutId id="2147483660" r:id="rId8"/>
    <p:sldLayoutId id="2147483957" r:id="rId9"/>
    <p:sldLayoutId id="2147483665" r:id="rId10"/>
    <p:sldLayoutId id="2147483653" r:id="rId11"/>
    <p:sldLayoutId id="2147483955" r:id="rId12"/>
    <p:sldLayoutId id="2147483657" r:id="rId13"/>
    <p:sldLayoutId id="2147483656" r:id="rId14"/>
    <p:sldLayoutId id="2147483654" r:id="rId15"/>
    <p:sldLayoutId id="214748395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​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2016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37F3612-8DEF-41A2-982A-B27669E1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30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>
              <a:spcBef>
                <a:spcPts val="0"/>
              </a:spcBef>
            </a:pPr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235700-B05C-426E-B616-CDB213CDD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8463"/>
            <a:ext cx="10515600" cy="4568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1200"/>
              </a:spcBef>
              <a:buClr>
                <a:srgbClr val="00516A"/>
              </a:buClr>
            </a:pPr>
            <a:r>
              <a:rPr lang="nb-NO"/>
              <a:t>Klikk for å redigere tekststiler i malen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nb-NO"/>
              <a:t>Andre nivå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Char char="-"/>
            </a:pPr>
            <a:r>
              <a:rPr lang="nb-NO"/>
              <a:t>Tredje nivå</a:t>
            </a:r>
          </a:p>
          <a:p>
            <a:pPr marL="1371600" lvl="3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nb-NO"/>
              <a:t>Fjerde nivå</a:t>
            </a:r>
          </a:p>
          <a:p>
            <a:pPr marL="1714500" lvl="4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Char char="-"/>
            </a:pPr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CF791ED-1564-4F2B-8519-9C454F38FC86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149" y="6260931"/>
            <a:ext cx="1028875" cy="2768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810995-4121-260F-1E73-400974D5A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" y="6161219"/>
            <a:ext cx="903672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1"/>
    </p:custDataLst>
    <p:extLst>
      <p:ext uri="{BB962C8B-B14F-4D97-AF65-F5344CB8AC3E}">
        <p14:creationId xmlns:p14="http://schemas.microsoft.com/office/powerpoint/2010/main" val="27448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4000" r:id="rId7"/>
    <p:sldLayoutId id="2147484001" r:id="rId8"/>
    <p:sldLayoutId id="2147484002" r:id="rId9"/>
    <p:sldLayoutId id="2147483950" r:id="rId10"/>
    <p:sldLayoutId id="2147484003" r:id="rId11"/>
    <p:sldLayoutId id="2147484004" r:id="rId12"/>
    <p:sldLayoutId id="2147484017" r:id="rId13"/>
    <p:sldLayoutId id="2147484005" r:id="rId14"/>
    <p:sldLayoutId id="2147484006" r:id="rId15"/>
    <p:sldLayoutId id="2147484007" r:id="rId16"/>
    <p:sldLayoutId id="2147484008" r:id="rId17"/>
    <p:sldLayoutId id="2147484009" r:id="rId18"/>
    <p:sldLayoutId id="2147484010" r:id="rId19"/>
    <p:sldLayoutId id="2147484011" r:id="rId20"/>
    <p:sldLayoutId id="2147484012" r:id="rId21"/>
    <p:sldLayoutId id="2147484013" r:id="rId22"/>
    <p:sldLayoutId id="2147484014" r:id="rId23"/>
    <p:sldLayoutId id="2147484015" r:id="rId24"/>
    <p:sldLayoutId id="2147484016" r:id="rId25"/>
    <p:sldLayoutId id="2147483885" r:id="rId26"/>
    <p:sldLayoutId id="2147483886" r:id="rId27"/>
    <p:sldLayoutId id="2147483887" r:id="rId28"/>
    <p:sldLayoutId id="2147483888" r:id="rId29"/>
    <p:sldLayoutId id="2147483889" r:id="rId30"/>
    <p:sldLayoutId id="2147483890" r:id="rId31"/>
    <p:sldLayoutId id="2147484018" r:id="rId32"/>
    <p:sldLayoutId id="2147484019" r:id="rId33"/>
    <p:sldLayoutId id="2147483892" r:id="rId34"/>
    <p:sldLayoutId id="2147483893" r:id="rId35"/>
    <p:sldLayoutId id="2147483713" r:id="rId36"/>
    <p:sldLayoutId id="2147483895" r:id="rId37"/>
    <p:sldLayoutId id="2147483896" r:id="rId38"/>
    <p:sldLayoutId id="2147484020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3800" b="1" kern="1200" dirty="0">
          <a:solidFill>
            <a:srgbClr val="00516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b-NO" sz="2400" kern="1200" dirty="0" smtClean="0">
          <a:solidFill>
            <a:srgbClr val="00516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2400" kern="1200" dirty="0" smtClean="0">
          <a:solidFill>
            <a:srgbClr val="00516A"/>
          </a:solidFill>
          <a:latin typeface="+mn-lt"/>
          <a:ea typeface="+mn-ea"/>
          <a:cs typeface="+mn-cs"/>
        </a:defRPr>
      </a:lvl2pPr>
      <a:lvl3pPr marL="685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2000" kern="1200" dirty="0" smtClean="0">
          <a:solidFill>
            <a:srgbClr val="00516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2000" kern="1200" dirty="0" smtClean="0">
          <a:solidFill>
            <a:srgbClr val="00516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600" kern="1200" dirty="0">
          <a:solidFill>
            <a:srgbClr val="0051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3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fdir.no/aktuelt/sju-fakta-om-oppfolging-av-fosterhjem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fdir.no/aktuelt/sju-fakta-om-oppfolging-av-fosterhjem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C3F3974-5620-4395-BDBE-5A9D8768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err="1"/>
              <a:t>Datauttrekk</a:t>
            </a:r>
            <a:r>
              <a:rPr lang="nb-NO"/>
              <a:t>: 05.04.2023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580943-C117-4F22-B407-86B23D9E3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/>
              <a:t>Anne Lene </a:t>
            </a:r>
            <a:r>
              <a:rPr lang="nb-NO" err="1"/>
              <a:t>Tjeldflåt</a:t>
            </a:r>
            <a:r>
              <a:rPr lang="nb-NO"/>
              <a:t>, enhetsleder</a:t>
            </a:r>
          </a:p>
          <a:p>
            <a:r>
              <a:rPr lang="nb-NO">
                <a:cs typeface="Calibri"/>
              </a:rPr>
              <a:t>Marianne Aa. </a:t>
            </a:r>
            <a:r>
              <a:rPr lang="nb-NO" err="1">
                <a:cs typeface="Calibri"/>
              </a:rPr>
              <a:t>Slotte</a:t>
            </a:r>
            <a:r>
              <a:rPr lang="nb-NO">
                <a:cs typeface="Calibri"/>
              </a:rPr>
              <a:t>, seniorrådgiver og opplæringsansvarlig Solid, region Midt-Norge</a:t>
            </a:r>
          </a:p>
          <a:p>
            <a:endParaRPr lang="nb-NO">
              <a:cs typeface="Calibri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28AFD8-A929-4AC4-88BB-5D2D627E6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Samarbeid </a:t>
            </a:r>
            <a:r>
              <a:rPr lang="nb-NO" err="1"/>
              <a:t>Bufetat</a:t>
            </a:r>
            <a:r>
              <a:rPr lang="nb-NO"/>
              <a:t> og kommunene. Tilbud fra </a:t>
            </a:r>
            <a:r>
              <a:rPr lang="nb-NO" err="1"/>
              <a:t>Bufetat</a:t>
            </a:r>
            <a:r>
              <a:rPr lang="nb-NO"/>
              <a:t> </a:t>
            </a:r>
            <a:r>
              <a:rPr lang="nb-NO" err="1"/>
              <a:t>ifm</a:t>
            </a:r>
            <a:r>
              <a:rPr lang="nb-NO"/>
              <a:t> rekruttering i familie og nære nettverk. </a:t>
            </a:r>
          </a:p>
        </p:txBody>
      </p:sp>
    </p:spTree>
    <p:extLst>
      <p:ext uri="{BB962C8B-B14F-4D97-AF65-F5344CB8AC3E}">
        <p14:creationId xmlns:p14="http://schemas.microsoft.com/office/powerpoint/2010/main" val="8766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286C4019-7336-28D2-2FDA-2D014C11CA3A}"/>
              </a:ext>
            </a:extLst>
          </p:cNvPr>
          <p:cNvSpPr/>
          <p:nvPr/>
        </p:nvSpPr>
        <p:spPr>
          <a:xfrm>
            <a:off x="10396777" y="1344585"/>
            <a:ext cx="1105225" cy="3573908"/>
          </a:xfrm>
          <a:prstGeom prst="roundRect">
            <a:avLst>
              <a:gd name="adj" fmla="val 7625"/>
            </a:avLst>
          </a:prstGeom>
          <a:solidFill>
            <a:srgbClr val="E597AA"/>
          </a:solidFill>
          <a:ln>
            <a:solidFill>
              <a:srgbClr val="5CB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Gruppesamling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>
                <a:solidFill>
                  <a:prstClr val="black"/>
                </a:solidFill>
                <a:latin typeface="Calibri" panose="020F0502020204030204"/>
              </a:rPr>
              <a:t>i h</a:t>
            </a: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elg over to dager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(6 timer)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 opp tema fra de digitale modulene i emne 4 og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Fokus på øvelse og refleksjon</a:t>
            </a:r>
          </a:p>
        </p:txBody>
      </p:sp>
      <p:sp>
        <p:nvSpPr>
          <p:cNvPr id="3" name="Rektangel: avrundede hjørner 1">
            <a:extLst>
              <a:ext uri="{FF2B5EF4-FFF2-40B4-BE49-F238E27FC236}">
                <a16:creationId xmlns:a16="http://schemas.microsoft.com/office/drawing/2014/main" id="{6F18F992-7087-309C-CAC8-26829701D7B9}"/>
              </a:ext>
            </a:extLst>
          </p:cNvPr>
          <p:cNvSpPr/>
          <p:nvPr/>
        </p:nvSpPr>
        <p:spPr>
          <a:xfrm>
            <a:off x="7983952" y="1346835"/>
            <a:ext cx="1105225" cy="3571657"/>
          </a:xfrm>
          <a:prstGeom prst="roundRect">
            <a:avLst>
              <a:gd name="adj" fmla="val 7625"/>
            </a:avLst>
          </a:prstGeom>
          <a:solidFill>
            <a:srgbClr val="F7F9FF"/>
          </a:solidFill>
          <a:ln>
            <a:solidFill>
              <a:srgbClr val="3655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ktangel: avrundede hjørner 1">
            <a:extLst>
              <a:ext uri="{FF2B5EF4-FFF2-40B4-BE49-F238E27FC236}">
                <a16:creationId xmlns:a16="http://schemas.microsoft.com/office/drawing/2014/main" id="{5875EB0C-3EB4-C7B6-8367-530E1C10D8BC}"/>
              </a:ext>
            </a:extLst>
          </p:cNvPr>
          <p:cNvSpPr/>
          <p:nvPr/>
        </p:nvSpPr>
        <p:spPr>
          <a:xfrm>
            <a:off x="5978778" y="1346835"/>
            <a:ext cx="1105225" cy="4279808"/>
          </a:xfrm>
          <a:prstGeom prst="roundRect">
            <a:avLst>
              <a:gd name="adj" fmla="val 7625"/>
            </a:avLst>
          </a:prstGeom>
          <a:solidFill>
            <a:srgbClr val="F7F9FF"/>
          </a:solidFill>
          <a:ln>
            <a:solidFill>
              <a:srgbClr val="3655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ktangel: avrundede hjørner 1">
            <a:extLst>
              <a:ext uri="{FF2B5EF4-FFF2-40B4-BE49-F238E27FC236}">
                <a16:creationId xmlns:a16="http://schemas.microsoft.com/office/drawing/2014/main" id="{E9D64B1C-9D6B-5188-0D16-DEC40B7993EF}"/>
              </a:ext>
            </a:extLst>
          </p:cNvPr>
          <p:cNvSpPr/>
          <p:nvPr/>
        </p:nvSpPr>
        <p:spPr>
          <a:xfrm>
            <a:off x="4778088" y="1346835"/>
            <a:ext cx="1105225" cy="4287765"/>
          </a:xfrm>
          <a:prstGeom prst="roundRect">
            <a:avLst>
              <a:gd name="adj" fmla="val 7625"/>
            </a:avLst>
          </a:prstGeom>
          <a:solidFill>
            <a:srgbClr val="F7F9FF"/>
          </a:solidFill>
          <a:ln>
            <a:solidFill>
              <a:srgbClr val="3655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ktangel: avrundede hjørner 1">
            <a:extLst>
              <a:ext uri="{FF2B5EF4-FFF2-40B4-BE49-F238E27FC236}">
                <a16:creationId xmlns:a16="http://schemas.microsoft.com/office/drawing/2014/main" id="{B3373656-5F87-B90C-923B-5E4A76670049}"/>
              </a:ext>
            </a:extLst>
          </p:cNvPr>
          <p:cNvSpPr/>
          <p:nvPr/>
        </p:nvSpPr>
        <p:spPr>
          <a:xfrm>
            <a:off x="1886599" y="1346835"/>
            <a:ext cx="1105225" cy="3571657"/>
          </a:xfrm>
          <a:prstGeom prst="roundRect">
            <a:avLst>
              <a:gd name="adj" fmla="val 7625"/>
            </a:avLst>
          </a:prstGeom>
          <a:solidFill>
            <a:srgbClr val="F7F9FF"/>
          </a:solidFill>
          <a:ln>
            <a:solidFill>
              <a:srgbClr val="3655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: avrundede hjørner 1">
            <a:extLst>
              <a:ext uri="{FF2B5EF4-FFF2-40B4-BE49-F238E27FC236}">
                <a16:creationId xmlns:a16="http://schemas.microsoft.com/office/drawing/2014/main" id="{FE30FC5E-2869-D469-79E7-00DD0D458E92}"/>
              </a:ext>
            </a:extLst>
          </p:cNvPr>
          <p:cNvSpPr/>
          <p:nvPr/>
        </p:nvSpPr>
        <p:spPr>
          <a:xfrm>
            <a:off x="699495" y="1346835"/>
            <a:ext cx="1105225" cy="5003165"/>
          </a:xfrm>
          <a:prstGeom prst="roundRect">
            <a:avLst>
              <a:gd name="adj" fmla="val 7625"/>
            </a:avLst>
          </a:prstGeom>
          <a:solidFill>
            <a:srgbClr val="F7F9FF"/>
          </a:solidFill>
          <a:ln>
            <a:solidFill>
              <a:srgbClr val="3655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Sylinder 4">
            <a:extLst>
              <a:ext uri="{FF2B5EF4-FFF2-40B4-BE49-F238E27FC236}">
                <a16:creationId xmlns:a16="http://schemas.microsoft.com/office/drawing/2014/main" id="{81044685-5B9B-CAC0-AB86-64D0E44F276E}"/>
              </a:ext>
            </a:extLst>
          </p:cNvPr>
          <p:cNvSpPr txBox="1"/>
          <p:nvPr/>
        </p:nvSpPr>
        <p:spPr>
          <a:xfrm>
            <a:off x="721278" y="740248"/>
            <a:ext cx="108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Hva er et fosterhjem</a:t>
            </a:r>
          </a:p>
        </p:txBody>
      </p:sp>
      <p:sp>
        <p:nvSpPr>
          <p:cNvPr id="9" name="TekstSylinder 43">
            <a:extLst>
              <a:ext uri="{FF2B5EF4-FFF2-40B4-BE49-F238E27FC236}">
                <a16:creationId xmlns:a16="http://schemas.microsoft.com/office/drawing/2014/main" id="{A6FD23BF-8259-7048-D9AF-952D34BED502}"/>
              </a:ext>
            </a:extLst>
          </p:cNvPr>
          <p:cNvSpPr txBox="1"/>
          <p:nvPr/>
        </p:nvSpPr>
        <p:spPr>
          <a:xfrm>
            <a:off x="4778088" y="740248"/>
            <a:ext cx="1105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Å gi omsorg</a:t>
            </a:r>
          </a:p>
        </p:txBody>
      </p:sp>
      <p:sp>
        <p:nvSpPr>
          <p:cNvPr id="10" name="TekstSylinder 44">
            <a:extLst>
              <a:ext uri="{FF2B5EF4-FFF2-40B4-BE49-F238E27FC236}">
                <a16:creationId xmlns:a16="http://schemas.microsoft.com/office/drawing/2014/main" id="{44570472-D21A-0201-0C72-1942C724CB28}"/>
              </a:ext>
            </a:extLst>
          </p:cNvPr>
          <p:cNvSpPr txBox="1"/>
          <p:nvPr/>
        </p:nvSpPr>
        <p:spPr>
          <a:xfrm>
            <a:off x="5987603" y="744284"/>
            <a:ext cx="109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Den nye familien</a:t>
            </a:r>
          </a:p>
        </p:txBody>
      </p:sp>
      <p:sp>
        <p:nvSpPr>
          <p:cNvPr id="11" name="TekstSylinder 46">
            <a:extLst>
              <a:ext uri="{FF2B5EF4-FFF2-40B4-BE49-F238E27FC236}">
                <a16:creationId xmlns:a16="http://schemas.microsoft.com/office/drawing/2014/main" id="{9653F5C0-3446-4C10-0583-66BD48EBFBB3}"/>
              </a:ext>
            </a:extLst>
          </p:cNvPr>
          <p:cNvSpPr txBox="1"/>
          <p:nvPr/>
        </p:nvSpPr>
        <p:spPr>
          <a:xfrm>
            <a:off x="8019302" y="740248"/>
            <a:ext cx="109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Samarbeid og kontakt</a:t>
            </a:r>
          </a:p>
        </p:txBody>
      </p:sp>
      <p:sp>
        <p:nvSpPr>
          <p:cNvPr id="12" name="TekstSylinder 52">
            <a:extLst>
              <a:ext uri="{FF2B5EF4-FFF2-40B4-BE49-F238E27FC236}">
                <a16:creationId xmlns:a16="http://schemas.microsoft.com/office/drawing/2014/main" id="{88B0FAB9-C671-5F82-79D0-5D44C52F0E26}"/>
              </a:ext>
            </a:extLst>
          </p:cNvPr>
          <p:cNvSpPr txBox="1"/>
          <p:nvPr/>
        </p:nvSpPr>
        <p:spPr>
          <a:xfrm>
            <a:off x="2715963" y="740248"/>
            <a:ext cx="1219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Barns utvikling</a:t>
            </a:r>
          </a:p>
        </p:txBody>
      </p:sp>
      <p:sp>
        <p:nvSpPr>
          <p:cNvPr id="13" name="Pil: opp og ned 2">
            <a:extLst>
              <a:ext uri="{FF2B5EF4-FFF2-40B4-BE49-F238E27FC236}">
                <a16:creationId xmlns:a16="http://schemas.microsoft.com/office/drawing/2014/main" id="{DCA057FD-F8A2-6131-7778-5AE264F28BF9}"/>
              </a:ext>
            </a:extLst>
          </p:cNvPr>
          <p:cNvSpPr/>
          <p:nvPr/>
        </p:nvSpPr>
        <p:spPr>
          <a:xfrm>
            <a:off x="247893" y="1344586"/>
            <a:ext cx="315235" cy="5003165"/>
          </a:xfrm>
          <a:prstGeom prst="upDownArrow">
            <a:avLst>
              <a:gd name="adj1" fmla="val 64760"/>
              <a:gd name="adj2" fmla="val 50000"/>
            </a:avLst>
          </a:prstGeom>
          <a:solidFill>
            <a:srgbClr val="3655B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VURDERINGSMØTE 1</a:t>
            </a:r>
          </a:p>
        </p:txBody>
      </p:sp>
      <p:sp>
        <p:nvSpPr>
          <p:cNvPr id="14" name="Rektangel: avrundede hjørner 11">
            <a:extLst>
              <a:ext uri="{FF2B5EF4-FFF2-40B4-BE49-F238E27FC236}">
                <a16:creationId xmlns:a16="http://schemas.microsoft.com/office/drawing/2014/main" id="{695E2AD8-4D0B-275C-EC68-CFD14839C0AB}"/>
              </a:ext>
            </a:extLst>
          </p:cNvPr>
          <p:cNvSpPr/>
          <p:nvPr/>
        </p:nvSpPr>
        <p:spPr>
          <a:xfrm>
            <a:off x="753941" y="2059942"/>
            <a:ext cx="983133" cy="63956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1A ORGANISERING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 BARNEVERNET</a:t>
            </a:r>
          </a:p>
        </p:txBody>
      </p:sp>
      <p:sp>
        <p:nvSpPr>
          <p:cNvPr id="15" name="Rektangel: avrundede hjørner 11">
            <a:extLst>
              <a:ext uri="{FF2B5EF4-FFF2-40B4-BE49-F238E27FC236}">
                <a16:creationId xmlns:a16="http://schemas.microsoft.com/office/drawing/2014/main" id="{57A4298C-44F0-34F3-6F04-FE9CB5D6FE30}"/>
              </a:ext>
            </a:extLst>
          </p:cNvPr>
          <p:cNvSpPr/>
          <p:nvPr/>
        </p:nvSpPr>
        <p:spPr>
          <a:xfrm>
            <a:off x="753941" y="2768205"/>
            <a:ext cx="983133" cy="63710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FOSTERHJEMS-OMSORGEN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: avrundede hjørner 11">
            <a:extLst>
              <a:ext uri="{FF2B5EF4-FFF2-40B4-BE49-F238E27FC236}">
                <a16:creationId xmlns:a16="http://schemas.microsoft.com/office/drawing/2014/main" id="{8B9381AF-E123-2C3D-212F-9E3796D3A0B3}"/>
              </a:ext>
            </a:extLst>
          </p:cNvPr>
          <p:cNvSpPr/>
          <p:nvPr/>
        </p:nvSpPr>
        <p:spPr>
          <a:xfrm>
            <a:off x="753941" y="3474008"/>
            <a:ext cx="983133" cy="63710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TRYGGHET, KJÆRLIGHET OG FORSTÅELSE</a:t>
            </a:r>
          </a:p>
        </p:txBody>
      </p:sp>
      <p:sp>
        <p:nvSpPr>
          <p:cNvPr id="17" name="Rektangel: avrundede hjørner 11">
            <a:extLst>
              <a:ext uri="{FF2B5EF4-FFF2-40B4-BE49-F238E27FC236}">
                <a16:creationId xmlns:a16="http://schemas.microsoft.com/office/drawing/2014/main" id="{BD2320A3-561C-1601-B7A8-EBEE433F3A73}"/>
              </a:ext>
            </a:extLst>
          </p:cNvPr>
          <p:cNvSpPr/>
          <p:nvPr/>
        </p:nvSpPr>
        <p:spPr>
          <a:xfrm>
            <a:off x="753941" y="4179811"/>
            <a:ext cx="983133" cy="63710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VIRKNING</a:t>
            </a:r>
          </a:p>
        </p:txBody>
      </p:sp>
      <p:sp>
        <p:nvSpPr>
          <p:cNvPr id="18" name="Rektangel: avrundede hjørner 11">
            <a:extLst>
              <a:ext uri="{FF2B5EF4-FFF2-40B4-BE49-F238E27FC236}">
                <a16:creationId xmlns:a16="http://schemas.microsoft.com/office/drawing/2014/main" id="{B0ACA5A4-3C8E-64BC-34CF-0A6E55CF782E}"/>
              </a:ext>
            </a:extLst>
          </p:cNvPr>
          <p:cNvSpPr/>
          <p:nvPr/>
        </p:nvSpPr>
        <p:spPr>
          <a:xfrm>
            <a:off x="753941" y="4885615"/>
            <a:ext cx="983133" cy="637105"/>
          </a:xfrm>
          <a:prstGeom prst="roundRect">
            <a:avLst>
              <a:gd name="adj" fmla="val 9732"/>
            </a:avLst>
          </a:prstGeom>
          <a:solidFill>
            <a:srgbClr val="D1D6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KULTURELLE RETTIGHETER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04AB79A4-21AD-A831-088F-1970B95B8489}"/>
              </a:ext>
            </a:extLst>
          </p:cNvPr>
          <p:cNvSpPr/>
          <p:nvPr/>
        </p:nvSpPr>
        <p:spPr>
          <a:xfrm rot="16200000">
            <a:off x="10273820" y="116403"/>
            <a:ext cx="142672" cy="2313692"/>
          </a:xfrm>
          <a:prstGeom prst="rightBrace">
            <a:avLst>
              <a:gd name="adj1" fmla="val 8333"/>
              <a:gd name="adj2" fmla="val 51172"/>
            </a:avLst>
          </a:prstGeom>
          <a:ln w="12700">
            <a:solidFill>
              <a:srgbClr val="365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ktangel: avrundede hjørner 11">
            <a:extLst>
              <a:ext uri="{FF2B5EF4-FFF2-40B4-BE49-F238E27FC236}">
                <a16:creationId xmlns:a16="http://schemas.microsoft.com/office/drawing/2014/main" id="{C70990E0-07C1-C7A8-B051-941DD43F8419}"/>
              </a:ext>
            </a:extLst>
          </p:cNvPr>
          <p:cNvSpPr/>
          <p:nvPr/>
        </p:nvSpPr>
        <p:spPr>
          <a:xfrm>
            <a:off x="1947853" y="2059215"/>
            <a:ext cx="983133" cy="633848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IDENTITET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: avrundede hjørner 11">
            <a:extLst>
              <a:ext uri="{FF2B5EF4-FFF2-40B4-BE49-F238E27FC236}">
                <a16:creationId xmlns:a16="http://schemas.microsoft.com/office/drawing/2014/main" id="{F0EB4A49-0A31-3BDD-E203-8E6688959875}"/>
              </a:ext>
            </a:extLst>
          </p:cNvPr>
          <p:cNvSpPr/>
          <p:nvPr/>
        </p:nvSpPr>
        <p:spPr>
          <a:xfrm>
            <a:off x="1947853" y="2767479"/>
            <a:ext cx="983133" cy="637104"/>
          </a:xfrm>
          <a:prstGeom prst="roundRect">
            <a:avLst>
              <a:gd name="adj" fmla="val 9732"/>
            </a:avLst>
          </a:prstGeom>
          <a:solidFill>
            <a:srgbClr val="D1D6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KJØNN-  OG SEKSUALITETS-MANGFOLD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il: opp og ned 2">
            <a:extLst>
              <a:ext uri="{FF2B5EF4-FFF2-40B4-BE49-F238E27FC236}">
                <a16:creationId xmlns:a16="http://schemas.microsoft.com/office/drawing/2014/main" id="{0EFC765B-829F-721D-2F87-CFD660C83E0E}"/>
              </a:ext>
            </a:extLst>
          </p:cNvPr>
          <p:cNvSpPr/>
          <p:nvPr/>
        </p:nvSpPr>
        <p:spPr>
          <a:xfrm>
            <a:off x="4313463" y="1344587"/>
            <a:ext cx="315235" cy="4287766"/>
          </a:xfrm>
          <a:prstGeom prst="upDownArrow">
            <a:avLst>
              <a:gd name="adj1" fmla="val 64760"/>
              <a:gd name="adj2" fmla="val 50000"/>
            </a:avLst>
          </a:prstGeom>
          <a:solidFill>
            <a:srgbClr val="3655B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VURDERINGSMØTE 2</a:t>
            </a:r>
          </a:p>
        </p:txBody>
      </p:sp>
      <p:sp>
        <p:nvSpPr>
          <p:cNvPr id="23" name="Pil: opp og ned 2">
            <a:extLst>
              <a:ext uri="{FF2B5EF4-FFF2-40B4-BE49-F238E27FC236}">
                <a16:creationId xmlns:a16="http://schemas.microsoft.com/office/drawing/2014/main" id="{D562A333-30FC-38E0-B2DB-01474678127B}"/>
              </a:ext>
            </a:extLst>
          </p:cNvPr>
          <p:cNvSpPr/>
          <p:nvPr/>
        </p:nvSpPr>
        <p:spPr>
          <a:xfrm>
            <a:off x="7365320" y="1360522"/>
            <a:ext cx="330927" cy="2113632"/>
          </a:xfrm>
          <a:prstGeom prst="upDownArrow">
            <a:avLst>
              <a:gd name="adj1" fmla="val 64760"/>
              <a:gd name="adj2" fmla="val 50000"/>
            </a:avLst>
          </a:prstGeom>
          <a:solidFill>
            <a:srgbClr val="3655B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VURDERINGSMØTE 3</a:t>
            </a:r>
          </a:p>
        </p:txBody>
      </p:sp>
      <p:sp>
        <p:nvSpPr>
          <p:cNvPr id="24" name="Pil: opp og ned 2">
            <a:extLst>
              <a:ext uri="{FF2B5EF4-FFF2-40B4-BE49-F238E27FC236}">
                <a16:creationId xmlns:a16="http://schemas.microsoft.com/office/drawing/2014/main" id="{AD0B691D-F81C-2136-3DC9-C414DCF25403}"/>
              </a:ext>
            </a:extLst>
          </p:cNvPr>
          <p:cNvSpPr/>
          <p:nvPr/>
        </p:nvSpPr>
        <p:spPr>
          <a:xfrm>
            <a:off x="11628872" y="1344585"/>
            <a:ext cx="315235" cy="3573907"/>
          </a:xfrm>
          <a:prstGeom prst="upDownArrow">
            <a:avLst>
              <a:gd name="adj1" fmla="val 64760"/>
              <a:gd name="adj2" fmla="val 50000"/>
            </a:avLst>
          </a:prstGeom>
          <a:solidFill>
            <a:srgbClr val="3655B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VURDERINGSMØTE 4</a:t>
            </a:r>
          </a:p>
        </p:txBody>
      </p:sp>
      <p:sp>
        <p:nvSpPr>
          <p:cNvPr id="25" name="Rektangel: avrundede hjørner 1">
            <a:extLst>
              <a:ext uri="{FF2B5EF4-FFF2-40B4-BE49-F238E27FC236}">
                <a16:creationId xmlns:a16="http://schemas.microsoft.com/office/drawing/2014/main" id="{1157B916-8847-E11D-3703-526B3768E9CD}"/>
              </a:ext>
            </a:extLst>
          </p:cNvPr>
          <p:cNvSpPr/>
          <p:nvPr/>
        </p:nvSpPr>
        <p:spPr>
          <a:xfrm>
            <a:off x="9188310" y="1344585"/>
            <a:ext cx="1105225" cy="3573908"/>
          </a:xfrm>
          <a:prstGeom prst="roundRect">
            <a:avLst>
              <a:gd name="adj" fmla="val 7625"/>
            </a:avLst>
          </a:prstGeom>
          <a:solidFill>
            <a:srgbClr val="E597AA"/>
          </a:solidFill>
          <a:ln>
            <a:solidFill>
              <a:srgbClr val="5CB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Gruppesamling</a:t>
            </a:r>
            <a:endParaRPr lang="nb-NO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>
                <a:solidFill>
                  <a:schemeClr val="tx1"/>
                </a:solidFill>
                <a:latin typeface="Calibri" panose="020F0502020204030204"/>
              </a:rPr>
              <a:t>i helg over to dager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>
                <a:solidFill>
                  <a:schemeClr val="tx1"/>
                </a:solidFill>
                <a:latin typeface="Calibri" panose="020F0502020204030204"/>
              </a:rPr>
              <a:t> (3 timer)</a:t>
            </a:r>
            <a:endParaRPr lang="nb-NO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 opp tema fra de digitale modulene i emne 2 og 3</a:t>
            </a:r>
            <a:endParaRPr lang="nb-NO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Fokus på øvelse og refleksjon</a:t>
            </a:r>
            <a:endParaRPr lang="nb-NO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26" name="Rektangel: avrundede hjørner 11">
            <a:extLst>
              <a:ext uri="{FF2B5EF4-FFF2-40B4-BE49-F238E27FC236}">
                <a16:creationId xmlns:a16="http://schemas.microsoft.com/office/drawing/2014/main" id="{AAA8B028-A765-F5FE-08C5-EDB8963BD558}"/>
              </a:ext>
            </a:extLst>
          </p:cNvPr>
          <p:cNvSpPr/>
          <p:nvPr/>
        </p:nvSpPr>
        <p:spPr>
          <a:xfrm>
            <a:off x="6045477" y="2064030"/>
            <a:ext cx="983133" cy="63710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ENDRING I FAMILIEN</a:t>
            </a:r>
          </a:p>
        </p:txBody>
      </p:sp>
      <p:sp>
        <p:nvSpPr>
          <p:cNvPr id="27" name="Rektangel: avrundede hjørner 11">
            <a:extLst>
              <a:ext uri="{FF2B5EF4-FFF2-40B4-BE49-F238E27FC236}">
                <a16:creationId xmlns:a16="http://schemas.microsoft.com/office/drawing/2014/main" id="{699B5870-43FE-F6A6-C753-EC7AB0E89CDA}"/>
              </a:ext>
            </a:extLst>
          </p:cNvPr>
          <p:cNvSpPr/>
          <p:nvPr/>
        </p:nvSpPr>
        <p:spPr>
          <a:xfrm>
            <a:off x="6045477" y="2763843"/>
            <a:ext cx="983133" cy="638403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BARNA I FAMILIEN</a:t>
            </a:r>
          </a:p>
        </p:txBody>
      </p:sp>
      <p:sp>
        <p:nvSpPr>
          <p:cNvPr id="28" name="Rektangel: avrundede hjørner 11">
            <a:extLst>
              <a:ext uri="{FF2B5EF4-FFF2-40B4-BE49-F238E27FC236}">
                <a16:creationId xmlns:a16="http://schemas.microsoft.com/office/drawing/2014/main" id="{8E2A4723-F95E-962B-BCDD-8C3E74E991E0}"/>
              </a:ext>
            </a:extLst>
          </p:cNvPr>
          <p:cNvSpPr/>
          <p:nvPr/>
        </p:nvSpPr>
        <p:spPr>
          <a:xfrm>
            <a:off x="6045477" y="3471341"/>
            <a:ext cx="983133" cy="63710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HVORDAN BLIR DET Å FÅ ET FOSTERSØSKEN</a:t>
            </a:r>
          </a:p>
        </p:txBody>
      </p:sp>
      <p:sp>
        <p:nvSpPr>
          <p:cNvPr id="29" name="Rektangel: avrundede hjørner 11">
            <a:extLst>
              <a:ext uri="{FF2B5EF4-FFF2-40B4-BE49-F238E27FC236}">
                <a16:creationId xmlns:a16="http://schemas.microsoft.com/office/drawing/2014/main" id="{46F17293-C295-2041-8BB4-832498B42BB5}"/>
              </a:ext>
            </a:extLst>
          </p:cNvPr>
          <p:cNvSpPr/>
          <p:nvPr/>
        </p:nvSpPr>
        <p:spPr>
          <a:xfrm>
            <a:off x="6045477" y="4177542"/>
            <a:ext cx="983133" cy="63710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UTVIKLING</a:t>
            </a:r>
          </a:p>
        </p:txBody>
      </p:sp>
      <p:sp>
        <p:nvSpPr>
          <p:cNvPr id="30" name="Rektangel: avrundede hjørner 11">
            <a:extLst>
              <a:ext uri="{FF2B5EF4-FFF2-40B4-BE49-F238E27FC236}">
                <a16:creationId xmlns:a16="http://schemas.microsoft.com/office/drawing/2014/main" id="{CEF4E409-74E5-0EC8-2968-20AD9D0A4E5C}"/>
              </a:ext>
            </a:extLst>
          </p:cNvPr>
          <p:cNvSpPr/>
          <p:nvPr/>
        </p:nvSpPr>
        <p:spPr>
          <a:xfrm>
            <a:off x="1940834" y="3474008"/>
            <a:ext cx="983133" cy="633848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TAP OG SORG</a:t>
            </a:r>
          </a:p>
        </p:txBody>
      </p:sp>
      <p:sp>
        <p:nvSpPr>
          <p:cNvPr id="31" name="Rektangel: avrundede hjørner 11">
            <a:extLst>
              <a:ext uri="{FF2B5EF4-FFF2-40B4-BE49-F238E27FC236}">
                <a16:creationId xmlns:a16="http://schemas.microsoft.com/office/drawing/2014/main" id="{17C9A692-1AA5-42B1-5AD6-3DD126945608}"/>
              </a:ext>
            </a:extLst>
          </p:cNvPr>
          <p:cNvSpPr/>
          <p:nvPr/>
        </p:nvSpPr>
        <p:spPr>
          <a:xfrm>
            <a:off x="4838113" y="2059215"/>
            <a:ext cx="983133" cy="637105"/>
          </a:xfrm>
          <a:prstGeom prst="roundRect">
            <a:avLst>
              <a:gd name="adj" fmla="val 9732"/>
            </a:avLst>
          </a:prstGeom>
          <a:solidFill>
            <a:srgbClr val="D1D6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FORELDRESTIL</a:t>
            </a:r>
          </a:p>
        </p:txBody>
      </p:sp>
      <p:sp>
        <p:nvSpPr>
          <p:cNvPr id="32" name="Rektangel: avrundede hjørner 11">
            <a:extLst>
              <a:ext uri="{FF2B5EF4-FFF2-40B4-BE49-F238E27FC236}">
                <a16:creationId xmlns:a16="http://schemas.microsoft.com/office/drawing/2014/main" id="{78932D90-6066-C482-E6A0-293F295E5EF0}"/>
              </a:ext>
            </a:extLst>
          </p:cNvPr>
          <p:cNvSpPr/>
          <p:nvPr/>
        </p:nvSpPr>
        <p:spPr>
          <a:xfrm>
            <a:off x="4838113" y="2765704"/>
            <a:ext cx="983133" cy="637105"/>
          </a:xfrm>
          <a:prstGeom prst="roundRect">
            <a:avLst>
              <a:gd name="adj" fmla="val 9732"/>
            </a:avLst>
          </a:prstGeom>
          <a:solidFill>
            <a:srgbClr val="D1D6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3B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TILSTEDEVÆRELSE OG POSITIVT ENGASJEMENT</a:t>
            </a:r>
          </a:p>
        </p:txBody>
      </p:sp>
      <p:sp>
        <p:nvSpPr>
          <p:cNvPr id="33" name="Rektangel: avrundede hjørner 11">
            <a:extLst>
              <a:ext uri="{FF2B5EF4-FFF2-40B4-BE49-F238E27FC236}">
                <a16:creationId xmlns:a16="http://schemas.microsoft.com/office/drawing/2014/main" id="{7F6AD6CF-B876-E847-BAAB-B3B0516332C9}"/>
              </a:ext>
            </a:extLst>
          </p:cNvPr>
          <p:cNvSpPr/>
          <p:nvPr/>
        </p:nvSpPr>
        <p:spPr>
          <a:xfrm>
            <a:off x="4838113" y="3467704"/>
            <a:ext cx="983133" cy="637105"/>
          </a:xfrm>
          <a:prstGeom prst="roundRect">
            <a:avLst>
              <a:gd name="adj" fmla="val 9732"/>
            </a:avLst>
          </a:prstGeom>
          <a:solidFill>
            <a:srgbClr val="D1D6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REGULERING OG STØTTE</a:t>
            </a:r>
          </a:p>
        </p:txBody>
      </p:sp>
      <p:sp>
        <p:nvSpPr>
          <p:cNvPr id="34" name="Rektangel: avrundede hjørner 11">
            <a:extLst>
              <a:ext uri="{FF2B5EF4-FFF2-40B4-BE49-F238E27FC236}">
                <a16:creationId xmlns:a16="http://schemas.microsoft.com/office/drawing/2014/main" id="{4D9E18B1-929A-FB23-84EE-1E90780787C3}"/>
              </a:ext>
            </a:extLst>
          </p:cNvPr>
          <p:cNvSpPr/>
          <p:nvPr/>
        </p:nvSpPr>
        <p:spPr>
          <a:xfrm>
            <a:off x="4838113" y="4183615"/>
            <a:ext cx="983133" cy="63710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DAGLIGE RUTINER</a:t>
            </a:r>
          </a:p>
        </p:txBody>
      </p:sp>
      <p:sp>
        <p:nvSpPr>
          <p:cNvPr id="35" name="Rektangel: avrundede hjørner 11">
            <a:extLst>
              <a:ext uri="{FF2B5EF4-FFF2-40B4-BE49-F238E27FC236}">
                <a16:creationId xmlns:a16="http://schemas.microsoft.com/office/drawing/2014/main" id="{33E199A0-4942-9796-AFB6-46CA5901B4E3}"/>
              </a:ext>
            </a:extLst>
          </p:cNvPr>
          <p:cNvSpPr/>
          <p:nvPr/>
        </p:nvSpPr>
        <p:spPr>
          <a:xfrm>
            <a:off x="4838113" y="4885615"/>
            <a:ext cx="983133" cy="63710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INKLUDERING OG TILHØRIGHET</a:t>
            </a:r>
          </a:p>
        </p:txBody>
      </p:sp>
      <p:sp>
        <p:nvSpPr>
          <p:cNvPr id="36" name="Rektangel: avrundede hjørner 11">
            <a:extLst>
              <a:ext uri="{FF2B5EF4-FFF2-40B4-BE49-F238E27FC236}">
                <a16:creationId xmlns:a16="http://schemas.microsoft.com/office/drawing/2014/main" id="{0CBE0EF7-C69F-7512-955E-07C2DFA9CB81}"/>
              </a:ext>
            </a:extLst>
          </p:cNvPr>
          <p:cNvSpPr/>
          <p:nvPr/>
        </p:nvSpPr>
        <p:spPr>
          <a:xfrm>
            <a:off x="8047276" y="2059215"/>
            <a:ext cx="983133" cy="63710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SAMARBEID MED BARNEVERNET</a:t>
            </a:r>
          </a:p>
        </p:txBody>
      </p:sp>
      <p:sp>
        <p:nvSpPr>
          <p:cNvPr id="37" name="Rektangel: avrundede hjørner 11">
            <a:extLst>
              <a:ext uri="{FF2B5EF4-FFF2-40B4-BE49-F238E27FC236}">
                <a16:creationId xmlns:a16="http://schemas.microsoft.com/office/drawing/2014/main" id="{D20CCA00-1103-7057-DE71-0A5E20E77B83}"/>
              </a:ext>
            </a:extLst>
          </p:cNvPr>
          <p:cNvSpPr/>
          <p:nvPr/>
        </p:nvSpPr>
        <p:spPr>
          <a:xfrm>
            <a:off x="8047276" y="2759259"/>
            <a:ext cx="983133" cy="63710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SAMVÆR OG KONTAKT MED FAMILIE</a:t>
            </a:r>
          </a:p>
        </p:txBody>
      </p:sp>
      <p:sp>
        <p:nvSpPr>
          <p:cNvPr id="38" name="Rektangel: avrundede hjørner 11">
            <a:extLst>
              <a:ext uri="{FF2B5EF4-FFF2-40B4-BE49-F238E27FC236}">
                <a16:creationId xmlns:a16="http://schemas.microsoft.com/office/drawing/2014/main" id="{6B095FC5-146E-86B4-60CA-6EABC95C9ACC}"/>
              </a:ext>
            </a:extLst>
          </p:cNvPr>
          <p:cNvSpPr/>
          <p:nvPr/>
        </p:nvSpPr>
        <p:spPr>
          <a:xfrm>
            <a:off x="8047276" y="3459303"/>
            <a:ext cx="983133" cy="63710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SAMARBEID I PRAKSIS</a:t>
            </a:r>
          </a:p>
        </p:txBody>
      </p:sp>
      <p:sp>
        <p:nvSpPr>
          <p:cNvPr id="39" name="Rektangel: avrundede hjørner 11">
            <a:extLst>
              <a:ext uri="{FF2B5EF4-FFF2-40B4-BE49-F238E27FC236}">
                <a16:creationId xmlns:a16="http://schemas.microsoft.com/office/drawing/2014/main" id="{2A2B3E9A-928D-C1CA-3296-2AE6FE8BEE75}"/>
              </a:ext>
            </a:extLst>
          </p:cNvPr>
          <p:cNvSpPr/>
          <p:nvPr/>
        </p:nvSpPr>
        <p:spPr>
          <a:xfrm>
            <a:off x="8047276" y="4159347"/>
            <a:ext cx="983133" cy="637105"/>
          </a:xfrm>
          <a:prstGeom prst="roundRect">
            <a:avLst>
              <a:gd name="adj" fmla="val 9732"/>
            </a:avLst>
          </a:prstGeom>
          <a:solidFill>
            <a:srgbClr val="D1D6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SAMARBEID MED ANDRE INSTANSER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895F74D-404E-7A29-4026-6BE17A619873}"/>
              </a:ext>
            </a:extLst>
          </p:cNvPr>
          <p:cNvGrpSpPr/>
          <p:nvPr/>
        </p:nvGrpSpPr>
        <p:grpSpPr>
          <a:xfrm>
            <a:off x="9085394" y="5156835"/>
            <a:ext cx="1887956" cy="1248601"/>
            <a:chOff x="9087084" y="5128422"/>
            <a:chExt cx="1887956" cy="1248601"/>
          </a:xfrm>
        </p:grpSpPr>
        <p:sp>
          <p:nvSpPr>
            <p:cNvPr id="41" name="TekstSylinder 4">
              <a:extLst>
                <a:ext uri="{FF2B5EF4-FFF2-40B4-BE49-F238E27FC236}">
                  <a16:creationId xmlns:a16="http://schemas.microsoft.com/office/drawing/2014/main" id="{7A4781A7-8A9A-59C1-5319-4ADD95B0E194}"/>
                </a:ext>
              </a:extLst>
            </p:cNvPr>
            <p:cNvSpPr txBox="1"/>
            <p:nvPr/>
          </p:nvSpPr>
          <p:spPr>
            <a:xfrm>
              <a:off x="9655692" y="5929993"/>
              <a:ext cx="1319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1" i="0" u="none" strike="noStrike" kern="1200" cap="none" spc="0" normalizeH="0" baseline="0" noProof="0">
                  <a:ln>
                    <a:noFill/>
                  </a:ln>
                  <a:solidFill>
                    <a:srgbClr val="2849A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Digitale moduler</a:t>
              </a:r>
            </a:p>
          </p:txBody>
        </p:sp>
        <p:sp>
          <p:nvSpPr>
            <p:cNvPr id="42" name="TekstSylinder 4">
              <a:extLst>
                <a:ext uri="{FF2B5EF4-FFF2-40B4-BE49-F238E27FC236}">
                  <a16:creationId xmlns:a16="http://schemas.microsoft.com/office/drawing/2014/main" id="{0FA1EF16-727F-6E43-F1DC-7EED6581925A}"/>
                </a:ext>
              </a:extLst>
            </p:cNvPr>
            <p:cNvSpPr txBox="1"/>
            <p:nvPr/>
          </p:nvSpPr>
          <p:spPr>
            <a:xfrm>
              <a:off x="9631732" y="5257054"/>
              <a:ext cx="1319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1" i="0" u="none" strike="noStrike" kern="1200" cap="none" spc="0" normalizeH="0" baseline="0" noProof="0">
                  <a:ln>
                    <a:noFill/>
                  </a:ln>
                  <a:solidFill>
                    <a:srgbClr val="2849A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Gruppesamling</a:t>
              </a:r>
            </a:p>
          </p:txBody>
        </p: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86DF7273-F792-7833-45B8-CFA9E6BDF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084" y="5796435"/>
              <a:ext cx="580588" cy="580588"/>
            </a:xfrm>
            <a:prstGeom prst="rect">
              <a:avLst/>
            </a:prstGeom>
          </p:spPr>
        </p:pic>
        <p:pic>
          <p:nvPicPr>
            <p:cNvPr id="44" name="Picture 43" descr="Icon&#10;&#10;Description automatically generated">
              <a:extLst>
                <a:ext uri="{FF2B5EF4-FFF2-40B4-BE49-F238E27FC236}">
                  <a16:creationId xmlns:a16="http://schemas.microsoft.com/office/drawing/2014/main" id="{8B866EF7-9EF5-C6FC-8CD1-8B50602EE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084" y="5128422"/>
              <a:ext cx="580588" cy="580588"/>
            </a:xfrm>
            <a:prstGeom prst="rect">
              <a:avLst/>
            </a:prstGeom>
          </p:spPr>
        </p:pic>
      </p:grp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97851325-E7CE-0939-5636-C87A7B385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3" y="1415673"/>
            <a:ext cx="367402" cy="367402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E9B4004E-3358-A59E-AA01-66376DD3D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0" y="1415673"/>
            <a:ext cx="367402" cy="367402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A1C20E2C-23F2-2AEE-BAAF-A176B1EF6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79" y="1415673"/>
            <a:ext cx="367402" cy="367402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AA89DBF3-D4FA-F7D1-BCBC-88AC9EB73C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036" y="1415673"/>
            <a:ext cx="367402" cy="367402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592285A8-B6FD-7B24-B799-BA51B27974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80" y="1415673"/>
            <a:ext cx="367402" cy="367402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F535B5C2-F451-A39E-A477-B1E2C0E92A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01" y="1415673"/>
            <a:ext cx="367402" cy="36740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99BDB6D6-F004-0D9E-82D0-842ACBD082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53" y="1415673"/>
            <a:ext cx="367402" cy="367402"/>
          </a:xfrm>
          <a:prstGeom prst="rect">
            <a:avLst/>
          </a:prstGeom>
        </p:spPr>
      </p:pic>
      <p:sp>
        <p:nvSpPr>
          <p:cNvPr id="52" name="TekstSylinder 2">
            <a:extLst>
              <a:ext uri="{FF2B5EF4-FFF2-40B4-BE49-F238E27FC236}">
                <a16:creationId xmlns:a16="http://schemas.microsoft.com/office/drawing/2014/main" id="{C4B25A58-F75D-656F-9B35-5229FBF5F72B}"/>
              </a:ext>
            </a:extLst>
          </p:cNvPr>
          <p:cNvSpPr txBox="1"/>
          <p:nvPr/>
        </p:nvSpPr>
        <p:spPr>
          <a:xfrm>
            <a:off x="341806" y="296500"/>
            <a:ext cx="419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Trinn 1 – Familie og nære nettverk</a:t>
            </a:r>
          </a:p>
        </p:txBody>
      </p:sp>
      <p:sp>
        <p:nvSpPr>
          <p:cNvPr id="53" name="TekstSylinder 5">
            <a:extLst>
              <a:ext uri="{FF2B5EF4-FFF2-40B4-BE49-F238E27FC236}">
                <a16:creationId xmlns:a16="http://schemas.microsoft.com/office/drawing/2014/main" id="{ADDF2368-C915-F913-D4FE-5A9B3967835B}"/>
              </a:ext>
            </a:extLst>
          </p:cNvPr>
          <p:cNvSpPr txBox="1"/>
          <p:nvPr/>
        </p:nvSpPr>
        <p:spPr>
          <a:xfrm>
            <a:off x="9618174" y="547376"/>
            <a:ext cx="196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>
                <a:solidFill>
                  <a:prstClr val="black"/>
                </a:solidFill>
                <a:latin typeface="Calibri" panose="020F0502020204030204"/>
              </a:rPr>
              <a:t>3. Å gi omsorg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Den nye familien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>
                <a:solidFill>
                  <a:prstClr val="black"/>
                </a:solidFill>
                <a:latin typeface="Calibri" panose="020F0502020204030204"/>
              </a:rPr>
              <a:t>5. Samarbeid og kontakt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4" name="Right Brace 89">
            <a:extLst>
              <a:ext uri="{FF2B5EF4-FFF2-40B4-BE49-F238E27FC236}">
                <a16:creationId xmlns:a16="http://schemas.microsoft.com/office/drawing/2014/main" id="{A217C130-83E0-46FE-916C-4D6FE9375749}"/>
              </a:ext>
            </a:extLst>
          </p:cNvPr>
          <p:cNvSpPr/>
          <p:nvPr/>
        </p:nvSpPr>
        <p:spPr>
          <a:xfrm rot="16200000">
            <a:off x="2953050" y="120664"/>
            <a:ext cx="160634" cy="2293532"/>
          </a:xfrm>
          <a:prstGeom prst="rightBrace">
            <a:avLst>
              <a:gd name="adj1" fmla="val 8333"/>
              <a:gd name="adj2" fmla="val 51172"/>
            </a:avLst>
          </a:prstGeom>
          <a:ln w="12700">
            <a:solidFill>
              <a:srgbClr val="365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ktangel: avrundede hjørner 1">
            <a:extLst>
              <a:ext uri="{FF2B5EF4-FFF2-40B4-BE49-F238E27FC236}">
                <a16:creationId xmlns:a16="http://schemas.microsoft.com/office/drawing/2014/main" id="{9D1FB11A-EB9E-5D92-8FCA-309708EC14B5}"/>
              </a:ext>
            </a:extLst>
          </p:cNvPr>
          <p:cNvSpPr/>
          <p:nvPr/>
        </p:nvSpPr>
        <p:spPr>
          <a:xfrm>
            <a:off x="7179468" y="3594100"/>
            <a:ext cx="705236" cy="2040500"/>
          </a:xfrm>
          <a:prstGeom prst="roundRect">
            <a:avLst>
              <a:gd name="adj" fmla="val 7625"/>
            </a:avLst>
          </a:prstGeom>
          <a:solidFill>
            <a:srgbClr val="EBF7F9"/>
          </a:solidFill>
          <a:ln>
            <a:solidFill>
              <a:srgbClr val="5CB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</a:t>
            </a:r>
            <a:r>
              <a:rPr lang="nb-NO" sz="1000" b="1">
                <a:solidFill>
                  <a:prstClr val="black"/>
                </a:solidFill>
                <a:latin typeface="Calibri" panose="020F0502020204030204"/>
              </a:rPr>
              <a:t>ilie-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>
                <a:solidFill>
                  <a:prstClr val="black"/>
                </a:solidFill>
                <a:latin typeface="Calibri" panose="020F0502020204030204"/>
              </a:rPr>
              <a:t>samling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b="1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>
                <a:solidFill>
                  <a:prstClr val="black"/>
                </a:solidFill>
                <a:latin typeface="Calibri" panose="020F0502020204030204"/>
              </a:rPr>
              <a:t>Hjemme hos familien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 timer)</a:t>
            </a:r>
          </a:p>
        </p:txBody>
      </p:sp>
      <p:pic>
        <p:nvPicPr>
          <p:cNvPr id="56" name="Picture 143" descr="Icon&#10;&#10;Description automatically generated">
            <a:extLst>
              <a:ext uri="{FF2B5EF4-FFF2-40B4-BE49-F238E27FC236}">
                <a16:creationId xmlns:a16="http://schemas.microsoft.com/office/drawing/2014/main" id="{970BF56C-B266-1E4C-37EE-2CF5CAC7D6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85" y="3688933"/>
            <a:ext cx="367402" cy="367402"/>
          </a:xfrm>
          <a:prstGeom prst="rect">
            <a:avLst/>
          </a:prstGeom>
        </p:spPr>
      </p:pic>
      <p:sp>
        <p:nvSpPr>
          <p:cNvPr id="57" name="Rektangel: avrundede hjørner 11">
            <a:extLst>
              <a:ext uri="{FF2B5EF4-FFF2-40B4-BE49-F238E27FC236}">
                <a16:creationId xmlns:a16="http://schemas.microsoft.com/office/drawing/2014/main" id="{405859E8-D2A3-F7D7-DE31-87AC4C199EE8}"/>
              </a:ext>
            </a:extLst>
          </p:cNvPr>
          <p:cNvSpPr/>
          <p:nvPr/>
        </p:nvSpPr>
        <p:spPr>
          <a:xfrm>
            <a:off x="753942" y="5585249"/>
            <a:ext cx="983132" cy="64327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i="0" u="none" strike="noStrike" kern="1200" cap="none" spc="0" normalizeH="0" baseline="0" noProof="0">
                <a:ln>
                  <a:noFill/>
                </a:ln>
                <a:solidFill>
                  <a:srgbClr val="3810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Teams-møte</a:t>
            </a:r>
          </a:p>
        </p:txBody>
      </p:sp>
      <p:sp>
        <p:nvSpPr>
          <p:cNvPr id="58" name="Rektangel: avrundede hjørner 11">
            <a:extLst>
              <a:ext uri="{FF2B5EF4-FFF2-40B4-BE49-F238E27FC236}">
                <a16:creationId xmlns:a16="http://schemas.microsoft.com/office/drawing/2014/main" id="{3BD918D3-5EE2-337A-0FCD-F0A7E3C19DAA}"/>
              </a:ext>
            </a:extLst>
          </p:cNvPr>
          <p:cNvSpPr/>
          <p:nvPr/>
        </p:nvSpPr>
        <p:spPr>
          <a:xfrm>
            <a:off x="6038039" y="4883743"/>
            <a:ext cx="983132" cy="643275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i="0" u="none" strike="noStrike" kern="1200" cap="none" spc="0" normalizeH="0" baseline="0" noProof="0">
                <a:ln>
                  <a:noFill/>
                </a:ln>
                <a:solidFill>
                  <a:srgbClr val="3810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Teams-møte</a:t>
            </a:r>
          </a:p>
        </p:txBody>
      </p:sp>
      <p:sp>
        <p:nvSpPr>
          <p:cNvPr id="59" name="Rektangel: avrundede hjørner 1">
            <a:extLst>
              <a:ext uri="{FF2B5EF4-FFF2-40B4-BE49-F238E27FC236}">
                <a16:creationId xmlns:a16="http://schemas.microsoft.com/office/drawing/2014/main" id="{F7A0AEC3-BF34-AB4A-3A71-CD2465645C4A}"/>
              </a:ext>
            </a:extLst>
          </p:cNvPr>
          <p:cNvSpPr/>
          <p:nvPr/>
        </p:nvSpPr>
        <p:spPr>
          <a:xfrm>
            <a:off x="3088571" y="1349984"/>
            <a:ext cx="1103685" cy="3574216"/>
          </a:xfrm>
          <a:prstGeom prst="roundRect">
            <a:avLst>
              <a:gd name="adj" fmla="val 7625"/>
            </a:avLst>
          </a:prstGeom>
          <a:solidFill>
            <a:srgbClr val="E597AA"/>
          </a:solidFill>
          <a:ln>
            <a:solidFill>
              <a:srgbClr val="5CB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b="1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b="1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Gruppesamling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>
                <a:solidFill>
                  <a:schemeClr val="tx1"/>
                </a:solidFill>
                <a:latin typeface="Calibri" panose="020F0502020204030204"/>
              </a:rPr>
              <a:t>Helg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>
                <a:solidFill>
                  <a:schemeClr val="tx1"/>
                </a:solidFill>
                <a:latin typeface="Calibri" panose="020F0502020204030204"/>
              </a:rPr>
              <a:t> (6 timer, 1 dag)</a:t>
            </a:r>
            <a:endParaRPr kumimoji="0" lang="nb-NO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b="1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Utvikling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>
                <a:solidFill>
                  <a:schemeClr val="tx1"/>
                </a:solidFill>
                <a:latin typeface="Calibri" panose="020F0502020204030204"/>
              </a:rPr>
              <a:t>Tilknytning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Omsorgssvikt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>
                <a:solidFill>
                  <a:schemeClr val="tx1"/>
                </a:solidFill>
                <a:latin typeface="Calibri" panose="020F0502020204030204"/>
              </a:rPr>
              <a:t>Traumer</a:t>
            </a:r>
            <a:endParaRPr kumimoji="0" lang="nb-NO" sz="10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139" descr="Icon&#10;&#10;Description automatically generated">
            <a:extLst>
              <a:ext uri="{FF2B5EF4-FFF2-40B4-BE49-F238E27FC236}">
                <a16:creationId xmlns:a16="http://schemas.microsoft.com/office/drawing/2014/main" id="{E99366F0-FBF2-6D31-16D6-84DE0785D4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00" y="1415673"/>
            <a:ext cx="367402" cy="367402"/>
          </a:xfrm>
          <a:prstGeom prst="rect">
            <a:avLst/>
          </a:prstGeom>
        </p:spPr>
      </p:pic>
      <p:sp>
        <p:nvSpPr>
          <p:cNvPr id="61" name="Rektangel: avrundede hjørner 11">
            <a:extLst>
              <a:ext uri="{FF2B5EF4-FFF2-40B4-BE49-F238E27FC236}">
                <a16:creationId xmlns:a16="http://schemas.microsoft.com/office/drawing/2014/main" id="{F805845A-E833-064C-0AB1-E1925EE00C95}"/>
              </a:ext>
            </a:extLst>
          </p:cNvPr>
          <p:cNvSpPr/>
          <p:nvPr/>
        </p:nvSpPr>
        <p:spPr>
          <a:xfrm>
            <a:off x="3344979" y="5822066"/>
            <a:ext cx="383149" cy="328800"/>
          </a:xfrm>
          <a:prstGeom prst="roundRect">
            <a:avLst>
              <a:gd name="adj" fmla="val 9732"/>
            </a:avLst>
          </a:prstGeom>
          <a:solidFill>
            <a:srgbClr val="E597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7DE522-E845-7CB3-E6C8-15147559BC51}"/>
              </a:ext>
            </a:extLst>
          </p:cNvPr>
          <p:cNvSpPr txBox="1"/>
          <p:nvPr/>
        </p:nvSpPr>
        <p:spPr>
          <a:xfrm>
            <a:off x="3773322" y="5847966"/>
            <a:ext cx="4111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849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Større eller mindre tilpasninger til familie og nære nettverk.</a:t>
            </a:r>
          </a:p>
        </p:txBody>
      </p:sp>
      <p:sp>
        <p:nvSpPr>
          <p:cNvPr id="63" name="Rektangel: avrundede hjørner 11">
            <a:extLst>
              <a:ext uri="{FF2B5EF4-FFF2-40B4-BE49-F238E27FC236}">
                <a16:creationId xmlns:a16="http://schemas.microsoft.com/office/drawing/2014/main" id="{0896C3FB-CB7B-8346-B0D9-37DDB6667927}"/>
              </a:ext>
            </a:extLst>
          </p:cNvPr>
          <p:cNvSpPr/>
          <p:nvPr/>
        </p:nvSpPr>
        <p:spPr>
          <a:xfrm>
            <a:off x="3344979" y="6219438"/>
            <a:ext cx="383149" cy="328800"/>
          </a:xfrm>
          <a:prstGeom prst="roundRect">
            <a:avLst>
              <a:gd name="adj" fmla="val 9732"/>
            </a:avLst>
          </a:prstGeom>
          <a:solidFill>
            <a:srgbClr val="D1D6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079A6F3-75CF-EAAD-16E5-368080F25E72}"/>
              </a:ext>
            </a:extLst>
          </p:cNvPr>
          <p:cNvSpPr txBox="1"/>
          <p:nvPr/>
        </p:nvSpPr>
        <p:spPr>
          <a:xfrm>
            <a:off x="3773322" y="6244170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849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Lik opplæring.</a:t>
            </a:r>
          </a:p>
        </p:txBody>
      </p:sp>
    </p:spTree>
    <p:extLst>
      <p:ext uri="{BB962C8B-B14F-4D97-AF65-F5344CB8AC3E}">
        <p14:creationId xmlns:p14="http://schemas.microsoft.com/office/powerpoint/2010/main" val="352110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A00F0F21-FD8B-4A08-9145-A6944E50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2320" cy="1325563"/>
          </a:xfrm>
        </p:spPr>
        <p:txBody>
          <a:bodyPr/>
          <a:lstStyle/>
          <a:p>
            <a:r>
              <a:rPr lang="nb-NO"/>
              <a:t>STANDARDISERT MODELL VURDERINGSPROSESS </a:t>
            </a:r>
          </a:p>
        </p:txBody>
      </p:sp>
      <p:graphicFrame>
        <p:nvGraphicFramePr>
          <p:cNvPr id="2" name="Plassholder for innhold 10">
            <a:extLst>
              <a:ext uri="{FF2B5EF4-FFF2-40B4-BE49-F238E27FC236}">
                <a16:creationId xmlns:a16="http://schemas.microsoft.com/office/drawing/2014/main" id="{FA3A0117-FF5A-35B9-9554-A53FB2261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23957"/>
              </p:ext>
            </p:extLst>
          </p:nvPr>
        </p:nvGraphicFramePr>
        <p:xfrm>
          <a:off x="838199" y="1683689"/>
          <a:ext cx="10094843" cy="406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nakkeboble: oval 5">
            <a:extLst>
              <a:ext uri="{FF2B5EF4-FFF2-40B4-BE49-F238E27FC236}">
                <a16:creationId xmlns:a16="http://schemas.microsoft.com/office/drawing/2014/main" id="{E6296DFF-7F69-E0C1-C7DF-962277AFD8D6}"/>
              </a:ext>
            </a:extLst>
          </p:cNvPr>
          <p:cNvSpPr/>
          <p:nvPr/>
        </p:nvSpPr>
        <p:spPr>
          <a:xfrm>
            <a:off x="10654565" y="1956656"/>
            <a:ext cx="1155955" cy="1052596"/>
          </a:xfrm>
          <a:prstGeom prst="wedgeRoundRectCallout">
            <a:avLst>
              <a:gd name="adj1" fmla="val -38961"/>
              <a:gd name="adj2" fmla="val 69954"/>
              <a:gd name="adj3" fmla="val 16667"/>
            </a:avLst>
          </a:prstGeom>
          <a:solidFill>
            <a:srgbClr val="DCE7DF"/>
          </a:solidFill>
          <a:ln>
            <a:noFill/>
          </a:ln>
          <a:effectLst>
            <a:outerShdw blurRad="101600" dist="101600" dir="2700000" algn="tl" rotWithShape="0">
              <a:srgbClr val="254F4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2C48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Tilbake-melding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2C48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 familien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2C48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il: høyre 6">
            <a:extLst>
              <a:ext uri="{FF2B5EF4-FFF2-40B4-BE49-F238E27FC236}">
                <a16:creationId xmlns:a16="http://schemas.microsoft.com/office/drawing/2014/main" id="{46DB9367-7F36-FF59-F0BF-1E91DCCF7AF9}"/>
              </a:ext>
            </a:extLst>
          </p:cNvPr>
          <p:cNvSpPr/>
          <p:nvPr/>
        </p:nvSpPr>
        <p:spPr>
          <a:xfrm>
            <a:off x="659958" y="5057250"/>
            <a:ext cx="10872084" cy="693614"/>
          </a:xfrm>
          <a:prstGeom prst="rightArrow">
            <a:avLst/>
          </a:prstGeom>
          <a:solidFill>
            <a:srgbClr val="DCE7DF"/>
          </a:solidFill>
          <a:ln w="19050">
            <a:solidFill>
              <a:srgbClr val="3655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254F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Sosialfaglig vurdering og familiens egenvurdering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33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C4E6-9FEA-FAFC-3C37-DA08335D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Anbefaling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F0B7AD-DB98-955F-A9B7-3854AFB2C24E}"/>
              </a:ext>
            </a:extLst>
          </p:cNvPr>
          <p:cNvGrpSpPr/>
          <p:nvPr/>
        </p:nvGrpSpPr>
        <p:grpSpPr>
          <a:xfrm>
            <a:off x="710978" y="1712403"/>
            <a:ext cx="3535018" cy="2835743"/>
            <a:chOff x="774588" y="1935040"/>
            <a:chExt cx="3535018" cy="283574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5F034CE-9140-1892-B588-BFE83A822C2C}"/>
                </a:ext>
              </a:extLst>
            </p:cNvPr>
            <p:cNvSpPr/>
            <p:nvPr/>
          </p:nvSpPr>
          <p:spPr>
            <a:xfrm>
              <a:off x="774589" y="1950045"/>
              <a:ext cx="3535017" cy="2820738"/>
            </a:xfrm>
            <a:prstGeom prst="roundRect">
              <a:avLst>
                <a:gd name="adj" fmla="val 2674"/>
              </a:avLst>
            </a:prstGeom>
            <a:gradFill flip="none" rotWithShape="1">
              <a:gsLst>
                <a:gs pos="0">
                  <a:schemeClr val="bg1"/>
                </a:gs>
                <a:gs pos="47000">
                  <a:schemeClr val="bg1"/>
                </a:gs>
                <a:gs pos="77000">
                  <a:srgbClr val="F5F5F5"/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  <a:effectLst>
              <a:outerShdw blurRad="101600" dist="101600" dir="8100000" algn="tr" rotWithShape="0">
                <a:srgbClr val="3C5E5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6B2CEFF-D8B0-0565-607A-0101FEDF6300}"/>
                </a:ext>
              </a:extLst>
            </p:cNvPr>
            <p:cNvSpPr/>
            <p:nvPr/>
          </p:nvSpPr>
          <p:spPr>
            <a:xfrm>
              <a:off x="774588" y="1935040"/>
              <a:ext cx="3535017" cy="675862"/>
            </a:xfrm>
            <a:prstGeom prst="round2SameRect">
              <a:avLst/>
            </a:prstGeom>
            <a:solidFill>
              <a:srgbClr val="947F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FD05720-5402-9E88-1242-B7F2B73EA13A}"/>
                </a:ext>
              </a:extLst>
            </p:cNvPr>
            <p:cNvSpPr txBox="1">
              <a:spLocks/>
            </p:cNvSpPr>
            <p:nvPr/>
          </p:nvSpPr>
          <p:spPr>
            <a:xfrm>
              <a:off x="1067014" y="2156783"/>
              <a:ext cx="3128624" cy="212897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nb-NO" sz="2400" kern="1200" dirty="0" smtClean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nb-NO" sz="2400" kern="1200" dirty="0" smtClean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nb-NO" sz="2000" kern="1200" dirty="0" smtClean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nb-NO" sz="2000" kern="1200" dirty="0" smtClean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nb-NO" sz="1600" kern="1200" dirty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Alternativ 1 </a:t>
              </a: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51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srgbClr val="4B3E5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Familie og nære nettverk samles i egen opplæringsgruppe.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51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1DBEA0-0A4C-4A0D-FE2B-5DD5CFCCB92A}"/>
              </a:ext>
            </a:extLst>
          </p:cNvPr>
          <p:cNvGrpSpPr/>
          <p:nvPr/>
        </p:nvGrpSpPr>
        <p:grpSpPr>
          <a:xfrm>
            <a:off x="4424451" y="2068211"/>
            <a:ext cx="3535018" cy="2837743"/>
            <a:chOff x="4488062" y="1933040"/>
            <a:chExt cx="3535018" cy="283774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1F07A31-2D79-2E7E-C29B-2B26A25CBA08}"/>
                </a:ext>
              </a:extLst>
            </p:cNvPr>
            <p:cNvSpPr/>
            <p:nvPr/>
          </p:nvSpPr>
          <p:spPr>
            <a:xfrm>
              <a:off x="4488063" y="1950045"/>
              <a:ext cx="3535017" cy="2820738"/>
            </a:xfrm>
            <a:prstGeom prst="roundRect">
              <a:avLst>
                <a:gd name="adj" fmla="val 2674"/>
              </a:avLst>
            </a:prstGeom>
            <a:gradFill flip="none" rotWithShape="1">
              <a:gsLst>
                <a:gs pos="0">
                  <a:schemeClr val="bg1"/>
                </a:gs>
                <a:gs pos="47000">
                  <a:schemeClr val="bg1"/>
                </a:gs>
                <a:gs pos="77000">
                  <a:srgbClr val="F5F5F5"/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  <a:effectLst>
              <a:outerShdw blurRad="101600" dist="101600" dir="8100000" algn="tr" rotWithShape="0">
                <a:srgbClr val="3C5E5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7249519C-2908-ECD9-D829-E8AE3B18DE2B}"/>
                </a:ext>
              </a:extLst>
            </p:cNvPr>
            <p:cNvSpPr/>
            <p:nvPr/>
          </p:nvSpPr>
          <p:spPr>
            <a:xfrm>
              <a:off x="4488062" y="1933040"/>
              <a:ext cx="3535017" cy="675862"/>
            </a:xfrm>
            <a:prstGeom prst="round2SameRect">
              <a:avLst/>
            </a:prstGeom>
            <a:solidFill>
              <a:srgbClr val="947F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00AAD7A7-427A-6F29-ED6D-402C197036FE}"/>
                </a:ext>
              </a:extLst>
            </p:cNvPr>
            <p:cNvSpPr txBox="1">
              <a:spLocks/>
            </p:cNvSpPr>
            <p:nvPr/>
          </p:nvSpPr>
          <p:spPr>
            <a:xfrm>
              <a:off x="4780488" y="2156783"/>
              <a:ext cx="3128624" cy="212897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nb-NO" sz="2400" kern="1200" dirty="0" smtClean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nb-NO" sz="2400" kern="1200" dirty="0" smtClean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nb-NO" sz="2000" kern="1200" dirty="0" smtClean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nb-NO" sz="2000" kern="1200" dirty="0" smtClean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nb-NO" sz="1600" kern="1200" dirty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Alternativ 2 </a:t>
              </a: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51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srgbClr val="392F3D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Familie og nære nettverk gjennomfører opplæring sammen med de ordinære familiene, men med tilpasninger.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9C2AC0-ACD1-A49A-66B8-3C3A0EB28C4E}"/>
              </a:ext>
            </a:extLst>
          </p:cNvPr>
          <p:cNvGrpSpPr/>
          <p:nvPr/>
        </p:nvGrpSpPr>
        <p:grpSpPr>
          <a:xfrm>
            <a:off x="8137923" y="2388265"/>
            <a:ext cx="3535018" cy="2839743"/>
            <a:chOff x="8201536" y="1931040"/>
            <a:chExt cx="3535018" cy="283974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1739BE9-A761-54B6-0A66-7AB7187595E1}"/>
                </a:ext>
              </a:extLst>
            </p:cNvPr>
            <p:cNvSpPr/>
            <p:nvPr/>
          </p:nvSpPr>
          <p:spPr>
            <a:xfrm>
              <a:off x="8201537" y="1950045"/>
              <a:ext cx="3535017" cy="2820738"/>
            </a:xfrm>
            <a:prstGeom prst="roundRect">
              <a:avLst>
                <a:gd name="adj" fmla="val 2674"/>
              </a:avLst>
            </a:prstGeom>
            <a:gradFill flip="none" rotWithShape="1">
              <a:gsLst>
                <a:gs pos="0">
                  <a:schemeClr val="bg1"/>
                </a:gs>
                <a:gs pos="47000">
                  <a:schemeClr val="bg1"/>
                </a:gs>
                <a:gs pos="77000">
                  <a:srgbClr val="F5F5F5"/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  <a:effectLst>
              <a:outerShdw blurRad="101600" dist="101600" dir="8100000" algn="tr" rotWithShape="0">
                <a:srgbClr val="3C5E5D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F9D88AB2-E549-1C49-E81D-27A13A4FB4BF}"/>
                </a:ext>
              </a:extLst>
            </p:cNvPr>
            <p:cNvSpPr/>
            <p:nvPr/>
          </p:nvSpPr>
          <p:spPr>
            <a:xfrm>
              <a:off x="8201536" y="1931040"/>
              <a:ext cx="3535017" cy="675862"/>
            </a:xfrm>
            <a:prstGeom prst="round2SameRect">
              <a:avLst/>
            </a:prstGeom>
            <a:solidFill>
              <a:srgbClr val="947F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090E1C2-2368-7EBD-9E8A-FB4AE0CD3753}"/>
                </a:ext>
              </a:extLst>
            </p:cNvPr>
            <p:cNvSpPr txBox="1">
              <a:spLocks/>
            </p:cNvSpPr>
            <p:nvPr/>
          </p:nvSpPr>
          <p:spPr>
            <a:xfrm>
              <a:off x="8493962" y="2156783"/>
              <a:ext cx="3128624" cy="212897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nb-NO" sz="2400" kern="1200" dirty="0" smtClean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nb-NO" sz="2400" kern="1200" dirty="0" smtClean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nb-NO" sz="2000" kern="1200" dirty="0" smtClean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nb-NO" sz="2000" kern="1200" dirty="0" smtClean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nb-NO" sz="1600" kern="1200" dirty="0">
                  <a:solidFill>
                    <a:srgbClr val="00516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Alternativ 3 </a:t>
              </a: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51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srgbClr val="4B3E5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Familie og nære nettverk gjennomfører individuell opplæring med prosessleder/utreder</a:t>
              </a: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srgbClr val="0051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952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78005B-6CE5-4DA2-A72C-E9222DEB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12" y="0"/>
            <a:ext cx="10869718" cy="1052596"/>
          </a:xfrm>
        </p:spPr>
        <p:txBody>
          <a:bodyPr/>
          <a:lstStyle/>
          <a:p>
            <a:r>
              <a:rPr lang="nb-NO"/>
              <a:t>Fosterhjem – Midtnorske barn overordnet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4770C5C-9200-2DA1-FB15-70764F5BDD95}"/>
              </a:ext>
            </a:extLst>
          </p:cNvPr>
          <p:cNvGrpSpPr/>
          <p:nvPr/>
        </p:nvGrpSpPr>
        <p:grpSpPr>
          <a:xfrm>
            <a:off x="7885221" y="1909712"/>
            <a:ext cx="4158612" cy="3175001"/>
            <a:chOff x="6400256" y="2307506"/>
            <a:chExt cx="5791744" cy="4550494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C60A1018-7384-D4DA-35B1-D7D214288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67"/>
            <a:stretch/>
          </p:blipFill>
          <p:spPr>
            <a:xfrm>
              <a:off x="6400256" y="2307506"/>
              <a:ext cx="5791744" cy="4550494"/>
            </a:xfrm>
            <a:prstGeom prst="rect">
              <a:avLst/>
            </a:prstGeom>
          </p:spPr>
        </p:pic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C874D7FE-E8FE-3452-DA03-54D388695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256" y="2307506"/>
              <a:ext cx="1695687" cy="2429214"/>
            </a:xfrm>
            <a:prstGeom prst="rect">
              <a:avLst/>
            </a:prstGeom>
          </p:spPr>
        </p:pic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71784705-E902-F94A-0711-027B808CDE0C}"/>
              </a:ext>
            </a:extLst>
          </p:cNvPr>
          <p:cNvGrpSpPr/>
          <p:nvPr/>
        </p:nvGrpSpPr>
        <p:grpSpPr>
          <a:xfrm>
            <a:off x="1213685" y="1483475"/>
            <a:ext cx="5622619" cy="5374525"/>
            <a:chOff x="630305" y="1052596"/>
            <a:chExt cx="5161440" cy="5805404"/>
          </a:xfrm>
        </p:grpSpPr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39ABA9CE-5D5C-085B-AE0F-3687021FA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0433"/>
            <a:stretch/>
          </p:blipFill>
          <p:spPr>
            <a:xfrm>
              <a:off x="1974231" y="3522113"/>
              <a:ext cx="3817514" cy="2894145"/>
            </a:xfrm>
            <a:prstGeom prst="rect">
              <a:avLst/>
            </a:prstGeom>
          </p:spPr>
        </p:pic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11168E2D-BED1-A2E4-BDFA-D3700768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305" y="1513005"/>
              <a:ext cx="1276528" cy="5344995"/>
            </a:xfrm>
            <a:prstGeom prst="rect">
              <a:avLst/>
            </a:prstGeom>
          </p:spPr>
        </p:pic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FB63EF20-FC36-575D-A48F-7518CDCA2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67" r="-1467" b="89092"/>
            <a:stretch/>
          </p:blipFill>
          <p:spPr>
            <a:xfrm>
              <a:off x="1644004" y="1052596"/>
              <a:ext cx="3817514" cy="460409"/>
            </a:xfrm>
            <a:prstGeom prst="rect">
              <a:avLst/>
            </a:prstGeom>
          </p:spPr>
        </p:pic>
      </p:grp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A333DD8-F1C1-ED75-E0E8-953DF48A0A10}"/>
              </a:ext>
            </a:extLst>
          </p:cNvPr>
          <p:cNvSpPr txBox="1"/>
          <p:nvPr/>
        </p:nvSpPr>
        <p:spPr>
          <a:xfrm>
            <a:off x="1950506" y="1213463"/>
            <a:ext cx="414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Gjennomsnittlig antall barn plassert per år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B12F597-3C1F-361E-0F86-55C4C06E2617}"/>
              </a:ext>
            </a:extLst>
          </p:cNvPr>
          <p:cNvSpPr txBox="1"/>
          <p:nvPr/>
        </p:nvSpPr>
        <p:spPr>
          <a:xfrm>
            <a:off x="7780867" y="5109374"/>
            <a:ext cx="360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Kartet viser inndelingen brukt i presentasjonen</a:t>
            </a:r>
          </a:p>
        </p:txBody>
      </p:sp>
      <p:sp>
        <p:nvSpPr>
          <p:cNvPr id="19" name="Plassholder for innhold 11">
            <a:extLst>
              <a:ext uri="{FF2B5EF4-FFF2-40B4-BE49-F238E27FC236}">
                <a16:creationId xmlns:a16="http://schemas.microsoft.com/office/drawing/2014/main" id="{4A985032-77B5-641A-850F-473646C89458}"/>
              </a:ext>
            </a:extLst>
          </p:cNvPr>
          <p:cNvSpPr txBox="1">
            <a:spLocks/>
          </p:cNvSpPr>
          <p:nvPr/>
        </p:nvSpPr>
        <p:spPr>
          <a:xfrm>
            <a:off x="7885221" y="6516778"/>
            <a:ext cx="4306779" cy="557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20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900" b="1"/>
              <a:t>Variasjoner mellom kommunene kan komme av manglende registrering i Bufetats register. </a:t>
            </a:r>
            <a:r>
              <a:rPr lang="nb-NO" sz="900"/>
              <a:t>Oppholdstall fra Birk, Befolkningstall fra SSB</a:t>
            </a:r>
          </a:p>
          <a:p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46215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78005B-6CE5-4DA2-A72C-E9222DEB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12" y="370706"/>
            <a:ext cx="11478774" cy="1052596"/>
          </a:xfrm>
        </p:spPr>
        <p:txBody>
          <a:bodyPr/>
          <a:lstStyle/>
          <a:p>
            <a:r>
              <a:rPr lang="nb-NO"/>
              <a:t>Nasjonale trender kommunale fosterhjem: </a:t>
            </a:r>
            <a:br>
              <a:rPr lang="nb-NO"/>
            </a:br>
            <a:r>
              <a:rPr lang="nb-NO"/>
              <a:t>liten nedgang Midt-Norge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3782C51-94F5-23FA-B5A8-F3690E35F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12" y="1490128"/>
            <a:ext cx="8446325" cy="401493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5054650-E6FB-D768-9983-12D363671533}"/>
              </a:ext>
            </a:extLst>
          </p:cNvPr>
          <p:cNvSpPr txBox="1"/>
          <p:nvPr/>
        </p:nvSpPr>
        <p:spPr>
          <a:xfrm>
            <a:off x="802211" y="5840963"/>
            <a:ext cx="8920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I de fem </a:t>
            </a:r>
            <a:r>
              <a:rPr lang="nb-NO" err="1"/>
              <a:t>Bufetat</a:t>
            </a:r>
            <a:r>
              <a:rPr lang="nb-NO"/>
              <a:t>-regionene er det nå 500 færre barn i fosterhjem. I Midt-Norge er nedgangen rundt 60 barn siden 2020. </a:t>
            </a:r>
          </a:p>
          <a:p>
            <a:r>
              <a:rPr lang="nb-NO"/>
              <a:t>Regionen ligger over den nasjonale dekningsgraden på rundt 7 barn per 1.000 barn</a:t>
            </a:r>
          </a:p>
        </p:txBody>
      </p:sp>
    </p:spTree>
    <p:extLst>
      <p:ext uri="{BB962C8B-B14F-4D97-AF65-F5344CB8AC3E}">
        <p14:creationId xmlns:p14="http://schemas.microsoft.com/office/powerpoint/2010/main" val="222861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F6B4BFC-CA68-84F1-EF7F-A8AED33C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4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A323B41-A525-AA0A-381F-01041002681B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5E2898-9965-9F65-B30A-C67260893A4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CDFABA3C-E672-BE80-D04E-05D0D609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DF53655-8F18-DD01-4A8A-CB5BD6F1F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68" y="225931"/>
            <a:ext cx="11729664" cy="64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A3C9821-2E71-C58C-4273-07AE7E45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F567416-E644-2C62-95C1-81DC6173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E4448E-D4B1-0749-65F3-05CB554C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352D-1E3E-47D6-8177-E4CCAC5E4CD1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FA43920-90F4-F89E-509B-DF7325D5A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83" y="1447423"/>
            <a:ext cx="6685569" cy="41677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b="0" i="0" err="1">
                <a:solidFill>
                  <a:srgbClr val="000000"/>
                </a:solidFill>
                <a:effectLst/>
                <a:latin typeface="ars_maquette_web_one"/>
              </a:rPr>
              <a:t>Bufetat</a:t>
            </a:r>
            <a:r>
              <a:rPr lang="nb-NO" sz="1600" b="0" i="0">
                <a:solidFill>
                  <a:srgbClr val="000000"/>
                </a:solidFill>
                <a:effectLst/>
                <a:latin typeface="ars_maquette_web_one"/>
              </a:rPr>
              <a:t> har ansvaret for å rekruttere fosterhjem og skal skaffe egnede fosterhjem og beredskapshjem når kommunene ber om det.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b="0" i="0">
                <a:solidFill>
                  <a:srgbClr val="000000"/>
                </a:solidFill>
                <a:effectLst/>
                <a:latin typeface="ars_maquette_web_one"/>
              </a:rPr>
              <a:t>Kommunene kan også rekruttere fosterhjem, og det er lovpålagt at barnevernstjenesten i kommunen alltid skal vurdere om noen i barnets egen familie eller nære nettverk kan være fosterhjem.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000000"/>
                </a:solidFill>
                <a:latin typeface="ars_maquette_web_one"/>
              </a:rPr>
              <a:t>Årlig trengs det rundt 1.000 fosterhjem i Norge. </a:t>
            </a:r>
            <a:r>
              <a:rPr lang="nb-NO" sz="1600" err="1">
                <a:solidFill>
                  <a:srgbClr val="000000"/>
                </a:solidFill>
                <a:latin typeface="ars_maquette_web_one"/>
              </a:rPr>
              <a:t>Bufetat</a:t>
            </a:r>
            <a:r>
              <a:rPr lang="nb-NO" sz="1600">
                <a:solidFill>
                  <a:srgbClr val="000000"/>
                </a:solidFill>
                <a:latin typeface="ars_maquette_web_one"/>
              </a:rPr>
              <a:t> region Midt har de tre siste årene klart å rekruttere mellom 60-70 hjem årlig. Det er 40 færre enn i 2018.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err="1">
                <a:solidFill>
                  <a:srgbClr val="000000"/>
                </a:solidFill>
                <a:latin typeface="ars_maquette_web_one"/>
              </a:rPr>
              <a:t>Bufetat</a:t>
            </a:r>
            <a:r>
              <a:rPr lang="nb-NO" sz="1600">
                <a:solidFill>
                  <a:srgbClr val="000000"/>
                </a:solidFill>
                <a:latin typeface="ars_maquette_web_one"/>
              </a:rPr>
              <a:t> registrerte en stor nedgang i antall henvisninger fra kommunene i 2022, men tallet svinger fra år til år. 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6BB9D1E6-8531-0F6A-197C-F987752C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672040"/>
          </a:xfrm>
        </p:spPr>
        <p:txBody>
          <a:bodyPr/>
          <a:lstStyle/>
          <a:p>
            <a:r>
              <a:rPr lang="nb-NO"/>
              <a:t>Rekruttering av fosterhjem</a:t>
            </a:r>
          </a:p>
        </p:txBody>
      </p:sp>
      <p:pic>
        <p:nvPicPr>
          <p:cNvPr id="10" name="Bilde 9" descr="Bakfra av person med jeans og barn iført ryggsekk som holder hender">
            <a:extLst>
              <a:ext uri="{FF2B5EF4-FFF2-40B4-BE49-F238E27FC236}">
                <a16:creationId xmlns:a16="http://schemas.microsoft.com/office/drawing/2014/main" id="{4D2D7DE5-CC94-4620-8A24-7274B5485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50" y="1458919"/>
            <a:ext cx="3935186" cy="262345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9AB3970-0903-8123-ABAE-3722D3CC67BD}"/>
              </a:ext>
            </a:extLst>
          </p:cNvPr>
          <p:cNvSpPr txBox="1"/>
          <p:nvPr/>
        </p:nvSpPr>
        <p:spPr>
          <a:xfrm>
            <a:off x="8670579" y="4263705"/>
            <a:ext cx="3204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200">
                <a:hlinkClick r:id="rId3"/>
              </a:rPr>
              <a:t>Sju fakta om oppfølging av </a:t>
            </a:r>
            <a:r>
              <a:rPr lang="nn-NO" sz="1200" err="1">
                <a:hlinkClick r:id="rId3"/>
              </a:rPr>
              <a:t>fosterhjem</a:t>
            </a:r>
            <a:r>
              <a:rPr lang="nn-NO" sz="1200">
                <a:hlinkClick r:id="rId3"/>
              </a:rPr>
              <a:t> | </a:t>
            </a:r>
            <a:r>
              <a:rPr lang="nn-NO" sz="1200" err="1">
                <a:hlinkClick r:id="rId3"/>
              </a:rPr>
              <a:t>Bufdir</a:t>
            </a:r>
            <a:endParaRPr lang="nb-NO" sz="120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693C317-D45A-BB91-173A-6E7D4DC49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91" y="4699859"/>
            <a:ext cx="5025079" cy="7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1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A3C9821-2E71-C58C-4273-07AE7E45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F567416-E644-2C62-95C1-81DC6173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E4448E-D4B1-0749-65F3-05CB554C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352D-1E3E-47D6-8177-E4CCAC5E4CD1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FA43920-90F4-F89E-509B-DF7325D5A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34" y="959667"/>
            <a:ext cx="6685569" cy="54592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000000"/>
                </a:solidFill>
                <a:latin typeface="ars_maquette_web_one"/>
              </a:rPr>
              <a:t>D</a:t>
            </a:r>
            <a:r>
              <a:rPr lang="nb-NO" sz="1600" b="0" i="0">
                <a:solidFill>
                  <a:srgbClr val="000000"/>
                </a:solidFill>
                <a:effectLst/>
                <a:latin typeface="ars_maquette_web_one"/>
              </a:rPr>
              <a:t>et er lovpålagt at barnevernstjenesten i kommunen alltid skal vurdere om noen i barnets egen familie eller nære nettverk kan være fosterhjem.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b="0" i="0">
                <a:solidFill>
                  <a:srgbClr val="000000"/>
                </a:solidFill>
                <a:effectLst/>
                <a:latin typeface="ars_maquette_web_one"/>
              </a:rPr>
              <a:t>Tjenestekataloger utarbeidet ved </a:t>
            </a:r>
            <a:r>
              <a:rPr lang="nb-NO" sz="1600" b="0" i="0" err="1">
                <a:solidFill>
                  <a:srgbClr val="000000"/>
                </a:solidFill>
                <a:effectLst/>
                <a:latin typeface="ars_maquette_web_one"/>
              </a:rPr>
              <a:t>Bufdir</a:t>
            </a:r>
            <a:r>
              <a:rPr lang="nb-NO" sz="1600" b="0" i="0">
                <a:solidFill>
                  <a:srgbClr val="000000"/>
                </a:solidFill>
                <a:effectLst/>
                <a:latin typeface="ars_maquette_web_one"/>
              </a:rPr>
              <a:t> og gjelder fra </a:t>
            </a:r>
            <a:r>
              <a:rPr lang="nb-NO" sz="1600">
                <a:solidFill>
                  <a:srgbClr val="000000"/>
                </a:solidFill>
                <a:latin typeface="ars_maquette_web_one"/>
              </a:rPr>
              <a:t>1. januar 2022. De skal gi en enkel og samlet oversikt over </a:t>
            </a:r>
            <a:r>
              <a:rPr lang="nb-NO" sz="1600" err="1">
                <a:solidFill>
                  <a:srgbClr val="000000"/>
                </a:solidFill>
                <a:latin typeface="ars_maquette_web_one"/>
              </a:rPr>
              <a:t>Bufetat</a:t>
            </a:r>
            <a:r>
              <a:rPr lang="nb-NO" sz="1600">
                <a:solidFill>
                  <a:srgbClr val="000000"/>
                </a:solidFill>
                <a:latin typeface="ars_maquette_web_one"/>
              </a:rPr>
              <a:t> og kommunenes tjenestetilbud til utsatte barn, ungdom og familier.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b="0" i="0">
                <a:solidFill>
                  <a:srgbClr val="000000"/>
                </a:solidFill>
                <a:effectLst/>
                <a:latin typeface="ars_maquette_web_one"/>
              </a:rPr>
              <a:t>Tjenestekatalog fosterhjem </a:t>
            </a:r>
            <a:r>
              <a:rPr lang="nb-NO" sz="1600">
                <a:solidFill>
                  <a:srgbClr val="000000"/>
                </a:solidFill>
                <a:latin typeface="ars_maquette_web_one"/>
              </a:rPr>
              <a:t>om </a:t>
            </a:r>
            <a:r>
              <a:rPr lang="nb-NO" sz="1600" b="0" i="0">
                <a:solidFill>
                  <a:srgbClr val="000000"/>
                </a:solidFill>
                <a:effectLst/>
                <a:latin typeface="ars_maquette_web_one"/>
              </a:rPr>
              <a:t>dagens tema: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err="1">
                <a:solidFill>
                  <a:srgbClr val="000000"/>
                </a:solidFill>
                <a:latin typeface="ars_maquette_web_one"/>
              </a:rPr>
              <a:t>Bufetat</a:t>
            </a:r>
            <a:r>
              <a:rPr lang="nb-NO" sz="1600">
                <a:solidFill>
                  <a:srgbClr val="000000"/>
                </a:solidFill>
                <a:latin typeface="ars_maquette_web_one"/>
              </a:rPr>
              <a:t> skal bistå kommunene på anmodning med rekruttering i familie og nære nettverk.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b="0" i="0" err="1">
                <a:solidFill>
                  <a:srgbClr val="000000"/>
                </a:solidFill>
                <a:effectLst/>
                <a:latin typeface="ars_maquette_web_one"/>
              </a:rPr>
              <a:t>Bufetat</a:t>
            </a:r>
            <a:r>
              <a:rPr lang="nb-NO" sz="1600" b="0" i="0">
                <a:solidFill>
                  <a:srgbClr val="000000"/>
                </a:solidFill>
                <a:effectLst/>
                <a:latin typeface="ars_maquette_web_one"/>
              </a:rPr>
              <a:t> skal tilby opplæring til alle fosterforeldre. Tilbudet skal også gjelde fosterfamilier som er rekruttert i barnets familie og nære nettverk.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>
                <a:solidFill>
                  <a:srgbClr val="000000"/>
                </a:solidFill>
                <a:latin typeface="ars_maquette_web_one"/>
              </a:rPr>
              <a:t>Når kommunene søker å finne fosterhjem i barnets familie og nære nettverk, kan de be </a:t>
            </a:r>
            <a:r>
              <a:rPr lang="nb-NO" sz="1600" err="1">
                <a:solidFill>
                  <a:srgbClr val="000000"/>
                </a:solidFill>
                <a:latin typeface="ars_maquette_web_one"/>
              </a:rPr>
              <a:t>Bufetat</a:t>
            </a:r>
            <a:r>
              <a:rPr lang="nb-NO" sz="1600">
                <a:solidFill>
                  <a:srgbClr val="000000"/>
                </a:solidFill>
                <a:latin typeface="ars_maquette_web_one"/>
              </a:rPr>
              <a:t> om å få tildelt en familierådskoordinator som hjelper familien med å gjennomføre ett familieråd.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b="0" i="0">
                <a:solidFill>
                  <a:srgbClr val="000000"/>
                </a:solidFill>
                <a:effectLst/>
                <a:latin typeface="ars_maquette_web_one"/>
              </a:rPr>
              <a:t>Når det avholdes ett familieråd, </a:t>
            </a:r>
            <a:r>
              <a:rPr lang="nb-NO" sz="1600">
                <a:solidFill>
                  <a:srgbClr val="000000"/>
                </a:solidFill>
                <a:latin typeface="ars_maquette_web_one"/>
              </a:rPr>
              <a:t>tilbyr fosterhjemstjenesten å holde ett informasjonsmøte om å være fosterhjem for familien.</a:t>
            </a:r>
          </a:p>
          <a:p>
            <a:pPr marL="342900" indent="-342900"/>
            <a:r>
              <a:rPr lang="nb-NO" sz="1600">
                <a:solidFill>
                  <a:srgbClr val="000000"/>
                </a:solidFill>
                <a:latin typeface="ars_maquette_web_one"/>
              </a:rPr>
              <a:t>Vi tar med også her: </a:t>
            </a:r>
            <a:r>
              <a:rPr lang="nb-NO" sz="1600" b="0" i="0">
                <a:solidFill>
                  <a:srgbClr val="000000"/>
                </a:solidFill>
                <a:effectLst/>
                <a:latin typeface="ars_maquette_web_one"/>
              </a:rPr>
              <a:t>barnets rekrutteringsplan. Samarbeid med kommune og barnet og familien om plan for rekrutteringsaktivteter som er skreddersydd for det enkelte barns behov og ønsker.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b="0" i="0">
              <a:solidFill>
                <a:srgbClr val="000000"/>
              </a:solidFill>
              <a:effectLst/>
              <a:latin typeface="ars_maquette_web_one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6BB9D1E6-8531-0F6A-197C-F987752C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0"/>
            <a:ext cx="10463784" cy="308655"/>
          </a:xfrm>
        </p:spPr>
        <p:txBody>
          <a:bodyPr/>
          <a:lstStyle/>
          <a:p>
            <a:br>
              <a:rPr lang="nb-NO"/>
            </a:br>
            <a:br>
              <a:rPr lang="nb-NO"/>
            </a:br>
            <a:r>
              <a:rPr lang="nb-NO" sz="2400"/>
              <a:t>Forts.</a:t>
            </a:r>
          </a:p>
        </p:txBody>
      </p:sp>
      <p:pic>
        <p:nvPicPr>
          <p:cNvPr id="10" name="Bilde 9" descr="Bakfra av person med jeans og barn iført ryggsekk som holder hender">
            <a:extLst>
              <a:ext uri="{FF2B5EF4-FFF2-40B4-BE49-F238E27FC236}">
                <a16:creationId xmlns:a16="http://schemas.microsoft.com/office/drawing/2014/main" id="{4D2D7DE5-CC94-4620-8A24-7274B5485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50" y="1458919"/>
            <a:ext cx="3935186" cy="262345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9AB3970-0903-8123-ABAE-3722D3CC67BD}"/>
              </a:ext>
            </a:extLst>
          </p:cNvPr>
          <p:cNvSpPr txBox="1"/>
          <p:nvPr/>
        </p:nvSpPr>
        <p:spPr>
          <a:xfrm>
            <a:off x="8670579" y="4263705"/>
            <a:ext cx="3204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200">
                <a:hlinkClick r:id="rId3"/>
              </a:rPr>
              <a:t>Sju fakta om oppfølging av </a:t>
            </a:r>
            <a:r>
              <a:rPr lang="nn-NO" sz="1200" err="1">
                <a:hlinkClick r:id="rId3"/>
              </a:rPr>
              <a:t>fosterhjem</a:t>
            </a:r>
            <a:r>
              <a:rPr lang="nn-NO" sz="1200">
                <a:hlinkClick r:id="rId3"/>
              </a:rPr>
              <a:t> | </a:t>
            </a:r>
            <a:r>
              <a:rPr lang="nn-NO" sz="1200" err="1">
                <a:hlinkClick r:id="rId3"/>
              </a:rPr>
              <a:t>Bufdir</a:t>
            </a: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396459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A3C9821-2E71-C58C-4273-07AE7E45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7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F567416-E644-2C62-95C1-81DC6173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E4448E-D4B1-0749-65F3-05CB554C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352D-1E3E-47D6-8177-E4CCAC5E4CD1}" type="datetime1">
              <a:rPr lang="nb-NO" smtClean="0"/>
              <a:t>13.04.2023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FA43920-90F4-F89E-509B-DF7325D5A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8" y="1345148"/>
            <a:ext cx="4876292" cy="267652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I Trøndelag behandles i snitt de tre siste årene 60-80 fosterhjemshenvisninger til enhver tid.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Tilgjengelige hjem  vår base har gått ned år for år (graf til høyre)</a:t>
            </a:r>
            <a:endParaRPr lang="nb-NO" sz="18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Samtidig holder andelen plasseringer i familie og nettverk seg høyt (30-50%).</a:t>
            </a:r>
            <a:endParaRPr lang="nb-NO" sz="1800">
              <a:cs typeface="Calibri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6BB9D1E6-8531-0F6A-197C-F987752C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672040"/>
          </a:xfrm>
        </p:spPr>
        <p:txBody>
          <a:bodyPr/>
          <a:lstStyle/>
          <a:p>
            <a:r>
              <a:rPr lang="nb-NO"/>
              <a:t>Fosterhjem 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7B50DC-BDDF-5E10-6E28-BA4D2ECA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742" y="1345147"/>
            <a:ext cx="5918794" cy="254105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43D6011-7C9C-8CAA-12F8-AF14BC9A3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615" y="4519826"/>
            <a:ext cx="2382520" cy="1384913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6647BF6-FD84-C5DC-7D57-C8A6EC3E3B2D}"/>
              </a:ext>
            </a:extLst>
          </p:cNvPr>
          <p:cNvSpPr txBox="1"/>
          <p:nvPr/>
        </p:nvSpPr>
        <p:spPr>
          <a:xfrm>
            <a:off x="974119" y="4125245"/>
            <a:ext cx="428827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nb-NO" sz="1400" b="1">
              <a:solidFill>
                <a:srgbClr val="000000"/>
              </a:solidFill>
              <a:latin typeface="ars_maquette_web_one"/>
            </a:endParaRPr>
          </a:p>
        </p:txBody>
      </p:sp>
    </p:spTree>
    <p:extLst>
      <p:ext uri="{BB962C8B-B14F-4D97-AF65-F5344CB8AC3E}">
        <p14:creationId xmlns:p14="http://schemas.microsoft.com/office/powerpoint/2010/main" val="119898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BB2C1DA0-F88C-4FEC-B37B-52AC750C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i="0">
                <a:solidFill>
                  <a:srgbClr val="212529"/>
                </a:solidFill>
                <a:effectLst/>
                <a:latin typeface="ars_maquette_web_one"/>
              </a:rPr>
              <a:t>Familieråd - </a:t>
            </a:r>
            <a:r>
              <a:rPr lang="nb-NO" b="0">
                <a:solidFill>
                  <a:srgbClr val="212529"/>
                </a:solidFill>
                <a:latin typeface="ars_maquette_web_one"/>
              </a:rPr>
              <a:t>jobber frem ressurser og løsninger</a:t>
            </a:r>
            <a:r>
              <a:rPr lang="nb-NO" b="0" i="0">
                <a:solidFill>
                  <a:srgbClr val="212529"/>
                </a:solidFill>
                <a:effectLst/>
                <a:latin typeface="ars_maquette_web_one"/>
              </a:rPr>
              <a:t> for barnet i slekt og nettverk</a:t>
            </a:r>
            <a:br>
              <a:rPr lang="nb-NO" b="0" i="0">
                <a:effectLst/>
                <a:latin typeface="ars_maquette_web_one"/>
              </a:rPr>
            </a:br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FA96132-EFFA-4C74-99D1-955E7488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928" y="1166699"/>
            <a:ext cx="5165409" cy="495418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71AE924-8006-9249-FDCE-22752A086ED0}"/>
              </a:ext>
            </a:extLst>
          </p:cNvPr>
          <p:cNvSpPr txBox="1"/>
          <p:nvPr/>
        </p:nvSpPr>
        <p:spPr>
          <a:xfrm>
            <a:off x="541541" y="4348066"/>
            <a:ext cx="594139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Nye barn med familieråd har vært nokså stabilt siste tre år i Trøndelag.</a:t>
            </a:r>
            <a:endParaRPr lang="en-US">
              <a:cs typeface="Calibri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74F320E-5F65-D03A-2655-68765090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62" y="1095830"/>
            <a:ext cx="6068272" cy="32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0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92C18-0FA4-E32A-EC66-F8DB56F69AD0}"/>
              </a:ext>
            </a:extLst>
          </p:cNvPr>
          <p:cNvSpPr txBox="1"/>
          <p:nvPr/>
        </p:nvSpPr>
        <p:spPr>
          <a:xfrm>
            <a:off x="6676360" y="1708606"/>
            <a:ext cx="492369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4000" b="1">
                <a:solidFill>
                  <a:srgbClr val="403E40"/>
                </a:solidFill>
                <a:cs typeface="Calibri"/>
              </a:rPr>
              <a:t>Opplæring (og utredning) av fosterhjem i familie og nære nettverk </a:t>
            </a:r>
          </a:p>
        </p:txBody>
      </p:sp>
    </p:spTree>
    <p:extLst>
      <p:ext uri="{BB962C8B-B14F-4D97-AF65-F5344CB8AC3E}">
        <p14:creationId xmlns:p14="http://schemas.microsoft.com/office/powerpoint/2010/main" val="3533098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ufdir">
  <a:themeElements>
    <a:clrScheme name="BUFETAT">
      <a:dk1>
        <a:sysClr val="windowText" lastClr="000000"/>
      </a:dk1>
      <a:lt1>
        <a:sysClr val="window" lastClr="FFFFFF"/>
      </a:lt1>
      <a:dk2>
        <a:srgbClr val="403E40"/>
      </a:dk2>
      <a:lt2>
        <a:srgbClr val="F0F5F2"/>
      </a:lt2>
      <a:accent1>
        <a:srgbClr val="EA7351"/>
      </a:accent1>
      <a:accent2>
        <a:srgbClr val="201E20"/>
      </a:accent2>
      <a:accent3>
        <a:srgbClr val="A9A487"/>
      </a:accent3>
      <a:accent4>
        <a:srgbClr val="B6CFBF"/>
      </a:accent4>
      <a:accent5>
        <a:srgbClr val="897A1B"/>
      </a:accent5>
      <a:accent6>
        <a:srgbClr val="2A556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fetat_PPT.potx" id="{0ECB55E3-DA68-4F23-9BE0-8E9FE5425EA4}" vid="{1CC97AFF-9839-488D-B47D-6C6D25C7B0D5}"/>
    </a:ext>
  </a:extLst>
</a:theme>
</file>

<file path=ppt/theme/theme2.xml><?xml version="1.0" encoding="utf-8"?>
<a:theme xmlns:a="http://schemas.openxmlformats.org/drawingml/2006/main" name="1_Fosterhjemsopplæring">
  <a:themeElements>
    <a:clrScheme name="Fosterhjemsopplær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1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59D69CD75C542B526D04F2CA82F67" ma:contentTypeVersion="19" ma:contentTypeDescription="Create a new document." ma:contentTypeScope="" ma:versionID="ab482bd1f8486c7624638f9eb1d27f55">
  <xsd:schema xmlns:xsd="http://www.w3.org/2001/XMLSchema" xmlns:xs="http://www.w3.org/2001/XMLSchema" xmlns:p="http://schemas.microsoft.com/office/2006/metadata/properties" xmlns:ns2="7982eeb7-045d-482f-9d91-9bf461dc61ba" xmlns:ns3="13c7c37d-7768-4db5-8c75-beeb1038d498" targetNamespace="http://schemas.microsoft.com/office/2006/metadata/properties" ma:root="true" ma:fieldsID="634efae4988d318f32cfadf2b817b72f" ns2:_="" ns3:_="">
    <xsd:import namespace="7982eeb7-045d-482f-9d91-9bf461dc61ba"/>
    <xsd:import namespace="13c7c37d-7768-4db5-8c75-beeb1038d498"/>
    <xsd:element name="properties">
      <xsd:complexType>
        <xsd:sequence>
          <xsd:element name="documentManagement">
            <xsd:complexType>
              <xsd:all>
                <xsd:element ref="ns2:Dato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4af501492b64858ae9f2dfd8c006b1b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2eeb7-045d-482f-9d91-9bf461dc61ba" elementFormDefault="qualified">
    <xsd:import namespace="http://schemas.microsoft.com/office/2006/documentManagement/types"/>
    <xsd:import namespace="http://schemas.microsoft.com/office/infopath/2007/PartnerControls"/>
    <xsd:element name="Dato" ma:index="2" nillable="true" ma:displayName="Dato" ma:description="Dato for møte" ma:format="DateOnly" ma:internalName="Dato" ma:readOnly="false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m4af501492b64858ae9f2dfd8c006b1b" ma:index="19" nillable="true" ma:taxonomy="true" ma:internalName="m4af501492b64858ae9f2dfd8c006b1b" ma:taxonomyFieldName="Enhet" ma:displayName="Enhet" ma:readOnly="false" ma:default="1;#Region Midt-Norge|6ccaf0cb-7fea-4fa1-b646-842b777277cb" ma:fieldId="{64af5014-92b6-4858-ae9f-2dfd8c006b1b}" ma:sspId="649f7e7b-50f8-4096-bd68-01945d5e42ca" ma:termSetId="3813d7f5-6954-4127-b15c-3a02564ef21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7c37d-7768-4db5-8c75-beeb1038d4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0" nillable="true" ma:displayName="Taxonomy Catch All Column" ma:hidden="true" ma:list="{f7f2a049-dbe6-4f3b-af7c-b602d523835c}" ma:internalName="TaxCatchAll" ma:readOnly="false" ma:showField="CatchAllData" ma:web="13c7c37d-7768-4db5-8c75-beeb1038d4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c7c37d-7768-4db5-8c75-beeb1038d498">
      <Value>1</Value>
    </TaxCatchAll>
    <SharedWithUsers xmlns="13c7c37d-7768-4db5-8c75-beeb1038d498">
      <UserInfo>
        <DisplayName>Kari Tveit</DisplayName>
        <AccountId>50</AccountId>
        <AccountType/>
      </UserInfo>
      <UserInfo>
        <DisplayName>Vilde Kofoed Øyen</DisplayName>
        <AccountId>1341</AccountId>
        <AccountType/>
      </UserInfo>
    </SharedWithUsers>
    <m4af501492b64858ae9f2dfd8c006b1b xmlns="7982eeb7-045d-482f-9d91-9bf461dc61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 Midt-Norge</TermName>
          <TermId xmlns="http://schemas.microsoft.com/office/infopath/2007/PartnerControls">6ccaf0cb-7fea-4fa1-b646-842b777277cb</TermId>
        </TermInfo>
      </Terms>
    </m4af501492b64858ae9f2dfd8c006b1b>
    <Dato xmlns="7982eeb7-045d-482f-9d91-9bf461dc61ba" xsi:nil="true"/>
  </documentManagement>
</p:properties>
</file>

<file path=customXml/itemProps1.xml><?xml version="1.0" encoding="utf-8"?>
<ds:datastoreItem xmlns:ds="http://schemas.openxmlformats.org/officeDocument/2006/customXml" ds:itemID="{CBA51F29-F317-471F-A15F-A6C14CC4FFE0}">
  <ds:schemaRefs>
    <ds:schemaRef ds:uri="13c7c37d-7768-4db5-8c75-beeb1038d498"/>
    <ds:schemaRef ds:uri="7982eeb7-045d-482f-9d91-9bf461dc61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863047-50E2-4581-B004-6731E021AC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33D960-CCC1-4430-89E4-03104779B71C}">
  <ds:schemaRefs>
    <ds:schemaRef ds:uri="13c7c37d-7768-4db5-8c75-beeb1038d498"/>
    <ds:schemaRef ds:uri="355e6cc8-0525-4817-ba01-298671346e83"/>
    <ds:schemaRef ds:uri="71447df4-366a-4d24-aec0-a556d5bf9645"/>
    <ds:schemaRef ds:uri="7982eeb7-045d-482f-9d91-9bf461dc61ba"/>
    <ds:schemaRef ds:uri="9c0d344a-5a2e-43ac-a17a-1fbc91e98fd5"/>
    <ds:schemaRef ds:uri="fc9dee0a-27b1-49c7-877e-c75933068e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Bufetat_PPT</Template>
  <Application>Microsoft Office PowerPoint</Application>
  <PresentationFormat>Widescreen</PresentationFormat>
  <Slides>12</Slides>
  <Notes>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Bufdir</vt:lpstr>
      <vt:lpstr>1_Fosterhjemsopplæring</vt:lpstr>
      <vt:lpstr>Samarbeid Bufetat og kommunene. Tilbud fra Bufetat ifm rekruttering i familie og nære nettverk. </vt:lpstr>
      <vt:lpstr>Fosterhjem – Midtnorske barn overordnet</vt:lpstr>
      <vt:lpstr>Nasjonale trender kommunale fosterhjem:  liten nedgang Midt-Norge</vt:lpstr>
      <vt:lpstr>PowerPoint Presentation</vt:lpstr>
      <vt:lpstr>Rekruttering av fosterhjem</vt:lpstr>
      <vt:lpstr>  Forts.</vt:lpstr>
      <vt:lpstr>Fosterhjem </vt:lpstr>
      <vt:lpstr>Familieråd - jobber frem ressurser og løsninger for barnet i slekt og nettverk </vt:lpstr>
      <vt:lpstr>PowerPoint Presentation</vt:lpstr>
      <vt:lpstr>PowerPoint Presentation</vt:lpstr>
      <vt:lpstr>STANDARDISERT MODELL VURDERINGSPROSESS </vt:lpstr>
      <vt:lpstr>Anbefaling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Kristiansunds bruk av Bufetats tjenester</dc:title>
  <dc:creator>Malvin Eriksen</dc:creator>
  <cp:revision>1</cp:revision>
  <dcterms:created xsi:type="dcterms:W3CDTF">2022-06-21T13:25:50Z</dcterms:created>
  <dcterms:modified xsi:type="dcterms:W3CDTF">2023-04-14T06:25:22Z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0x010100ABB59D69CD75C542B526D04F2CA82F67</vt:lpwstr>
  </property>
  <property fmtid="{D5CDD505-2E9C-101B-9397-08002B2CF9AE}" pid="3" name="MediaServiceImageTags">
    <vt:lpwstr/>
  </property>
  <property fmtid="{D5CDD505-2E9C-101B-9397-08002B2CF9AE}" pid="4" name="Enhet">
    <vt:lpwstr>1;#Region Midt-Norge|6ccaf0cb-7fea-4fa1-b646-842b777277cb</vt:lpwstr>
  </property>
</Properties>
</file>