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579" r:id="rId4"/>
    <p:sldId id="605" r:id="rId5"/>
    <p:sldId id="606" r:id="rId6"/>
    <p:sldId id="607" r:id="rId7"/>
    <p:sldId id="608" r:id="rId8"/>
    <p:sldId id="610" r:id="rId9"/>
    <p:sldId id="609" r:id="rId10"/>
    <p:sldId id="611" r:id="rId11"/>
    <p:sldId id="618" r:id="rId12"/>
    <p:sldId id="612" r:id="rId13"/>
    <p:sldId id="615" r:id="rId14"/>
    <p:sldId id="613" r:id="rId15"/>
    <p:sldId id="614" r:id="rId16"/>
    <p:sldId id="616" r:id="rId17"/>
    <p:sldId id="619" r:id="rId18"/>
    <p:sldId id="620" r:id="rId19"/>
    <p:sldId id="621" r:id="rId20"/>
  </p:sldIdLst>
  <p:sldSz cx="12192000" cy="6858000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42F"/>
    <a:srgbClr val="000000"/>
    <a:srgbClr val="00244E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85FDC9-D318-4A72-9295-498780776AB8}" v="1484" dt="2021-09-14T17:06:20.1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73245" autoAdjust="0"/>
  </p:normalViewPr>
  <p:slideViewPr>
    <p:cSldViewPr snapToGrid="0">
      <p:cViewPr varScale="1">
        <p:scale>
          <a:sx n="49" d="100"/>
          <a:sy n="49" d="100"/>
        </p:scale>
        <p:origin x="112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53FAC-C38E-4B0E-8737-142BD59048B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F6748A57-F922-4B61-A69B-573E4CF30769}">
      <dgm:prSet phldrT="[Tekst]" custT="1"/>
      <dgm:spPr/>
      <dgm:t>
        <a:bodyPr/>
        <a:lstStyle/>
        <a:p>
          <a:r>
            <a:rPr lang="nb-NO" sz="1800" dirty="0"/>
            <a:t>Individuelle tiltak</a:t>
          </a:r>
        </a:p>
        <a:p>
          <a:r>
            <a:rPr lang="nb-NO" sz="1200" b="1" dirty="0"/>
            <a:t>SAMARBEIDSFORUM</a:t>
          </a:r>
        </a:p>
      </dgm:t>
    </dgm:pt>
    <dgm:pt modelId="{C532EBE9-61AA-47CE-9311-71396908B7F6}" type="parTrans" cxnId="{2939AF83-6624-45DC-9A2C-A5CA4D1C81D1}">
      <dgm:prSet/>
      <dgm:spPr/>
      <dgm:t>
        <a:bodyPr/>
        <a:lstStyle/>
        <a:p>
          <a:endParaRPr lang="nb-NO"/>
        </a:p>
      </dgm:t>
    </dgm:pt>
    <dgm:pt modelId="{5E999445-8949-46E5-8EA6-9BDC4F306F73}" type="sibTrans" cxnId="{2939AF83-6624-45DC-9A2C-A5CA4D1C81D1}">
      <dgm:prSet/>
      <dgm:spPr/>
      <dgm:t>
        <a:bodyPr/>
        <a:lstStyle/>
        <a:p>
          <a:endParaRPr lang="nb-NO"/>
        </a:p>
      </dgm:t>
    </dgm:pt>
    <dgm:pt modelId="{6E07961B-7F23-43A0-8B3B-1FE372633C28}">
      <dgm:prSet phldrT="[Tekst]" custT="1"/>
      <dgm:spPr/>
      <dgm:t>
        <a:bodyPr/>
        <a:lstStyle/>
        <a:p>
          <a:r>
            <a:rPr lang="nb-NO" sz="1600" dirty="0" err="1"/>
            <a:t>Ablu</a:t>
          </a:r>
          <a:r>
            <a:rPr lang="nb-NO" sz="1600" dirty="0"/>
            <a:t> samisk</a:t>
          </a:r>
        </a:p>
      </dgm:t>
    </dgm:pt>
    <dgm:pt modelId="{C7F030E9-F177-4859-AA2D-55BBB9C62123}" type="parTrans" cxnId="{675AC57D-35BE-44C4-9367-809F4A064D2A}">
      <dgm:prSet/>
      <dgm:spPr/>
      <dgm:t>
        <a:bodyPr/>
        <a:lstStyle/>
        <a:p>
          <a:endParaRPr lang="nb-NO"/>
        </a:p>
      </dgm:t>
    </dgm:pt>
    <dgm:pt modelId="{AFEC91E4-3DD7-4A83-AFBC-8F3B3473A058}" type="sibTrans" cxnId="{675AC57D-35BE-44C4-9367-809F4A064D2A}">
      <dgm:prSet/>
      <dgm:spPr/>
      <dgm:t>
        <a:bodyPr/>
        <a:lstStyle/>
        <a:p>
          <a:endParaRPr lang="nb-NO"/>
        </a:p>
      </dgm:t>
    </dgm:pt>
    <dgm:pt modelId="{E728BA80-27E7-4841-BE84-64219E246F15}">
      <dgm:prSet phldrT="[Tekst]" custT="1"/>
      <dgm:spPr/>
      <dgm:t>
        <a:bodyPr/>
        <a:lstStyle/>
        <a:p>
          <a:endParaRPr lang="nb-NO" sz="1600" dirty="0"/>
        </a:p>
      </dgm:t>
    </dgm:pt>
    <dgm:pt modelId="{F2000E9E-4A06-45A5-8B5B-92EF8D0CEF06}" type="parTrans" cxnId="{C7EF984D-3128-4640-9B8F-2AFA830ABFD4}">
      <dgm:prSet/>
      <dgm:spPr/>
      <dgm:t>
        <a:bodyPr/>
        <a:lstStyle/>
        <a:p>
          <a:endParaRPr lang="nb-NO"/>
        </a:p>
      </dgm:t>
    </dgm:pt>
    <dgm:pt modelId="{281EB9A3-DB2F-43DB-AC29-1126D4612878}" type="sibTrans" cxnId="{C7EF984D-3128-4640-9B8F-2AFA830ABFD4}">
      <dgm:prSet/>
      <dgm:spPr/>
      <dgm:t>
        <a:bodyPr/>
        <a:lstStyle/>
        <a:p>
          <a:endParaRPr lang="nb-NO"/>
        </a:p>
      </dgm:t>
    </dgm:pt>
    <dgm:pt modelId="{AFC90211-37F9-4AEF-9B05-77DDD22F1840}">
      <dgm:prSet phldrT="[Tekst]" custT="1"/>
      <dgm:spPr/>
      <dgm:t>
        <a:bodyPr/>
        <a:lstStyle/>
        <a:p>
          <a:r>
            <a:rPr lang="nb-NO" sz="1600" dirty="0"/>
            <a:t>Annet? vurderes årlig</a:t>
          </a:r>
        </a:p>
      </dgm:t>
    </dgm:pt>
    <dgm:pt modelId="{597D4377-9EF2-46DF-8AF8-FACEA4479015}" type="parTrans" cxnId="{C4136017-685D-4623-9AF3-262848B3AFFC}">
      <dgm:prSet/>
      <dgm:spPr/>
      <dgm:t>
        <a:bodyPr/>
        <a:lstStyle/>
        <a:p>
          <a:endParaRPr lang="nb-NO"/>
        </a:p>
      </dgm:t>
    </dgm:pt>
    <dgm:pt modelId="{7DD957E2-7697-457C-BEF0-6DBD9DFBB75F}" type="sibTrans" cxnId="{C4136017-685D-4623-9AF3-262848B3AFFC}">
      <dgm:prSet/>
      <dgm:spPr/>
      <dgm:t>
        <a:bodyPr/>
        <a:lstStyle/>
        <a:p>
          <a:endParaRPr lang="nb-NO"/>
        </a:p>
      </dgm:t>
    </dgm:pt>
    <dgm:pt modelId="{DC525D7C-1D76-4500-BB1A-E5D4B8990D7D}">
      <dgm:prSet phldrT="[Tekst]" custT="1"/>
      <dgm:spPr/>
      <dgm:t>
        <a:bodyPr/>
        <a:lstStyle/>
        <a:p>
          <a:endParaRPr lang="nb-NO" sz="1600" dirty="0"/>
        </a:p>
      </dgm:t>
    </dgm:pt>
    <dgm:pt modelId="{EA48C1F2-3C8B-44EB-ABF1-C495B210F421}" type="parTrans" cxnId="{CA818F8B-67C7-410A-9E38-2D352725F596}">
      <dgm:prSet/>
      <dgm:spPr/>
      <dgm:t>
        <a:bodyPr/>
        <a:lstStyle/>
        <a:p>
          <a:endParaRPr lang="nb-NO"/>
        </a:p>
      </dgm:t>
    </dgm:pt>
    <dgm:pt modelId="{BF85C51A-45B8-41CE-9AAD-CABEFE79BC61}" type="sibTrans" cxnId="{CA818F8B-67C7-410A-9E38-2D352725F596}">
      <dgm:prSet/>
      <dgm:spPr/>
      <dgm:t>
        <a:bodyPr/>
        <a:lstStyle/>
        <a:p>
          <a:endParaRPr lang="nb-NO"/>
        </a:p>
      </dgm:t>
    </dgm:pt>
    <dgm:pt modelId="{D19E380F-E8A2-4742-959D-2C6E048D4758}" type="pres">
      <dgm:prSet presAssocID="{42553FAC-C38E-4B0E-8737-142BD59048B4}" presName="Name0" presStyleCnt="0">
        <dgm:presLayoutVars>
          <dgm:dir/>
          <dgm:animLvl val="lvl"/>
          <dgm:resizeHandles val="exact"/>
        </dgm:presLayoutVars>
      </dgm:prSet>
      <dgm:spPr/>
    </dgm:pt>
    <dgm:pt modelId="{C26B5DFE-46F4-4F6E-B7B2-6C2005FE2028}" type="pres">
      <dgm:prSet presAssocID="{F6748A57-F922-4B61-A69B-573E4CF30769}" presName="composite" presStyleCnt="0"/>
      <dgm:spPr/>
    </dgm:pt>
    <dgm:pt modelId="{801AE4BA-CB7B-4A16-B90C-6EF07C45DA12}" type="pres">
      <dgm:prSet presAssocID="{F6748A57-F922-4B61-A69B-573E4CF30769}" presName="parTx" presStyleLbl="alignNode1" presStyleIdx="0" presStyleCnt="1" custScaleY="121430" custLinFactNeighborX="-50432" custLinFactNeighborY="-2270">
        <dgm:presLayoutVars>
          <dgm:chMax val="0"/>
          <dgm:chPref val="0"/>
          <dgm:bulletEnabled val="1"/>
        </dgm:presLayoutVars>
      </dgm:prSet>
      <dgm:spPr/>
    </dgm:pt>
    <dgm:pt modelId="{BE68BFE1-21F2-42CC-B0AB-7E5E771473F5}" type="pres">
      <dgm:prSet presAssocID="{F6748A57-F922-4B61-A69B-573E4CF30769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AA718E13-C52C-4CD3-AF01-8F1C2E92F833}" type="presOf" srcId="{DC525D7C-1D76-4500-BB1A-E5D4B8990D7D}" destId="{BE68BFE1-21F2-42CC-B0AB-7E5E771473F5}" srcOrd="0" destOrd="1" presId="urn:microsoft.com/office/officeart/2005/8/layout/hList1"/>
    <dgm:cxn modelId="{C4136017-685D-4623-9AF3-262848B3AFFC}" srcId="{F6748A57-F922-4B61-A69B-573E4CF30769}" destId="{AFC90211-37F9-4AEF-9B05-77DDD22F1840}" srcOrd="2" destOrd="0" parTransId="{597D4377-9EF2-46DF-8AF8-FACEA4479015}" sibTransId="{7DD957E2-7697-457C-BEF0-6DBD9DFBB75F}"/>
    <dgm:cxn modelId="{5DCD645B-AC1A-4E76-96C4-BB943BE3A3A0}" type="presOf" srcId="{42553FAC-C38E-4B0E-8737-142BD59048B4}" destId="{D19E380F-E8A2-4742-959D-2C6E048D4758}" srcOrd="0" destOrd="0" presId="urn:microsoft.com/office/officeart/2005/8/layout/hList1"/>
    <dgm:cxn modelId="{C7EF984D-3128-4640-9B8F-2AFA830ABFD4}" srcId="{F6748A57-F922-4B61-A69B-573E4CF30769}" destId="{E728BA80-27E7-4841-BE84-64219E246F15}" srcOrd="3" destOrd="0" parTransId="{F2000E9E-4A06-45A5-8B5B-92EF8D0CEF06}" sibTransId="{281EB9A3-DB2F-43DB-AC29-1126D4612878}"/>
    <dgm:cxn modelId="{675AC57D-35BE-44C4-9367-809F4A064D2A}" srcId="{F6748A57-F922-4B61-A69B-573E4CF30769}" destId="{6E07961B-7F23-43A0-8B3B-1FE372633C28}" srcOrd="0" destOrd="0" parTransId="{C7F030E9-F177-4859-AA2D-55BBB9C62123}" sibTransId="{AFEC91E4-3DD7-4A83-AFBC-8F3B3473A058}"/>
    <dgm:cxn modelId="{3008AD83-1C85-4001-B1BF-00EC38C3E33A}" type="presOf" srcId="{F6748A57-F922-4B61-A69B-573E4CF30769}" destId="{801AE4BA-CB7B-4A16-B90C-6EF07C45DA12}" srcOrd="0" destOrd="0" presId="urn:microsoft.com/office/officeart/2005/8/layout/hList1"/>
    <dgm:cxn modelId="{2939AF83-6624-45DC-9A2C-A5CA4D1C81D1}" srcId="{42553FAC-C38E-4B0E-8737-142BD59048B4}" destId="{F6748A57-F922-4B61-A69B-573E4CF30769}" srcOrd="0" destOrd="0" parTransId="{C532EBE9-61AA-47CE-9311-71396908B7F6}" sibTransId="{5E999445-8949-46E5-8EA6-9BDC4F306F73}"/>
    <dgm:cxn modelId="{CA818F8B-67C7-410A-9E38-2D352725F596}" srcId="{F6748A57-F922-4B61-A69B-573E4CF30769}" destId="{DC525D7C-1D76-4500-BB1A-E5D4B8990D7D}" srcOrd="1" destOrd="0" parTransId="{EA48C1F2-3C8B-44EB-ABF1-C495B210F421}" sibTransId="{BF85C51A-45B8-41CE-9AAD-CABEFE79BC61}"/>
    <dgm:cxn modelId="{0AE5178F-75E0-40E4-90DD-5605C64EC4F0}" type="presOf" srcId="{E728BA80-27E7-4841-BE84-64219E246F15}" destId="{BE68BFE1-21F2-42CC-B0AB-7E5E771473F5}" srcOrd="0" destOrd="3" presId="urn:microsoft.com/office/officeart/2005/8/layout/hList1"/>
    <dgm:cxn modelId="{E05132A3-407B-4F04-B9B1-9BC924B4CC7A}" type="presOf" srcId="{AFC90211-37F9-4AEF-9B05-77DDD22F1840}" destId="{BE68BFE1-21F2-42CC-B0AB-7E5E771473F5}" srcOrd="0" destOrd="2" presId="urn:microsoft.com/office/officeart/2005/8/layout/hList1"/>
    <dgm:cxn modelId="{154F78DF-2FF4-475B-A439-16325A3CDC05}" type="presOf" srcId="{6E07961B-7F23-43A0-8B3B-1FE372633C28}" destId="{BE68BFE1-21F2-42CC-B0AB-7E5E771473F5}" srcOrd="0" destOrd="0" presId="urn:microsoft.com/office/officeart/2005/8/layout/hList1"/>
    <dgm:cxn modelId="{2035DECB-6C86-4381-A1D7-B0E7CF775FD5}" type="presParOf" srcId="{D19E380F-E8A2-4742-959D-2C6E048D4758}" destId="{C26B5DFE-46F4-4F6E-B7B2-6C2005FE2028}" srcOrd="0" destOrd="0" presId="urn:microsoft.com/office/officeart/2005/8/layout/hList1"/>
    <dgm:cxn modelId="{A21C81A0-4B18-48A3-B2AE-FD122D435FA6}" type="presParOf" srcId="{C26B5DFE-46F4-4F6E-B7B2-6C2005FE2028}" destId="{801AE4BA-CB7B-4A16-B90C-6EF07C45DA12}" srcOrd="0" destOrd="0" presId="urn:microsoft.com/office/officeart/2005/8/layout/hList1"/>
    <dgm:cxn modelId="{8F32C6BC-F171-4483-A295-AF6E62026D62}" type="presParOf" srcId="{C26B5DFE-46F4-4F6E-B7B2-6C2005FE2028}" destId="{BE68BFE1-21F2-42CC-B0AB-7E5E771473F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553FAC-C38E-4B0E-8737-142BD59048B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F6748A57-F922-4B61-A69B-573E4CF30769}">
      <dgm:prSet phldrT="[Tekst]" custT="1"/>
      <dgm:spPr/>
      <dgm:t>
        <a:bodyPr/>
        <a:lstStyle/>
        <a:p>
          <a:r>
            <a:rPr lang="nb-NO" sz="1800" dirty="0"/>
            <a:t>Faste årlige beløp</a:t>
          </a:r>
        </a:p>
        <a:p>
          <a:r>
            <a:rPr lang="nb-NO" sz="1200" b="1" dirty="0"/>
            <a:t>SAMARBEIDSFORUM</a:t>
          </a:r>
        </a:p>
      </dgm:t>
    </dgm:pt>
    <dgm:pt modelId="{C532EBE9-61AA-47CE-9311-71396908B7F6}" type="parTrans" cxnId="{2939AF83-6624-45DC-9A2C-A5CA4D1C81D1}">
      <dgm:prSet/>
      <dgm:spPr/>
      <dgm:t>
        <a:bodyPr/>
        <a:lstStyle/>
        <a:p>
          <a:endParaRPr lang="nb-NO"/>
        </a:p>
      </dgm:t>
    </dgm:pt>
    <dgm:pt modelId="{5E999445-8949-46E5-8EA6-9BDC4F306F73}" type="sibTrans" cxnId="{2939AF83-6624-45DC-9A2C-A5CA4D1C81D1}">
      <dgm:prSet/>
      <dgm:spPr/>
      <dgm:t>
        <a:bodyPr/>
        <a:lstStyle/>
        <a:p>
          <a:endParaRPr lang="nb-NO"/>
        </a:p>
      </dgm:t>
    </dgm:pt>
    <dgm:pt modelId="{6E07961B-7F23-43A0-8B3B-1FE372633C28}">
      <dgm:prSet phldrT="[Tekst]" custT="1"/>
      <dgm:spPr/>
      <dgm:t>
        <a:bodyPr/>
        <a:lstStyle/>
        <a:p>
          <a:r>
            <a:rPr lang="nb-NO" sz="1600" dirty="0"/>
            <a:t>Koordinator</a:t>
          </a:r>
        </a:p>
      </dgm:t>
    </dgm:pt>
    <dgm:pt modelId="{C7F030E9-F177-4859-AA2D-55BBB9C62123}" type="parTrans" cxnId="{675AC57D-35BE-44C4-9367-809F4A064D2A}">
      <dgm:prSet/>
      <dgm:spPr/>
      <dgm:t>
        <a:bodyPr/>
        <a:lstStyle/>
        <a:p>
          <a:endParaRPr lang="nb-NO"/>
        </a:p>
      </dgm:t>
    </dgm:pt>
    <dgm:pt modelId="{AFEC91E4-3DD7-4A83-AFBC-8F3B3473A058}" type="sibTrans" cxnId="{675AC57D-35BE-44C4-9367-809F4A064D2A}">
      <dgm:prSet/>
      <dgm:spPr/>
      <dgm:t>
        <a:bodyPr/>
        <a:lstStyle/>
        <a:p>
          <a:endParaRPr lang="nb-NO"/>
        </a:p>
      </dgm:t>
    </dgm:pt>
    <dgm:pt modelId="{E728BA80-27E7-4841-BE84-64219E246F15}">
      <dgm:prSet phldrT="[Tekst]" custT="1"/>
      <dgm:spPr/>
      <dgm:t>
        <a:bodyPr/>
        <a:lstStyle/>
        <a:p>
          <a:endParaRPr lang="nb-NO" sz="1600" dirty="0"/>
        </a:p>
      </dgm:t>
    </dgm:pt>
    <dgm:pt modelId="{F2000E9E-4A06-45A5-8B5B-92EF8D0CEF06}" type="parTrans" cxnId="{C7EF984D-3128-4640-9B8F-2AFA830ABFD4}">
      <dgm:prSet/>
      <dgm:spPr/>
      <dgm:t>
        <a:bodyPr/>
        <a:lstStyle/>
        <a:p>
          <a:endParaRPr lang="nb-NO"/>
        </a:p>
      </dgm:t>
    </dgm:pt>
    <dgm:pt modelId="{281EB9A3-DB2F-43DB-AC29-1126D4612878}" type="sibTrans" cxnId="{C7EF984D-3128-4640-9B8F-2AFA830ABFD4}">
      <dgm:prSet/>
      <dgm:spPr/>
      <dgm:t>
        <a:bodyPr/>
        <a:lstStyle/>
        <a:p>
          <a:endParaRPr lang="nb-NO"/>
        </a:p>
      </dgm:t>
    </dgm:pt>
    <dgm:pt modelId="{58ED87FC-A39E-40EB-A8FF-278A6475A58A}">
      <dgm:prSet phldrT="[Tekst]" custT="1"/>
      <dgm:spPr/>
      <dgm:t>
        <a:bodyPr/>
        <a:lstStyle/>
        <a:p>
          <a:r>
            <a:rPr lang="nb-NO" sz="1600" dirty="0"/>
            <a:t>Møter i samarbeids-forum</a:t>
          </a:r>
        </a:p>
      </dgm:t>
    </dgm:pt>
    <dgm:pt modelId="{BB94F108-D69C-409D-8425-177AE8435AB0}" type="parTrans" cxnId="{F5E69F34-F0B2-4918-A10D-0A0D1190EE18}">
      <dgm:prSet/>
      <dgm:spPr/>
      <dgm:t>
        <a:bodyPr/>
        <a:lstStyle/>
        <a:p>
          <a:endParaRPr lang="nb-NO"/>
        </a:p>
      </dgm:t>
    </dgm:pt>
    <dgm:pt modelId="{1626083B-FCB6-44DA-890D-9E6871053B8D}" type="sibTrans" cxnId="{F5E69F34-F0B2-4918-A10D-0A0D1190EE18}">
      <dgm:prSet/>
      <dgm:spPr/>
      <dgm:t>
        <a:bodyPr/>
        <a:lstStyle/>
        <a:p>
          <a:endParaRPr lang="nb-NO"/>
        </a:p>
      </dgm:t>
    </dgm:pt>
    <dgm:pt modelId="{BCFE9E9E-7005-4F96-B2DE-7621C77007EA}">
      <dgm:prSet phldrT="[Tekst]" custT="1"/>
      <dgm:spPr/>
      <dgm:t>
        <a:bodyPr/>
        <a:lstStyle/>
        <a:p>
          <a:r>
            <a:rPr lang="nb-NO" sz="1600" dirty="0"/>
            <a:t>Frikjøp</a:t>
          </a:r>
        </a:p>
      </dgm:t>
    </dgm:pt>
    <dgm:pt modelId="{4B366EE6-FD81-41C3-9CA8-D6E5DDAB4FFA}" type="parTrans" cxnId="{E878944C-0179-4909-BCF5-5A108737C58A}">
      <dgm:prSet/>
      <dgm:spPr/>
      <dgm:t>
        <a:bodyPr/>
        <a:lstStyle/>
        <a:p>
          <a:endParaRPr lang="nb-NO"/>
        </a:p>
      </dgm:t>
    </dgm:pt>
    <dgm:pt modelId="{3740DFAF-1CC5-42A5-A9AE-986D7448244C}" type="sibTrans" cxnId="{E878944C-0179-4909-BCF5-5A108737C58A}">
      <dgm:prSet/>
      <dgm:spPr/>
      <dgm:t>
        <a:bodyPr/>
        <a:lstStyle/>
        <a:p>
          <a:endParaRPr lang="nb-NO"/>
        </a:p>
      </dgm:t>
    </dgm:pt>
    <dgm:pt modelId="{B2D1D5F9-1AD4-4E0B-9B83-0748333E9DDA}">
      <dgm:prSet phldrT="[Tekst]" custT="1"/>
      <dgm:spPr/>
      <dgm:t>
        <a:bodyPr/>
        <a:lstStyle/>
        <a:p>
          <a:endParaRPr lang="nb-NO" sz="1600" dirty="0"/>
        </a:p>
      </dgm:t>
    </dgm:pt>
    <dgm:pt modelId="{41F7986F-17D0-4655-B41F-A813BD283820}" type="parTrans" cxnId="{9F997899-E95D-4302-BE4D-9720C66DE62C}">
      <dgm:prSet/>
      <dgm:spPr/>
      <dgm:t>
        <a:bodyPr/>
        <a:lstStyle/>
        <a:p>
          <a:endParaRPr lang="nb-NO"/>
        </a:p>
      </dgm:t>
    </dgm:pt>
    <dgm:pt modelId="{C583114B-584E-4155-8BE1-94CB2E06C02C}" type="sibTrans" cxnId="{9F997899-E95D-4302-BE4D-9720C66DE62C}">
      <dgm:prSet/>
      <dgm:spPr/>
      <dgm:t>
        <a:bodyPr/>
        <a:lstStyle/>
        <a:p>
          <a:endParaRPr lang="nb-NO"/>
        </a:p>
      </dgm:t>
    </dgm:pt>
    <dgm:pt modelId="{15BCF84B-193C-4B44-AD4B-9FFEF5D125C2}">
      <dgm:prSet phldrT="[Tekst]" custT="1"/>
      <dgm:spPr/>
      <dgm:t>
        <a:bodyPr/>
        <a:lstStyle/>
        <a:p>
          <a:endParaRPr lang="nb-NO" sz="1600" dirty="0"/>
        </a:p>
      </dgm:t>
    </dgm:pt>
    <dgm:pt modelId="{B931906E-2495-4CDA-8527-F7A202124BB8}" type="parTrans" cxnId="{F7AF8EC5-C763-43B4-9222-AE45BB69F069}">
      <dgm:prSet/>
      <dgm:spPr/>
      <dgm:t>
        <a:bodyPr/>
        <a:lstStyle/>
        <a:p>
          <a:endParaRPr lang="nb-NO"/>
        </a:p>
      </dgm:t>
    </dgm:pt>
    <dgm:pt modelId="{CB2F9684-9B55-47E2-882E-29EF9E6CBD99}" type="sibTrans" cxnId="{F7AF8EC5-C763-43B4-9222-AE45BB69F069}">
      <dgm:prSet/>
      <dgm:spPr/>
      <dgm:t>
        <a:bodyPr/>
        <a:lstStyle/>
        <a:p>
          <a:endParaRPr lang="nb-NO"/>
        </a:p>
      </dgm:t>
    </dgm:pt>
    <dgm:pt modelId="{D19E380F-E8A2-4742-959D-2C6E048D4758}" type="pres">
      <dgm:prSet presAssocID="{42553FAC-C38E-4B0E-8737-142BD59048B4}" presName="Name0" presStyleCnt="0">
        <dgm:presLayoutVars>
          <dgm:dir/>
          <dgm:animLvl val="lvl"/>
          <dgm:resizeHandles val="exact"/>
        </dgm:presLayoutVars>
      </dgm:prSet>
      <dgm:spPr/>
    </dgm:pt>
    <dgm:pt modelId="{C26B5DFE-46F4-4F6E-B7B2-6C2005FE2028}" type="pres">
      <dgm:prSet presAssocID="{F6748A57-F922-4B61-A69B-573E4CF30769}" presName="composite" presStyleCnt="0"/>
      <dgm:spPr/>
    </dgm:pt>
    <dgm:pt modelId="{801AE4BA-CB7B-4A16-B90C-6EF07C45DA12}" type="pres">
      <dgm:prSet presAssocID="{F6748A57-F922-4B61-A69B-573E4CF30769}" presName="parTx" presStyleLbl="alignNode1" presStyleIdx="0" presStyleCnt="1" custScaleY="121430" custLinFactNeighborX="-50432" custLinFactNeighborY="-2270">
        <dgm:presLayoutVars>
          <dgm:chMax val="0"/>
          <dgm:chPref val="0"/>
          <dgm:bulletEnabled val="1"/>
        </dgm:presLayoutVars>
      </dgm:prSet>
      <dgm:spPr/>
    </dgm:pt>
    <dgm:pt modelId="{BE68BFE1-21F2-42CC-B0AB-7E5E771473F5}" type="pres">
      <dgm:prSet presAssocID="{F6748A57-F922-4B61-A69B-573E4CF30769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F5E69F34-F0B2-4918-A10D-0A0D1190EE18}" srcId="{F6748A57-F922-4B61-A69B-573E4CF30769}" destId="{58ED87FC-A39E-40EB-A8FF-278A6475A58A}" srcOrd="4" destOrd="0" parTransId="{BB94F108-D69C-409D-8425-177AE8435AB0}" sibTransId="{1626083B-FCB6-44DA-890D-9E6871053B8D}"/>
    <dgm:cxn modelId="{5DCD645B-AC1A-4E76-96C4-BB943BE3A3A0}" type="presOf" srcId="{42553FAC-C38E-4B0E-8737-142BD59048B4}" destId="{D19E380F-E8A2-4742-959D-2C6E048D4758}" srcOrd="0" destOrd="0" presId="urn:microsoft.com/office/officeart/2005/8/layout/hList1"/>
    <dgm:cxn modelId="{5DB1F55E-6B83-4E20-91F8-4E20779E5C7B}" type="presOf" srcId="{58ED87FC-A39E-40EB-A8FF-278A6475A58A}" destId="{BE68BFE1-21F2-42CC-B0AB-7E5E771473F5}" srcOrd="0" destOrd="4" presId="urn:microsoft.com/office/officeart/2005/8/layout/hList1"/>
    <dgm:cxn modelId="{31750548-7F1F-4FB8-A104-BFFBCD55AE43}" type="presOf" srcId="{B2D1D5F9-1AD4-4E0B-9B83-0748333E9DDA}" destId="{BE68BFE1-21F2-42CC-B0AB-7E5E771473F5}" srcOrd="0" destOrd="1" presId="urn:microsoft.com/office/officeart/2005/8/layout/hList1"/>
    <dgm:cxn modelId="{E878944C-0179-4909-BCF5-5A108737C58A}" srcId="{F6748A57-F922-4B61-A69B-573E4CF30769}" destId="{BCFE9E9E-7005-4F96-B2DE-7621C77007EA}" srcOrd="2" destOrd="0" parTransId="{4B366EE6-FD81-41C3-9CA8-D6E5DDAB4FFA}" sibTransId="{3740DFAF-1CC5-42A5-A9AE-986D7448244C}"/>
    <dgm:cxn modelId="{C7EF984D-3128-4640-9B8F-2AFA830ABFD4}" srcId="{F6748A57-F922-4B61-A69B-573E4CF30769}" destId="{E728BA80-27E7-4841-BE84-64219E246F15}" srcOrd="5" destOrd="0" parTransId="{F2000E9E-4A06-45A5-8B5B-92EF8D0CEF06}" sibTransId="{281EB9A3-DB2F-43DB-AC29-1126D4612878}"/>
    <dgm:cxn modelId="{675AC57D-35BE-44C4-9367-809F4A064D2A}" srcId="{F6748A57-F922-4B61-A69B-573E4CF30769}" destId="{6E07961B-7F23-43A0-8B3B-1FE372633C28}" srcOrd="0" destOrd="0" parTransId="{C7F030E9-F177-4859-AA2D-55BBB9C62123}" sibTransId="{AFEC91E4-3DD7-4A83-AFBC-8F3B3473A058}"/>
    <dgm:cxn modelId="{3008AD83-1C85-4001-B1BF-00EC38C3E33A}" type="presOf" srcId="{F6748A57-F922-4B61-A69B-573E4CF30769}" destId="{801AE4BA-CB7B-4A16-B90C-6EF07C45DA12}" srcOrd="0" destOrd="0" presId="urn:microsoft.com/office/officeart/2005/8/layout/hList1"/>
    <dgm:cxn modelId="{2939AF83-6624-45DC-9A2C-A5CA4D1C81D1}" srcId="{42553FAC-C38E-4B0E-8737-142BD59048B4}" destId="{F6748A57-F922-4B61-A69B-573E4CF30769}" srcOrd="0" destOrd="0" parTransId="{C532EBE9-61AA-47CE-9311-71396908B7F6}" sibTransId="{5E999445-8949-46E5-8EA6-9BDC4F306F73}"/>
    <dgm:cxn modelId="{0AE5178F-75E0-40E4-90DD-5605C64EC4F0}" type="presOf" srcId="{E728BA80-27E7-4841-BE84-64219E246F15}" destId="{BE68BFE1-21F2-42CC-B0AB-7E5E771473F5}" srcOrd="0" destOrd="5" presId="urn:microsoft.com/office/officeart/2005/8/layout/hList1"/>
    <dgm:cxn modelId="{9F997899-E95D-4302-BE4D-9720C66DE62C}" srcId="{F6748A57-F922-4B61-A69B-573E4CF30769}" destId="{B2D1D5F9-1AD4-4E0B-9B83-0748333E9DDA}" srcOrd="1" destOrd="0" parTransId="{41F7986F-17D0-4655-B41F-A813BD283820}" sibTransId="{C583114B-584E-4155-8BE1-94CB2E06C02C}"/>
    <dgm:cxn modelId="{BAB42CBE-AFB2-4ACC-BB3B-3D947E1EBAE1}" type="presOf" srcId="{15BCF84B-193C-4B44-AD4B-9FFEF5D125C2}" destId="{BE68BFE1-21F2-42CC-B0AB-7E5E771473F5}" srcOrd="0" destOrd="3" presId="urn:microsoft.com/office/officeart/2005/8/layout/hList1"/>
    <dgm:cxn modelId="{F7AF8EC5-C763-43B4-9222-AE45BB69F069}" srcId="{F6748A57-F922-4B61-A69B-573E4CF30769}" destId="{15BCF84B-193C-4B44-AD4B-9FFEF5D125C2}" srcOrd="3" destOrd="0" parTransId="{B931906E-2495-4CDA-8527-F7A202124BB8}" sibTransId="{CB2F9684-9B55-47E2-882E-29EF9E6CBD99}"/>
    <dgm:cxn modelId="{154F78DF-2FF4-475B-A439-16325A3CDC05}" type="presOf" srcId="{6E07961B-7F23-43A0-8B3B-1FE372633C28}" destId="{BE68BFE1-21F2-42CC-B0AB-7E5E771473F5}" srcOrd="0" destOrd="0" presId="urn:microsoft.com/office/officeart/2005/8/layout/hList1"/>
    <dgm:cxn modelId="{8FDD22FE-F646-4028-9AEB-D9EF97FEEE8A}" type="presOf" srcId="{BCFE9E9E-7005-4F96-B2DE-7621C77007EA}" destId="{BE68BFE1-21F2-42CC-B0AB-7E5E771473F5}" srcOrd="0" destOrd="2" presId="urn:microsoft.com/office/officeart/2005/8/layout/hList1"/>
    <dgm:cxn modelId="{2035DECB-6C86-4381-A1D7-B0E7CF775FD5}" type="presParOf" srcId="{D19E380F-E8A2-4742-959D-2C6E048D4758}" destId="{C26B5DFE-46F4-4F6E-B7B2-6C2005FE2028}" srcOrd="0" destOrd="0" presId="urn:microsoft.com/office/officeart/2005/8/layout/hList1"/>
    <dgm:cxn modelId="{A21C81A0-4B18-48A3-B2AE-FD122D435FA6}" type="presParOf" srcId="{C26B5DFE-46F4-4F6E-B7B2-6C2005FE2028}" destId="{801AE4BA-CB7B-4A16-B90C-6EF07C45DA12}" srcOrd="0" destOrd="0" presId="urn:microsoft.com/office/officeart/2005/8/layout/hList1"/>
    <dgm:cxn modelId="{8F32C6BC-F171-4483-A295-AF6E62026D62}" type="presParOf" srcId="{C26B5DFE-46F4-4F6E-B7B2-6C2005FE2028}" destId="{BE68BFE1-21F2-42CC-B0AB-7E5E771473F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553FAC-C38E-4B0E-8737-142BD59048B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F6748A57-F922-4B61-A69B-573E4CF30769}">
      <dgm:prSet phldrT="[Tekst]" custT="1"/>
      <dgm:spPr/>
      <dgm:t>
        <a:bodyPr/>
        <a:lstStyle/>
        <a:p>
          <a:r>
            <a:rPr lang="nb-NO" sz="1800" dirty="0"/>
            <a:t>Pro-rata fordeling</a:t>
          </a:r>
        </a:p>
        <a:p>
          <a:r>
            <a:rPr lang="nb-NO" sz="1200" b="1" dirty="0"/>
            <a:t>KOMPETANSENETTVERK</a:t>
          </a:r>
        </a:p>
      </dgm:t>
    </dgm:pt>
    <dgm:pt modelId="{C532EBE9-61AA-47CE-9311-71396908B7F6}" type="parTrans" cxnId="{2939AF83-6624-45DC-9A2C-A5CA4D1C81D1}">
      <dgm:prSet/>
      <dgm:spPr/>
      <dgm:t>
        <a:bodyPr/>
        <a:lstStyle/>
        <a:p>
          <a:endParaRPr lang="nb-NO"/>
        </a:p>
      </dgm:t>
    </dgm:pt>
    <dgm:pt modelId="{5E999445-8949-46E5-8EA6-9BDC4F306F73}" type="sibTrans" cxnId="{2939AF83-6624-45DC-9A2C-A5CA4D1C81D1}">
      <dgm:prSet/>
      <dgm:spPr/>
      <dgm:t>
        <a:bodyPr/>
        <a:lstStyle/>
        <a:p>
          <a:endParaRPr lang="nb-NO"/>
        </a:p>
      </dgm:t>
    </dgm:pt>
    <dgm:pt modelId="{6E07961B-7F23-43A0-8B3B-1FE372633C28}">
      <dgm:prSet phldrT="[Teks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nb-NO" sz="1600" dirty="0"/>
            <a:t> Kollektive tiltak</a:t>
          </a:r>
        </a:p>
      </dgm:t>
    </dgm:pt>
    <dgm:pt modelId="{C7F030E9-F177-4859-AA2D-55BBB9C62123}" type="parTrans" cxnId="{675AC57D-35BE-44C4-9367-809F4A064D2A}">
      <dgm:prSet/>
      <dgm:spPr/>
      <dgm:t>
        <a:bodyPr/>
        <a:lstStyle/>
        <a:p>
          <a:endParaRPr lang="nb-NO"/>
        </a:p>
      </dgm:t>
    </dgm:pt>
    <dgm:pt modelId="{AFEC91E4-3DD7-4A83-AFBC-8F3B3473A058}" type="sibTrans" cxnId="{675AC57D-35BE-44C4-9367-809F4A064D2A}">
      <dgm:prSet/>
      <dgm:spPr/>
      <dgm:t>
        <a:bodyPr/>
        <a:lstStyle/>
        <a:p>
          <a:endParaRPr lang="nb-NO"/>
        </a:p>
      </dgm:t>
    </dgm:pt>
    <dgm:pt modelId="{99B49C30-868A-43D5-AE95-1C19C0856BC9}">
      <dgm:prSet phldrT="[Teks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nb-NO" sz="1600" dirty="0"/>
        </a:p>
      </dgm:t>
    </dgm:pt>
    <dgm:pt modelId="{F9751514-DEBD-418B-8A40-B6A58E9CBAAD}" type="parTrans" cxnId="{36640833-91F5-45CA-B8CB-DD2E604743A1}">
      <dgm:prSet/>
      <dgm:spPr/>
      <dgm:t>
        <a:bodyPr/>
        <a:lstStyle/>
        <a:p>
          <a:endParaRPr lang="nb-NO"/>
        </a:p>
      </dgm:t>
    </dgm:pt>
    <dgm:pt modelId="{8A586694-E8C3-4BB5-9DAB-A3BB74F6DF05}" type="sibTrans" cxnId="{36640833-91F5-45CA-B8CB-DD2E604743A1}">
      <dgm:prSet/>
      <dgm:spPr/>
      <dgm:t>
        <a:bodyPr/>
        <a:lstStyle/>
        <a:p>
          <a:endParaRPr lang="nb-NO"/>
        </a:p>
      </dgm:t>
    </dgm:pt>
    <dgm:pt modelId="{8BE6AFFB-4390-49CF-AA6D-D8FAE030DEF9}">
      <dgm:prSet phldrT="[Teks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nb-NO" sz="1600" dirty="0"/>
        </a:p>
      </dgm:t>
    </dgm:pt>
    <dgm:pt modelId="{B20BF48E-A81D-4DC7-A870-846B8CC4E25D}" type="parTrans" cxnId="{58A5F761-1660-424F-8B4A-F92E11E3E22A}">
      <dgm:prSet/>
      <dgm:spPr/>
      <dgm:t>
        <a:bodyPr/>
        <a:lstStyle/>
        <a:p>
          <a:endParaRPr lang="nb-NO"/>
        </a:p>
      </dgm:t>
    </dgm:pt>
    <dgm:pt modelId="{333B95EE-B5BF-4EB7-ABA3-1BCC8418C790}" type="sibTrans" cxnId="{58A5F761-1660-424F-8B4A-F92E11E3E22A}">
      <dgm:prSet/>
      <dgm:spPr/>
      <dgm:t>
        <a:bodyPr/>
        <a:lstStyle/>
        <a:p>
          <a:endParaRPr lang="nb-NO"/>
        </a:p>
      </dgm:t>
    </dgm:pt>
    <dgm:pt modelId="{4E7E7C13-A4BE-4DFC-A16B-4B7ABEA0AA17}">
      <dgm:prSet phldrT="[Teks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nb-NO" sz="1200" dirty="0"/>
            <a:t>PS! I partnerskap må UH og kompetanse-nettverkene stipulere beløp som skal tildeles nettverket og UH</a:t>
          </a:r>
          <a:endParaRPr lang="nb-NO" sz="1600" dirty="0"/>
        </a:p>
      </dgm:t>
    </dgm:pt>
    <dgm:pt modelId="{5F3A15BA-94F4-4015-B4C3-D2C20A83530F}" type="parTrans" cxnId="{B72A43F7-D6C5-40C3-A0F9-624604E344E1}">
      <dgm:prSet/>
      <dgm:spPr/>
      <dgm:t>
        <a:bodyPr/>
        <a:lstStyle/>
        <a:p>
          <a:endParaRPr lang="nb-NO"/>
        </a:p>
      </dgm:t>
    </dgm:pt>
    <dgm:pt modelId="{FBF5F29D-797D-461C-82A8-A4174118DE74}" type="sibTrans" cxnId="{B72A43F7-D6C5-40C3-A0F9-624604E344E1}">
      <dgm:prSet/>
      <dgm:spPr/>
      <dgm:t>
        <a:bodyPr/>
        <a:lstStyle/>
        <a:p>
          <a:endParaRPr lang="nb-NO"/>
        </a:p>
      </dgm:t>
    </dgm:pt>
    <dgm:pt modelId="{A04A7DCE-E0D9-4943-8533-04761B631A4F}">
      <dgm:prSet phldrT="[Teks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nb-NO" sz="1600" dirty="0"/>
            <a:t> Individuelle tiltak</a:t>
          </a:r>
        </a:p>
      </dgm:t>
    </dgm:pt>
    <dgm:pt modelId="{1C74C718-685E-4B7F-91BD-3E963DA844C0}" type="parTrans" cxnId="{7A9B13E2-50B9-4C3F-99FF-915E2AA9D00A}">
      <dgm:prSet/>
      <dgm:spPr/>
      <dgm:t>
        <a:bodyPr/>
        <a:lstStyle/>
        <a:p>
          <a:endParaRPr lang="nb-NO"/>
        </a:p>
      </dgm:t>
    </dgm:pt>
    <dgm:pt modelId="{0E38F13F-590A-466A-B8B3-E6684E4D28B0}" type="sibTrans" cxnId="{7A9B13E2-50B9-4C3F-99FF-915E2AA9D00A}">
      <dgm:prSet/>
      <dgm:spPr/>
      <dgm:t>
        <a:bodyPr/>
        <a:lstStyle/>
        <a:p>
          <a:endParaRPr lang="nb-NO"/>
        </a:p>
      </dgm:t>
    </dgm:pt>
    <dgm:pt modelId="{1252DA82-F8B0-4D9A-B490-91AB75BB4868}">
      <dgm:prSet phldrT="[Teks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nb-NO" sz="1600" dirty="0"/>
        </a:p>
      </dgm:t>
    </dgm:pt>
    <dgm:pt modelId="{771C86FD-2C5E-4EF9-8CDA-DA831E40B4CB}" type="parTrans" cxnId="{C8865566-623D-49D4-B316-EF49716CCE93}">
      <dgm:prSet/>
      <dgm:spPr/>
      <dgm:t>
        <a:bodyPr/>
        <a:lstStyle/>
        <a:p>
          <a:endParaRPr lang="nb-NO"/>
        </a:p>
      </dgm:t>
    </dgm:pt>
    <dgm:pt modelId="{3AADCDF8-3BE5-459C-A4EC-70ECA6F7A901}" type="sibTrans" cxnId="{C8865566-623D-49D4-B316-EF49716CCE93}">
      <dgm:prSet/>
      <dgm:spPr/>
      <dgm:t>
        <a:bodyPr/>
        <a:lstStyle/>
        <a:p>
          <a:endParaRPr lang="nb-NO"/>
        </a:p>
      </dgm:t>
    </dgm:pt>
    <dgm:pt modelId="{D19E380F-E8A2-4742-959D-2C6E048D4758}" type="pres">
      <dgm:prSet presAssocID="{42553FAC-C38E-4B0E-8737-142BD59048B4}" presName="Name0" presStyleCnt="0">
        <dgm:presLayoutVars>
          <dgm:dir/>
          <dgm:animLvl val="lvl"/>
          <dgm:resizeHandles val="exact"/>
        </dgm:presLayoutVars>
      </dgm:prSet>
      <dgm:spPr/>
    </dgm:pt>
    <dgm:pt modelId="{C26B5DFE-46F4-4F6E-B7B2-6C2005FE2028}" type="pres">
      <dgm:prSet presAssocID="{F6748A57-F922-4B61-A69B-573E4CF30769}" presName="composite" presStyleCnt="0"/>
      <dgm:spPr/>
    </dgm:pt>
    <dgm:pt modelId="{801AE4BA-CB7B-4A16-B90C-6EF07C45DA12}" type="pres">
      <dgm:prSet presAssocID="{F6748A57-F922-4B61-A69B-573E4CF30769}" presName="parTx" presStyleLbl="alignNode1" presStyleIdx="0" presStyleCnt="1" custScaleY="121430" custLinFactNeighborX="-1446" custLinFactNeighborY="-21236">
        <dgm:presLayoutVars>
          <dgm:chMax val="0"/>
          <dgm:chPref val="0"/>
          <dgm:bulletEnabled val="1"/>
        </dgm:presLayoutVars>
      </dgm:prSet>
      <dgm:spPr/>
    </dgm:pt>
    <dgm:pt modelId="{BE68BFE1-21F2-42CC-B0AB-7E5E771473F5}" type="pres">
      <dgm:prSet presAssocID="{F6748A57-F922-4B61-A69B-573E4CF30769}" presName="desTx" presStyleLbl="alignAccFollowNode1" presStyleIdx="0" presStyleCnt="1" custScaleY="100247" custLinFactNeighborX="-1446" custLinFactNeighborY="-5950">
        <dgm:presLayoutVars>
          <dgm:bulletEnabled val="1"/>
        </dgm:presLayoutVars>
      </dgm:prSet>
      <dgm:spPr/>
    </dgm:pt>
  </dgm:ptLst>
  <dgm:cxnLst>
    <dgm:cxn modelId="{3A529523-418A-442F-B313-FD52055552AA}" type="presOf" srcId="{8BE6AFFB-4390-49CF-AA6D-D8FAE030DEF9}" destId="{BE68BFE1-21F2-42CC-B0AB-7E5E771473F5}" srcOrd="0" destOrd="4" presId="urn:microsoft.com/office/officeart/2005/8/layout/hList1"/>
    <dgm:cxn modelId="{36640833-91F5-45CA-B8CB-DD2E604743A1}" srcId="{F6748A57-F922-4B61-A69B-573E4CF30769}" destId="{99B49C30-868A-43D5-AE95-1C19C0856BC9}" srcOrd="5" destOrd="0" parTransId="{F9751514-DEBD-418B-8A40-B6A58E9CBAAD}" sibTransId="{8A586694-E8C3-4BB5-9DAB-A3BB74F6DF05}"/>
    <dgm:cxn modelId="{5DCD645B-AC1A-4E76-96C4-BB943BE3A3A0}" type="presOf" srcId="{42553FAC-C38E-4B0E-8737-142BD59048B4}" destId="{D19E380F-E8A2-4742-959D-2C6E048D4758}" srcOrd="0" destOrd="0" presId="urn:microsoft.com/office/officeart/2005/8/layout/hList1"/>
    <dgm:cxn modelId="{58A5F761-1660-424F-8B4A-F92E11E3E22A}" srcId="{F6748A57-F922-4B61-A69B-573E4CF30769}" destId="{8BE6AFFB-4390-49CF-AA6D-D8FAE030DEF9}" srcOrd="4" destOrd="0" parTransId="{B20BF48E-A81D-4DC7-A870-846B8CC4E25D}" sibTransId="{333B95EE-B5BF-4EB7-ABA3-1BCC8418C790}"/>
    <dgm:cxn modelId="{C8865566-623D-49D4-B316-EF49716CCE93}" srcId="{F6748A57-F922-4B61-A69B-573E4CF30769}" destId="{1252DA82-F8B0-4D9A-B490-91AB75BB4868}" srcOrd="2" destOrd="0" parTransId="{771C86FD-2C5E-4EF9-8CDA-DA831E40B4CB}" sibTransId="{3AADCDF8-3BE5-459C-A4EC-70ECA6F7A901}"/>
    <dgm:cxn modelId="{675AC57D-35BE-44C4-9367-809F4A064D2A}" srcId="{F6748A57-F922-4B61-A69B-573E4CF30769}" destId="{6E07961B-7F23-43A0-8B3B-1FE372633C28}" srcOrd="0" destOrd="0" parTransId="{C7F030E9-F177-4859-AA2D-55BBB9C62123}" sibTransId="{AFEC91E4-3DD7-4A83-AFBC-8F3B3473A058}"/>
    <dgm:cxn modelId="{3008AD83-1C85-4001-B1BF-00EC38C3E33A}" type="presOf" srcId="{F6748A57-F922-4B61-A69B-573E4CF30769}" destId="{801AE4BA-CB7B-4A16-B90C-6EF07C45DA12}" srcOrd="0" destOrd="0" presId="urn:microsoft.com/office/officeart/2005/8/layout/hList1"/>
    <dgm:cxn modelId="{2939AF83-6624-45DC-9A2C-A5CA4D1C81D1}" srcId="{42553FAC-C38E-4B0E-8737-142BD59048B4}" destId="{F6748A57-F922-4B61-A69B-573E4CF30769}" srcOrd="0" destOrd="0" parTransId="{C532EBE9-61AA-47CE-9311-71396908B7F6}" sibTransId="{5E999445-8949-46E5-8EA6-9BDC4F306F73}"/>
    <dgm:cxn modelId="{3D5937A2-D9BC-42FA-A0C7-F4CDEB6CF4FB}" type="presOf" srcId="{4E7E7C13-A4BE-4DFC-A16B-4B7ABEA0AA17}" destId="{BE68BFE1-21F2-42CC-B0AB-7E5E771473F5}" srcOrd="0" destOrd="1" presId="urn:microsoft.com/office/officeart/2005/8/layout/hList1"/>
    <dgm:cxn modelId="{9FA6AFA2-D0F4-492D-99B1-446E991E45E9}" type="presOf" srcId="{99B49C30-868A-43D5-AE95-1C19C0856BC9}" destId="{BE68BFE1-21F2-42CC-B0AB-7E5E771473F5}" srcOrd="0" destOrd="5" presId="urn:microsoft.com/office/officeart/2005/8/layout/hList1"/>
    <dgm:cxn modelId="{E35691C9-AE48-4752-9324-D8482968BF21}" type="presOf" srcId="{A04A7DCE-E0D9-4943-8533-04761B631A4F}" destId="{BE68BFE1-21F2-42CC-B0AB-7E5E771473F5}" srcOrd="0" destOrd="3" presId="urn:microsoft.com/office/officeart/2005/8/layout/hList1"/>
    <dgm:cxn modelId="{E23ACFD5-AB37-4E51-A113-E2E9909F98D1}" type="presOf" srcId="{1252DA82-F8B0-4D9A-B490-91AB75BB4868}" destId="{BE68BFE1-21F2-42CC-B0AB-7E5E771473F5}" srcOrd="0" destOrd="2" presId="urn:microsoft.com/office/officeart/2005/8/layout/hList1"/>
    <dgm:cxn modelId="{154F78DF-2FF4-475B-A439-16325A3CDC05}" type="presOf" srcId="{6E07961B-7F23-43A0-8B3B-1FE372633C28}" destId="{BE68BFE1-21F2-42CC-B0AB-7E5E771473F5}" srcOrd="0" destOrd="0" presId="urn:microsoft.com/office/officeart/2005/8/layout/hList1"/>
    <dgm:cxn modelId="{7A9B13E2-50B9-4C3F-99FF-915E2AA9D00A}" srcId="{F6748A57-F922-4B61-A69B-573E4CF30769}" destId="{A04A7DCE-E0D9-4943-8533-04761B631A4F}" srcOrd="3" destOrd="0" parTransId="{1C74C718-685E-4B7F-91BD-3E963DA844C0}" sibTransId="{0E38F13F-590A-466A-B8B3-E6684E4D28B0}"/>
    <dgm:cxn modelId="{B72A43F7-D6C5-40C3-A0F9-624604E344E1}" srcId="{F6748A57-F922-4B61-A69B-573E4CF30769}" destId="{4E7E7C13-A4BE-4DFC-A16B-4B7ABEA0AA17}" srcOrd="1" destOrd="0" parTransId="{5F3A15BA-94F4-4015-B4C3-D2C20A83530F}" sibTransId="{FBF5F29D-797D-461C-82A8-A4174118DE74}"/>
    <dgm:cxn modelId="{2035DECB-6C86-4381-A1D7-B0E7CF775FD5}" type="presParOf" srcId="{D19E380F-E8A2-4742-959D-2C6E048D4758}" destId="{C26B5DFE-46F4-4F6E-B7B2-6C2005FE2028}" srcOrd="0" destOrd="0" presId="urn:microsoft.com/office/officeart/2005/8/layout/hList1"/>
    <dgm:cxn modelId="{A21C81A0-4B18-48A3-B2AE-FD122D435FA6}" type="presParOf" srcId="{C26B5DFE-46F4-4F6E-B7B2-6C2005FE2028}" destId="{801AE4BA-CB7B-4A16-B90C-6EF07C45DA12}" srcOrd="0" destOrd="0" presId="urn:microsoft.com/office/officeart/2005/8/layout/hList1"/>
    <dgm:cxn modelId="{8F32C6BC-F171-4483-A295-AF6E62026D62}" type="presParOf" srcId="{C26B5DFE-46F4-4F6E-B7B2-6C2005FE2028}" destId="{BE68BFE1-21F2-42CC-B0AB-7E5E771473F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553FAC-C38E-4B0E-8737-142BD59048B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F6748A57-F922-4B61-A69B-573E4CF30769}">
      <dgm:prSet phldrT="[Tekst]" custT="1"/>
      <dgm:spPr/>
      <dgm:t>
        <a:bodyPr/>
        <a:lstStyle/>
        <a:p>
          <a:r>
            <a:rPr lang="nb-NO" sz="1800" dirty="0"/>
            <a:t>Kompetanseløftet</a:t>
          </a:r>
          <a:endParaRPr lang="nb-NO" sz="1600" dirty="0"/>
        </a:p>
        <a:p>
          <a:endParaRPr lang="nb-NO" sz="1200" b="1" dirty="0"/>
        </a:p>
        <a:p>
          <a:endParaRPr lang="nb-NO" sz="1200" b="1" dirty="0"/>
        </a:p>
      </dgm:t>
    </dgm:pt>
    <dgm:pt modelId="{C532EBE9-61AA-47CE-9311-71396908B7F6}" type="parTrans" cxnId="{2939AF83-6624-45DC-9A2C-A5CA4D1C81D1}">
      <dgm:prSet/>
      <dgm:spPr/>
      <dgm:t>
        <a:bodyPr/>
        <a:lstStyle/>
        <a:p>
          <a:endParaRPr lang="nb-NO"/>
        </a:p>
      </dgm:t>
    </dgm:pt>
    <dgm:pt modelId="{5E999445-8949-46E5-8EA6-9BDC4F306F73}" type="sibTrans" cxnId="{2939AF83-6624-45DC-9A2C-A5CA4D1C81D1}">
      <dgm:prSet/>
      <dgm:spPr/>
      <dgm:t>
        <a:bodyPr/>
        <a:lstStyle/>
        <a:p>
          <a:endParaRPr lang="nb-NO"/>
        </a:p>
      </dgm:t>
    </dgm:pt>
    <dgm:pt modelId="{9AFA4A71-F9C8-4F66-B7A3-7A7F01455901}">
      <dgm:prSet phldrT="[Tekst]" custT="1"/>
      <dgm:spPr/>
      <dgm:t>
        <a:bodyPr/>
        <a:lstStyle/>
        <a:p>
          <a:pPr>
            <a:buNone/>
          </a:pPr>
          <a:r>
            <a:rPr lang="nb-NO" sz="1200" dirty="0"/>
            <a:t>PPT-sporet; med inkluderingsanalysen</a:t>
          </a:r>
        </a:p>
      </dgm:t>
    </dgm:pt>
    <dgm:pt modelId="{C65A1D2D-AAA7-458C-A79E-96F58801F183}" type="parTrans" cxnId="{BB772232-D2C8-4ABE-9DD1-5E4CF4005E42}">
      <dgm:prSet/>
      <dgm:spPr/>
      <dgm:t>
        <a:bodyPr/>
        <a:lstStyle/>
        <a:p>
          <a:endParaRPr lang="nb-NO"/>
        </a:p>
      </dgm:t>
    </dgm:pt>
    <dgm:pt modelId="{CD7DD439-03CB-4D5D-A83D-65A02E41F714}" type="sibTrans" cxnId="{BB772232-D2C8-4ABE-9DD1-5E4CF4005E42}">
      <dgm:prSet/>
      <dgm:spPr/>
      <dgm:t>
        <a:bodyPr/>
        <a:lstStyle/>
        <a:p>
          <a:endParaRPr lang="nb-NO"/>
        </a:p>
      </dgm:t>
    </dgm:pt>
    <dgm:pt modelId="{7D9D5483-2BCD-45E0-AAAB-6B8CE93D8202}">
      <dgm:prSet phldrT="[Tekst]" custT="1"/>
      <dgm:spPr/>
      <dgm:t>
        <a:bodyPr/>
        <a:lstStyle/>
        <a:p>
          <a:pPr>
            <a:buNone/>
          </a:pPr>
          <a:endParaRPr lang="nb-NO" sz="1200" dirty="0"/>
        </a:p>
      </dgm:t>
    </dgm:pt>
    <dgm:pt modelId="{20446608-5BBD-4534-BD5B-83675AC6A2C4}" type="parTrans" cxnId="{9F54DD59-0F41-452E-B33D-C922277D96BE}">
      <dgm:prSet/>
      <dgm:spPr/>
      <dgm:t>
        <a:bodyPr/>
        <a:lstStyle/>
        <a:p>
          <a:endParaRPr lang="nb-NO"/>
        </a:p>
      </dgm:t>
    </dgm:pt>
    <dgm:pt modelId="{216C6DF3-6FDA-4F02-8644-0649B77BC24B}" type="sibTrans" cxnId="{9F54DD59-0F41-452E-B33D-C922277D96BE}">
      <dgm:prSet/>
      <dgm:spPr/>
      <dgm:t>
        <a:bodyPr/>
        <a:lstStyle/>
        <a:p>
          <a:endParaRPr lang="nb-NO"/>
        </a:p>
      </dgm:t>
    </dgm:pt>
    <dgm:pt modelId="{AB831861-D0D3-47BD-B6B8-925986977868}">
      <dgm:prSet phldrT="[Tekst]" custT="1"/>
      <dgm:spPr/>
      <dgm:t>
        <a:bodyPr/>
        <a:lstStyle/>
        <a:p>
          <a:pPr>
            <a:buNone/>
          </a:pPr>
          <a:endParaRPr lang="nb-NO" sz="1200" dirty="0"/>
        </a:p>
      </dgm:t>
    </dgm:pt>
    <dgm:pt modelId="{9CFF4B99-82BD-45E5-AD2F-0AFF5075905C}" type="parTrans" cxnId="{FDE0CA69-A331-4579-BF9F-EBF69CA0B80B}">
      <dgm:prSet/>
      <dgm:spPr/>
    </dgm:pt>
    <dgm:pt modelId="{38E7E596-04FA-45BA-B2B4-F9DF82845241}" type="sibTrans" cxnId="{FDE0CA69-A331-4579-BF9F-EBF69CA0B80B}">
      <dgm:prSet/>
      <dgm:spPr/>
    </dgm:pt>
    <dgm:pt modelId="{D19E380F-E8A2-4742-959D-2C6E048D4758}" type="pres">
      <dgm:prSet presAssocID="{42553FAC-C38E-4B0E-8737-142BD59048B4}" presName="Name0" presStyleCnt="0">
        <dgm:presLayoutVars>
          <dgm:dir/>
          <dgm:animLvl val="lvl"/>
          <dgm:resizeHandles val="exact"/>
        </dgm:presLayoutVars>
      </dgm:prSet>
      <dgm:spPr/>
    </dgm:pt>
    <dgm:pt modelId="{C26B5DFE-46F4-4F6E-B7B2-6C2005FE2028}" type="pres">
      <dgm:prSet presAssocID="{F6748A57-F922-4B61-A69B-573E4CF30769}" presName="composite" presStyleCnt="0"/>
      <dgm:spPr/>
    </dgm:pt>
    <dgm:pt modelId="{801AE4BA-CB7B-4A16-B90C-6EF07C45DA12}" type="pres">
      <dgm:prSet presAssocID="{F6748A57-F922-4B61-A69B-573E4CF30769}" presName="parTx" presStyleLbl="alignNode1" presStyleIdx="0" presStyleCnt="1" custScaleY="121430" custLinFactNeighborX="-49" custLinFactNeighborY="-3754">
        <dgm:presLayoutVars>
          <dgm:chMax val="0"/>
          <dgm:chPref val="0"/>
          <dgm:bulletEnabled val="1"/>
        </dgm:presLayoutVars>
      </dgm:prSet>
      <dgm:spPr/>
    </dgm:pt>
    <dgm:pt modelId="{BE68BFE1-21F2-42CC-B0AB-7E5E771473F5}" type="pres">
      <dgm:prSet presAssocID="{F6748A57-F922-4B61-A69B-573E4CF30769}" presName="desTx" presStyleLbl="alignAccFollowNode1" presStyleIdx="0" presStyleCnt="1" custLinFactNeighborX="-49" custLinFactNeighborY="4422">
        <dgm:presLayoutVars>
          <dgm:bulletEnabled val="1"/>
        </dgm:presLayoutVars>
      </dgm:prSet>
      <dgm:spPr/>
    </dgm:pt>
  </dgm:ptLst>
  <dgm:cxnLst>
    <dgm:cxn modelId="{A5184F0C-FEDB-4FD9-9842-74EE3EBEBAA2}" type="presOf" srcId="{7D9D5483-2BCD-45E0-AAAB-6B8CE93D8202}" destId="{BE68BFE1-21F2-42CC-B0AB-7E5E771473F5}" srcOrd="0" destOrd="2" presId="urn:microsoft.com/office/officeart/2005/8/layout/hList1"/>
    <dgm:cxn modelId="{BB772232-D2C8-4ABE-9DD1-5E4CF4005E42}" srcId="{F6748A57-F922-4B61-A69B-573E4CF30769}" destId="{9AFA4A71-F9C8-4F66-B7A3-7A7F01455901}" srcOrd="0" destOrd="0" parTransId="{C65A1D2D-AAA7-458C-A79E-96F58801F183}" sibTransId="{CD7DD439-03CB-4D5D-A83D-65A02E41F714}"/>
    <dgm:cxn modelId="{5DCD645B-AC1A-4E76-96C4-BB943BE3A3A0}" type="presOf" srcId="{42553FAC-C38E-4B0E-8737-142BD59048B4}" destId="{D19E380F-E8A2-4742-959D-2C6E048D4758}" srcOrd="0" destOrd="0" presId="urn:microsoft.com/office/officeart/2005/8/layout/hList1"/>
    <dgm:cxn modelId="{FDE0CA69-A331-4579-BF9F-EBF69CA0B80B}" srcId="{F6748A57-F922-4B61-A69B-573E4CF30769}" destId="{AB831861-D0D3-47BD-B6B8-925986977868}" srcOrd="1" destOrd="0" parTransId="{9CFF4B99-82BD-45E5-AD2F-0AFF5075905C}" sibTransId="{38E7E596-04FA-45BA-B2B4-F9DF82845241}"/>
    <dgm:cxn modelId="{9F54DD59-0F41-452E-B33D-C922277D96BE}" srcId="{F6748A57-F922-4B61-A69B-573E4CF30769}" destId="{7D9D5483-2BCD-45E0-AAAB-6B8CE93D8202}" srcOrd="2" destOrd="0" parTransId="{20446608-5BBD-4534-BD5B-83675AC6A2C4}" sibTransId="{216C6DF3-6FDA-4F02-8644-0649B77BC24B}"/>
    <dgm:cxn modelId="{BA23D782-66B0-40C4-8C9D-7622A38C350C}" type="presOf" srcId="{9AFA4A71-F9C8-4F66-B7A3-7A7F01455901}" destId="{BE68BFE1-21F2-42CC-B0AB-7E5E771473F5}" srcOrd="0" destOrd="0" presId="urn:microsoft.com/office/officeart/2005/8/layout/hList1"/>
    <dgm:cxn modelId="{3008AD83-1C85-4001-B1BF-00EC38C3E33A}" type="presOf" srcId="{F6748A57-F922-4B61-A69B-573E4CF30769}" destId="{801AE4BA-CB7B-4A16-B90C-6EF07C45DA12}" srcOrd="0" destOrd="0" presId="urn:microsoft.com/office/officeart/2005/8/layout/hList1"/>
    <dgm:cxn modelId="{2939AF83-6624-45DC-9A2C-A5CA4D1C81D1}" srcId="{42553FAC-C38E-4B0E-8737-142BD59048B4}" destId="{F6748A57-F922-4B61-A69B-573E4CF30769}" srcOrd="0" destOrd="0" parTransId="{C532EBE9-61AA-47CE-9311-71396908B7F6}" sibTransId="{5E999445-8949-46E5-8EA6-9BDC4F306F73}"/>
    <dgm:cxn modelId="{9A5141C0-3821-4DA3-B4D9-65BD52CE0FFC}" type="presOf" srcId="{AB831861-D0D3-47BD-B6B8-925986977868}" destId="{BE68BFE1-21F2-42CC-B0AB-7E5E771473F5}" srcOrd="0" destOrd="1" presId="urn:microsoft.com/office/officeart/2005/8/layout/hList1"/>
    <dgm:cxn modelId="{2035DECB-6C86-4381-A1D7-B0E7CF775FD5}" type="presParOf" srcId="{D19E380F-E8A2-4742-959D-2C6E048D4758}" destId="{C26B5DFE-46F4-4F6E-B7B2-6C2005FE2028}" srcOrd="0" destOrd="0" presId="urn:microsoft.com/office/officeart/2005/8/layout/hList1"/>
    <dgm:cxn modelId="{A21C81A0-4B18-48A3-B2AE-FD122D435FA6}" type="presParOf" srcId="{C26B5DFE-46F4-4F6E-B7B2-6C2005FE2028}" destId="{801AE4BA-CB7B-4A16-B90C-6EF07C45DA12}" srcOrd="0" destOrd="0" presId="urn:microsoft.com/office/officeart/2005/8/layout/hList1"/>
    <dgm:cxn modelId="{8F32C6BC-F171-4483-A295-AF6E62026D62}" type="presParOf" srcId="{C26B5DFE-46F4-4F6E-B7B2-6C2005FE2028}" destId="{BE68BFE1-21F2-42CC-B0AB-7E5E771473F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C6DEA0-28A5-440D-A96E-C3A78AF95F4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D806546-43D4-487F-9211-C049F51C47A7}">
      <dgm:prSet phldrT="[Tekst]" custT="1"/>
      <dgm:spPr/>
      <dgm:t>
        <a:bodyPr/>
        <a:lstStyle/>
        <a:p>
          <a:r>
            <a:rPr lang="nb-NO" sz="1000" dirty="0"/>
            <a:t>Eiere</a:t>
          </a:r>
        </a:p>
      </dgm:t>
    </dgm:pt>
    <dgm:pt modelId="{498F3EA2-4190-4D5E-ADF4-D3D2AC687D92}" type="parTrans" cxnId="{CF5F5042-93FD-4A01-A8A3-EA80F9CD8AF3}">
      <dgm:prSet/>
      <dgm:spPr/>
      <dgm:t>
        <a:bodyPr/>
        <a:lstStyle/>
        <a:p>
          <a:endParaRPr lang="nb-NO"/>
        </a:p>
      </dgm:t>
    </dgm:pt>
    <dgm:pt modelId="{1CD8C99E-5A10-451F-8197-8DE89301E4DD}" type="sibTrans" cxnId="{CF5F5042-93FD-4A01-A8A3-EA80F9CD8AF3}">
      <dgm:prSet/>
      <dgm:spPr/>
      <dgm:t>
        <a:bodyPr/>
        <a:lstStyle/>
        <a:p>
          <a:endParaRPr lang="nb-NO"/>
        </a:p>
      </dgm:t>
    </dgm:pt>
    <dgm:pt modelId="{E7C8A583-DBDA-4CE0-B0D6-7C99ED3C22B0}">
      <dgm:prSet phldrT="[Tekst]" custT="1"/>
      <dgm:spPr/>
      <dgm:t>
        <a:bodyPr/>
        <a:lstStyle/>
        <a:p>
          <a:r>
            <a:rPr lang="nb-NO" sz="1200" dirty="0"/>
            <a:t>Behovs-melding</a:t>
          </a:r>
        </a:p>
      </dgm:t>
    </dgm:pt>
    <dgm:pt modelId="{5566F9AA-88F2-4193-810A-80182C2A158A}" type="parTrans" cxnId="{A56A1559-9B97-4C45-B6B1-310432E1A79B}">
      <dgm:prSet/>
      <dgm:spPr/>
      <dgm:t>
        <a:bodyPr/>
        <a:lstStyle/>
        <a:p>
          <a:endParaRPr lang="nb-NO"/>
        </a:p>
      </dgm:t>
    </dgm:pt>
    <dgm:pt modelId="{57167D4E-05C7-4A69-9B84-B49BB6BFBF51}" type="sibTrans" cxnId="{A56A1559-9B97-4C45-B6B1-310432E1A79B}">
      <dgm:prSet/>
      <dgm:spPr/>
      <dgm:t>
        <a:bodyPr/>
        <a:lstStyle/>
        <a:p>
          <a:endParaRPr lang="nb-NO"/>
        </a:p>
      </dgm:t>
    </dgm:pt>
    <dgm:pt modelId="{D7815A14-C5A1-49C0-9248-3582D27AAC43}" type="pres">
      <dgm:prSet presAssocID="{80C6DEA0-28A5-440D-A96E-C3A78AF95F41}" presName="theList" presStyleCnt="0">
        <dgm:presLayoutVars>
          <dgm:dir/>
          <dgm:animLvl val="lvl"/>
          <dgm:resizeHandles val="exact"/>
        </dgm:presLayoutVars>
      </dgm:prSet>
      <dgm:spPr/>
    </dgm:pt>
    <dgm:pt modelId="{48B20393-B93D-4D2C-B37A-0ADBFBBFBA8B}" type="pres">
      <dgm:prSet presAssocID="{5D806546-43D4-487F-9211-C049F51C47A7}" presName="compNode" presStyleCnt="0"/>
      <dgm:spPr/>
    </dgm:pt>
    <dgm:pt modelId="{E521F5A2-A627-48ED-8970-BAF7A92B9B22}" type="pres">
      <dgm:prSet presAssocID="{5D806546-43D4-487F-9211-C049F51C47A7}" presName="noGeometry" presStyleCnt="0"/>
      <dgm:spPr/>
    </dgm:pt>
    <dgm:pt modelId="{F6A0BE2C-F4DC-48EB-A5B5-D34AEC2BDE01}" type="pres">
      <dgm:prSet presAssocID="{5D806546-43D4-487F-9211-C049F51C47A7}" presName="childTextVisible" presStyleLbl="bgAccFollowNode1" presStyleIdx="0" presStyleCnt="1" custLinFactNeighborX="5069" custLinFactNeighborY="0">
        <dgm:presLayoutVars>
          <dgm:bulletEnabled val="1"/>
        </dgm:presLayoutVars>
      </dgm:prSet>
      <dgm:spPr/>
    </dgm:pt>
    <dgm:pt modelId="{C707FDF1-FAEB-4637-8D36-F85EB32B108A}" type="pres">
      <dgm:prSet presAssocID="{5D806546-43D4-487F-9211-C049F51C47A7}" presName="childTextHidden" presStyleLbl="bgAccFollowNode1" presStyleIdx="0" presStyleCnt="1"/>
      <dgm:spPr/>
    </dgm:pt>
    <dgm:pt modelId="{9D2A4813-DFA5-43EC-9F35-1D2B988BE9D3}" type="pres">
      <dgm:prSet presAssocID="{5D806546-43D4-487F-9211-C049F51C47A7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AC8A2C1F-E56B-4A32-8A8C-8FD976721B16}" type="presOf" srcId="{80C6DEA0-28A5-440D-A96E-C3A78AF95F41}" destId="{D7815A14-C5A1-49C0-9248-3582D27AAC43}" srcOrd="0" destOrd="0" presId="urn:microsoft.com/office/officeart/2005/8/layout/hProcess6"/>
    <dgm:cxn modelId="{CF5F5042-93FD-4A01-A8A3-EA80F9CD8AF3}" srcId="{80C6DEA0-28A5-440D-A96E-C3A78AF95F41}" destId="{5D806546-43D4-487F-9211-C049F51C47A7}" srcOrd="0" destOrd="0" parTransId="{498F3EA2-4190-4D5E-ADF4-D3D2AC687D92}" sibTransId="{1CD8C99E-5A10-451F-8197-8DE89301E4DD}"/>
    <dgm:cxn modelId="{AE37EC74-0294-4A33-8D1C-7085D2C9AD60}" type="presOf" srcId="{5D806546-43D4-487F-9211-C049F51C47A7}" destId="{9D2A4813-DFA5-43EC-9F35-1D2B988BE9D3}" srcOrd="0" destOrd="0" presId="urn:microsoft.com/office/officeart/2005/8/layout/hProcess6"/>
    <dgm:cxn modelId="{A56A1559-9B97-4C45-B6B1-310432E1A79B}" srcId="{5D806546-43D4-487F-9211-C049F51C47A7}" destId="{E7C8A583-DBDA-4CE0-B0D6-7C99ED3C22B0}" srcOrd="0" destOrd="0" parTransId="{5566F9AA-88F2-4193-810A-80182C2A158A}" sibTransId="{57167D4E-05C7-4A69-9B84-B49BB6BFBF51}"/>
    <dgm:cxn modelId="{4753DF86-9B99-434B-A171-21D3B1E3CB83}" type="presOf" srcId="{E7C8A583-DBDA-4CE0-B0D6-7C99ED3C22B0}" destId="{C707FDF1-FAEB-4637-8D36-F85EB32B108A}" srcOrd="1" destOrd="0" presId="urn:microsoft.com/office/officeart/2005/8/layout/hProcess6"/>
    <dgm:cxn modelId="{51B411A1-6599-4855-AFAD-046493C86796}" type="presOf" srcId="{E7C8A583-DBDA-4CE0-B0D6-7C99ED3C22B0}" destId="{F6A0BE2C-F4DC-48EB-A5B5-D34AEC2BDE01}" srcOrd="0" destOrd="0" presId="urn:microsoft.com/office/officeart/2005/8/layout/hProcess6"/>
    <dgm:cxn modelId="{7F22BB7B-84D5-4ECA-B929-2294BDEFB5BE}" type="presParOf" srcId="{D7815A14-C5A1-49C0-9248-3582D27AAC43}" destId="{48B20393-B93D-4D2C-B37A-0ADBFBBFBA8B}" srcOrd="0" destOrd="0" presId="urn:microsoft.com/office/officeart/2005/8/layout/hProcess6"/>
    <dgm:cxn modelId="{39933F15-BC30-46B2-ABFD-62DE029633AA}" type="presParOf" srcId="{48B20393-B93D-4D2C-B37A-0ADBFBBFBA8B}" destId="{E521F5A2-A627-48ED-8970-BAF7A92B9B22}" srcOrd="0" destOrd="0" presId="urn:microsoft.com/office/officeart/2005/8/layout/hProcess6"/>
    <dgm:cxn modelId="{7CE62A3E-EE4B-4EE8-92D3-4B23031C9B5B}" type="presParOf" srcId="{48B20393-B93D-4D2C-B37A-0ADBFBBFBA8B}" destId="{F6A0BE2C-F4DC-48EB-A5B5-D34AEC2BDE01}" srcOrd="1" destOrd="0" presId="urn:microsoft.com/office/officeart/2005/8/layout/hProcess6"/>
    <dgm:cxn modelId="{0B4158E9-E1C0-49CE-A5F6-BC1971BE97BA}" type="presParOf" srcId="{48B20393-B93D-4D2C-B37A-0ADBFBBFBA8B}" destId="{C707FDF1-FAEB-4637-8D36-F85EB32B108A}" srcOrd="2" destOrd="0" presId="urn:microsoft.com/office/officeart/2005/8/layout/hProcess6"/>
    <dgm:cxn modelId="{817F3FEE-7833-439A-82DE-17A2FB316A80}" type="presParOf" srcId="{48B20393-B93D-4D2C-B37A-0ADBFBBFBA8B}" destId="{9D2A4813-DFA5-43EC-9F35-1D2B988BE9D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C6DEA0-28A5-440D-A96E-C3A78AF95F4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D806546-43D4-487F-9211-C049F51C47A7}">
      <dgm:prSet phldrT="[Tekst]"/>
      <dgm:spPr/>
      <dgm:t>
        <a:bodyPr/>
        <a:lstStyle/>
        <a:p>
          <a:r>
            <a:rPr lang="nb-NO" dirty="0"/>
            <a:t>Kompetanse-nettverk</a:t>
          </a:r>
        </a:p>
      </dgm:t>
    </dgm:pt>
    <dgm:pt modelId="{498F3EA2-4190-4D5E-ADF4-D3D2AC687D92}" type="parTrans" cxnId="{CF5F5042-93FD-4A01-A8A3-EA80F9CD8AF3}">
      <dgm:prSet/>
      <dgm:spPr/>
      <dgm:t>
        <a:bodyPr/>
        <a:lstStyle/>
        <a:p>
          <a:endParaRPr lang="nb-NO"/>
        </a:p>
      </dgm:t>
    </dgm:pt>
    <dgm:pt modelId="{1CD8C99E-5A10-451F-8197-8DE89301E4DD}" type="sibTrans" cxnId="{CF5F5042-93FD-4A01-A8A3-EA80F9CD8AF3}">
      <dgm:prSet/>
      <dgm:spPr/>
      <dgm:t>
        <a:bodyPr/>
        <a:lstStyle/>
        <a:p>
          <a:endParaRPr lang="nb-NO"/>
        </a:p>
      </dgm:t>
    </dgm:pt>
    <dgm:pt modelId="{E7C8A583-DBDA-4CE0-B0D6-7C99ED3C22B0}">
      <dgm:prSet phldrT="[Tekst]" custT="1"/>
      <dgm:spPr/>
      <dgm:t>
        <a:bodyPr/>
        <a:lstStyle/>
        <a:p>
          <a:r>
            <a:rPr lang="nb-NO" sz="1200" dirty="0"/>
            <a:t>Beslutnings-grunnlag</a:t>
          </a:r>
        </a:p>
      </dgm:t>
    </dgm:pt>
    <dgm:pt modelId="{5566F9AA-88F2-4193-810A-80182C2A158A}" type="parTrans" cxnId="{A56A1559-9B97-4C45-B6B1-310432E1A79B}">
      <dgm:prSet/>
      <dgm:spPr/>
      <dgm:t>
        <a:bodyPr/>
        <a:lstStyle/>
        <a:p>
          <a:endParaRPr lang="nb-NO"/>
        </a:p>
      </dgm:t>
    </dgm:pt>
    <dgm:pt modelId="{57167D4E-05C7-4A69-9B84-B49BB6BFBF51}" type="sibTrans" cxnId="{A56A1559-9B97-4C45-B6B1-310432E1A79B}">
      <dgm:prSet/>
      <dgm:spPr/>
      <dgm:t>
        <a:bodyPr/>
        <a:lstStyle/>
        <a:p>
          <a:endParaRPr lang="nb-NO"/>
        </a:p>
      </dgm:t>
    </dgm:pt>
    <dgm:pt modelId="{D7815A14-C5A1-49C0-9248-3582D27AAC43}" type="pres">
      <dgm:prSet presAssocID="{80C6DEA0-28A5-440D-A96E-C3A78AF95F41}" presName="theList" presStyleCnt="0">
        <dgm:presLayoutVars>
          <dgm:dir/>
          <dgm:animLvl val="lvl"/>
          <dgm:resizeHandles val="exact"/>
        </dgm:presLayoutVars>
      </dgm:prSet>
      <dgm:spPr/>
    </dgm:pt>
    <dgm:pt modelId="{48B20393-B93D-4D2C-B37A-0ADBFBBFBA8B}" type="pres">
      <dgm:prSet presAssocID="{5D806546-43D4-487F-9211-C049F51C47A7}" presName="compNode" presStyleCnt="0"/>
      <dgm:spPr/>
    </dgm:pt>
    <dgm:pt modelId="{E521F5A2-A627-48ED-8970-BAF7A92B9B22}" type="pres">
      <dgm:prSet presAssocID="{5D806546-43D4-487F-9211-C049F51C47A7}" presName="noGeometry" presStyleCnt="0"/>
      <dgm:spPr/>
    </dgm:pt>
    <dgm:pt modelId="{F6A0BE2C-F4DC-48EB-A5B5-D34AEC2BDE01}" type="pres">
      <dgm:prSet presAssocID="{5D806546-43D4-487F-9211-C049F51C47A7}" presName="childTextVisible" presStyleLbl="bgAccFollowNode1" presStyleIdx="0" presStyleCnt="1" custLinFactNeighborX="13704" custLinFactNeighborY="0">
        <dgm:presLayoutVars>
          <dgm:bulletEnabled val="1"/>
        </dgm:presLayoutVars>
      </dgm:prSet>
      <dgm:spPr/>
    </dgm:pt>
    <dgm:pt modelId="{C707FDF1-FAEB-4637-8D36-F85EB32B108A}" type="pres">
      <dgm:prSet presAssocID="{5D806546-43D4-487F-9211-C049F51C47A7}" presName="childTextHidden" presStyleLbl="bgAccFollowNode1" presStyleIdx="0" presStyleCnt="1"/>
      <dgm:spPr/>
    </dgm:pt>
    <dgm:pt modelId="{9D2A4813-DFA5-43EC-9F35-1D2B988BE9D3}" type="pres">
      <dgm:prSet presAssocID="{5D806546-43D4-487F-9211-C049F51C47A7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AC8A2C1F-E56B-4A32-8A8C-8FD976721B16}" type="presOf" srcId="{80C6DEA0-28A5-440D-A96E-C3A78AF95F41}" destId="{D7815A14-C5A1-49C0-9248-3582D27AAC43}" srcOrd="0" destOrd="0" presId="urn:microsoft.com/office/officeart/2005/8/layout/hProcess6"/>
    <dgm:cxn modelId="{CF5F5042-93FD-4A01-A8A3-EA80F9CD8AF3}" srcId="{80C6DEA0-28A5-440D-A96E-C3A78AF95F41}" destId="{5D806546-43D4-487F-9211-C049F51C47A7}" srcOrd="0" destOrd="0" parTransId="{498F3EA2-4190-4D5E-ADF4-D3D2AC687D92}" sibTransId="{1CD8C99E-5A10-451F-8197-8DE89301E4DD}"/>
    <dgm:cxn modelId="{AE37EC74-0294-4A33-8D1C-7085D2C9AD60}" type="presOf" srcId="{5D806546-43D4-487F-9211-C049F51C47A7}" destId="{9D2A4813-DFA5-43EC-9F35-1D2B988BE9D3}" srcOrd="0" destOrd="0" presId="urn:microsoft.com/office/officeart/2005/8/layout/hProcess6"/>
    <dgm:cxn modelId="{A56A1559-9B97-4C45-B6B1-310432E1A79B}" srcId="{5D806546-43D4-487F-9211-C049F51C47A7}" destId="{E7C8A583-DBDA-4CE0-B0D6-7C99ED3C22B0}" srcOrd="0" destOrd="0" parTransId="{5566F9AA-88F2-4193-810A-80182C2A158A}" sibTransId="{57167D4E-05C7-4A69-9B84-B49BB6BFBF51}"/>
    <dgm:cxn modelId="{4753DF86-9B99-434B-A171-21D3B1E3CB83}" type="presOf" srcId="{E7C8A583-DBDA-4CE0-B0D6-7C99ED3C22B0}" destId="{C707FDF1-FAEB-4637-8D36-F85EB32B108A}" srcOrd="1" destOrd="0" presId="urn:microsoft.com/office/officeart/2005/8/layout/hProcess6"/>
    <dgm:cxn modelId="{51B411A1-6599-4855-AFAD-046493C86796}" type="presOf" srcId="{E7C8A583-DBDA-4CE0-B0D6-7C99ED3C22B0}" destId="{F6A0BE2C-F4DC-48EB-A5B5-D34AEC2BDE01}" srcOrd="0" destOrd="0" presId="urn:microsoft.com/office/officeart/2005/8/layout/hProcess6"/>
    <dgm:cxn modelId="{7F22BB7B-84D5-4ECA-B929-2294BDEFB5BE}" type="presParOf" srcId="{D7815A14-C5A1-49C0-9248-3582D27AAC43}" destId="{48B20393-B93D-4D2C-B37A-0ADBFBBFBA8B}" srcOrd="0" destOrd="0" presId="urn:microsoft.com/office/officeart/2005/8/layout/hProcess6"/>
    <dgm:cxn modelId="{39933F15-BC30-46B2-ABFD-62DE029633AA}" type="presParOf" srcId="{48B20393-B93D-4D2C-B37A-0ADBFBBFBA8B}" destId="{E521F5A2-A627-48ED-8970-BAF7A92B9B22}" srcOrd="0" destOrd="0" presId="urn:microsoft.com/office/officeart/2005/8/layout/hProcess6"/>
    <dgm:cxn modelId="{7CE62A3E-EE4B-4EE8-92D3-4B23031C9B5B}" type="presParOf" srcId="{48B20393-B93D-4D2C-B37A-0ADBFBBFBA8B}" destId="{F6A0BE2C-F4DC-48EB-A5B5-D34AEC2BDE01}" srcOrd="1" destOrd="0" presId="urn:microsoft.com/office/officeart/2005/8/layout/hProcess6"/>
    <dgm:cxn modelId="{0B4158E9-E1C0-49CE-A5F6-BC1971BE97BA}" type="presParOf" srcId="{48B20393-B93D-4D2C-B37A-0ADBFBBFBA8B}" destId="{C707FDF1-FAEB-4637-8D36-F85EB32B108A}" srcOrd="2" destOrd="0" presId="urn:microsoft.com/office/officeart/2005/8/layout/hProcess6"/>
    <dgm:cxn modelId="{817F3FEE-7833-439A-82DE-17A2FB316A80}" type="presParOf" srcId="{48B20393-B93D-4D2C-B37A-0ADBFBBFBA8B}" destId="{9D2A4813-DFA5-43EC-9F35-1D2B988BE9D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C6DEA0-28A5-440D-A96E-C3A78AF95F4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D806546-43D4-487F-9211-C049F51C47A7}">
      <dgm:prSet phldrT="[Tekst]"/>
      <dgm:spPr/>
      <dgm:t>
        <a:bodyPr/>
        <a:lstStyle/>
        <a:p>
          <a:r>
            <a:rPr lang="nb-NO" dirty="0"/>
            <a:t>Samarbeids-forum</a:t>
          </a:r>
        </a:p>
      </dgm:t>
    </dgm:pt>
    <dgm:pt modelId="{498F3EA2-4190-4D5E-ADF4-D3D2AC687D92}" type="parTrans" cxnId="{CF5F5042-93FD-4A01-A8A3-EA80F9CD8AF3}">
      <dgm:prSet/>
      <dgm:spPr/>
      <dgm:t>
        <a:bodyPr/>
        <a:lstStyle/>
        <a:p>
          <a:endParaRPr lang="nb-NO"/>
        </a:p>
      </dgm:t>
    </dgm:pt>
    <dgm:pt modelId="{1CD8C99E-5A10-451F-8197-8DE89301E4DD}" type="sibTrans" cxnId="{CF5F5042-93FD-4A01-A8A3-EA80F9CD8AF3}">
      <dgm:prSet/>
      <dgm:spPr/>
      <dgm:t>
        <a:bodyPr/>
        <a:lstStyle/>
        <a:p>
          <a:endParaRPr lang="nb-NO"/>
        </a:p>
      </dgm:t>
    </dgm:pt>
    <dgm:pt modelId="{E7C8A583-DBDA-4CE0-B0D6-7C99ED3C22B0}">
      <dgm:prSet phldrT="[Tekst]" custT="1"/>
      <dgm:spPr/>
      <dgm:t>
        <a:bodyPr/>
        <a:lstStyle/>
        <a:p>
          <a:r>
            <a:rPr lang="nb-NO" sz="1200" dirty="0"/>
            <a:t>Innstilling</a:t>
          </a:r>
        </a:p>
      </dgm:t>
    </dgm:pt>
    <dgm:pt modelId="{5566F9AA-88F2-4193-810A-80182C2A158A}" type="parTrans" cxnId="{A56A1559-9B97-4C45-B6B1-310432E1A79B}">
      <dgm:prSet/>
      <dgm:spPr/>
      <dgm:t>
        <a:bodyPr/>
        <a:lstStyle/>
        <a:p>
          <a:endParaRPr lang="nb-NO"/>
        </a:p>
      </dgm:t>
    </dgm:pt>
    <dgm:pt modelId="{57167D4E-05C7-4A69-9B84-B49BB6BFBF51}" type="sibTrans" cxnId="{A56A1559-9B97-4C45-B6B1-310432E1A79B}">
      <dgm:prSet/>
      <dgm:spPr/>
      <dgm:t>
        <a:bodyPr/>
        <a:lstStyle/>
        <a:p>
          <a:endParaRPr lang="nb-NO"/>
        </a:p>
      </dgm:t>
    </dgm:pt>
    <dgm:pt modelId="{D7815A14-C5A1-49C0-9248-3582D27AAC43}" type="pres">
      <dgm:prSet presAssocID="{80C6DEA0-28A5-440D-A96E-C3A78AF95F41}" presName="theList" presStyleCnt="0">
        <dgm:presLayoutVars>
          <dgm:dir/>
          <dgm:animLvl val="lvl"/>
          <dgm:resizeHandles val="exact"/>
        </dgm:presLayoutVars>
      </dgm:prSet>
      <dgm:spPr/>
    </dgm:pt>
    <dgm:pt modelId="{48B20393-B93D-4D2C-B37A-0ADBFBBFBA8B}" type="pres">
      <dgm:prSet presAssocID="{5D806546-43D4-487F-9211-C049F51C47A7}" presName="compNode" presStyleCnt="0"/>
      <dgm:spPr/>
    </dgm:pt>
    <dgm:pt modelId="{E521F5A2-A627-48ED-8970-BAF7A92B9B22}" type="pres">
      <dgm:prSet presAssocID="{5D806546-43D4-487F-9211-C049F51C47A7}" presName="noGeometry" presStyleCnt="0"/>
      <dgm:spPr/>
    </dgm:pt>
    <dgm:pt modelId="{F6A0BE2C-F4DC-48EB-A5B5-D34AEC2BDE01}" type="pres">
      <dgm:prSet presAssocID="{5D806546-43D4-487F-9211-C049F51C47A7}" presName="childTextVisible" presStyleLbl="bgAccFollowNode1" presStyleIdx="0" presStyleCnt="1" custLinFactNeighborX="7655" custLinFactNeighborY="155">
        <dgm:presLayoutVars>
          <dgm:bulletEnabled val="1"/>
        </dgm:presLayoutVars>
      </dgm:prSet>
      <dgm:spPr/>
    </dgm:pt>
    <dgm:pt modelId="{C707FDF1-FAEB-4637-8D36-F85EB32B108A}" type="pres">
      <dgm:prSet presAssocID="{5D806546-43D4-487F-9211-C049F51C47A7}" presName="childTextHidden" presStyleLbl="bgAccFollowNode1" presStyleIdx="0" presStyleCnt="1"/>
      <dgm:spPr/>
    </dgm:pt>
    <dgm:pt modelId="{9D2A4813-DFA5-43EC-9F35-1D2B988BE9D3}" type="pres">
      <dgm:prSet presAssocID="{5D806546-43D4-487F-9211-C049F51C47A7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AC8A2C1F-E56B-4A32-8A8C-8FD976721B16}" type="presOf" srcId="{80C6DEA0-28A5-440D-A96E-C3A78AF95F41}" destId="{D7815A14-C5A1-49C0-9248-3582D27AAC43}" srcOrd="0" destOrd="0" presId="urn:microsoft.com/office/officeart/2005/8/layout/hProcess6"/>
    <dgm:cxn modelId="{CF5F5042-93FD-4A01-A8A3-EA80F9CD8AF3}" srcId="{80C6DEA0-28A5-440D-A96E-C3A78AF95F41}" destId="{5D806546-43D4-487F-9211-C049F51C47A7}" srcOrd="0" destOrd="0" parTransId="{498F3EA2-4190-4D5E-ADF4-D3D2AC687D92}" sibTransId="{1CD8C99E-5A10-451F-8197-8DE89301E4DD}"/>
    <dgm:cxn modelId="{AE37EC74-0294-4A33-8D1C-7085D2C9AD60}" type="presOf" srcId="{5D806546-43D4-487F-9211-C049F51C47A7}" destId="{9D2A4813-DFA5-43EC-9F35-1D2B988BE9D3}" srcOrd="0" destOrd="0" presId="urn:microsoft.com/office/officeart/2005/8/layout/hProcess6"/>
    <dgm:cxn modelId="{A56A1559-9B97-4C45-B6B1-310432E1A79B}" srcId="{5D806546-43D4-487F-9211-C049F51C47A7}" destId="{E7C8A583-DBDA-4CE0-B0D6-7C99ED3C22B0}" srcOrd="0" destOrd="0" parTransId="{5566F9AA-88F2-4193-810A-80182C2A158A}" sibTransId="{57167D4E-05C7-4A69-9B84-B49BB6BFBF51}"/>
    <dgm:cxn modelId="{4753DF86-9B99-434B-A171-21D3B1E3CB83}" type="presOf" srcId="{E7C8A583-DBDA-4CE0-B0D6-7C99ED3C22B0}" destId="{C707FDF1-FAEB-4637-8D36-F85EB32B108A}" srcOrd="1" destOrd="0" presId="urn:microsoft.com/office/officeart/2005/8/layout/hProcess6"/>
    <dgm:cxn modelId="{51B411A1-6599-4855-AFAD-046493C86796}" type="presOf" srcId="{E7C8A583-DBDA-4CE0-B0D6-7C99ED3C22B0}" destId="{F6A0BE2C-F4DC-48EB-A5B5-D34AEC2BDE01}" srcOrd="0" destOrd="0" presId="urn:microsoft.com/office/officeart/2005/8/layout/hProcess6"/>
    <dgm:cxn modelId="{7F22BB7B-84D5-4ECA-B929-2294BDEFB5BE}" type="presParOf" srcId="{D7815A14-C5A1-49C0-9248-3582D27AAC43}" destId="{48B20393-B93D-4D2C-B37A-0ADBFBBFBA8B}" srcOrd="0" destOrd="0" presId="urn:microsoft.com/office/officeart/2005/8/layout/hProcess6"/>
    <dgm:cxn modelId="{39933F15-BC30-46B2-ABFD-62DE029633AA}" type="presParOf" srcId="{48B20393-B93D-4D2C-B37A-0ADBFBBFBA8B}" destId="{E521F5A2-A627-48ED-8970-BAF7A92B9B22}" srcOrd="0" destOrd="0" presId="urn:microsoft.com/office/officeart/2005/8/layout/hProcess6"/>
    <dgm:cxn modelId="{7CE62A3E-EE4B-4EE8-92D3-4B23031C9B5B}" type="presParOf" srcId="{48B20393-B93D-4D2C-B37A-0ADBFBBFBA8B}" destId="{F6A0BE2C-F4DC-48EB-A5B5-D34AEC2BDE01}" srcOrd="1" destOrd="0" presId="urn:microsoft.com/office/officeart/2005/8/layout/hProcess6"/>
    <dgm:cxn modelId="{0B4158E9-E1C0-49CE-A5F6-BC1971BE97BA}" type="presParOf" srcId="{48B20393-B93D-4D2C-B37A-0ADBFBBFBA8B}" destId="{C707FDF1-FAEB-4637-8D36-F85EB32B108A}" srcOrd="2" destOrd="0" presId="urn:microsoft.com/office/officeart/2005/8/layout/hProcess6"/>
    <dgm:cxn modelId="{817F3FEE-7833-439A-82DE-17A2FB316A80}" type="presParOf" srcId="{48B20393-B93D-4D2C-B37A-0ADBFBBFBA8B}" destId="{9D2A4813-DFA5-43EC-9F35-1D2B988BE9D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C6DEA0-28A5-440D-A96E-C3A78AF95F4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D806546-43D4-487F-9211-C049F51C47A7}">
      <dgm:prSet phldrT="[Tekst]"/>
      <dgm:spPr/>
      <dgm:t>
        <a:bodyPr/>
        <a:lstStyle/>
        <a:p>
          <a:r>
            <a:rPr lang="nb-NO" dirty="0"/>
            <a:t>Stats-forvalteren</a:t>
          </a:r>
        </a:p>
      </dgm:t>
    </dgm:pt>
    <dgm:pt modelId="{498F3EA2-4190-4D5E-ADF4-D3D2AC687D92}" type="parTrans" cxnId="{CF5F5042-93FD-4A01-A8A3-EA80F9CD8AF3}">
      <dgm:prSet/>
      <dgm:spPr/>
      <dgm:t>
        <a:bodyPr/>
        <a:lstStyle/>
        <a:p>
          <a:endParaRPr lang="nb-NO"/>
        </a:p>
      </dgm:t>
    </dgm:pt>
    <dgm:pt modelId="{1CD8C99E-5A10-451F-8197-8DE89301E4DD}" type="sibTrans" cxnId="{CF5F5042-93FD-4A01-A8A3-EA80F9CD8AF3}">
      <dgm:prSet/>
      <dgm:spPr/>
      <dgm:t>
        <a:bodyPr/>
        <a:lstStyle/>
        <a:p>
          <a:endParaRPr lang="nb-NO"/>
        </a:p>
      </dgm:t>
    </dgm:pt>
    <dgm:pt modelId="{E7C8A583-DBDA-4CE0-B0D6-7C99ED3C22B0}">
      <dgm:prSet phldrT="[Tekst]" custT="1"/>
      <dgm:spPr/>
      <dgm:t>
        <a:bodyPr/>
        <a:lstStyle/>
        <a:p>
          <a:r>
            <a:rPr lang="nb-NO" sz="1400" dirty="0"/>
            <a:t>     </a:t>
          </a:r>
          <a:r>
            <a:rPr lang="nb-NO" sz="1200" dirty="0"/>
            <a:t>Vedtak/-                     Tilsagnsbrev                  </a:t>
          </a:r>
        </a:p>
      </dgm:t>
    </dgm:pt>
    <dgm:pt modelId="{5566F9AA-88F2-4193-810A-80182C2A158A}" type="parTrans" cxnId="{A56A1559-9B97-4C45-B6B1-310432E1A79B}">
      <dgm:prSet/>
      <dgm:spPr/>
      <dgm:t>
        <a:bodyPr/>
        <a:lstStyle/>
        <a:p>
          <a:endParaRPr lang="nb-NO"/>
        </a:p>
      </dgm:t>
    </dgm:pt>
    <dgm:pt modelId="{57167D4E-05C7-4A69-9B84-B49BB6BFBF51}" type="sibTrans" cxnId="{A56A1559-9B97-4C45-B6B1-310432E1A79B}">
      <dgm:prSet/>
      <dgm:spPr/>
      <dgm:t>
        <a:bodyPr/>
        <a:lstStyle/>
        <a:p>
          <a:endParaRPr lang="nb-NO"/>
        </a:p>
      </dgm:t>
    </dgm:pt>
    <dgm:pt modelId="{D7815A14-C5A1-49C0-9248-3582D27AAC43}" type="pres">
      <dgm:prSet presAssocID="{80C6DEA0-28A5-440D-A96E-C3A78AF95F41}" presName="theList" presStyleCnt="0">
        <dgm:presLayoutVars>
          <dgm:dir/>
          <dgm:animLvl val="lvl"/>
          <dgm:resizeHandles val="exact"/>
        </dgm:presLayoutVars>
      </dgm:prSet>
      <dgm:spPr/>
    </dgm:pt>
    <dgm:pt modelId="{48B20393-B93D-4D2C-B37A-0ADBFBBFBA8B}" type="pres">
      <dgm:prSet presAssocID="{5D806546-43D4-487F-9211-C049F51C47A7}" presName="compNode" presStyleCnt="0"/>
      <dgm:spPr/>
    </dgm:pt>
    <dgm:pt modelId="{E521F5A2-A627-48ED-8970-BAF7A92B9B22}" type="pres">
      <dgm:prSet presAssocID="{5D806546-43D4-487F-9211-C049F51C47A7}" presName="noGeometry" presStyleCnt="0"/>
      <dgm:spPr/>
    </dgm:pt>
    <dgm:pt modelId="{F6A0BE2C-F4DC-48EB-A5B5-D34AEC2BDE01}" type="pres">
      <dgm:prSet presAssocID="{5D806546-43D4-487F-9211-C049F51C47A7}" presName="childTextVisible" presStyleLbl="bgAccFollowNode1" presStyleIdx="0" presStyleCnt="1" custLinFactNeighborX="8970" custLinFactNeighborY="-5920">
        <dgm:presLayoutVars>
          <dgm:bulletEnabled val="1"/>
        </dgm:presLayoutVars>
      </dgm:prSet>
      <dgm:spPr/>
    </dgm:pt>
    <dgm:pt modelId="{C707FDF1-FAEB-4637-8D36-F85EB32B108A}" type="pres">
      <dgm:prSet presAssocID="{5D806546-43D4-487F-9211-C049F51C47A7}" presName="childTextHidden" presStyleLbl="bgAccFollowNode1" presStyleIdx="0" presStyleCnt="1"/>
      <dgm:spPr/>
    </dgm:pt>
    <dgm:pt modelId="{9D2A4813-DFA5-43EC-9F35-1D2B988BE9D3}" type="pres">
      <dgm:prSet presAssocID="{5D806546-43D4-487F-9211-C049F51C47A7}" presName="parentText" presStyleLbl="node1" presStyleIdx="0" presStyleCnt="1" custLinFactNeighborX="4102" custLinFactNeighborY="-11470">
        <dgm:presLayoutVars>
          <dgm:chMax val="1"/>
          <dgm:bulletEnabled val="1"/>
        </dgm:presLayoutVars>
      </dgm:prSet>
      <dgm:spPr/>
    </dgm:pt>
  </dgm:ptLst>
  <dgm:cxnLst>
    <dgm:cxn modelId="{AC8A2C1F-E56B-4A32-8A8C-8FD976721B16}" type="presOf" srcId="{80C6DEA0-28A5-440D-A96E-C3A78AF95F41}" destId="{D7815A14-C5A1-49C0-9248-3582D27AAC43}" srcOrd="0" destOrd="0" presId="urn:microsoft.com/office/officeart/2005/8/layout/hProcess6"/>
    <dgm:cxn modelId="{CF5F5042-93FD-4A01-A8A3-EA80F9CD8AF3}" srcId="{80C6DEA0-28A5-440D-A96E-C3A78AF95F41}" destId="{5D806546-43D4-487F-9211-C049F51C47A7}" srcOrd="0" destOrd="0" parTransId="{498F3EA2-4190-4D5E-ADF4-D3D2AC687D92}" sibTransId="{1CD8C99E-5A10-451F-8197-8DE89301E4DD}"/>
    <dgm:cxn modelId="{AE37EC74-0294-4A33-8D1C-7085D2C9AD60}" type="presOf" srcId="{5D806546-43D4-487F-9211-C049F51C47A7}" destId="{9D2A4813-DFA5-43EC-9F35-1D2B988BE9D3}" srcOrd="0" destOrd="0" presId="urn:microsoft.com/office/officeart/2005/8/layout/hProcess6"/>
    <dgm:cxn modelId="{A56A1559-9B97-4C45-B6B1-310432E1A79B}" srcId="{5D806546-43D4-487F-9211-C049F51C47A7}" destId="{E7C8A583-DBDA-4CE0-B0D6-7C99ED3C22B0}" srcOrd="0" destOrd="0" parTransId="{5566F9AA-88F2-4193-810A-80182C2A158A}" sibTransId="{57167D4E-05C7-4A69-9B84-B49BB6BFBF51}"/>
    <dgm:cxn modelId="{4753DF86-9B99-434B-A171-21D3B1E3CB83}" type="presOf" srcId="{E7C8A583-DBDA-4CE0-B0D6-7C99ED3C22B0}" destId="{C707FDF1-FAEB-4637-8D36-F85EB32B108A}" srcOrd="1" destOrd="0" presId="urn:microsoft.com/office/officeart/2005/8/layout/hProcess6"/>
    <dgm:cxn modelId="{51B411A1-6599-4855-AFAD-046493C86796}" type="presOf" srcId="{E7C8A583-DBDA-4CE0-B0D6-7C99ED3C22B0}" destId="{F6A0BE2C-F4DC-48EB-A5B5-D34AEC2BDE01}" srcOrd="0" destOrd="0" presId="urn:microsoft.com/office/officeart/2005/8/layout/hProcess6"/>
    <dgm:cxn modelId="{7F22BB7B-84D5-4ECA-B929-2294BDEFB5BE}" type="presParOf" srcId="{D7815A14-C5A1-49C0-9248-3582D27AAC43}" destId="{48B20393-B93D-4D2C-B37A-0ADBFBBFBA8B}" srcOrd="0" destOrd="0" presId="urn:microsoft.com/office/officeart/2005/8/layout/hProcess6"/>
    <dgm:cxn modelId="{39933F15-BC30-46B2-ABFD-62DE029633AA}" type="presParOf" srcId="{48B20393-B93D-4D2C-B37A-0ADBFBBFBA8B}" destId="{E521F5A2-A627-48ED-8970-BAF7A92B9B22}" srcOrd="0" destOrd="0" presId="urn:microsoft.com/office/officeart/2005/8/layout/hProcess6"/>
    <dgm:cxn modelId="{7CE62A3E-EE4B-4EE8-92D3-4B23031C9B5B}" type="presParOf" srcId="{48B20393-B93D-4D2C-B37A-0ADBFBBFBA8B}" destId="{F6A0BE2C-F4DC-48EB-A5B5-D34AEC2BDE01}" srcOrd="1" destOrd="0" presId="urn:microsoft.com/office/officeart/2005/8/layout/hProcess6"/>
    <dgm:cxn modelId="{0B4158E9-E1C0-49CE-A5F6-BC1971BE97BA}" type="presParOf" srcId="{48B20393-B93D-4D2C-B37A-0ADBFBBFBA8B}" destId="{C707FDF1-FAEB-4637-8D36-F85EB32B108A}" srcOrd="2" destOrd="0" presId="urn:microsoft.com/office/officeart/2005/8/layout/hProcess6"/>
    <dgm:cxn modelId="{817F3FEE-7833-439A-82DE-17A2FB316A80}" type="presParOf" srcId="{48B20393-B93D-4D2C-B37A-0ADBFBBFBA8B}" destId="{9D2A4813-DFA5-43EC-9F35-1D2B988BE9D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C6DEA0-28A5-440D-A96E-C3A78AF95F4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D806546-43D4-487F-9211-C049F51C47A7}">
      <dgm:prSet phldrT="[Tekst]"/>
      <dgm:spPr/>
      <dgm:t>
        <a:bodyPr/>
        <a:lstStyle/>
        <a:p>
          <a:r>
            <a:rPr lang="nb-NO" dirty="0"/>
            <a:t>Samarbeids-forum</a:t>
          </a:r>
        </a:p>
      </dgm:t>
    </dgm:pt>
    <dgm:pt modelId="{498F3EA2-4190-4D5E-ADF4-D3D2AC687D92}" type="parTrans" cxnId="{CF5F5042-93FD-4A01-A8A3-EA80F9CD8AF3}">
      <dgm:prSet/>
      <dgm:spPr/>
      <dgm:t>
        <a:bodyPr/>
        <a:lstStyle/>
        <a:p>
          <a:endParaRPr lang="nb-NO"/>
        </a:p>
      </dgm:t>
    </dgm:pt>
    <dgm:pt modelId="{1CD8C99E-5A10-451F-8197-8DE89301E4DD}" type="sibTrans" cxnId="{CF5F5042-93FD-4A01-A8A3-EA80F9CD8AF3}">
      <dgm:prSet/>
      <dgm:spPr/>
      <dgm:t>
        <a:bodyPr/>
        <a:lstStyle/>
        <a:p>
          <a:endParaRPr lang="nb-NO"/>
        </a:p>
      </dgm:t>
    </dgm:pt>
    <dgm:pt modelId="{E7C8A583-DBDA-4CE0-B0D6-7C99ED3C22B0}">
      <dgm:prSet phldrT="[Tekst]" custT="1"/>
      <dgm:spPr/>
      <dgm:t>
        <a:bodyPr/>
        <a:lstStyle/>
        <a:p>
          <a:r>
            <a:rPr lang="nb-NO" sz="1200" dirty="0"/>
            <a:t>Pro rata </a:t>
          </a:r>
        </a:p>
      </dgm:t>
    </dgm:pt>
    <dgm:pt modelId="{5566F9AA-88F2-4193-810A-80182C2A158A}" type="parTrans" cxnId="{A56A1559-9B97-4C45-B6B1-310432E1A79B}">
      <dgm:prSet/>
      <dgm:spPr/>
      <dgm:t>
        <a:bodyPr/>
        <a:lstStyle/>
        <a:p>
          <a:endParaRPr lang="nb-NO"/>
        </a:p>
      </dgm:t>
    </dgm:pt>
    <dgm:pt modelId="{57167D4E-05C7-4A69-9B84-B49BB6BFBF51}" type="sibTrans" cxnId="{A56A1559-9B97-4C45-B6B1-310432E1A79B}">
      <dgm:prSet/>
      <dgm:spPr/>
      <dgm:t>
        <a:bodyPr/>
        <a:lstStyle/>
        <a:p>
          <a:endParaRPr lang="nb-NO"/>
        </a:p>
      </dgm:t>
    </dgm:pt>
    <dgm:pt modelId="{D7815A14-C5A1-49C0-9248-3582D27AAC43}" type="pres">
      <dgm:prSet presAssocID="{80C6DEA0-28A5-440D-A96E-C3A78AF95F41}" presName="theList" presStyleCnt="0">
        <dgm:presLayoutVars>
          <dgm:dir/>
          <dgm:animLvl val="lvl"/>
          <dgm:resizeHandles val="exact"/>
        </dgm:presLayoutVars>
      </dgm:prSet>
      <dgm:spPr/>
    </dgm:pt>
    <dgm:pt modelId="{48B20393-B93D-4D2C-B37A-0ADBFBBFBA8B}" type="pres">
      <dgm:prSet presAssocID="{5D806546-43D4-487F-9211-C049F51C47A7}" presName="compNode" presStyleCnt="0"/>
      <dgm:spPr/>
    </dgm:pt>
    <dgm:pt modelId="{E521F5A2-A627-48ED-8970-BAF7A92B9B22}" type="pres">
      <dgm:prSet presAssocID="{5D806546-43D4-487F-9211-C049F51C47A7}" presName="noGeometry" presStyleCnt="0"/>
      <dgm:spPr/>
    </dgm:pt>
    <dgm:pt modelId="{F6A0BE2C-F4DC-48EB-A5B5-D34AEC2BDE01}" type="pres">
      <dgm:prSet presAssocID="{5D806546-43D4-487F-9211-C049F51C47A7}" presName="childTextVisible" presStyleLbl="bgAccFollowNode1" presStyleIdx="0" presStyleCnt="1" custLinFactNeighborX="17738">
        <dgm:presLayoutVars>
          <dgm:bulletEnabled val="1"/>
        </dgm:presLayoutVars>
      </dgm:prSet>
      <dgm:spPr/>
    </dgm:pt>
    <dgm:pt modelId="{C707FDF1-FAEB-4637-8D36-F85EB32B108A}" type="pres">
      <dgm:prSet presAssocID="{5D806546-43D4-487F-9211-C049F51C47A7}" presName="childTextHidden" presStyleLbl="bgAccFollowNode1" presStyleIdx="0" presStyleCnt="1"/>
      <dgm:spPr/>
    </dgm:pt>
    <dgm:pt modelId="{9D2A4813-DFA5-43EC-9F35-1D2B988BE9D3}" type="pres">
      <dgm:prSet presAssocID="{5D806546-43D4-487F-9211-C049F51C47A7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AC8A2C1F-E56B-4A32-8A8C-8FD976721B16}" type="presOf" srcId="{80C6DEA0-28A5-440D-A96E-C3A78AF95F41}" destId="{D7815A14-C5A1-49C0-9248-3582D27AAC43}" srcOrd="0" destOrd="0" presId="urn:microsoft.com/office/officeart/2005/8/layout/hProcess6"/>
    <dgm:cxn modelId="{CF5F5042-93FD-4A01-A8A3-EA80F9CD8AF3}" srcId="{80C6DEA0-28A5-440D-A96E-C3A78AF95F41}" destId="{5D806546-43D4-487F-9211-C049F51C47A7}" srcOrd="0" destOrd="0" parTransId="{498F3EA2-4190-4D5E-ADF4-D3D2AC687D92}" sibTransId="{1CD8C99E-5A10-451F-8197-8DE89301E4DD}"/>
    <dgm:cxn modelId="{AE37EC74-0294-4A33-8D1C-7085D2C9AD60}" type="presOf" srcId="{5D806546-43D4-487F-9211-C049F51C47A7}" destId="{9D2A4813-DFA5-43EC-9F35-1D2B988BE9D3}" srcOrd="0" destOrd="0" presId="urn:microsoft.com/office/officeart/2005/8/layout/hProcess6"/>
    <dgm:cxn modelId="{A56A1559-9B97-4C45-B6B1-310432E1A79B}" srcId="{5D806546-43D4-487F-9211-C049F51C47A7}" destId="{E7C8A583-DBDA-4CE0-B0D6-7C99ED3C22B0}" srcOrd="0" destOrd="0" parTransId="{5566F9AA-88F2-4193-810A-80182C2A158A}" sibTransId="{57167D4E-05C7-4A69-9B84-B49BB6BFBF51}"/>
    <dgm:cxn modelId="{4753DF86-9B99-434B-A171-21D3B1E3CB83}" type="presOf" srcId="{E7C8A583-DBDA-4CE0-B0D6-7C99ED3C22B0}" destId="{C707FDF1-FAEB-4637-8D36-F85EB32B108A}" srcOrd="1" destOrd="0" presId="urn:microsoft.com/office/officeart/2005/8/layout/hProcess6"/>
    <dgm:cxn modelId="{51B411A1-6599-4855-AFAD-046493C86796}" type="presOf" srcId="{E7C8A583-DBDA-4CE0-B0D6-7C99ED3C22B0}" destId="{F6A0BE2C-F4DC-48EB-A5B5-D34AEC2BDE01}" srcOrd="0" destOrd="0" presId="urn:microsoft.com/office/officeart/2005/8/layout/hProcess6"/>
    <dgm:cxn modelId="{7F22BB7B-84D5-4ECA-B929-2294BDEFB5BE}" type="presParOf" srcId="{D7815A14-C5A1-49C0-9248-3582D27AAC43}" destId="{48B20393-B93D-4D2C-B37A-0ADBFBBFBA8B}" srcOrd="0" destOrd="0" presId="urn:microsoft.com/office/officeart/2005/8/layout/hProcess6"/>
    <dgm:cxn modelId="{39933F15-BC30-46B2-ABFD-62DE029633AA}" type="presParOf" srcId="{48B20393-B93D-4D2C-B37A-0ADBFBBFBA8B}" destId="{E521F5A2-A627-48ED-8970-BAF7A92B9B22}" srcOrd="0" destOrd="0" presId="urn:microsoft.com/office/officeart/2005/8/layout/hProcess6"/>
    <dgm:cxn modelId="{7CE62A3E-EE4B-4EE8-92D3-4B23031C9B5B}" type="presParOf" srcId="{48B20393-B93D-4D2C-B37A-0ADBFBBFBA8B}" destId="{F6A0BE2C-F4DC-48EB-A5B5-D34AEC2BDE01}" srcOrd="1" destOrd="0" presId="urn:microsoft.com/office/officeart/2005/8/layout/hProcess6"/>
    <dgm:cxn modelId="{0B4158E9-E1C0-49CE-A5F6-BC1971BE97BA}" type="presParOf" srcId="{48B20393-B93D-4D2C-B37A-0ADBFBBFBA8B}" destId="{C707FDF1-FAEB-4637-8D36-F85EB32B108A}" srcOrd="2" destOrd="0" presId="urn:microsoft.com/office/officeart/2005/8/layout/hProcess6"/>
    <dgm:cxn modelId="{817F3FEE-7833-439A-82DE-17A2FB316A80}" type="presParOf" srcId="{48B20393-B93D-4D2C-B37A-0ADBFBBFBA8B}" destId="{9D2A4813-DFA5-43EC-9F35-1D2B988BE9D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AE4BA-CB7B-4A16-B90C-6EF07C45DA12}">
      <dsp:nvSpPr>
        <dsp:cNvPr id="0" name=""/>
        <dsp:cNvSpPr/>
      </dsp:nvSpPr>
      <dsp:spPr>
        <a:xfrm>
          <a:off x="0" y="587572"/>
          <a:ext cx="2055503" cy="9983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Individuelle tiltak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SAMARBEIDSFORUM</a:t>
          </a:r>
        </a:p>
      </dsp:txBody>
      <dsp:txXfrm>
        <a:off x="0" y="587572"/>
        <a:ext cx="2055503" cy="998398"/>
      </dsp:txXfrm>
    </dsp:sp>
    <dsp:sp modelId="{BE68BFE1-21F2-42CC-B0AB-7E5E771473F5}">
      <dsp:nvSpPr>
        <dsp:cNvPr id="0" name=""/>
        <dsp:cNvSpPr/>
      </dsp:nvSpPr>
      <dsp:spPr>
        <a:xfrm>
          <a:off x="0" y="1516536"/>
          <a:ext cx="2055503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 err="1"/>
            <a:t>Ablu</a:t>
          </a:r>
          <a:r>
            <a:rPr lang="nb-NO" sz="1600" kern="1200" dirty="0"/>
            <a:t> samisk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/>
            <a:t>Annet? vurderes årlig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600" kern="1200" dirty="0"/>
        </a:p>
      </dsp:txBody>
      <dsp:txXfrm>
        <a:off x="0" y="1516536"/>
        <a:ext cx="2055503" cy="2810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AE4BA-CB7B-4A16-B90C-6EF07C45DA12}">
      <dsp:nvSpPr>
        <dsp:cNvPr id="0" name=""/>
        <dsp:cNvSpPr/>
      </dsp:nvSpPr>
      <dsp:spPr>
        <a:xfrm>
          <a:off x="0" y="587572"/>
          <a:ext cx="2055503" cy="9983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Faste årlige beløp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SAMARBEIDSFORUM</a:t>
          </a:r>
        </a:p>
      </dsp:txBody>
      <dsp:txXfrm>
        <a:off x="0" y="587572"/>
        <a:ext cx="2055503" cy="998398"/>
      </dsp:txXfrm>
    </dsp:sp>
    <dsp:sp modelId="{BE68BFE1-21F2-42CC-B0AB-7E5E771473F5}">
      <dsp:nvSpPr>
        <dsp:cNvPr id="0" name=""/>
        <dsp:cNvSpPr/>
      </dsp:nvSpPr>
      <dsp:spPr>
        <a:xfrm>
          <a:off x="0" y="1516536"/>
          <a:ext cx="2055503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/>
            <a:t>Koordinator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/>
            <a:t>Frikjøp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/>
            <a:t>Møter i samarbeids-forum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600" kern="1200" dirty="0"/>
        </a:p>
      </dsp:txBody>
      <dsp:txXfrm>
        <a:off x="0" y="1516536"/>
        <a:ext cx="2055503" cy="2810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AE4BA-CB7B-4A16-B90C-6EF07C45DA12}">
      <dsp:nvSpPr>
        <dsp:cNvPr id="0" name=""/>
        <dsp:cNvSpPr/>
      </dsp:nvSpPr>
      <dsp:spPr>
        <a:xfrm>
          <a:off x="0" y="280760"/>
          <a:ext cx="2055503" cy="9983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Pro-rata fordeling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KOMPETANSENETTVERK</a:t>
          </a:r>
        </a:p>
      </dsp:txBody>
      <dsp:txXfrm>
        <a:off x="0" y="280760"/>
        <a:ext cx="2055503" cy="998398"/>
      </dsp:txXfrm>
    </dsp:sp>
    <dsp:sp modelId="{BE68BFE1-21F2-42CC-B0AB-7E5E771473F5}">
      <dsp:nvSpPr>
        <dsp:cNvPr id="0" name=""/>
        <dsp:cNvSpPr/>
      </dsp:nvSpPr>
      <dsp:spPr>
        <a:xfrm>
          <a:off x="0" y="1194944"/>
          <a:ext cx="2055503" cy="28178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nb-NO" sz="1600" kern="1200" dirty="0"/>
            <a:t> Kollektive tiltak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nb-NO" sz="1200" kern="1200" dirty="0"/>
            <a:t>PS! I partnerskap må UH og kompetanse-nettverkene stipulere beløp som skal tildeles nettverket og UH</a:t>
          </a:r>
          <a:endParaRPr lang="nb-NO" sz="1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nb-NO" sz="1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nb-NO" sz="1600" kern="1200" dirty="0"/>
            <a:t> Individuelle tiltak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nb-NO" sz="1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nb-NO" sz="1600" kern="1200" dirty="0"/>
        </a:p>
      </dsp:txBody>
      <dsp:txXfrm>
        <a:off x="0" y="1194944"/>
        <a:ext cx="2055503" cy="28178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AE4BA-CB7B-4A16-B90C-6EF07C45DA12}">
      <dsp:nvSpPr>
        <dsp:cNvPr id="0" name=""/>
        <dsp:cNvSpPr/>
      </dsp:nvSpPr>
      <dsp:spPr>
        <a:xfrm>
          <a:off x="0" y="0"/>
          <a:ext cx="2303163" cy="1118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Kompetanseløftet</a:t>
          </a:r>
          <a:endParaRPr lang="nb-NO" sz="16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1" kern="1200" dirty="0"/>
        </a:p>
      </dsp:txBody>
      <dsp:txXfrm>
        <a:off x="0" y="0"/>
        <a:ext cx="2303163" cy="1118692"/>
      </dsp:txXfrm>
    </dsp:sp>
    <dsp:sp modelId="{BE68BFE1-21F2-42CC-B0AB-7E5E771473F5}">
      <dsp:nvSpPr>
        <dsp:cNvPr id="0" name=""/>
        <dsp:cNvSpPr/>
      </dsp:nvSpPr>
      <dsp:spPr>
        <a:xfrm>
          <a:off x="0" y="1023807"/>
          <a:ext cx="2303163" cy="2591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200" kern="1200" dirty="0"/>
            <a:t>PPT-sporet; med inkluderingsanalysen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b-N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b-NO" sz="1200" kern="1200" dirty="0"/>
        </a:p>
      </dsp:txBody>
      <dsp:txXfrm>
        <a:off x="0" y="1023807"/>
        <a:ext cx="2303163" cy="25912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0BE2C-F4DC-48EB-A5B5-D34AEC2BDE01}">
      <dsp:nvSpPr>
        <dsp:cNvPr id="0" name=""/>
        <dsp:cNvSpPr/>
      </dsp:nvSpPr>
      <dsp:spPr>
        <a:xfrm>
          <a:off x="492071" y="117634"/>
          <a:ext cx="1968287" cy="172053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Behovs-melding</a:t>
          </a:r>
        </a:p>
      </dsp:txBody>
      <dsp:txXfrm>
        <a:off x="984143" y="375714"/>
        <a:ext cx="959540" cy="1204371"/>
      </dsp:txXfrm>
    </dsp:sp>
    <dsp:sp modelId="{9D2A4813-DFA5-43EC-9F35-1D2B988BE9D3}">
      <dsp:nvSpPr>
        <dsp:cNvPr id="0" name=""/>
        <dsp:cNvSpPr/>
      </dsp:nvSpPr>
      <dsp:spPr>
        <a:xfrm>
          <a:off x="0" y="485828"/>
          <a:ext cx="984143" cy="984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Eiere</a:t>
          </a:r>
        </a:p>
      </dsp:txBody>
      <dsp:txXfrm>
        <a:off x="144124" y="629952"/>
        <a:ext cx="695895" cy="6958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0BE2C-F4DC-48EB-A5B5-D34AEC2BDE01}">
      <dsp:nvSpPr>
        <dsp:cNvPr id="0" name=""/>
        <dsp:cNvSpPr/>
      </dsp:nvSpPr>
      <dsp:spPr>
        <a:xfrm>
          <a:off x="520912" y="286401"/>
          <a:ext cx="2083652" cy="182137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Beslutnings-grunnlag</a:t>
          </a:r>
        </a:p>
      </dsp:txBody>
      <dsp:txXfrm>
        <a:off x="1041825" y="559607"/>
        <a:ext cx="1015780" cy="1274962"/>
      </dsp:txXfrm>
    </dsp:sp>
    <dsp:sp modelId="{9D2A4813-DFA5-43EC-9F35-1D2B988BE9D3}">
      <dsp:nvSpPr>
        <dsp:cNvPr id="0" name=""/>
        <dsp:cNvSpPr/>
      </dsp:nvSpPr>
      <dsp:spPr>
        <a:xfrm>
          <a:off x="0" y="676175"/>
          <a:ext cx="1041826" cy="10418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Kompetanse-nettverk</a:t>
          </a:r>
        </a:p>
      </dsp:txBody>
      <dsp:txXfrm>
        <a:off x="152572" y="828747"/>
        <a:ext cx="736682" cy="7366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0BE2C-F4DC-48EB-A5B5-D34AEC2BDE01}">
      <dsp:nvSpPr>
        <dsp:cNvPr id="0" name=""/>
        <dsp:cNvSpPr/>
      </dsp:nvSpPr>
      <dsp:spPr>
        <a:xfrm>
          <a:off x="512391" y="153804"/>
          <a:ext cx="2049566" cy="179157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Innstilling</a:t>
          </a:r>
        </a:p>
      </dsp:txBody>
      <dsp:txXfrm>
        <a:off x="1024783" y="422541"/>
        <a:ext cx="999163" cy="1254105"/>
      </dsp:txXfrm>
    </dsp:sp>
    <dsp:sp modelId="{9D2A4813-DFA5-43EC-9F35-1D2B988BE9D3}">
      <dsp:nvSpPr>
        <dsp:cNvPr id="0" name=""/>
        <dsp:cNvSpPr/>
      </dsp:nvSpPr>
      <dsp:spPr>
        <a:xfrm>
          <a:off x="0" y="534425"/>
          <a:ext cx="1024783" cy="1024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Samarbeids-forum</a:t>
          </a:r>
        </a:p>
      </dsp:txBody>
      <dsp:txXfrm>
        <a:off x="150076" y="684501"/>
        <a:ext cx="724631" cy="7246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0BE2C-F4DC-48EB-A5B5-D34AEC2BDE01}">
      <dsp:nvSpPr>
        <dsp:cNvPr id="0" name=""/>
        <dsp:cNvSpPr/>
      </dsp:nvSpPr>
      <dsp:spPr>
        <a:xfrm>
          <a:off x="537208" y="0"/>
          <a:ext cx="2148836" cy="187835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     </a:t>
          </a:r>
          <a:r>
            <a:rPr lang="nb-NO" sz="1200" kern="1200" dirty="0"/>
            <a:t>Vedtak/-                     Tilsagnsbrev                  </a:t>
          </a:r>
        </a:p>
      </dsp:txBody>
      <dsp:txXfrm>
        <a:off x="1074417" y="281753"/>
        <a:ext cx="1047558" cy="1314847"/>
      </dsp:txXfrm>
    </dsp:sp>
    <dsp:sp modelId="{9D2A4813-DFA5-43EC-9F35-1D2B988BE9D3}">
      <dsp:nvSpPr>
        <dsp:cNvPr id="0" name=""/>
        <dsp:cNvSpPr/>
      </dsp:nvSpPr>
      <dsp:spPr>
        <a:xfrm>
          <a:off x="44072" y="386372"/>
          <a:ext cx="1074418" cy="10744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Stats-forvalteren</a:t>
          </a:r>
        </a:p>
      </dsp:txBody>
      <dsp:txXfrm>
        <a:off x="201417" y="543717"/>
        <a:ext cx="759728" cy="7597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0BE2C-F4DC-48EB-A5B5-D34AEC2BDE01}">
      <dsp:nvSpPr>
        <dsp:cNvPr id="0" name=""/>
        <dsp:cNvSpPr/>
      </dsp:nvSpPr>
      <dsp:spPr>
        <a:xfrm>
          <a:off x="492071" y="117634"/>
          <a:ext cx="1968287" cy="172053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Pro rata </a:t>
          </a:r>
        </a:p>
      </dsp:txBody>
      <dsp:txXfrm>
        <a:off x="984143" y="375714"/>
        <a:ext cx="959540" cy="1204371"/>
      </dsp:txXfrm>
    </dsp:sp>
    <dsp:sp modelId="{9D2A4813-DFA5-43EC-9F35-1D2B988BE9D3}">
      <dsp:nvSpPr>
        <dsp:cNvPr id="0" name=""/>
        <dsp:cNvSpPr/>
      </dsp:nvSpPr>
      <dsp:spPr>
        <a:xfrm>
          <a:off x="0" y="485828"/>
          <a:ext cx="984143" cy="984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Samarbeids-forum</a:t>
          </a:r>
        </a:p>
      </dsp:txBody>
      <dsp:txXfrm>
        <a:off x="144124" y="629952"/>
        <a:ext cx="695895" cy="695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01.10.2021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Velkommen </a:t>
            </a:r>
          </a:p>
          <a:p>
            <a:endParaRPr lang="nb-NO" dirty="0"/>
          </a:p>
          <a:p>
            <a:r>
              <a:rPr lang="nb-NO" dirty="0"/>
              <a:t>Presentasjon tar vi når </a:t>
            </a:r>
            <a:r>
              <a:rPr lang="nb-NO" dirty="0" err="1"/>
              <a:t>Dekom</a:t>
            </a:r>
            <a:r>
              <a:rPr lang="nb-NO" dirty="0"/>
              <a:t> også er med, Sametinget og KS hadde dessverre ikke mulighet til å delta i dag, i tillegg har vi en ny representant for private barnehageeiere, han kommer i morgen.</a:t>
            </a:r>
          </a:p>
          <a:p>
            <a:endParaRPr lang="nb-NO" dirty="0"/>
          </a:p>
          <a:p>
            <a:r>
              <a:rPr lang="nb-NO" dirty="0"/>
              <a:t>Agenda – og organisering av dagene, praktisk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3424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593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Hvordan kan en best beskrive aktørenes </a:t>
            </a:r>
            <a:r>
              <a:rPr lang="nb-NO" b="1" u="sng" dirty="0"/>
              <a:t>roller og ansvar i ordningene</a:t>
            </a:r>
            <a:r>
              <a:rPr lang="nb-NO" b="1" dirty="0"/>
              <a:t>?</a:t>
            </a: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Hvordan kan en best beskrive aktørenes </a:t>
            </a:r>
            <a:r>
              <a:rPr lang="nb-NO" b="1" u="sng" dirty="0"/>
              <a:t>oppgaver i ordningene</a:t>
            </a:r>
            <a:r>
              <a:rPr lang="nb-NO" b="1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dirty="0"/>
          </a:p>
          <a:p>
            <a:r>
              <a:rPr lang="nb-NO" dirty="0"/>
              <a:t>-gjør nødvendige endringer i dokumentet, som ligger på bordene.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En og en eller felles refleksjon: bruke 10 min på dette.   Skriv inn i arkene som ligger på bordene, vi vil samle inn dette i pausen</a:t>
            </a: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Etter 10 min: Håper at de har skrevet inn nødvendige endringer. Forslaget vårt er at vi lander også Langsiktig plan 12.oktober. Det er mulig å komme med innspill før den tid, og videre på møte om 14 dager. Det er bare å sende til oss </a:t>
            </a:r>
            <a:r>
              <a:rPr lang="nb-NO" dirty="0" err="1"/>
              <a:t>pr.mail</a:t>
            </a:r>
            <a:r>
              <a:rPr lang="nb-NO" dirty="0"/>
              <a:t> eller ringe.</a:t>
            </a:r>
          </a:p>
          <a:p>
            <a:endParaRPr lang="nb-NO" dirty="0"/>
          </a:p>
          <a:p>
            <a:r>
              <a:rPr lang="nb-NO" dirty="0"/>
              <a:t>Oppsummering: spør om det er noe de vil dele, noe som har prinsipiell betydning, som dere ønsker drøftinger på møte i samarbeidsforum 12.okt?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9030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FORSLAG TIL BRUK AV MIDLER: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u="none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ser at det er behov for faste årlige beløp utbetalt fra samarbeidsforum til følgende: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Koordinator på nettverksnivå:</a:t>
            </a:r>
            <a:endParaRPr lang="nb-NO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100.000,- til hvert nettverk = 1.000` til koordinering på nettverksnivå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Frikjøp for barnehageeiere:</a:t>
            </a:r>
            <a:endParaRPr lang="nb-NO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Handlingsrom for de regionale kompetansenettverkene (utbetale ut fra pro rata) </a:t>
            </a:r>
            <a:endParaRPr lang="nb-NO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sum: 500.000,- for hele fylket</a:t>
            </a:r>
            <a:endParaRPr lang="nb-NO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midlene kan brukes til frikjøp til barnehageeiere som er med i tiltak</a:t>
            </a:r>
            <a:endParaRPr lang="nb-NO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noe av midlene kan brukes for å sikre deltakelse fra de private barnehageeiernes deltakelse i kompetansenettverket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u="sng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Møter i samarbeidsforum:</a:t>
            </a:r>
            <a:endParaRPr lang="nb-NO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Rekom</a:t>
            </a:r>
            <a:r>
              <a:rPr lang="nb-NO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200.000,- til møter og samlinger</a:t>
            </a:r>
            <a:r>
              <a:rPr lang="nb-NO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nb-NO" sz="18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Dekom</a:t>
            </a:r>
            <a:r>
              <a:rPr lang="nb-NO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200.000,- til møter og samlinger)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u="sng" dirty="0"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u="none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Individuelle tiltak</a:t>
            </a:r>
            <a:r>
              <a:rPr lang="nb-NO" sz="1800" u="none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kan vi se for oss en slik fordeling (inntil 30% av midlene kan brukes til individuelle tiltak)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u="sng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Samisk arbeidsplassbasert barnehagelærerutdanning</a:t>
            </a:r>
            <a:r>
              <a:rPr lang="nb-NO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nb-NO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2021-2025, settes det av 80.000,- pr student, 16 studenter = 1.280.000,-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Så kan det vurderes årlig om det er behov for andre individuelle tiltak som fellestiltak på fylkesnivå.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u="sng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Resterende beløp</a:t>
            </a:r>
            <a:r>
              <a:rPr lang="nb-NO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utbetales til barnehagebaserte kompetanseutviklingstiltak og individuelle tiltak, etter en pro rata-fordeling mellom kompetansenettverkene.</a:t>
            </a:r>
            <a:endParaRPr lang="nb-NO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Inntil 30% av midlene kan brukes til individuelle tiltak. </a:t>
            </a:r>
            <a:endParaRPr lang="nb-NO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beregningsgrunnlaget for de kollektive tiltakene må kompetansenettverkene og UH i partnerskap stipulere beløp som skal tildeles nettverket og UH. UH mottar midlene for sitt bidrag i eget tilsagnsbrev.</a:t>
            </a:r>
            <a:r>
              <a:rPr lang="nb-NO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nb-NO" sz="1800" b="1" u="sng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Kompetanseløftet</a:t>
            </a:r>
            <a:r>
              <a:rPr lang="nb-NO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deltar 3 nettverk i pulje 1 av PPT-sporet i 2021-2022, som omhandler inkluderingsanalysen.</a:t>
            </a:r>
            <a:r>
              <a:rPr lang="nb-NO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Nye puljer starter her i 2022. Så en del av midlene går til dette fellestiltaket.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Så skal vi se nærmere på innretningen for Kompetanseløftet i morgen.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(Ordningene skal ses i sammenheng. Det er derfor mulig å disponere midler innenfor </a:t>
            </a:r>
            <a:r>
              <a:rPr lang="nb-NO" sz="18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Rekom</a:t>
            </a:r>
            <a:r>
              <a:rPr lang="nb-NO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til tiltak innenfor Kompetanseløftet, men ikke motsatt.)</a:t>
            </a:r>
            <a:endParaRPr lang="nb-NO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2584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beslutningsgrunnlaget er det en kolonne der nettverket og UH må stipulere kostnader</a:t>
            </a:r>
          </a:p>
          <a:p>
            <a:r>
              <a:rPr lang="nb-NO" dirty="0"/>
              <a:t>Hva er det som har kostnad for nettverket: leie av lokaler, </a:t>
            </a:r>
          </a:p>
          <a:p>
            <a:r>
              <a:rPr lang="nb-NO" dirty="0"/>
              <a:t>Hva er det som har kostnad for UH: faglærer </a:t>
            </a:r>
            <a:r>
              <a:rPr lang="nb-NO" dirty="0" err="1"/>
              <a:t>osv</a:t>
            </a:r>
            <a:r>
              <a:rPr lang="nb-NO" dirty="0"/>
              <a:t>…</a:t>
            </a:r>
          </a:p>
          <a:p>
            <a:endParaRPr lang="nb-NO" dirty="0"/>
          </a:p>
          <a:p>
            <a:r>
              <a:rPr lang="nb-NO" dirty="0"/>
              <a:t>Inntil nå: Kompetansenettverkene har betalt det som UH trenger for å gjennomføre kompetansetiltakene</a:t>
            </a:r>
          </a:p>
          <a:p>
            <a:r>
              <a:rPr lang="nb-NO" dirty="0"/>
              <a:t>NÅ: viser til 7.3 Tilsagn om midler: Midler som skal tildeles UH for deres bidrag, skal utbetales direkte til gjeldende UH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1595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Barnehageeier vurderer og melder behov i behovsmelding, høsten, må leveres til kompetansenettverkene innen 1.desember</a:t>
            </a:r>
          </a:p>
          <a:p>
            <a:r>
              <a:rPr lang="nb-NO" dirty="0"/>
              <a:t>Møte i samarbeidsforum medio januar, fordeling av midler, </a:t>
            </a:r>
            <a:r>
              <a:rPr lang="nb-NO" dirty="0" err="1"/>
              <a:t>prorata</a:t>
            </a:r>
            <a:r>
              <a:rPr lang="nb-NO" dirty="0"/>
              <a:t>-ramma blir kjent</a:t>
            </a:r>
          </a:p>
          <a:p>
            <a:r>
              <a:rPr lang="nb-NO" dirty="0"/>
              <a:t>Kompetansenettverket innhenter behov og gjør prioriteringer (i partnerskap med UH) innen 1.februar, sender inn til Statsforvalteren</a:t>
            </a:r>
          </a:p>
          <a:p>
            <a:r>
              <a:rPr lang="nb-NO" dirty="0"/>
              <a:t>Statsforvalteren lager innstilling med </a:t>
            </a:r>
            <a:r>
              <a:rPr lang="nb-NO" dirty="0" err="1"/>
              <a:t>utg.p</a:t>
            </a:r>
            <a:r>
              <a:rPr lang="nb-NO" dirty="0"/>
              <a:t> i nettverkenes beslutningsgrunnlag, og samarbeidsforum leverer innstilling til statsforvalteren innen 15.mars</a:t>
            </a:r>
          </a:p>
          <a:p>
            <a:r>
              <a:rPr lang="nb-NO" dirty="0"/>
              <a:t>Statsforvalteren skriver vedtak til tilskuddsmottakerne i et tilsagnsbrev innen 15.april</a:t>
            </a:r>
          </a:p>
          <a:p>
            <a:r>
              <a:rPr lang="nb-NO" dirty="0"/>
              <a:t>Samarbeidsforum kan påklage Statsforvalterens beslutning om avslag, Utdanningsdirektoratet er klageinstans</a:t>
            </a:r>
          </a:p>
          <a:p>
            <a:r>
              <a:rPr lang="nb-NO" dirty="0"/>
              <a:t>Statsforvalteren utbetaler midlene i juni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612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Samiske perspektiver, arbeidsgruppas arbeid presenteres 12.okt</a:t>
            </a:r>
          </a:p>
          <a:p>
            <a:endParaRPr lang="nb-NO" dirty="0"/>
          </a:p>
          <a:p>
            <a:r>
              <a:rPr lang="nb-NO" dirty="0"/>
              <a:t>Fakta om barnehagene i Trøndelag er vedlegg fordi det er tall som må revideres hvert år</a:t>
            </a:r>
          </a:p>
          <a:p>
            <a:endParaRPr lang="nb-NO" dirty="0"/>
          </a:p>
          <a:p>
            <a:r>
              <a:rPr lang="nb-NO" dirty="0"/>
              <a:t>Maler: skal vi se på sammen med </a:t>
            </a:r>
            <a:r>
              <a:rPr lang="nb-NO" dirty="0" err="1"/>
              <a:t>Dekom</a:t>
            </a:r>
            <a:r>
              <a:rPr lang="nb-NO" dirty="0"/>
              <a:t> senere i denne samlingen</a:t>
            </a:r>
          </a:p>
          <a:p>
            <a:endParaRPr lang="nb-NO" dirty="0"/>
          </a:p>
          <a:p>
            <a:r>
              <a:rPr lang="nb-NO" dirty="0"/>
              <a:t>Mandat for samarbeidsforum, Langsiktig plan, vedlegg om samiske perspektiver vedtas 12.okt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398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4641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b="1" i="0" dirty="0">
                <a:solidFill>
                  <a:srgbClr val="4A0D17"/>
                </a:solidFill>
                <a:effectLst/>
                <a:latin typeface="Helvetica Neue"/>
              </a:rPr>
              <a:t>Del II – Forvaltning og saksbehandling av ordningen</a:t>
            </a:r>
          </a:p>
          <a:p>
            <a:pPr algn="l"/>
            <a:r>
              <a:rPr lang="nb-NO" b="1" i="0" dirty="0">
                <a:solidFill>
                  <a:srgbClr val="4A0D17"/>
                </a:solidFill>
                <a:effectLst/>
                <a:latin typeface="Helvetica Neue"/>
              </a:rPr>
              <a:t>5. Ansvar for å forvalte tilskuddsordningen</a:t>
            </a:r>
          </a:p>
          <a:p>
            <a:pPr algn="l"/>
            <a:r>
              <a:rPr lang="nb-NO" b="0" i="0" dirty="0">
                <a:solidFill>
                  <a:srgbClr val="333333"/>
                </a:solidFill>
                <a:effectLst/>
                <a:latin typeface="Helvetica Neue"/>
              </a:rPr>
              <a:t>Utdanningsdirektoratet fordeler midler til Statsforvalteren gjennom årlige tildelingsbrev. Midlene fordeles til embetene utfra en beregningsmodell. Statsforvalteren har ansvaret for forvaltning av tilskuddsordningen i sitt embete. Det innebærer:</a:t>
            </a:r>
          </a:p>
          <a:p>
            <a:pPr algn="l"/>
            <a:r>
              <a:rPr lang="nb-NO" b="0" i="0" dirty="0">
                <a:solidFill>
                  <a:srgbClr val="333333"/>
                </a:solidFill>
                <a:effectLst/>
                <a:latin typeface="Helvetica Neue"/>
              </a:rPr>
              <a:t>•Å formidle overordnede nasjonale intensjoner, rammer og føringer for ordningene, inkludert sørge for at kriteriene for tildeling er kjent for aktørene i samarbeidsforum og regionale </a:t>
            </a:r>
            <a:r>
              <a:rPr lang="nb-NO" b="0" i="0" dirty="0" err="1">
                <a:solidFill>
                  <a:srgbClr val="333333"/>
                </a:solidFill>
                <a:effectLst/>
                <a:latin typeface="Helvetica Neue"/>
              </a:rPr>
              <a:t>kompetansenettverk.•Å</a:t>
            </a:r>
            <a:r>
              <a:rPr lang="nb-NO" b="0" i="0" dirty="0">
                <a:solidFill>
                  <a:srgbClr val="333333"/>
                </a:solidFill>
                <a:effectLst/>
                <a:latin typeface="Helvetica Neue"/>
              </a:rPr>
              <a:t> legge til rette for lokalt samarbeid mellom barnehager og skoler og universiteter og </a:t>
            </a:r>
            <a:r>
              <a:rPr lang="nb-NO" b="0" i="0" dirty="0" err="1">
                <a:solidFill>
                  <a:srgbClr val="333333"/>
                </a:solidFill>
                <a:effectLst/>
                <a:latin typeface="Helvetica Neue"/>
              </a:rPr>
              <a:t>høyskoler.•Å</a:t>
            </a:r>
            <a:r>
              <a:rPr lang="nb-NO" b="0" i="0" dirty="0">
                <a:solidFill>
                  <a:srgbClr val="333333"/>
                </a:solidFill>
                <a:effectLst/>
                <a:latin typeface="Helvetica Neue"/>
              </a:rPr>
              <a:t> være sekretariat for samarbeidsforum(ene) i sitt </a:t>
            </a:r>
            <a:r>
              <a:rPr lang="nb-NO" b="0" i="0" dirty="0" err="1">
                <a:solidFill>
                  <a:srgbClr val="333333"/>
                </a:solidFill>
                <a:effectLst/>
                <a:latin typeface="Helvetica Neue"/>
              </a:rPr>
              <a:t>embete.•Å</a:t>
            </a:r>
            <a:r>
              <a:rPr lang="nb-NO" b="0" i="0" dirty="0">
                <a:solidFill>
                  <a:srgbClr val="333333"/>
                </a:solidFill>
                <a:effectLst/>
                <a:latin typeface="Helvetica Neue"/>
              </a:rPr>
              <a:t> bidra til samarbeid og sammenheng på tvers av ulike kompetansetiltak i </a:t>
            </a:r>
            <a:r>
              <a:rPr lang="nb-NO" b="0" i="0" dirty="0" err="1">
                <a:solidFill>
                  <a:srgbClr val="333333"/>
                </a:solidFill>
                <a:effectLst/>
                <a:latin typeface="Helvetica Neue"/>
              </a:rPr>
              <a:t>embetet.•Å</a:t>
            </a:r>
            <a:r>
              <a:rPr lang="nb-NO" b="0" i="0" dirty="0">
                <a:solidFill>
                  <a:srgbClr val="333333"/>
                </a:solidFill>
                <a:effectLst/>
                <a:latin typeface="Helvetica Neue"/>
              </a:rPr>
              <a:t> fatte vedtak og tildele midler til tilskuddsmottakere i tråd med samarbeidsforumets innstilling. Tildelingen må oppfylle tildelingskriteriene beskrevet under punkt 3.3, og punkt 8 om instruks for </a:t>
            </a:r>
            <a:r>
              <a:rPr lang="nb-NO" b="0" i="0" dirty="0" err="1">
                <a:solidFill>
                  <a:srgbClr val="333333"/>
                </a:solidFill>
                <a:effectLst/>
                <a:latin typeface="Helvetica Neue"/>
              </a:rPr>
              <a:t>økonomiforvaltning.•Å</a:t>
            </a:r>
            <a:r>
              <a:rPr lang="nb-NO" b="0" i="0" dirty="0">
                <a:solidFill>
                  <a:srgbClr val="333333"/>
                </a:solidFill>
                <a:effectLst/>
                <a:latin typeface="Helvetica Neue"/>
              </a:rPr>
              <a:t> bidra til transparens gjennom oversikt over tiltak, planer og </a:t>
            </a:r>
            <a:r>
              <a:rPr lang="nb-NO" b="0" i="0" dirty="0" err="1">
                <a:solidFill>
                  <a:srgbClr val="333333"/>
                </a:solidFill>
                <a:effectLst/>
                <a:latin typeface="Helvetica Neue"/>
              </a:rPr>
              <a:t>rapportering.•Å</a:t>
            </a:r>
            <a:r>
              <a:rPr lang="nb-NO" b="0" i="0" dirty="0">
                <a:solidFill>
                  <a:srgbClr val="333333"/>
                </a:solidFill>
                <a:effectLst/>
                <a:latin typeface="Helvetica Neue"/>
              </a:rPr>
              <a:t> rapportere årlig til Utdanningsdirektoratet.</a:t>
            </a:r>
          </a:p>
          <a:p>
            <a:endParaRPr lang="nb-NO" dirty="0"/>
          </a:p>
          <a:p>
            <a:pPr algn="l"/>
            <a:r>
              <a:rPr lang="nb-NO" b="1" i="0" dirty="0">
                <a:solidFill>
                  <a:srgbClr val="4A0D17"/>
                </a:solidFill>
                <a:effectLst/>
                <a:latin typeface="Helvetica Neue"/>
              </a:rPr>
              <a:t>3.3 Kriterier for tildeling av tilskuddsmidler:</a:t>
            </a:r>
          </a:p>
          <a:p>
            <a:pPr algn="l"/>
            <a:r>
              <a:rPr lang="nb-NO" b="0" i="1" dirty="0">
                <a:solidFill>
                  <a:srgbClr val="333333"/>
                </a:solidFill>
                <a:effectLst/>
                <a:latin typeface="Helvetica Neue"/>
              </a:rPr>
              <a:t>Kompetanseutviklingstiltak er forankret i lokalt definerte behov</a:t>
            </a:r>
            <a:endParaRPr lang="nb-NO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nb-NO" dirty="0">
                <a:effectLst/>
              </a:rPr>
              <a:t>•Behovene for kompetanseutvikling skal være basert på lokale vurderinger av kompetansebehov i den enkelte barnehage og skole, og basert på faglig dialog med universitet eller </a:t>
            </a:r>
            <a:r>
              <a:rPr lang="nb-NO" dirty="0" err="1">
                <a:effectLst/>
              </a:rPr>
              <a:t>høyskole.•Lokale</a:t>
            </a:r>
            <a:r>
              <a:rPr lang="nb-NO" dirty="0">
                <a:effectLst/>
              </a:rPr>
              <a:t> vurderinger av kompetanseutviklingsbehov skal forankres ved den enkelte barnehage og skole på en måte som involverer de ansatte og </a:t>
            </a:r>
            <a:r>
              <a:rPr lang="nb-NO" dirty="0" err="1">
                <a:effectLst/>
              </a:rPr>
              <a:t>ledere.</a:t>
            </a:r>
            <a:r>
              <a:rPr lang="nb-NO" b="0" i="1" dirty="0" err="1">
                <a:solidFill>
                  <a:srgbClr val="333333"/>
                </a:solidFill>
                <a:effectLst/>
                <a:latin typeface="Helvetica Neue"/>
              </a:rPr>
              <a:t>Midlene</a:t>
            </a:r>
            <a:r>
              <a:rPr lang="nb-NO" b="0" i="1" dirty="0">
                <a:solidFill>
                  <a:srgbClr val="333333"/>
                </a:solidFill>
                <a:effectLst/>
                <a:latin typeface="Helvetica Neue"/>
              </a:rPr>
              <a:t> skal brukes til barnehage- og skolebasert kompetanseutvikling</a:t>
            </a:r>
            <a:endParaRPr lang="nb-NO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nb-NO" dirty="0">
                <a:effectLst/>
              </a:rPr>
              <a:t>•Tiltakene skal fremme kollektive prosesser for profesjonsutvikling som utvikler barnehagen og </a:t>
            </a:r>
            <a:r>
              <a:rPr lang="nb-NO" dirty="0" err="1">
                <a:effectLst/>
              </a:rPr>
              <a:t>skolen.</a:t>
            </a:r>
            <a:r>
              <a:rPr lang="nb-NO" b="0" i="1" dirty="0" err="1">
                <a:solidFill>
                  <a:srgbClr val="333333"/>
                </a:solidFill>
                <a:effectLst/>
                <a:latin typeface="Helvetica Neue"/>
              </a:rPr>
              <a:t>Tiltakene</a:t>
            </a:r>
            <a:r>
              <a:rPr lang="nb-NO" b="0" i="1" dirty="0">
                <a:solidFill>
                  <a:srgbClr val="333333"/>
                </a:solidFill>
                <a:effectLst/>
                <a:latin typeface="Helvetica Neue"/>
              </a:rPr>
              <a:t> gjennomføres i partnerskap mellom barnehage- og skoleeiere og universiteter og høyskoler</a:t>
            </a:r>
            <a:endParaRPr lang="nb-NO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nb-NO" dirty="0">
                <a:effectLst/>
              </a:rPr>
              <a:t>•Eiere og universiteter og høyskoler skal samarbeide om å vurdere kompetansebehov, planlegge og gjennomføre tiltak i barnehager og </a:t>
            </a:r>
            <a:r>
              <a:rPr lang="nb-NO" dirty="0" err="1">
                <a:effectLst/>
              </a:rPr>
              <a:t>skoler.•Universiteter</a:t>
            </a:r>
            <a:r>
              <a:rPr lang="nb-NO" dirty="0">
                <a:effectLst/>
              </a:rPr>
              <a:t> og høyskoler som bidrar i kompetanseutviklingen skal legge til rette for at erfaringene fra partnerskapet skal styrke </a:t>
            </a:r>
            <a:r>
              <a:rPr lang="nb-NO" dirty="0" err="1">
                <a:effectLst/>
              </a:rPr>
              <a:t>lærerutdanningene.</a:t>
            </a:r>
            <a:r>
              <a:rPr lang="nb-NO" b="0" i="1" dirty="0" err="1">
                <a:solidFill>
                  <a:srgbClr val="333333"/>
                </a:solidFill>
                <a:effectLst/>
                <a:latin typeface="Helvetica Neue"/>
              </a:rPr>
              <a:t>Særskilte</a:t>
            </a:r>
            <a:r>
              <a:rPr lang="nb-NO" b="0" i="1" dirty="0">
                <a:solidFill>
                  <a:srgbClr val="333333"/>
                </a:solidFill>
                <a:effectLst/>
                <a:latin typeface="Helvetica Neue"/>
              </a:rPr>
              <a:t> kriterier for barnehage</a:t>
            </a:r>
            <a:endParaRPr lang="nb-NO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nb-NO" b="0" i="0" dirty="0">
                <a:solidFill>
                  <a:srgbClr val="333333"/>
                </a:solidFill>
                <a:effectLst/>
                <a:latin typeface="Helvetica Neue"/>
              </a:rPr>
              <a:t>Samarbeidsforumet sin innstilling kan i tillegg til barnehagebasert kompetanseutvikling prioritere en tildeling der inntil 30 prosent av midlene benyttes til følgende kompetansetiltak, vurdert utfra behov lokalt:</a:t>
            </a:r>
          </a:p>
          <a:p>
            <a:r>
              <a:rPr lang="nb-NO" dirty="0">
                <a:effectLst/>
              </a:rPr>
              <a:t>•barnehagefaglig </a:t>
            </a:r>
            <a:r>
              <a:rPr lang="nb-NO" dirty="0" err="1">
                <a:effectLst/>
              </a:rPr>
              <a:t>grunnkompetanse•kompetansehevingsstudier</a:t>
            </a:r>
            <a:r>
              <a:rPr lang="nb-NO" dirty="0">
                <a:effectLst/>
              </a:rPr>
              <a:t> for fagarbeidere og </a:t>
            </a:r>
            <a:r>
              <a:rPr lang="nb-NO" dirty="0" err="1">
                <a:effectLst/>
              </a:rPr>
              <a:t>assistenter•fagbrev</a:t>
            </a:r>
            <a:r>
              <a:rPr lang="nb-NO" dirty="0">
                <a:effectLst/>
              </a:rPr>
              <a:t> som barne- og ungdomsarbeider (praksiskandidatordningen)•tilretteleggingsmidler for lokal prioritering.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462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Totalt 15 kommuner, 47 personer mottok tilretteleggingsmidler for studier.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25.000,-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pr.pers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totalt 1.175.000,- for Trøndelag høsten 2020.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(Fra presentasjon </a:t>
            </a:r>
            <a:r>
              <a:rPr lang="nb-NO" sz="1200" dirty="0" err="1">
                <a:solidFill>
                  <a:prstClr val="black"/>
                </a:solidFill>
                <a:latin typeface="Calibri" panose="020F0502020204030204"/>
              </a:rPr>
              <a:t>Basil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 tall – bemanning av 15.12.2002)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7273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490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Agenda for formiddagen er først mandat for samarbeidsforum og langsiktig plan. Vi har tenkt å presentere dokumentene, og samtidig åpne opp for refleksjoner og gruppearbeid. </a:t>
            </a:r>
          </a:p>
          <a:p>
            <a:r>
              <a:rPr lang="nb-NO" dirty="0"/>
              <a:t>Vi har jo utfordret dere til å tenke igjennom problemstillinger på forhånd, så vi skal ta utgangspunkt i det.</a:t>
            </a:r>
          </a:p>
          <a:p>
            <a:r>
              <a:rPr lang="nb-NO" dirty="0"/>
              <a:t>I tillegg skal vi se på det supplerende tildelingsbrevet, og saker til møte 12.okt.</a:t>
            </a:r>
          </a:p>
          <a:p>
            <a:endParaRPr lang="nb-NO" dirty="0"/>
          </a:p>
          <a:p>
            <a:r>
              <a:rPr lang="nb-NO" dirty="0"/>
              <a:t>Er det noen som har </a:t>
            </a:r>
            <a:r>
              <a:rPr lang="nb-NO" dirty="0" err="1"/>
              <a:t>eventueltsaker</a:t>
            </a:r>
            <a:r>
              <a:rPr lang="nb-NO" dirty="0"/>
              <a:t>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7837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Regional ordning for kompetanseutvikling hadde sin oppstart i 2019, og vi brukte mye tid i oppstartsperioden på hvordan vi skulle innrette oss i Trøndelag. </a:t>
            </a:r>
          </a:p>
          <a:p>
            <a:r>
              <a:rPr lang="nb-NO" dirty="0"/>
              <a:t>Kartet kom vi raskt frem til (altså inndeling i regionale kompetansenettverk), mye på grunn av at gamle Sør-Trøndelag hadde erfaring med inndeling i regioner, samt at </a:t>
            </a:r>
            <a:r>
              <a:rPr lang="nb-NO" dirty="0" err="1"/>
              <a:t>Dekom</a:t>
            </a:r>
            <a:r>
              <a:rPr lang="nb-NO" dirty="0"/>
              <a:t> startet året før. Det har skjedd noen kommunesammenslåinger, og Snåsa har blitt innlemmet i Innherredsnettverket.</a:t>
            </a:r>
          </a:p>
          <a:p>
            <a:endParaRPr lang="nb-NO" dirty="0"/>
          </a:p>
          <a:p>
            <a:r>
              <a:rPr lang="nb-NO" dirty="0"/>
              <a:t>Vi utarbeidet et mandat for samarbeidsforum, og vi har også utarbeidet det vi da kalte en langsiktig kompetanseutviklingsplan, som beskrev innretningen av ordningen for </a:t>
            </a:r>
            <a:r>
              <a:rPr lang="nb-NO" dirty="0" err="1"/>
              <a:t>Rekom</a:t>
            </a:r>
            <a:r>
              <a:rPr lang="nb-NO" dirty="0"/>
              <a:t> i Trøndelag.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449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2021 kom Retningslinjer for tilskuddsordning for lokal kompetanseutvikling i barnehage og grunnopplæring, og i stortingsmeldingen Tett på – tidlig innsats og inkluderende fellesskap i barnehage, skole og SFO varslet regjeringen et kompetanseløft for spesialpedagogikk og inkluderende praksis. </a:t>
            </a:r>
          </a:p>
          <a:p>
            <a:r>
              <a:rPr lang="nb-NO" dirty="0"/>
              <a:t>Retningslinjen omfatter både regional ordning for kompetanseutvikling for barnehage, desentralisert ordning for kompetanseutvikling i grunnskole og videregående skole og Kompetanseløft for spesialpedagogikk og inkluderende praksis.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8910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1. Med utgangspunkt i nye retningslinjer og innføring av kompetanseløftet, så ble det i møte i samarbeidsforum 2.-3.mars nedsatt 2 arbeidsgrupper. </a:t>
            </a: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Begge arbeidsgruppene skulle bidra til at intensjonen og prinsippene for ordningen, slik de er nedfelt i retningslinjene, skal bli ivaretatt i </a:t>
            </a:r>
            <a:r>
              <a:rPr lang="nb-NO" sz="12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Rekom</a:t>
            </a:r>
            <a:r>
              <a:rPr lang="nb-NO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 Trøndelag.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>
              <a:effectLst/>
              <a:latin typeface="Open Sans" panose="020B0606030504020204" pitchFamily="34" charset="0"/>
              <a:ea typeface="Calibri" panose="020F050202020403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2. Arbeidsgruppe om det samiske perspektivet har presentasjon av sitt arbeid på møte i samarbeidsforum 12.okt. Vi starter i dag med å se på mandat for samarbeidsforum og langsiktig plan. </a:t>
            </a:r>
            <a:endParaRPr lang="nb-NO" sz="12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3. De som har deltatt i arbeidsgruppene har vært: Elin Børve fra Nord universitet og Anne Lise Holmvik fra DMMH har deltatt i begge arbeidsgruppene.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I den sistnevnte gruppa, som vi skal presentere arbeid fra i dag, har disse deltatt: Ragnhild Granskogen nettverksleder </a:t>
            </a:r>
            <a:r>
              <a:rPr lang="nb-NO" sz="18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Tr.h</a:t>
            </a:r>
            <a:r>
              <a:rPr lang="nb-NO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/Malvik, Gøril Dønheim-Nilsen nettverksleder Fosen, Ann-Kathrin Mulstad fra Utdanningsforbundet og Geoffrey Armstrong fra PBL, Anne Kirsti Welde og Berit Sunnset for Statsforvalteren. Det har vært avholdt 5 møter i gruppa, a`2-3 timer, så vi har brukt mye tid på å forstå og samtidig prøve å gjøre dokumentene forståelig og innrettet etter retningslinjen med de strukturene vi har valgt for Trøndelag.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Vi skal først se på Mandat for samarbeidsforum.</a:t>
            </a:r>
            <a:endParaRPr lang="nb-NO" sz="1200" dirty="0">
              <a:effectLst/>
              <a:latin typeface="Open Sans" panose="020B0606030504020204" pitchFamily="34" charset="0"/>
              <a:ea typeface="Calibri" panose="020F050202020403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>
              <a:effectLst/>
              <a:latin typeface="Open Sans" panose="020B0606030504020204" pitchFamily="34" charset="0"/>
              <a:ea typeface="Calibri" panose="020F050202020403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srgbClr val="7A942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(I arbeidsgruppe om de samiske perspektiver satt: Liv Ingegerd Selfjord for Statsforvalteren, Anne Jannok Eira for Sametinget, Heidi Henriksen nettverksleder Innherred, Marit Sofie Ishoel nettverksleder Gauldal og Paal Christian Bjønnes styrer i privat barnehage)</a:t>
            </a:r>
            <a:endParaRPr lang="nb-NO" sz="1200" dirty="0">
              <a:effectLst/>
              <a:latin typeface="Open Sans" panose="020B0606030504020204" pitchFamily="34" charset="0"/>
              <a:ea typeface="Calibri" panose="020F050202020403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>
              <a:effectLst/>
              <a:latin typeface="Open Sans" panose="020B0606030504020204" pitchFamily="34" charset="0"/>
              <a:ea typeface="Calibri" panose="020F0502020204030204" pitchFamily="34" charset="0"/>
              <a:cs typeface="Open Sans" panose="020B060603050402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7760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Udir</a:t>
            </a:r>
            <a:r>
              <a:rPr lang="nb-NO" dirty="0"/>
              <a:t> har utarbeidet en mal for hvordan et mandat kan se ut, og vi har tatt utgangspunkt i både dette og det mandatet vi allerede hadde utarbeidet.</a:t>
            </a:r>
          </a:p>
          <a:p>
            <a:endParaRPr lang="nb-NO" dirty="0"/>
          </a:p>
          <a:p>
            <a:r>
              <a:rPr lang="nb-NO" dirty="0"/>
              <a:t>Så har vi noen spørsmål til refleksjon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0357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Spørsmål til refleksjon; </a:t>
            </a:r>
            <a:r>
              <a:rPr lang="nb-NO" b="1" dirty="0"/>
              <a:t>Er det slik representasjon som best beskriver deres rolle</a:t>
            </a:r>
            <a:r>
              <a:rPr lang="nb-NO" dirty="0"/>
              <a:t>?</a:t>
            </a: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Generelt om mandat for samarbeidsforum; </a:t>
            </a:r>
            <a:r>
              <a:rPr lang="nb-NO" b="1" dirty="0"/>
              <a:t>er det noe dere savner?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En og en eller felles refleksjon: bruke 10 min på dette.   Skriv inn i arkene som ligger på bordene, vi vil samle inn dette i pausen</a:t>
            </a: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Etter 10 min: Håper at de har skrevet inn nødvendige endringer. Forslaget vårt er at vi lander mandat for samarbeidsforum 12.oktober. Det er mulig å komme med innspill før den tid, og videre på møte om 14 dager. Det er bare å sende til oss </a:t>
            </a:r>
            <a:r>
              <a:rPr lang="nb-NO" dirty="0" err="1"/>
              <a:t>pr.mail</a:t>
            </a:r>
            <a:r>
              <a:rPr lang="nb-NO" dirty="0"/>
              <a:t> eller ringe.</a:t>
            </a:r>
          </a:p>
          <a:p>
            <a:endParaRPr lang="nb-NO" dirty="0"/>
          </a:p>
          <a:p>
            <a:r>
              <a:rPr lang="nb-NO" dirty="0"/>
              <a:t>Oppsummering: spør om det er noe de vil dele, er det noe dere savner i mandat for samarbeidsforum?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3283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En langsiktig plan for både </a:t>
            </a:r>
            <a:r>
              <a:rPr lang="nb-NO" dirty="0" err="1"/>
              <a:t>Rekom</a:t>
            </a:r>
            <a:r>
              <a:rPr lang="nb-NO" dirty="0"/>
              <a:t> og kompetanseløftet. Planen skal vise innretningen for kompetansetiltak for barnehagene i Trøndelag.</a:t>
            </a:r>
          </a:p>
          <a:p>
            <a:endParaRPr lang="nb-NO" dirty="0"/>
          </a:p>
          <a:p>
            <a:r>
              <a:rPr lang="nb-NO" dirty="0"/>
              <a:t>Hvorfor har vi ikke klart å lage en felles plan sammen med </a:t>
            </a:r>
            <a:r>
              <a:rPr lang="nb-NO" dirty="0" err="1"/>
              <a:t>Dekom</a:t>
            </a:r>
            <a:r>
              <a:rPr lang="nb-NO" dirty="0"/>
              <a:t>; </a:t>
            </a:r>
          </a:p>
          <a:p>
            <a:r>
              <a:rPr lang="nb-NO" dirty="0"/>
              <a:t>-forskjeller i lovverk, rammeplan/fagfornyelsen, eiertyper</a:t>
            </a:r>
          </a:p>
          <a:p>
            <a:r>
              <a:rPr lang="nb-NO" dirty="0"/>
              <a:t>-særegent med barnehage er at vi har nesten 50% private barnehager, vi ønsker å sikre at alle barnehagene blir involvert</a:t>
            </a:r>
          </a:p>
          <a:p>
            <a:r>
              <a:rPr lang="nb-NO" dirty="0"/>
              <a:t>-erfaringer med at barnehage kan drukne i skole (som er flere i antall barn og årsverk)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0037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Beskriver hvorfor vi har en slike ordninger, hva </a:t>
            </a:r>
            <a:r>
              <a:rPr lang="nb-NO" dirty="0" err="1"/>
              <a:t>Rekom</a:t>
            </a:r>
            <a:r>
              <a:rPr lang="nb-NO" dirty="0"/>
              <a:t> og Kompetanseløftet er, og kort om organisering av ordningene i Trøndelag</a:t>
            </a:r>
          </a:p>
          <a:p>
            <a:endParaRPr lang="nb-NO" dirty="0"/>
          </a:p>
          <a:p>
            <a:r>
              <a:rPr lang="nb-NO" dirty="0"/>
              <a:t>Her er stikkord i beskrivelse av ordningene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84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01.10.2021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9FEB085-0190-4AD4-B146-7E11A3CED7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bg1"/>
              </a:solidFill>
              <a:latin typeface="+mn-lt"/>
            </a:endParaRPr>
          </a:p>
          <a:p>
            <a:pPr algn="r"/>
            <a:endParaRPr lang="nb-NO" sz="9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01.10.2021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20DCFF89-A1B9-492B-88E1-30000BFDAD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C7AF5D1C-E9A8-46BF-9CAD-F62140AACB68}"/>
              </a:ext>
            </a:extLst>
          </p:cNvPr>
          <p:cNvGrpSpPr/>
          <p:nvPr userDrawn="1"/>
        </p:nvGrpSpPr>
        <p:grpSpPr>
          <a:xfrm>
            <a:off x="975729" y="394856"/>
            <a:ext cx="10240542" cy="5525426"/>
            <a:chOff x="1515039" y="1199627"/>
            <a:chExt cx="9161921" cy="4325799"/>
          </a:xfrm>
        </p:grpSpPr>
        <p:cxnSp>
          <p:nvCxnSpPr>
            <p:cNvPr id="5" name="Rett linje 4">
              <a:extLst>
                <a:ext uri="{FF2B5EF4-FFF2-40B4-BE49-F238E27FC236}">
                  <a16:creationId xmlns:a16="http://schemas.microsoft.com/office/drawing/2014/main" id="{2464CD2E-F4E6-4B30-B7D1-886B21AAE89E}"/>
                </a:ext>
              </a:extLst>
            </p:cNvPr>
            <p:cNvCxnSpPr>
              <a:cxnSpLocks/>
            </p:cNvCxnSpPr>
            <p:nvPr/>
          </p:nvCxnSpPr>
          <p:spPr>
            <a:xfrm>
              <a:off x="6247569" y="2962475"/>
              <a:ext cx="248931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</p:cxnSp>
        <p:cxnSp>
          <p:nvCxnSpPr>
            <p:cNvPr id="6" name="Rett linje 5">
              <a:extLst>
                <a:ext uri="{FF2B5EF4-FFF2-40B4-BE49-F238E27FC236}">
                  <a16:creationId xmlns:a16="http://schemas.microsoft.com/office/drawing/2014/main" id="{D273C352-6037-4A8C-AA95-F3123D080A03}"/>
                </a:ext>
              </a:extLst>
            </p:cNvPr>
            <p:cNvCxnSpPr>
              <a:cxnSpLocks/>
            </p:cNvCxnSpPr>
            <p:nvPr/>
          </p:nvCxnSpPr>
          <p:spPr>
            <a:xfrm>
              <a:off x="5898159" y="2962475"/>
              <a:ext cx="349410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</p:cxnSp>
        <p:cxnSp>
          <p:nvCxnSpPr>
            <p:cNvPr id="7" name="Rett linje 6">
              <a:extLst>
                <a:ext uri="{FF2B5EF4-FFF2-40B4-BE49-F238E27FC236}">
                  <a16:creationId xmlns:a16="http://schemas.microsoft.com/office/drawing/2014/main" id="{D7191DAC-17D8-4C23-915A-3CDBCB2E09E7}"/>
                </a:ext>
              </a:extLst>
            </p:cNvPr>
            <p:cNvCxnSpPr>
              <a:cxnSpLocks/>
            </p:cNvCxnSpPr>
            <p:nvPr/>
          </p:nvCxnSpPr>
          <p:spPr>
            <a:xfrm>
              <a:off x="2411947" y="3610894"/>
              <a:ext cx="7326468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</p:cxnSp>
        <p:cxnSp>
          <p:nvCxnSpPr>
            <p:cNvPr id="9" name="Rett linje 8">
              <a:extLst>
                <a:ext uri="{FF2B5EF4-FFF2-40B4-BE49-F238E27FC236}">
                  <a16:creationId xmlns:a16="http://schemas.microsoft.com/office/drawing/2014/main" id="{0CA6E43B-82FC-46AC-8594-41E0A4BFBC98}"/>
                </a:ext>
              </a:extLst>
            </p:cNvPr>
            <p:cNvCxnSpPr>
              <a:cxnSpLocks/>
            </p:cNvCxnSpPr>
            <p:nvPr/>
          </p:nvCxnSpPr>
          <p:spPr>
            <a:xfrm>
              <a:off x="6254673" y="2164305"/>
              <a:ext cx="0" cy="144308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</p:cxnSp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05000CA2-577F-4175-996D-FB14F7BC7D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1947" y="3607389"/>
              <a:ext cx="0" cy="247645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0B108DC5-A134-41AD-A2A7-0ED81628B9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0817" y="3607389"/>
              <a:ext cx="0" cy="1375848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</p:cxn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0E891752-50D2-4E96-9DF2-F6615600AB3E}"/>
                </a:ext>
              </a:extLst>
            </p:cNvPr>
            <p:cNvCxnSpPr/>
            <p:nvPr/>
          </p:nvCxnSpPr>
          <p:spPr>
            <a:xfrm flipV="1">
              <a:off x="9738415" y="3607389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7561851D-C711-4F67-8184-02206ED80A88}"/>
                </a:ext>
              </a:extLst>
            </p:cNvPr>
            <p:cNvCxnSpPr/>
            <p:nvPr/>
          </p:nvCxnSpPr>
          <p:spPr>
            <a:xfrm flipV="1">
              <a:off x="7607164" y="3607389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C899D01B-670E-4BDE-9CFC-2CCC22EE5743}"/>
                </a:ext>
              </a:extLst>
            </p:cNvPr>
            <p:cNvCxnSpPr/>
            <p:nvPr/>
          </p:nvCxnSpPr>
          <p:spPr>
            <a:xfrm flipV="1">
              <a:off x="5008770" y="3607389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56083C35-8ECE-4552-ACFF-8C36DDB138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1485" y="3607389"/>
              <a:ext cx="0" cy="1269619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</p:cxnSp>
        <p:sp>
          <p:nvSpPr>
            <p:cNvPr id="17" name="Frihåndsform: figur 16">
              <a:extLst>
                <a:ext uri="{FF2B5EF4-FFF2-40B4-BE49-F238E27FC236}">
                  <a16:creationId xmlns:a16="http://schemas.microsoft.com/office/drawing/2014/main" id="{EE44E5C0-C19C-4FE7-8C74-CEF75EB4D13D}"/>
                </a:ext>
              </a:extLst>
            </p:cNvPr>
            <p:cNvSpPr/>
            <p:nvPr/>
          </p:nvSpPr>
          <p:spPr>
            <a:xfrm>
              <a:off x="2890740" y="4786921"/>
              <a:ext cx="1934988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6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Helse og omsorg</a:t>
              </a:r>
            </a:p>
          </p:txBody>
        </p:sp>
        <p:sp>
          <p:nvSpPr>
            <p:cNvPr id="18" name="Frihåndsform: figur 17">
              <a:extLst>
                <a:ext uri="{FF2B5EF4-FFF2-40B4-BE49-F238E27FC236}">
                  <a16:creationId xmlns:a16="http://schemas.microsoft.com/office/drawing/2014/main" id="{71227060-E4D7-4D11-BD98-19D60B9D3107}"/>
                </a:ext>
              </a:extLst>
            </p:cNvPr>
            <p:cNvSpPr/>
            <p:nvPr/>
          </p:nvSpPr>
          <p:spPr>
            <a:xfrm>
              <a:off x="4061551" y="3842683"/>
              <a:ext cx="1934988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6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Landbruk</a:t>
              </a:r>
              <a:endParaRPr lang="nb-NO" sz="1600" b="1" kern="0" dirty="0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9" name="Frihåndsform: figur 18">
              <a:extLst>
                <a:ext uri="{FF2B5EF4-FFF2-40B4-BE49-F238E27FC236}">
                  <a16:creationId xmlns:a16="http://schemas.microsoft.com/office/drawing/2014/main" id="{658E496B-492B-4BDE-BCC8-321AD4D77AAB}"/>
                </a:ext>
              </a:extLst>
            </p:cNvPr>
            <p:cNvSpPr/>
            <p:nvPr/>
          </p:nvSpPr>
          <p:spPr>
            <a:xfrm>
              <a:off x="7676297" y="4812976"/>
              <a:ext cx="1934988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6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Kommunal og justis</a:t>
              </a:r>
            </a:p>
          </p:txBody>
        </p:sp>
        <p:sp>
          <p:nvSpPr>
            <p:cNvPr id="20" name="Frihåndsform: figur 19">
              <a:extLst>
                <a:ext uri="{FF2B5EF4-FFF2-40B4-BE49-F238E27FC236}">
                  <a16:creationId xmlns:a16="http://schemas.microsoft.com/office/drawing/2014/main" id="{95018BB9-C717-49AB-A130-7259D9B1A98C}"/>
                </a:ext>
              </a:extLst>
            </p:cNvPr>
            <p:cNvSpPr/>
            <p:nvPr/>
          </p:nvSpPr>
          <p:spPr>
            <a:xfrm>
              <a:off x="1515039" y="3842683"/>
              <a:ext cx="1934988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6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Oppvekst og velferd</a:t>
              </a:r>
            </a:p>
          </p:txBody>
        </p:sp>
        <p:sp>
          <p:nvSpPr>
            <p:cNvPr id="21" name="Frihåndsform: figur 20">
              <a:extLst>
                <a:ext uri="{FF2B5EF4-FFF2-40B4-BE49-F238E27FC236}">
                  <a16:creationId xmlns:a16="http://schemas.microsoft.com/office/drawing/2014/main" id="{AC46EB43-447E-4B39-B318-96880056D421}"/>
                </a:ext>
              </a:extLst>
            </p:cNvPr>
            <p:cNvSpPr/>
            <p:nvPr/>
          </p:nvSpPr>
          <p:spPr>
            <a:xfrm>
              <a:off x="8741972" y="3820684"/>
              <a:ext cx="1934988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n-NO" sz="16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Klima og miljø</a:t>
              </a:r>
            </a:p>
          </p:txBody>
        </p:sp>
        <p:sp>
          <p:nvSpPr>
            <p:cNvPr id="22" name="Frihåndsform: figur 21">
              <a:extLst>
                <a:ext uri="{FF2B5EF4-FFF2-40B4-BE49-F238E27FC236}">
                  <a16:creationId xmlns:a16="http://schemas.microsoft.com/office/drawing/2014/main" id="{DB3A9E7A-C1C8-4863-AB4E-14C3BC1EDDF6}"/>
                </a:ext>
              </a:extLst>
            </p:cNvPr>
            <p:cNvSpPr/>
            <p:nvPr/>
          </p:nvSpPr>
          <p:spPr>
            <a:xfrm>
              <a:off x="6495373" y="3820684"/>
              <a:ext cx="1934988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600" b="1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Organisasjon og utvikling</a:t>
              </a:r>
            </a:p>
          </p:txBody>
        </p:sp>
        <p:sp>
          <p:nvSpPr>
            <p:cNvPr id="23" name="Frihåndsform: figur 22">
              <a:extLst>
                <a:ext uri="{FF2B5EF4-FFF2-40B4-BE49-F238E27FC236}">
                  <a16:creationId xmlns:a16="http://schemas.microsoft.com/office/drawing/2014/main" id="{18288B43-7658-4227-BE39-8E3FB270242A}"/>
                </a:ext>
              </a:extLst>
            </p:cNvPr>
            <p:cNvSpPr/>
            <p:nvPr/>
          </p:nvSpPr>
          <p:spPr>
            <a:xfrm>
              <a:off x="4041276" y="2615713"/>
              <a:ext cx="1934988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DBA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6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Kommunikasjon og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6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lederstøtte</a:t>
              </a:r>
              <a:endParaRPr lang="nb-NO" sz="1600" b="1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24" name="Frihåndsform: figur 23">
              <a:extLst>
                <a:ext uri="{FF2B5EF4-FFF2-40B4-BE49-F238E27FC236}">
                  <a16:creationId xmlns:a16="http://schemas.microsoft.com/office/drawing/2014/main" id="{F2525BE7-0122-471B-AA1F-156CEE15548B}"/>
                </a:ext>
              </a:extLst>
            </p:cNvPr>
            <p:cNvSpPr/>
            <p:nvPr/>
          </p:nvSpPr>
          <p:spPr>
            <a:xfrm>
              <a:off x="6496500" y="2615713"/>
              <a:ext cx="1934988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DBA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6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Reindrift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600" i="1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Midlertidig i stab</a:t>
              </a:r>
              <a:endParaRPr lang="nb-NO" sz="1600" b="1" i="1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25" name="Frihåndsform: figur 24">
              <a:extLst>
                <a:ext uri="{FF2B5EF4-FFF2-40B4-BE49-F238E27FC236}">
                  <a16:creationId xmlns:a16="http://schemas.microsoft.com/office/drawing/2014/main" id="{5635E784-CE7E-4B49-A3F6-25D2ADF708F1}"/>
                </a:ext>
              </a:extLst>
            </p:cNvPr>
            <p:cNvSpPr/>
            <p:nvPr/>
          </p:nvSpPr>
          <p:spPr>
            <a:xfrm>
              <a:off x="4825728" y="1199627"/>
              <a:ext cx="2858838" cy="964678"/>
            </a:xfrm>
            <a:custGeom>
              <a:avLst/>
              <a:gdLst>
                <a:gd name="connsiteX0" fmla="*/ 0 w 2018883"/>
                <a:gd name="connsiteY0" fmla="*/ 0 h 800384"/>
                <a:gd name="connsiteX1" fmla="*/ 2018883 w 2018883"/>
                <a:gd name="connsiteY1" fmla="*/ 0 h 800384"/>
                <a:gd name="connsiteX2" fmla="*/ 2018883 w 2018883"/>
                <a:gd name="connsiteY2" fmla="*/ 800384 h 800384"/>
                <a:gd name="connsiteX3" fmla="*/ 0 w 2018883"/>
                <a:gd name="connsiteY3" fmla="*/ 800384 h 800384"/>
                <a:gd name="connsiteX4" fmla="*/ 0 w 2018883"/>
                <a:gd name="connsiteY4" fmla="*/ 0 h 80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8883" h="800384">
                  <a:moveTo>
                    <a:pt x="0" y="0"/>
                  </a:moveTo>
                  <a:lnTo>
                    <a:pt x="2018883" y="0"/>
                  </a:lnTo>
                  <a:lnTo>
                    <a:pt x="2018883" y="800384"/>
                  </a:lnTo>
                  <a:lnTo>
                    <a:pt x="0" y="800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6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Statsforvalter</a:t>
              </a: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6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6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Assisterende </a:t>
              </a:r>
              <a:r>
                <a:rPr kumimoji="0" lang="nb-NO" sz="16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</a:t>
              </a:r>
              <a:r>
                <a:rPr lang="nb-NO" sz="1600" kern="0" dirty="0" err="1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tatsforvalter</a:t>
              </a:r>
              <a:endParaRPr lang="nb-NO" sz="1600" kern="0" dirty="0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D317F288-2C81-4430-ABA9-56354F28D4E6}"/>
              </a:ext>
            </a:extLst>
          </p:cNvPr>
          <p:cNvSpPr txBox="1"/>
          <p:nvPr userDrawn="1"/>
        </p:nvSpPr>
        <p:spPr>
          <a:xfrm>
            <a:off x="9482913" y="6355595"/>
            <a:ext cx="21221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700" dirty="0">
                <a:solidFill>
                  <a:srgbClr val="BFC2C0"/>
                </a:solidFill>
                <a:latin typeface="Open Sans"/>
                <a:cs typeface="Arial" panose="020B0604020202020204" pitchFamily="34" charset="0"/>
              </a:rPr>
              <a:t>© </a:t>
            </a:r>
            <a:r>
              <a:rPr lang="nb-NO" altLang="nb-NO" sz="700" dirty="0">
                <a:solidFill>
                  <a:srgbClr val="BFC2C0"/>
                </a:solidFill>
                <a:latin typeface="Open Sans Light"/>
                <a:cs typeface="Arial" panose="020B0604020202020204" pitchFamily="34" charset="0"/>
              </a:rPr>
              <a:t>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grpSp>
        <p:nvGrpSpPr>
          <p:cNvPr id="27" name="Gruppe 26">
            <a:extLst>
              <a:ext uri="{FF2B5EF4-FFF2-40B4-BE49-F238E27FC236}">
                <a16:creationId xmlns:a16="http://schemas.microsoft.com/office/drawing/2014/main" id="{5D5651E8-F179-46EA-A09A-1A0C9CC96D45}"/>
              </a:ext>
            </a:extLst>
          </p:cNvPr>
          <p:cNvGrpSpPr/>
          <p:nvPr userDrawn="1"/>
        </p:nvGrpSpPr>
        <p:grpSpPr>
          <a:xfrm>
            <a:off x="599086" y="338300"/>
            <a:ext cx="11065975" cy="5531161"/>
            <a:chOff x="599086" y="338300"/>
            <a:chExt cx="11065975" cy="5531161"/>
          </a:xfrm>
        </p:grpSpPr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BB54C0F-F676-4DC9-A2B6-9CFC58C30980}"/>
                </a:ext>
              </a:extLst>
            </p:cNvPr>
            <p:cNvCxnSpPr>
              <a:cxnSpLocks/>
            </p:cNvCxnSpPr>
            <p:nvPr/>
          </p:nvCxnSpPr>
          <p:spPr>
            <a:xfrm>
              <a:off x="6294022" y="2120235"/>
              <a:ext cx="307768" cy="562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85BBE8E-1848-42A7-A1EB-C15E1C9DD4A5}"/>
                </a:ext>
              </a:extLst>
            </p:cNvPr>
            <p:cNvCxnSpPr>
              <a:cxnSpLocks/>
            </p:cNvCxnSpPr>
            <p:nvPr/>
          </p:nvCxnSpPr>
          <p:spPr>
            <a:xfrm>
              <a:off x="5985949" y="2120797"/>
              <a:ext cx="31517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237063B9-CC9D-4596-AB60-BC2D5CBF16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6976" y="2537241"/>
              <a:ext cx="9426640" cy="37689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B4883889-C263-4C4F-85A3-FEEBB7FDAD6E}"/>
                </a:ext>
              </a:extLst>
            </p:cNvPr>
            <p:cNvCxnSpPr>
              <a:cxnSpLocks/>
            </p:cNvCxnSpPr>
            <p:nvPr/>
          </p:nvCxnSpPr>
          <p:spPr>
            <a:xfrm>
              <a:off x="6301126" y="1606637"/>
              <a:ext cx="0" cy="93870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32" name="TekstSylinder 31">
              <a:extLst>
                <a:ext uri="{FF2B5EF4-FFF2-40B4-BE49-F238E27FC236}">
                  <a16:creationId xmlns:a16="http://schemas.microsoft.com/office/drawing/2014/main" id="{A6799144-8DD7-42AB-8794-BF6DEDAE026B}"/>
                </a:ext>
              </a:extLst>
            </p:cNvPr>
            <p:cNvSpPr txBox="1"/>
            <p:nvPr userDrawn="1"/>
          </p:nvSpPr>
          <p:spPr>
            <a:xfrm>
              <a:off x="6367553" y="3574578"/>
              <a:ext cx="1451013" cy="51069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</a:t>
              </a:r>
              <a:r>
                <a:rPr kumimoji="0" lang="nb-NO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ervicefag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3" name="TekstSylinder 32">
              <a:extLst>
                <a:ext uri="{FF2B5EF4-FFF2-40B4-BE49-F238E27FC236}">
                  <a16:creationId xmlns:a16="http://schemas.microsoft.com/office/drawing/2014/main" id="{A032D0A2-19B6-4987-A6EB-6BA40578C1D8}"/>
                </a:ext>
              </a:extLst>
            </p:cNvPr>
            <p:cNvSpPr txBox="1"/>
            <p:nvPr userDrawn="1"/>
          </p:nvSpPr>
          <p:spPr>
            <a:xfrm>
              <a:off x="6372218" y="4160994"/>
              <a:ext cx="1428334" cy="510695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V</a:t>
              </a:r>
              <a:r>
                <a:rPr kumimoji="0" lang="nb-NO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irksomhets</a:t>
              </a: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-utvikling</a:t>
              </a:r>
            </a:p>
          </p:txBody>
        </p:sp>
        <p:cxnSp>
          <p:nvCxnSpPr>
            <p:cNvPr id="34" name="Rett linje 33">
              <a:extLst>
                <a:ext uri="{FF2B5EF4-FFF2-40B4-BE49-F238E27FC236}">
                  <a16:creationId xmlns:a16="http://schemas.microsoft.com/office/drawing/2014/main" id="{92E8E2C6-1A5F-4BB5-A157-956FAAC18906}"/>
                </a:ext>
              </a:extLst>
            </p:cNvPr>
            <p:cNvCxnSpPr/>
            <p:nvPr userDrawn="1"/>
          </p:nvCxnSpPr>
          <p:spPr>
            <a:xfrm flipV="1">
              <a:off x="1396976" y="2564218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35" name="Rett linje 34">
              <a:extLst>
                <a:ext uri="{FF2B5EF4-FFF2-40B4-BE49-F238E27FC236}">
                  <a16:creationId xmlns:a16="http://schemas.microsoft.com/office/drawing/2014/main" id="{AAA26D0C-4997-4FFB-91B8-5C400D2331F6}"/>
                </a:ext>
              </a:extLst>
            </p:cNvPr>
            <p:cNvCxnSpPr/>
            <p:nvPr userDrawn="1"/>
          </p:nvCxnSpPr>
          <p:spPr>
            <a:xfrm flipV="1">
              <a:off x="3274872" y="2564218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36" name="Rett linje 35">
              <a:extLst>
                <a:ext uri="{FF2B5EF4-FFF2-40B4-BE49-F238E27FC236}">
                  <a16:creationId xmlns:a16="http://schemas.microsoft.com/office/drawing/2014/main" id="{20FFEDA2-8827-4AC0-9A4D-E70DCECDE311}"/>
                </a:ext>
              </a:extLst>
            </p:cNvPr>
            <p:cNvCxnSpPr/>
            <p:nvPr userDrawn="1"/>
          </p:nvCxnSpPr>
          <p:spPr>
            <a:xfrm flipV="1">
              <a:off x="8962555" y="254533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8E5BFE81-1A0E-4EBF-902E-6D5E615ABFCF}"/>
                </a:ext>
              </a:extLst>
            </p:cNvPr>
            <p:cNvSpPr/>
            <p:nvPr userDrawn="1"/>
          </p:nvSpPr>
          <p:spPr>
            <a:xfrm>
              <a:off x="10389257" y="3627006"/>
              <a:ext cx="1088334" cy="374502"/>
            </a:xfrm>
            <a:prstGeom prst="rect">
              <a:avLst/>
            </a:prstGeom>
            <a:solidFill>
              <a:srgbClr val="00ADBA"/>
            </a:solidFill>
            <a:ln w="1079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38" name="TekstSylinder 37">
              <a:extLst>
                <a:ext uri="{FF2B5EF4-FFF2-40B4-BE49-F238E27FC236}">
                  <a16:creationId xmlns:a16="http://schemas.microsoft.com/office/drawing/2014/main" id="{06C9CB3A-6585-4FE8-B11F-85AFC633DBFB}"/>
                </a:ext>
              </a:extLst>
            </p:cNvPr>
            <p:cNvSpPr txBox="1"/>
            <p:nvPr userDrawn="1"/>
          </p:nvSpPr>
          <p:spPr>
            <a:xfrm>
              <a:off x="10109906" y="3575974"/>
              <a:ext cx="1478241" cy="51483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Naturmangfold</a:t>
              </a:r>
            </a:p>
          </p:txBody>
        </p:sp>
        <p:sp>
          <p:nvSpPr>
            <p:cNvPr id="39" name="TekstSylinder 38">
              <a:extLst>
                <a:ext uri="{FF2B5EF4-FFF2-40B4-BE49-F238E27FC236}">
                  <a16:creationId xmlns:a16="http://schemas.microsoft.com/office/drawing/2014/main" id="{5316FED7-2C51-4C0E-A7F3-2C2306E8A7F4}"/>
                </a:ext>
              </a:extLst>
            </p:cNvPr>
            <p:cNvSpPr txBox="1"/>
            <p:nvPr userDrawn="1"/>
          </p:nvSpPr>
          <p:spPr>
            <a:xfrm>
              <a:off x="10109906" y="4161782"/>
              <a:ext cx="1460763" cy="51483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Plan og inngrepsforvaltning</a:t>
              </a:r>
            </a:p>
          </p:txBody>
        </p:sp>
        <p:sp>
          <p:nvSpPr>
            <p:cNvPr id="40" name="TekstSylinder 39">
              <a:extLst>
                <a:ext uri="{FF2B5EF4-FFF2-40B4-BE49-F238E27FC236}">
                  <a16:creationId xmlns:a16="http://schemas.microsoft.com/office/drawing/2014/main" id="{69CEE462-8B24-4871-BCE3-6FF9909D8DF9}"/>
                </a:ext>
              </a:extLst>
            </p:cNvPr>
            <p:cNvSpPr txBox="1"/>
            <p:nvPr userDrawn="1"/>
          </p:nvSpPr>
          <p:spPr>
            <a:xfrm>
              <a:off x="10109906" y="4762486"/>
              <a:ext cx="1457602" cy="51483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Forurensning</a:t>
              </a:r>
            </a:p>
          </p:txBody>
        </p:sp>
        <p:cxnSp>
          <p:nvCxnSpPr>
            <p:cNvPr id="41" name="Rett linje 40">
              <a:extLst>
                <a:ext uri="{FF2B5EF4-FFF2-40B4-BE49-F238E27FC236}">
                  <a16:creationId xmlns:a16="http://schemas.microsoft.com/office/drawing/2014/main" id="{88F1DBEE-3529-4C32-A7F7-803934740292}"/>
                </a:ext>
              </a:extLst>
            </p:cNvPr>
            <p:cNvCxnSpPr/>
            <p:nvPr userDrawn="1"/>
          </p:nvCxnSpPr>
          <p:spPr>
            <a:xfrm flipV="1">
              <a:off x="7078828" y="254533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42" name="TekstSylinder 41">
              <a:extLst>
                <a:ext uri="{FF2B5EF4-FFF2-40B4-BE49-F238E27FC236}">
                  <a16:creationId xmlns:a16="http://schemas.microsoft.com/office/drawing/2014/main" id="{578EF7C1-ED56-492D-9C46-625340E10A88}"/>
                </a:ext>
              </a:extLst>
            </p:cNvPr>
            <p:cNvSpPr txBox="1"/>
            <p:nvPr userDrawn="1"/>
          </p:nvSpPr>
          <p:spPr>
            <a:xfrm>
              <a:off x="4468846" y="4766220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Skogbruk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43" name="TekstSylinder 42">
              <a:extLst>
                <a:ext uri="{FF2B5EF4-FFF2-40B4-BE49-F238E27FC236}">
                  <a16:creationId xmlns:a16="http://schemas.microsoft.com/office/drawing/2014/main" id="{58ACAB4A-2864-451C-810A-6771CE60F6E3}"/>
                </a:ext>
              </a:extLst>
            </p:cNvPr>
            <p:cNvSpPr txBox="1"/>
            <p:nvPr userDrawn="1"/>
          </p:nvSpPr>
          <p:spPr>
            <a:xfrm>
              <a:off x="4468845" y="3574579"/>
              <a:ext cx="1451013" cy="51069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</a:t>
              </a: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real- og </a:t>
              </a:r>
              <a:r>
                <a:rPr kumimoji="0" lang="nb-NO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lovforvaltning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44" name="TekstSylinder 43">
              <a:extLst>
                <a:ext uri="{FF2B5EF4-FFF2-40B4-BE49-F238E27FC236}">
                  <a16:creationId xmlns:a16="http://schemas.microsoft.com/office/drawing/2014/main" id="{722F50D5-4518-44AE-8105-D3A5679E973A}"/>
                </a:ext>
              </a:extLst>
            </p:cNvPr>
            <p:cNvSpPr txBox="1"/>
            <p:nvPr userDrawn="1"/>
          </p:nvSpPr>
          <p:spPr>
            <a:xfrm>
              <a:off x="4468845" y="4165479"/>
              <a:ext cx="1451013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J</a:t>
              </a: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ordbruk og mat</a:t>
              </a:r>
            </a:p>
          </p:txBody>
        </p:sp>
        <p:cxnSp>
          <p:nvCxnSpPr>
            <p:cNvPr id="45" name="Rett linje 44">
              <a:extLst>
                <a:ext uri="{FF2B5EF4-FFF2-40B4-BE49-F238E27FC236}">
                  <a16:creationId xmlns:a16="http://schemas.microsoft.com/office/drawing/2014/main" id="{1412B6A2-B0A4-4260-94EC-AFFD0FD5403B}"/>
                </a:ext>
              </a:extLst>
            </p:cNvPr>
            <p:cNvCxnSpPr/>
            <p:nvPr userDrawn="1"/>
          </p:nvCxnSpPr>
          <p:spPr>
            <a:xfrm flipV="1">
              <a:off x="5228509" y="2564218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46" name="Rett linje 45">
              <a:extLst>
                <a:ext uri="{FF2B5EF4-FFF2-40B4-BE49-F238E27FC236}">
                  <a16:creationId xmlns:a16="http://schemas.microsoft.com/office/drawing/2014/main" id="{11685EA8-4A65-4936-9723-D1C61B61315A}"/>
                </a:ext>
              </a:extLst>
            </p:cNvPr>
            <p:cNvCxnSpPr/>
            <p:nvPr userDrawn="1"/>
          </p:nvCxnSpPr>
          <p:spPr>
            <a:xfrm flipV="1">
              <a:off x="10823616" y="2535994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47" name="Frihåndsform: figur 46">
              <a:extLst>
                <a:ext uri="{FF2B5EF4-FFF2-40B4-BE49-F238E27FC236}">
                  <a16:creationId xmlns:a16="http://schemas.microsoft.com/office/drawing/2014/main" id="{CA2B1F96-6F4E-46EC-A362-9AA56C6350EF}"/>
                </a:ext>
              </a:extLst>
            </p:cNvPr>
            <p:cNvSpPr/>
            <p:nvPr userDrawn="1"/>
          </p:nvSpPr>
          <p:spPr>
            <a:xfrm>
              <a:off x="4878311" y="338300"/>
              <a:ext cx="2873765" cy="1269661"/>
            </a:xfrm>
            <a:custGeom>
              <a:avLst/>
              <a:gdLst>
                <a:gd name="connsiteX0" fmla="*/ 0 w 2018883"/>
                <a:gd name="connsiteY0" fmla="*/ 0 h 800384"/>
                <a:gd name="connsiteX1" fmla="*/ 2018883 w 2018883"/>
                <a:gd name="connsiteY1" fmla="*/ 0 h 800384"/>
                <a:gd name="connsiteX2" fmla="*/ 2018883 w 2018883"/>
                <a:gd name="connsiteY2" fmla="*/ 800384 h 800384"/>
                <a:gd name="connsiteX3" fmla="*/ 0 w 2018883"/>
                <a:gd name="connsiteY3" fmla="*/ 800384 h 800384"/>
                <a:gd name="connsiteX4" fmla="*/ 0 w 2018883"/>
                <a:gd name="connsiteY4" fmla="*/ 0 h 80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8883" h="800384">
                  <a:moveTo>
                    <a:pt x="0" y="0"/>
                  </a:moveTo>
                  <a:lnTo>
                    <a:pt x="2018883" y="0"/>
                  </a:lnTo>
                  <a:lnTo>
                    <a:pt x="2018883" y="800384"/>
                  </a:lnTo>
                  <a:lnTo>
                    <a:pt x="0" y="800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Statsforvalter</a:t>
              </a: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Frank Jenssen</a:t>
              </a: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9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Assisterende </a:t>
              </a:r>
              <a:r>
                <a:rPr kumimoji="0" lang="nb-NO" sz="12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</a:t>
              </a:r>
              <a:r>
                <a:rPr lang="nb-NO" sz="1200" kern="0" dirty="0" err="1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tatsforvalter</a:t>
              </a:r>
              <a:endParaRPr lang="nb-NO" sz="1200" kern="0" dirty="0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Øystein Johannessen</a:t>
              </a:r>
              <a:endParaRPr kumimoji="0" lang="nb-NO" sz="12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48" name="Frihåndsform: figur 47">
              <a:extLst>
                <a:ext uri="{FF2B5EF4-FFF2-40B4-BE49-F238E27FC236}">
                  <a16:creationId xmlns:a16="http://schemas.microsoft.com/office/drawing/2014/main" id="{3ED99399-FCC6-4DF1-9F16-CEF7D8460B41}"/>
                </a:ext>
              </a:extLst>
            </p:cNvPr>
            <p:cNvSpPr/>
            <p:nvPr/>
          </p:nvSpPr>
          <p:spPr>
            <a:xfrm>
              <a:off x="2485868" y="2780631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Helse og omsorg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Jan Vaage</a:t>
              </a:r>
            </a:p>
          </p:txBody>
        </p:sp>
        <p:sp>
          <p:nvSpPr>
            <p:cNvPr id="49" name="Frihåndsform: figur 48">
              <a:extLst>
                <a:ext uri="{FF2B5EF4-FFF2-40B4-BE49-F238E27FC236}">
                  <a16:creationId xmlns:a16="http://schemas.microsoft.com/office/drawing/2014/main" id="{4DC8C30A-3A2A-4F0C-ADB2-E056BAF62CCB}"/>
                </a:ext>
              </a:extLst>
            </p:cNvPr>
            <p:cNvSpPr/>
            <p:nvPr/>
          </p:nvSpPr>
          <p:spPr>
            <a:xfrm>
              <a:off x="4372650" y="2780631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Landbruk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b="1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Tore Bjørkli</a:t>
              </a:r>
            </a:p>
          </p:txBody>
        </p:sp>
        <p:sp>
          <p:nvSpPr>
            <p:cNvPr id="50" name="Frihåndsform: figur 49">
              <a:extLst>
                <a:ext uri="{FF2B5EF4-FFF2-40B4-BE49-F238E27FC236}">
                  <a16:creationId xmlns:a16="http://schemas.microsoft.com/office/drawing/2014/main" id="{A01A7C1D-0F23-4A77-9B74-70BFD6F85674}"/>
                </a:ext>
              </a:extLst>
            </p:cNvPr>
            <p:cNvSpPr/>
            <p:nvPr/>
          </p:nvSpPr>
          <p:spPr>
            <a:xfrm>
              <a:off x="8151893" y="2769527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Kommunal og justis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Mari Mogstad</a:t>
              </a:r>
            </a:p>
          </p:txBody>
        </p:sp>
        <p:sp>
          <p:nvSpPr>
            <p:cNvPr id="51" name="Frihåndsform: figur 50">
              <a:extLst>
                <a:ext uri="{FF2B5EF4-FFF2-40B4-BE49-F238E27FC236}">
                  <a16:creationId xmlns:a16="http://schemas.microsoft.com/office/drawing/2014/main" id="{E7EE4204-E4A8-48EA-8C65-93B8FAE4C0C0}"/>
                </a:ext>
              </a:extLst>
            </p:cNvPr>
            <p:cNvSpPr/>
            <p:nvPr/>
          </p:nvSpPr>
          <p:spPr>
            <a:xfrm>
              <a:off x="599086" y="2774530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Oppvekst og velferd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Margrethe Taule (k.)</a:t>
              </a:r>
            </a:p>
          </p:txBody>
        </p:sp>
        <p:sp>
          <p:nvSpPr>
            <p:cNvPr id="52" name="Frihåndsform: figur 51">
              <a:extLst>
                <a:ext uri="{FF2B5EF4-FFF2-40B4-BE49-F238E27FC236}">
                  <a16:creationId xmlns:a16="http://schemas.microsoft.com/office/drawing/2014/main" id="{1E45F3D6-27C6-4D62-89FE-DA774229B7D6}"/>
                </a:ext>
              </a:extLst>
            </p:cNvPr>
            <p:cNvSpPr/>
            <p:nvPr/>
          </p:nvSpPr>
          <p:spPr>
            <a:xfrm>
              <a:off x="10032996" y="2781205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n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Klima og miljø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n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Bjørnar Wiseth</a:t>
              </a:r>
            </a:p>
          </p:txBody>
        </p:sp>
        <p:sp>
          <p:nvSpPr>
            <p:cNvPr id="53" name="Frihåndsform: figur 52">
              <a:extLst>
                <a:ext uri="{FF2B5EF4-FFF2-40B4-BE49-F238E27FC236}">
                  <a16:creationId xmlns:a16="http://schemas.microsoft.com/office/drawing/2014/main" id="{5F0AE941-081F-4179-80BF-E6CB6BFD23A5}"/>
                </a:ext>
              </a:extLst>
            </p:cNvPr>
            <p:cNvSpPr/>
            <p:nvPr/>
          </p:nvSpPr>
          <p:spPr>
            <a:xfrm>
              <a:off x="6259432" y="2769527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b="1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Organisasjon og utvikling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b="1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Roar Veiseth</a:t>
              </a:r>
            </a:p>
          </p:txBody>
        </p:sp>
        <p:sp>
          <p:nvSpPr>
            <p:cNvPr id="54" name="Frihåndsform: figur 53">
              <a:extLst>
                <a:ext uri="{FF2B5EF4-FFF2-40B4-BE49-F238E27FC236}">
                  <a16:creationId xmlns:a16="http://schemas.microsoft.com/office/drawing/2014/main" id="{D3D13F75-C9C5-47E3-875D-FDD297904A6C}"/>
                </a:ext>
              </a:extLst>
            </p:cNvPr>
            <p:cNvSpPr/>
            <p:nvPr/>
          </p:nvSpPr>
          <p:spPr>
            <a:xfrm>
              <a:off x="4372650" y="1720765"/>
              <a:ext cx="1620707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6CD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Kommunikasjon og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lederstøtte</a:t>
              </a:r>
              <a:endParaRPr lang="nb-NO" sz="1200" b="1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55" name="Frihåndsform: figur 54">
              <a:extLst>
                <a:ext uri="{FF2B5EF4-FFF2-40B4-BE49-F238E27FC236}">
                  <a16:creationId xmlns:a16="http://schemas.microsoft.com/office/drawing/2014/main" id="{718E527A-C824-42B1-B57C-F895A4442A55}"/>
                </a:ext>
              </a:extLst>
            </p:cNvPr>
            <p:cNvSpPr/>
            <p:nvPr/>
          </p:nvSpPr>
          <p:spPr>
            <a:xfrm>
              <a:off x="6601791" y="1704925"/>
              <a:ext cx="1620707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6CD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Reindrift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i="1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Midlertidig i stab</a:t>
              </a:r>
              <a:endParaRPr lang="nb-NO" sz="1200" b="1" i="1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56" name="TekstSylinder 55">
              <a:extLst>
                <a:ext uri="{FF2B5EF4-FFF2-40B4-BE49-F238E27FC236}">
                  <a16:creationId xmlns:a16="http://schemas.microsoft.com/office/drawing/2014/main" id="{521BC0FF-6840-47E2-B7A5-8BE87F2AAA5B}"/>
                </a:ext>
              </a:extLst>
            </p:cNvPr>
            <p:cNvSpPr txBox="1"/>
            <p:nvPr/>
          </p:nvSpPr>
          <p:spPr>
            <a:xfrm>
              <a:off x="671470" y="4169315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Barnehage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57" name="TekstSylinder 56">
              <a:extLst>
                <a:ext uri="{FF2B5EF4-FFF2-40B4-BE49-F238E27FC236}">
                  <a16:creationId xmlns:a16="http://schemas.microsoft.com/office/drawing/2014/main" id="{5877A201-7F86-4BD8-B3EA-7CF11568C159}"/>
                </a:ext>
              </a:extLst>
            </p:cNvPr>
            <p:cNvSpPr txBox="1"/>
            <p:nvPr/>
          </p:nvSpPr>
          <p:spPr>
            <a:xfrm>
              <a:off x="669075" y="3579065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Opplæring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58" name="TekstSylinder 57">
              <a:extLst>
                <a:ext uri="{FF2B5EF4-FFF2-40B4-BE49-F238E27FC236}">
                  <a16:creationId xmlns:a16="http://schemas.microsoft.com/office/drawing/2014/main" id="{002DCDF6-49BC-4AD7-B041-F702F2FDEF3C}"/>
                </a:ext>
              </a:extLst>
            </p:cNvPr>
            <p:cNvSpPr txBox="1"/>
            <p:nvPr/>
          </p:nvSpPr>
          <p:spPr>
            <a:xfrm>
              <a:off x="671470" y="5363252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Barnevern</a:t>
              </a:r>
            </a:p>
          </p:txBody>
        </p: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CE2807CE-2913-4953-974F-58A46FD51CA7}"/>
                </a:ext>
              </a:extLst>
            </p:cNvPr>
            <p:cNvSpPr txBox="1"/>
            <p:nvPr/>
          </p:nvSpPr>
          <p:spPr>
            <a:xfrm>
              <a:off x="671470" y="4768777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NAV og sosiale tjenester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1899F924-FCE9-43FB-8C47-2DFF18F3969D}"/>
                </a:ext>
              </a:extLst>
            </p:cNvPr>
            <p:cNvSpPr txBox="1"/>
            <p:nvPr/>
          </p:nvSpPr>
          <p:spPr>
            <a:xfrm>
              <a:off x="8237048" y="4735693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Vergemål og bevilling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61" name="TekstSylinder 60">
              <a:extLst>
                <a:ext uri="{FF2B5EF4-FFF2-40B4-BE49-F238E27FC236}">
                  <a16:creationId xmlns:a16="http://schemas.microsoft.com/office/drawing/2014/main" id="{F93BD81E-2A23-4230-9954-369E6BCCA2A8}"/>
                </a:ext>
              </a:extLst>
            </p:cNvPr>
            <p:cNvSpPr txBox="1"/>
            <p:nvPr/>
          </p:nvSpPr>
          <p:spPr>
            <a:xfrm>
              <a:off x="8242879" y="4156756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Samordnings-seksjonen</a:t>
              </a:r>
              <a:endParaRPr lang="nb-NO" sz="1100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38262461-000D-458B-A39B-9F1AC1ACDC72}"/>
                </a:ext>
              </a:extLst>
            </p:cNvPr>
            <p:cNvSpPr txBox="1"/>
            <p:nvPr/>
          </p:nvSpPr>
          <p:spPr>
            <a:xfrm>
              <a:off x="2597669" y="3576821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Rettsikkerhet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63" name="TekstSylinder 62">
              <a:extLst>
                <a:ext uri="{FF2B5EF4-FFF2-40B4-BE49-F238E27FC236}">
                  <a16:creationId xmlns:a16="http://schemas.microsoft.com/office/drawing/2014/main" id="{1F443400-240C-4104-B356-4DD6998568AE}"/>
                </a:ext>
              </a:extLst>
            </p:cNvPr>
            <p:cNvSpPr txBox="1"/>
            <p:nvPr/>
          </p:nvSpPr>
          <p:spPr>
            <a:xfrm>
              <a:off x="8237048" y="5311131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Samfunnssikkerhet og beredskap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6879B3C1-EDF3-467D-BFE1-0129D40317C5}"/>
                </a:ext>
              </a:extLst>
            </p:cNvPr>
            <p:cNvSpPr txBox="1"/>
            <p:nvPr/>
          </p:nvSpPr>
          <p:spPr>
            <a:xfrm>
              <a:off x="2597669" y="4163236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Utvikling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E3596B7E-CF3F-47A9-BFB3-C27B1A6217BB}"/>
                </a:ext>
              </a:extLst>
            </p:cNvPr>
            <p:cNvSpPr txBox="1"/>
            <p:nvPr/>
          </p:nvSpPr>
          <p:spPr>
            <a:xfrm>
              <a:off x="8237048" y="3581318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Juridisk seksjon</a:t>
              </a:r>
              <a:endParaRPr lang="nb-NO" sz="1100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66" name="TekstSylinder 65">
            <a:extLst>
              <a:ext uri="{FF2B5EF4-FFF2-40B4-BE49-F238E27FC236}">
                <a16:creationId xmlns:a16="http://schemas.microsoft.com/office/drawing/2014/main" id="{9A8ED1AF-A025-4038-9657-0B6F2B080EF3}"/>
              </a:ext>
            </a:extLst>
          </p:cNvPr>
          <p:cNvSpPr txBox="1"/>
          <p:nvPr userDrawn="1"/>
        </p:nvSpPr>
        <p:spPr>
          <a:xfrm>
            <a:off x="9945428" y="6546154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700" dirty="0">
                <a:solidFill>
                  <a:srgbClr val="BFC2C0"/>
                </a:solidFill>
                <a:latin typeface="Open Sans"/>
                <a:cs typeface="Arial" panose="020B0604020202020204" pitchFamily="34" charset="0"/>
              </a:rPr>
              <a:t>© </a:t>
            </a:r>
            <a:r>
              <a:rPr lang="nb-NO" altLang="nb-NO" sz="700" dirty="0">
                <a:solidFill>
                  <a:srgbClr val="BFC2C0"/>
                </a:solidFill>
                <a:latin typeface="Open Sans Light"/>
                <a:cs typeface="Arial" panose="020B0604020202020204" pitchFamily="34" charset="0"/>
              </a:rPr>
              <a:t>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2865073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66" name="TekstSylinder 65">
            <a:extLst>
              <a:ext uri="{FF2B5EF4-FFF2-40B4-BE49-F238E27FC236}">
                <a16:creationId xmlns:a16="http://schemas.microsoft.com/office/drawing/2014/main" id="{9A8ED1AF-A025-4038-9657-0B6F2B080EF3}"/>
              </a:ext>
            </a:extLst>
          </p:cNvPr>
          <p:cNvSpPr txBox="1"/>
          <p:nvPr userDrawn="1"/>
        </p:nvSpPr>
        <p:spPr>
          <a:xfrm>
            <a:off x="9945428" y="6546154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700" dirty="0">
                <a:solidFill>
                  <a:srgbClr val="BFC2C0"/>
                </a:solidFill>
                <a:latin typeface="Open Sans"/>
                <a:cs typeface="Arial" panose="020B0604020202020204" pitchFamily="34" charset="0"/>
              </a:rPr>
              <a:t>© </a:t>
            </a:r>
            <a:r>
              <a:rPr lang="nb-NO" altLang="nb-NO" sz="700" dirty="0">
                <a:solidFill>
                  <a:srgbClr val="BFC2C0"/>
                </a:solidFill>
                <a:latin typeface="Open Sans Light"/>
                <a:cs typeface="Arial" panose="020B0604020202020204" pitchFamily="34" charset="0"/>
              </a:rPr>
              <a:t>Statsforvalteren i Trøndelag</a:t>
            </a:r>
          </a:p>
        </p:txBody>
      </p:sp>
      <p:grpSp>
        <p:nvGrpSpPr>
          <p:cNvPr id="67" name="Gruppe 66">
            <a:extLst>
              <a:ext uri="{FF2B5EF4-FFF2-40B4-BE49-F238E27FC236}">
                <a16:creationId xmlns:a16="http://schemas.microsoft.com/office/drawing/2014/main" id="{0AD71CED-76BB-4FD2-8107-6179E104C358}"/>
              </a:ext>
            </a:extLst>
          </p:cNvPr>
          <p:cNvGrpSpPr/>
          <p:nvPr userDrawn="1"/>
        </p:nvGrpSpPr>
        <p:grpSpPr>
          <a:xfrm>
            <a:off x="751486" y="1266814"/>
            <a:ext cx="11065975" cy="4755047"/>
            <a:chOff x="599086" y="1114414"/>
            <a:chExt cx="11065975" cy="4755047"/>
          </a:xfrm>
        </p:grpSpPr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3581BA75-9888-4A6B-8101-21BABC30A7A7}"/>
                </a:ext>
              </a:extLst>
            </p:cNvPr>
            <p:cNvCxnSpPr>
              <a:cxnSpLocks/>
            </p:cNvCxnSpPr>
            <p:nvPr/>
          </p:nvCxnSpPr>
          <p:spPr>
            <a:xfrm>
              <a:off x="6301126" y="1868533"/>
              <a:ext cx="307768" cy="562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804C84EB-305B-455F-822E-CAA52C94BE6E}"/>
                </a:ext>
              </a:extLst>
            </p:cNvPr>
            <p:cNvCxnSpPr>
              <a:cxnSpLocks/>
            </p:cNvCxnSpPr>
            <p:nvPr/>
          </p:nvCxnSpPr>
          <p:spPr>
            <a:xfrm>
              <a:off x="6004715" y="1868533"/>
              <a:ext cx="31517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E3C5D8A1-6683-481F-AD35-31083408DE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6976" y="2537241"/>
              <a:ext cx="9426640" cy="37689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866D27E1-E1EE-459B-9750-52CDB41089BF}"/>
                </a:ext>
              </a:extLst>
            </p:cNvPr>
            <p:cNvCxnSpPr>
              <a:cxnSpLocks/>
            </p:cNvCxnSpPr>
            <p:nvPr/>
          </p:nvCxnSpPr>
          <p:spPr>
            <a:xfrm>
              <a:off x="6301126" y="1114414"/>
              <a:ext cx="0" cy="1430923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72" name="TekstSylinder 71">
              <a:extLst>
                <a:ext uri="{FF2B5EF4-FFF2-40B4-BE49-F238E27FC236}">
                  <a16:creationId xmlns:a16="http://schemas.microsoft.com/office/drawing/2014/main" id="{DED378AA-48C6-42B8-8041-B980AD0CBB36}"/>
                </a:ext>
              </a:extLst>
            </p:cNvPr>
            <p:cNvSpPr txBox="1"/>
            <p:nvPr userDrawn="1"/>
          </p:nvSpPr>
          <p:spPr>
            <a:xfrm>
              <a:off x="6367553" y="3574578"/>
              <a:ext cx="1451013" cy="51069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</a:t>
              </a:r>
              <a:r>
                <a:rPr kumimoji="0" lang="nb-NO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ervicefag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73" name="TekstSylinder 72">
              <a:extLst>
                <a:ext uri="{FF2B5EF4-FFF2-40B4-BE49-F238E27FC236}">
                  <a16:creationId xmlns:a16="http://schemas.microsoft.com/office/drawing/2014/main" id="{D1CA9F47-6B46-4981-8CDB-2C6737E62618}"/>
                </a:ext>
              </a:extLst>
            </p:cNvPr>
            <p:cNvSpPr txBox="1"/>
            <p:nvPr userDrawn="1"/>
          </p:nvSpPr>
          <p:spPr>
            <a:xfrm>
              <a:off x="6372218" y="4160994"/>
              <a:ext cx="1428334" cy="510695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V</a:t>
              </a:r>
              <a:r>
                <a:rPr kumimoji="0" lang="nb-NO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irksomhets</a:t>
              </a: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-utvikling</a:t>
              </a:r>
            </a:p>
          </p:txBody>
        </p:sp>
        <p:cxnSp>
          <p:nvCxnSpPr>
            <p:cNvPr id="74" name="Rett linje 73">
              <a:extLst>
                <a:ext uri="{FF2B5EF4-FFF2-40B4-BE49-F238E27FC236}">
                  <a16:creationId xmlns:a16="http://schemas.microsoft.com/office/drawing/2014/main" id="{4685AFFB-FD5A-4521-B527-DC4F66E00EC1}"/>
                </a:ext>
              </a:extLst>
            </p:cNvPr>
            <p:cNvCxnSpPr/>
            <p:nvPr userDrawn="1"/>
          </p:nvCxnSpPr>
          <p:spPr>
            <a:xfrm flipV="1">
              <a:off x="1396976" y="2564218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75" name="Rett linje 74">
              <a:extLst>
                <a:ext uri="{FF2B5EF4-FFF2-40B4-BE49-F238E27FC236}">
                  <a16:creationId xmlns:a16="http://schemas.microsoft.com/office/drawing/2014/main" id="{D58A57ED-5C93-4E55-AC67-603B772C2805}"/>
                </a:ext>
              </a:extLst>
            </p:cNvPr>
            <p:cNvCxnSpPr/>
            <p:nvPr userDrawn="1"/>
          </p:nvCxnSpPr>
          <p:spPr>
            <a:xfrm flipV="1">
              <a:off x="3274872" y="2564218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76" name="Rett linje 75">
              <a:extLst>
                <a:ext uri="{FF2B5EF4-FFF2-40B4-BE49-F238E27FC236}">
                  <a16:creationId xmlns:a16="http://schemas.microsoft.com/office/drawing/2014/main" id="{E58CE3E9-E668-405B-9C67-C2DB1C3E0639}"/>
                </a:ext>
              </a:extLst>
            </p:cNvPr>
            <p:cNvCxnSpPr/>
            <p:nvPr userDrawn="1"/>
          </p:nvCxnSpPr>
          <p:spPr>
            <a:xfrm flipV="1">
              <a:off x="8962555" y="254533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BF9444C5-BE13-498E-AAE6-6B9A1BE612CD}"/>
                </a:ext>
              </a:extLst>
            </p:cNvPr>
            <p:cNvSpPr/>
            <p:nvPr userDrawn="1"/>
          </p:nvSpPr>
          <p:spPr>
            <a:xfrm>
              <a:off x="10389257" y="3627006"/>
              <a:ext cx="1088334" cy="374502"/>
            </a:xfrm>
            <a:prstGeom prst="rect">
              <a:avLst/>
            </a:prstGeom>
            <a:solidFill>
              <a:srgbClr val="00ADBA"/>
            </a:solidFill>
            <a:ln w="1079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78" name="TekstSylinder 77">
              <a:extLst>
                <a:ext uri="{FF2B5EF4-FFF2-40B4-BE49-F238E27FC236}">
                  <a16:creationId xmlns:a16="http://schemas.microsoft.com/office/drawing/2014/main" id="{C01C4FB6-194F-4E86-B6F2-E41EABBB9547}"/>
                </a:ext>
              </a:extLst>
            </p:cNvPr>
            <p:cNvSpPr txBox="1"/>
            <p:nvPr userDrawn="1"/>
          </p:nvSpPr>
          <p:spPr>
            <a:xfrm>
              <a:off x="10109906" y="3575974"/>
              <a:ext cx="1478241" cy="51483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Naturmangfold</a:t>
              </a:r>
            </a:p>
          </p:txBody>
        </p:sp>
        <p:sp>
          <p:nvSpPr>
            <p:cNvPr id="79" name="TekstSylinder 78">
              <a:extLst>
                <a:ext uri="{FF2B5EF4-FFF2-40B4-BE49-F238E27FC236}">
                  <a16:creationId xmlns:a16="http://schemas.microsoft.com/office/drawing/2014/main" id="{E1EBA7B3-995E-4F8F-B7BA-DFC991F91752}"/>
                </a:ext>
              </a:extLst>
            </p:cNvPr>
            <p:cNvSpPr txBox="1"/>
            <p:nvPr userDrawn="1"/>
          </p:nvSpPr>
          <p:spPr>
            <a:xfrm>
              <a:off x="10109906" y="4161782"/>
              <a:ext cx="1460763" cy="51483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Plan og inngrepsforvaltning</a:t>
              </a:r>
            </a:p>
          </p:txBody>
        </p:sp>
        <p:sp>
          <p:nvSpPr>
            <p:cNvPr id="80" name="TekstSylinder 79">
              <a:extLst>
                <a:ext uri="{FF2B5EF4-FFF2-40B4-BE49-F238E27FC236}">
                  <a16:creationId xmlns:a16="http://schemas.microsoft.com/office/drawing/2014/main" id="{7EAA3482-24E1-439F-AEA2-DFF666D8BAAE}"/>
                </a:ext>
              </a:extLst>
            </p:cNvPr>
            <p:cNvSpPr txBox="1"/>
            <p:nvPr userDrawn="1"/>
          </p:nvSpPr>
          <p:spPr>
            <a:xfrm>
              <a:off x="10109906" y="4762486"/>
              <a:ext cx="1457602" cy="51483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Forurensning</a:t>
              </a:r>
            </a:p>
          </p:txBody>
        </p:sp>
        <p:cxnSp>
          <p:nvCxnSpPr>
            <p:cNvPr id="81" name="Rett linje 80">
              <a:extLst>
                <a:ext uri="{FF2B5EF4-FFF2-40B4-BE49-F238E27FC236}">
                  <a16:creationId xmlns:a16="http://schemas.microsoft.com/office/drawing/2014/main" id="{50042687-A919-4E9B-8F96-1F2F4ADD18A8}"/>
                </a:ext>
              </a:extLst>
            </p:cNvPr>
            <p:cNvCxnSpPr/>
            <p:nvPr userDrawn="1"/>
          </p:nvCxnSpPr>
          <p:spPr>
            <a:xfrm flipV="1">
              <a:off x="7078828" y="254533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82" name="TekstSylinder 81">
              <a:extLst>
                <a:ext uri="{FF2B5EF4-FFF2-40B4-BE49-F238E27FC236}">
                  <a16:creationId xmlns:a16="http://schemas.microsoft.com/office/drawing/2014/main" id="{1EFEFD84-FCA8-45F0-82D4-836105462D40}"/>
                </a:ext>
              </a:extLst>
            </p:cNvPr>
            <p:cNvSpPr txBox="1"/>
            <p:nvPr userDrawn="1"/>
          </p:nvSpPr>
          <p:spPr>
            <a:xfrm>
              <a:off x="4468846" y="4766220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Skogbruk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83" name="TekstSylinder 82">
              <a:extLst>
                <a:ext uri="{FF2B5EF4-FFF2-40B4-BE49-F238E27FC236}">
                  <a16:creationId xmlns:a16="http://schemas.microsoft.com/office/drawing/2014/main" id="{989A6841-7936-4CDE-B39B-01D9A02604BC}"/>
                </a:ext>
              </a:extLst>
            </p:cNvPr>
            <p:cNvSpPr txBox="1"/>
            <p:nvPr userDrawn="1"/>
          </p:nvSpPr>
          <p:spPr>
            <a:xfrm>
              <a:off x="4468845" y="3574579"/>
              <a:ext cx="1451013" cy="51069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</a:t>
              </a: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real- og </a:t>
              </a:r>
              <a:r>
                <a:rPr kumimoji="0" lang="nb-NO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lovforvaltning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84" name="TekstSylinder 83">
              <a:extLst>
                <a:ext uri="{FF2B5EF4-FFF2-40B4-BE49-F238E27FC236}">
                  <a16:creationId xmlns:a16="http://schemas.microsoft.com/office/drawing/2014/main" id="{A749A95F-0B3C-4D11-B42F-67328D05D20D}"/>
                </a:ext>
              </a:extLst>
            </p:cNvPr>
            <p:cNvSpPr txBox="1"/>
            <p:nvPr userDrawn="1"/>
          </p:nvSpPr>
          <p:spPr>
            <a:xfrm>
              <a:off x="4468845" y="4165479"/>
              <a:ext cx="1451013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J</a:t>
              </a: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ordbruk og mat</a:t>
              </a:r>
            </a:p>
          </p:txBody>
        </p:sp>
        <p:cxnSp>
          <p:nvCxnSpPr>
            <p:cNvPr id="85" name="Rett linje 84">
              <a:extLst>
                <a:ext uri="{FF2B5EF4-FFF2-40B4-BE49-F238E27FC236}">
                  <a16:creationId xmlns:a16="http://schemas.microsoft.com/office/drawing/2014/main" id="{E49B4DE0-0239-483C-A30D-4DD3ACBB7D38}"/>
                </a:ext>
              </a:extLst>
            </p:cNvPr>
            <p:cNvCxnSpPr/>
            <p:nvPr userDrawn="1"/>
          </p:nvCxnSpPr>
          <p:spPr>
            <a:xfrm flipV="1">
              <a:off x="5228509" y="2564218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86" name="Rett linje 85">
              <a:extLst>
                <a:ext uri="{FF2B5EF4-FFF2-40B4-BE49-F238E27FC236}">
                  <a16:creationId xmlns:a16="http://schemas.microsoft.com/office/drawing/2014/main" id="{C0118C6E-F100-415B-BC2C-42911E30404B}"/>
                </a:ext>
              </a:extLst>
            </p:cNvPr>
            <p:cNvCxnSpPr/>
            <p:nvPr userDrawn="1"/>
          </p:nvCxnSpPr>
          <p:spPr>
            <a:xfrm flipV="1">
              <a:off x="10823616" y="2535994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87" name="Frihåndsform: figur 86">
              <a:extLst>
                <a:ext uri="{FF2B5EF4-FFF2-40B4-BE49-F238E27FC236}">
                  <a16:creationId xmlns:a16="http://schemas.microsoft.com/office/drawing/2014/main" id="{7A574375-3A05-4DA7-A7C3-6C5FDEED5542}"/>
                </a:ext>
              </a:extLst>
            </p:cNvPr>
            <p:cNvSpPr/>
            <p:nvPr/>
          </p:nvSpPr>
          <p:spPr>
            <a:xfrm>
              <a:off x="2485868" y="2780631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Helse og omsorg</a:t>
              </a:r>
            </a:p>
          </p:txBody>
        </p:sp>
        <p:sp>
          <p:nvSpPr>
            <p:cNvPr id="88" name="Frihåndsform: figur 87">
              <a:extLst>
                <a:ext uri="{FF2B5EF4-FFF2-40B4-BE49-F238E27FC236}">
                  <a16:creationId xmlns:a16="http://schemas.microsoft.com/office/drawing/2014/main" id="{EBFB3622-8172-4A01-A544-8B69A9E38686}"/>
                </a:ext>
              </a:extLst>
            </p:cNvPr>
            <p:cNvSpPr/>
            <p:nvPr/>
          </p:nvSpPr>
          <p:spPr>
            <a:xfrm>
              <a:off x="4372650" y="2780631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Landbruk</a:t>
              </a:r>
            </a:p>
          </p:txBody>
        </p:sp>
        <p:sp>
          <p:nvSpPr>
            <p:cNvPr id="89" name="Frihåndsform: figur 88">
              <a:extLst>
                <a:ext uri="{FF2B5EF4-FFF2-40B4-BE49-F238E27FC236}">
                  <a16:creationId xmlns:a16="http://schemas.microsoft.com/office/drawing/2014/main" id="{187A40C2-C8ED-400C-B262-5958B3E40798}"/>
                </a:ext>
              </a:extLst>
            </p:cNvPr>
            <p:cNvSpPr/>
            <p:nvPr/>
          </p:nvSpPr>
          <p:spPr>
            <a:xfrm>
              <a:off x="8151893" y="2769527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Kommunal og justis</a:t>
              </a:r>
            </a:p>
          </p:txBody>
        </p:sp>
        <p:sp>
          <p:nvSpPr>
            <p:cNvPr id="90" name="Frihåndsform: figur 89">
              <a:extLst>
                <a:ext uri="{FF2B5EF4-FFF2-40B4-BE49-F238E27FC236}">
                  <a16:creationId xmlns:a16="http://schemas.microsoft.com/office/drawing/2014/main" id="{66636B6C-3ED0-4129-BF74-318B9B1D5CB2}"/>
                </a:ext>
              </a:extLst>
            </p:cNvPr>
            <p:cNvSpPr/>
            <p:nvPr/>
          </p:nvSpPr>
          <p:spPr>
            <a:xfrm>
              <a:off x="599086" y="2774530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Oppvekst og velferd</a:t>
              </a:r>
            </a:p>
          </p:txBody>
        </p:sp>
        <p:sp>
          <p:nvSpPr>
            <p:cNvPr id="91" name="Frihåndsform: figur 90">
              <a:extLst>
                <a:ext uri="{FF2B5EF4-FFF2-40B4-BE49-F238E27FC236}">
                  <a16:creationId xmlns:a16="http://schemas.microsoft.com/office/drawing/2014/main" id="{52C8D830-E5DB-4B8D-94E8-144877C295A7}"/>
                </a:ext>
              </a:extLst>
            </p:cNvPr>
            <p:cNvSpPr/>
            <p:nvPr/>
          </p:nvSpPr>
          <p:spPr>
            <a:xfrm>
              <a:off x="10032996" y="2781205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n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Klima og miljø</a:t>
              </a:r>
            </a:p>
          </p:txBody>
        </p:sp>
        <p:sp>
          <p:nvSpPr>
            <p:cNvPr id="92" name="Frihåndsform: figur 91">
              <a:extLst>
                <a:ext uri="{FF2B5EF4-FFF2-40B4-BE49-F238E27FC236}">
                  <a16:creationId xmlns:a16="http://schemas.microsoft.com/office/drawing/2014/main" id="{15FE79A3-EE9B-4AFE-B788-F98A87D52201}"/>
                </a:ext>
              </a:extLst>
            </p:cNvPr>
            <p:cNvSpPr/>
            <p:nvPr/>
          </p:nvSpPr>
          <p:spPr>
            <a:xfrm>
              <a:off x="6259432" y="2769527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b="1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Organisasjon og utvikling</a:t>
              </a:r>
            </a:p>
          </p:txBody>
        </p:sp>
        <p:sp>
          <p:nvSpPr>
            <p:cNvPr id="93" name="Frihåndsform: figur 92">
              <a:extLst>
                <a:ext uri="{FF2B5EF4-FFF2-40B4-BE49-F238E27FC236}">
                  <a16:creationId xmlns:a16="http://schemas.microsoft.com/office/drawing/2014/main" id="{A2174D57-57CF-4723-BD38-28F5EA797023}"/>
                </a:ext>
              </a:extLst>
            </p:cNvPr>
            <p:cNvSpPr/>
            <p:nvPr/>
          </p:nvSpPr>
          <p:spPr>
            <a:xfrm>
              <a:off x="4412086" y="1513975"/>
              <a:ext cx="1620707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6CD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Kommunikasjon og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lederstøtte</a:t>
              </a:r>
              <a:endParaRPr lang="nb-NO" sz="1200" b="1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94" name="Frihåndsform: figur 93">
              <a:extLst>
                <a:ext uri="{FF2B5EF4-FFF2-40B4-BE49-F238E27FC236}">
                  <a16:creationId xmlns:a16="http://schemas.microsoft.com/office/drawing/2014/main" id="{BD08B817-1047-4003-88BA-4EFF18F1FFD4}"/>
                </a:ext>
              </a:extLst>
            </p:cNvPr>
            <p:cNvSpPr/>
            <p:nvPr/>
          </p:nvSpPr>
          <p:spPr>
            <a:xfrm>
              <a:off x="6595835" y="1513975"/>
              <a:ext cx="1620707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6CD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Reindrift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i="1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Midlertidig i stab</a:t>
              </a:r>
              <a:endParaRPr lang="nb-NO" sz="1200" b="1" i="1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95" name="TekstSylinder 94">
              <a:extLst>
                <a:ext uri="{FF2B5EF4-FFF2-40B4-BE49-F238E27FC236}">
                  <a16:creationId xmlns:a16="http://schemas.microsoft.com/office/drawing/2014/main" id="{7C340FCE-7DA8-4AAC-B161-27213C531F28}"/>
                </a:ext>
              </a:extLst>
            </p:cNvPr>
            <p:cNvSpPr txBox="1"/>
            <p:nvPr/>
          </p:nvSpPr>
          <p:spPr>
            <a:xfrm>
              <a:off x="671470" y="4169315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Barnehage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96" name="TekstSylinder 95">
              <a:extLst>
                <a:ext uri="{FF2B5EF4-FFF2-40B4-BE49-F238E27FC236}">
                  <a16:creationId xmlns:a16="http://schemas.microsoft.com/office/drawing/2014/main" id="{06851917-9134-4CE8-B461-BB448A9BBCE3}"/>
                </a:ext>
              </a:extLst>
            </p:cNvPr>
            <p:cNvSpPr txBox="1"/>
            <p:nvPr/>
          </p:nvSpPr>
          <p:spPr>
            <a:xfrm>
              <a:off x="669075" y="3579065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Opplæring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97" name="TekstSylinder 96">
              <a:extLst>
                <a:ext uri="{FF2B5EF4-FFF2-40B4-BE49-F238E27FC236}">
                  <a16:creationId xmlns:a16="http://schemas.microsoft.com/office/drawing/2014/main" id="{C4FDA911-12C2-42D0-954F-ACE6B9EE3704}"/>
                </a:ext>
              </a:extLst>
            </p:cNvPr>
            <p:cNvSpPr txBox="1"/>
            <p:nvPr/>
          </p:nvSpPr>
          <p:spPr>
            <a:xfrm>
              <a:off x="671470" y="5363252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Barnevern</a:t>
              </a:r>
            </a:p>
          </p:txBody>
        </p:sp>
        <p:sp>
          <p:nvSpPr>
            <p:cNvPr id="98" name="TekstSylinder 97">
              <a:extLst>
                <a:ext uri="{FF2B5EF4-FFF2-40B4-BE49-F238E27FC236}">
                  <a16:creationId xmlns:a16="http://schemas.microsoft.com/office/drawing/2014/main" id="{DA922666-DF14-4F35-B3A5-73115109450A}"/>
                </a:ext>
              </a:extLst>
            </p:cNvPr>
            <p:cNvSpPr txBox="1"/>
            <p:nvPr/>
          </p:nvSpPr>
          <p:spPr>
            <a:xfrm>
              <a:off x="671470" y="4768777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NAV og sosiale tjenester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99" name="TekstSylinder 98">
              <a:extLst>
                <a:ext uri="{FF2B5EF4-FFF2-40B4-BE49-F238E27FC236}">
                  <a16:creationId xmlns:a16="http://schemas.microsoft.com/office/drawing/2014/main" id="{53C37453-D8AA-4885-9DA7-F11F3FD1858B}"/>
                </a:ext>
              </a:extLst>
            </p:cNvPr>
            <p:cNvSpPr txBox="1"/>
            <p:nvPr/>
          </p:nvSpPr>
          <p:spPr>
            <a:xfrm>
              <a:off x="8237048" y="4735693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Vergemål og bevilling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00" name="TekstSylinder 99">
              <a:extLst>
                <a:ext uri="{FF2B5EF4-FFF2-40B4-BE49-F238E27FC236}">
                  <a16:creationId xmlns:a16="http://schemas.microsoft.com/office/drawing/2014/main" id="{D92CD50E-B808-4AFD-8BEC-E41F2638E166}"/>
                </a:ext>
              </a:extLst>
            </p:cNvPr>
            <p:cNvSpPr txBox="1"/>
            <p:nvPr/>
          </p:nvSpPr>
          <p:spPr>
            <a:xfrm>
              <a:off x="8242879" y="4156756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Samordnings-seksjonen</a:t>
              </a:r>
              <a:endParaRPr lang="nb-NO" sz="1100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01" name="TekstSylinder 100">
              <a:extLst>
                <a:ext uri="{FF2B5EF4-FFF2-40B4-BE49-F238E27FC236}">
                  <a16:creationId xmlns:a16="http://schemas.microsoft.com/office/drawing/2014/main" id="{2B3CAB8E-623E-41F6-B97D-9361AF721B0B}"/>
                </a:ext>
              </a:extLst>
            </p:cNvPr>
            <p:cNvSpPr txBox="1"/>
            <p:nvPr/>
          </p:nvSpPr>
          <p:spPr>
            <a:xfrm>
              <a:off x="2597669" y="3576821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Rettsikkerhet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02" name="TekstSylinder 101">
              <a:extLst>
                <a:ext uri="{FF2B5EF4-FFF2-40B4-BE49-F238E27FC236}">
                  <a16:creationId xmlns:a16="http://schemas.microsoft.com/office/drawing/2014/main" id="{2F5F6D5B-DC38-4F26-A53D-0761FC48ED95}"/>
                </a:ext>
              </a:extLst>
            </p:cNvPr>
            <p:cNvSpPr txBox="1"/>
            <p:nvPr/>
          </p:nvSpPr>
          <p:spPr>
            <a:xfrm>
              <a:off x="8237048" y="5311131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Samfunnssikkerhet og beredskap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03" name="TekstSylinder 102">
              <a:extLst>
                <a:ext uri="{FF2B5EF4-FFF2-40B4-BE49-F238E27FC236}">
                  <a16:creationId xmlns:a16="http://schemas.microsoft.com/office/drawing/2014/main" id="{DDE6C0A1-870F-4B9F-B245-55EB1B80EC5E}"/>
                </a:ext>
              </a:extLst>
            </p:cNvPr>
            <p:cNvSpPr txBox="1"/>
            <p:nvPr/>
          </p:nvSpPr>
          <p:spPr>
            <a:xfrm>
              <a:off x="2597669" y="4163236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Utvikling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04" name="TekstSylinder 103">
              <a:extLst>
                <a:ext uri="{FF2B5EF4-FFF2-40B4-BE49-F238E27FC236}">
                  <a16:creationId xmlns:a16="http://schemas.microsoft.com/office/drawing/2014/main" id="{AF5F83F4-13AE-4887-A575-411745BAE1AF}"/>
                </a:ext>
              </a:extLst>
            </p:cNvPr>
            <p:cNvSpPr txBox="1"/>
            <p:nvPr/>
          </p:nvSpPr>
          <p:spPr>
            <a:xfrm>
              <a:off x="8237048" y="3581318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Juridisk seksjon</a:t>
              </a:r>
              <a:endParaRPr lang="nb-NO" sz="1100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105" name="Frihåndsform: figur 104">
            <a:extLst>
              <a:ext uri="{FF2B5EF4-FFF2-40B4-BE49-F238E27FC236}">
                <a16:creationId xmlns:a16="http://schemas.microsoft.com/office/drawing/2014/main" id="{6E7BEA95-3FFB-4958-AF0C-028356FFC02E}"/>
              </a:ext>
            </a:extLst>
          </p:cNvPr>
          <p:cNvSpPr/>
          <p:nvPr userDrawn="1"/>
        </p:nvSpPr>
        <p:spPr>
          <a:xfrm>
            <a:off x="5036087" y="370687"/>
            <a:ext cx="3007810" cy="982100"/>
          </a:xfrm>
          <a:custGeom>
            <a:avLst/>
            <a:gdLst>
              <a:gd name="connsiteX0" fmla="*/ 0 w 2018883"/>
              <a:gd name="connsiteY0" fmla="*/ 0 h 800384"/>
              <a:gd name="connsiteX1" fmla="*/ 2018883 w 2018883"/>
              <a:gd name="connsiteY1" fmla="*/ 0 h 800384"/>
              <a:gd name="connsiteX2" fmla="*/ 2018883 w 2018883"/>
              <a:gd name="connsiteY2" fmla="*/ 800384 h 800384"/>
              <a:gd name="connsiteX3" fmla="*/ 0 w 2018883"/>
              <a:gd name="connsiteY3" fmla="*/ 800384 h 800384"/>
              <a:gd name="connsiteX4" fmla="*/ 0 w 2018883"/>
              <a:gd name="connsiteY4" fmla="*/ 0 h 80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8883" h="800384">
                <a:moveTo>
                  <a:pt x="0" y="0"/>
                </a:moveTo>
                <a:lnTo>
                  <a:pt x="2018883" y="0"/>
                </a:lnTo>
                <a:lnTo>
                  <a:pt x="2018883" y="800384"/>
                </a:lnTo>
                <a:lnTo>
                  <a:pt x="0" y="800384"/>
                </a:lnTo>
                <a:lnTo>
                  <a:pt x="0" y="0"/>
                </a:lnTo>
                <a:close/>
              </a:path>
            </a:pathLst>
          </a:custGeom>
          <a:solidFill>
            <a:srgbClr val="00244E"/>
          </a:solidFill>
          <a:ln w="10795" cap="flat" cmpd="sng" algn="ctr">
            <a:noFill/>
            <a:prstDash val="solid"/>
          </a:ln>
          <a:effectLst/>
        </p:spPr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200" kern="0" dirty="0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Statsforvalter</a:t>
            </a:r>
          </a:p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nb-NO" sz="9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200" kern="0" dirty="0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Assisterende </a:t>
            </a:r>
            <a:r>
              <a:rPr kumimoji="0" lang="nb-NO" sz="12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</a:t>
            </a:r>
            <a:r>
              <a:rPr lang="nb-NO" sz="1200" kern="0" dirty="0" err="1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tatsforvalter</a:t>
            </a:r>
            <a:endParaRPr lang="nb-NO" sz="1200" kern="0" dirty="0">
              <a:solidFill>
                <a:prstClr val="white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835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422070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181078"/>
            <a:ext cx="508409" cy="499038"/>
          </a:xfrm>
          <a:prstGeom prst="rect">
            <a:avLst/>
          </a:prstGeom>
        </p:spPr>
      </p:pic>
      <p:sp>
        <p:nvSpPr>
          <p:cNvPr id="26" name="TekstSylinder 25">
            <a:extLst>
              <a:ext uri="{FF2B5EF4-FFF2-40B4-BE49-F238E27FC236}">
                <a16:creationId xmlns:a16="http://schemas.microsoft.com/office/drawing/2014/main" id="{D317F288-2C81-4430-ABA9-56354F28D4E6}"/>
              </a:ext>
            </a:extLst>
          </p:cNvPr>
          <p:cNvSpPr txBox="1"/>
          <p:nvPr userDrawn="1"/>
        </p:nvSpPr>
        <p:spPr>
          <a:xfrm>
            <a:off x="9482913" y="6162586"/>
            <a:ext cx="21221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700" dirty="0">
                <a:solidFill>
                  <a:srgbClr val="BFC2C0"/>
                </a:solidFill>
                <a:latin typeface="Open Sans"/>
                <a:cs typeface="Arial" panose="020B0604020202020204" pitchFamily="34" charset="0"/>
              </a:rPr>
              <a:t>© </a:t>
            </a:r>
            <a:r>
              <a:rPr lang="nb-NO" altLang="nb-NO" sz="700" dirty="0">
                <a:solidFill>
                  <a:srgbClr val="BFC2C0"/>
                </a:solidFill>
                <a:latin typeface="Open Sans Light"/>
                <a:cs typeface="Arial" panose="020B0604020202020204" pitchFamily="34" charset="0"/>
              </a:rPr>
              <a:t>Statsforvalteren i Trøndelag</a:t>
            </a:r>
          </a:p>
        </p:txBody>
      </p: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24D4F3B-2A3B-4C31-8C10-AA6F1EBB9721}"/>
              </a:ext>
            </a:extLst>
          </p:cNvPr>
          <p:cNvGrpSpPr/>
          <p:nvPr userDrawn="1"/>
        </p:nvGrpSpPr>
        <p:grpSpPr>
          <a:xfrm>
            <a:off x="1669959" y="151459"/>
            <a:ext cx="9575469" cy="4949559"/>
            <a:chOff x="599086" y="149460"/>
            <a:chExt cx="11065975" cy="5720001"/>
          </a:xfrm>
        </p:grpSpPr>
        <p:cxnSp>
          <p:nvCxnSpPr>
            <p:cNvPr id="47" name="Rett linje 46">
              <a:extLst>
                <a:ext uri="{FF2B5EF4-FFF2-40B4-BE49-F238E27FC236}">
                  <a16:creationId xmlns:a16="http://schemas.microsoft.com/office/drawing/2014/main" id="{C18EA1EE-3D8B-4BEB-940E-2C697ECCFE2B}"/>
                </a:ext>
              </a:extLst>
            </p:cNvPr>
            <p:cNvCxnSpPr>
              <a:cxnSpLocks/>
            </p:cNvCxnSpPr>
            <p:nvPr/>
          </p:nvCxnSpPr>
          <p:spPr>
            <a:xfrm>
              <a:off x="6294022" y="2120235"/>
              <a:ext cx="307768" cy="562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48" name="Rett linje 47">
              <a:extLst>
                <a:ext uri="{FF2B5EF4-FFF2-40B4-BE49-F238E27FC236}">
                  <a16:creationId xmlns:a16="http://schemas.microsoft.com/office/drawing/2014/main" id="{55BF2D01-CD5A-472E-B7EC-A6BA39DD435E}"/>
                </a:ext>
              </a:extLst>
            </p:cNvPr>
            <p:cNvCxnSpPr>
              <a:cxnSpLocks/>
            </p:cNvCxnSpPr>
            <p:nvPr/>
          </p:nvCxnSpPr>
          <p:spPr>
            <a:xfrm>
              <a:off x="5985949" y="2120797"/>
              <a:ext cx="31517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49" name="Rett linje 48">
              <a:extLst>
                <a:ext uri="{FF2B5EF4-FFF2-40B4-BE49-F238E27FC236}">
                  <a16:creationId xmlns:a16="http://schemas.microsoft.com/office/drawing/2014/main" id="{05D8F8F4-B22B-44F3-A843-D767A2FAE8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6976" y="2537241"/>
              <a:ext cx="9426640" cy="37689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2D4C4F44-3C31-4581-A250-6E60A9C7B7BC}"/>
                </a:ext>
              </a:extLst>
            </p:cNvPr>
            <p:cNvCxnSpPr>
              <a:cxnSpLocks/>
            </p:cNvCxnSpPr>
            <p:nvPr/>
          </p:nvCxnSpPr>
          <p:spPr>
            <a:xfrm>
              <a:off x="6301126" y="1489976"/>
              <a:ext cx="0" cy="1074243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51" name="TekstSylinder 50">
              <a:extLst>
                <a:ext uri="{FF2B5EF4-FFF2-40B4-BE49-F238E27FC236}">
                  <a16:creationId xmlns:a16="http://schemas.microsoft.com/office/drawing/2014/main" id="{602FB2D1-8126-45AE-9C5F-7121756F64AF}"/>
                </a:ext>
              </a:extLst>
            </p:cNvPr>
            <p:cNvSpPr txBox="1"/>
            <p:nvPr userDrawn="1"/>
          </p:nvSpPr>
          <p:spPr>
            <a:xfrm>
              <a:off x="6367553" y="3574578"/>
              <a:ext cx="1451013" cy="51069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</a:t>
              </a:r>
              <a:r>
                <a:rPr kumimoji="0" lang="nb-NO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ervicefag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52" name="TekstSylinder 51">
              <a:extLst>
                <a:ext uri="{FF2B5EF4-FFF2-40B4-BE49-F238E27FC236}">
                  <a16:creationId xmlns:a16="http://schemas.microsoft.com/office/drawing/2014/main" id="{C356B66F-C3F1-42F9-9245-88D9D8CEA261}"/>
                </a:ext>
              </a:extLst>
            </p:cNvPr>
            <p:cNvSpPr txBox="1"/>
            <p:nvPr userDrawn="1"/>
          </p:nvSpPr>
          <p:spPr>
            <a:xfrm>
              <a:off x="6372218" y="4160994"/>
              <a:ext cx="1428334" cy="510695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V</a:t>
              </a:r>
              <a:r>
                <a:rPr kumimoji="0" lang="nb-NO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irksomhets</a:t>
              </a: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-utvikling</a:t>
              </a:r>
            </a:p>
          </p:txBody>
        </p: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046859AD-C1DD-404C-9400-2927C0D34338}"/>
                </a:ext>
              </a:extLst>
            </p:cNvPr>
            <p:cNvCxnSpPr/>
            <p:nvPr userDrawn="1"/>
          </p:nvCxnSpPr>
          <p:spPr>
            <a:xfrm flipV="1">
              <a:off x="1396976" y="2564218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974BEC91-13FC-41D8-88A8-CFAE8FF03319}"/>
                </a:ext>
              </a:extLst>
            </p:cNvPr>
            <p:cNvCxnSpPr/>
            <p:nvPr userDrawn="1"/>
          </p:nvCxnSpPr>
          <p:spPr>
            <a:xfrm flipV="1">
              <a:off x="3274872" y="2564218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CE332B29-884C-4F44-8F1D-2F61D28D97DF}"/>
                </a:ext>
              </a:extLst>
            </p:cNvPr>
            <p:cNvCxnSpPr/>
            <p:nvPr userDrawn="1"/>
          </p:nvCxnSpPr>
          <p:spPr>
            <a:xfrm flipV="1">
              <a:off x="8962555" y="254533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ACF3AC9-C0D9-4A0F-A278-87257598C07A}"/>
                </a:ext>
              </a:extLst>
            </p:cNvPr>
            <p:cNvSpPr/>
            <p:nvPr userDrawn="1"/>
          </p:nvSpPr>
          <p:spPr>
            <a:xfrm>
              <a:off x="10389257" y="3627006"/>
              <a:ext cx="1088334" cy="374502"/>
            </a:xfrm>
            <a:prstGeom prst="rect">
              <a:avLst/>
            </a:prstGeom>
            <a:solidFill>
              <a:srgbClr val="00ADBA"/>
            </a:solidFill>
            <a:ln w="1079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57" name="TekstSylinder 56">
              <a:extLst>
                <a:ext uri="{FF2B5EF4-FFF2-40B4-BE49-F238E27FC236}">
                  <a16:creationId xmlns:a16="http://schemas.microsoft.com/office/drawing/2014/main" id="{47CBC313-0381-4077-B8FA-F3A9DF4E5966}"/>
                </a:ext>
              </a:extLst>
            </p:cNvPr>
            <p:cNvSpPr txBox="1"/>
            <p:nvPr userDrawn="1"/>
          </p:nvSpPr>
          <p:spPr>
            <a:xfrm>
              <a:off x="10109906" y="3575974"/>
              <a:ext cx="1478241" cy="51483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Naturmangfold</a:t>
              </a:r>
            </a:p>
          </p:txBody>
        </p:sp>
        <p:sp>
          <p:nvSpPr>
            <p:cNvPr id="58" name="TekstSylinder 57">
              <a:extLst>
                <a:ext uri="{FF2B5EF4-FFF2-40B4-BE49-F238E27FC236}">
                  <a16:creationId xmlns:a16="http://schemas.microsoft.com/office/drawing/2014/main" id="{C2BC6038-971C-493D-BB0E-A9CA8A5358C0}"/>
                </a:ext>
              </a:extLst>
            </p:cNvPr>
            <p:cNvSpPr txBox="1"/>
            <p:nvPr userDrawn="1"/>
          </p:nvSpPr>
          <p:spPr>
            <a:xfrm>
              <a:off x="10109906" y="4161782"/>
              <a:ext cx="1460763" cy="51483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Plan og inngrepsforvaltning</a:t>
              </a:r>
            </a:p>
          </p:txBody>
        </p: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2ECE55CE-2FB5-4EDB-B0C7-1221703FC56C}"/>
                </a:ext>
              </a:extLst>
            </p:cNvPr>
            <p:cNvSpPr txBox="1"/>
            <p:nvPr userDrawn="1"/>
          </p:nvSpPr>
          <p:spPr>
            <a:xfrm>
              <a:off x="10109906" y="4762486"/>
              <a:ext cx="1457602" cy="51483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Forurensning</a:t>
              </a:r>
            </a:p>
          </p:txBody>
        </p: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27F28048-4FB1-4608-8DDB-F4838CBFFEB1}"/>
                </a:ext>
              </a:extLst>
            </p:cNvPr>
            <p:cNvCxnSpPr/>
            <p:nvPr userDrawn="1"/>
          </p:nvCxnSpPr>
          <p:spPr>
            <a:xfrm flipV="1">
              <a:off x="7078828" y="254533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61" name="TekstSylinder 60">
              <a:extLst>
                <a:ext uri="{FF2B5EF4-FFF2-40B4-BE49-F238E27FC236}">
                  <a16:creationId xmlns:a16="http://schemas.microsoft.com/office/drawing/2014/main" id="{21DA1336-EB52-4A63-93F8-C078E59E7463}"/>
                </a:ext>
              </a:extLst>
            </p:cNvPr>
            <p:cNvSpPr txBox="1"/>
            <p:nvPr userDrawn="1"/>
          </p:nvSpPr>
          <p:spPr>
            <a:xfrm>
              <a:off x="4468846" y="4766220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Skogbruk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D743D9A4-4D7F-4CBD-A123-BF0808D51330}"/>
                </a:ext>
              </a:extLst>
            </p:cNvPr>
            <p:cNvSpPr txBox="1"/>
            <p:nvPr userDrawn="1"/>
          </p:nvSpPr>
          <p:spPr>
            <a:xfrm>
              <a:off x="4468845" y="3574579"/>
              <a:ext cx="1451013" cy="51069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</a:t>
              </a: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real- og </a:t>
              </a:r>
              <a:r>
                <a:rPr kumimoji="0" lang="nb-NO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lovforvaltning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63" name="TekstSylinder 62">
              <a:extLst>
                <a:ext uri="{FF2B5EF4-FFF2-40B4-BE49-F238E27FC236}">
                  <a16:creationId xmlns:a16="http://schemas.microsoft.com/office/drawing/2014/main" id="{87607C3E-5F46-4716-A0A4-0F4A9AC1987B}"/>
                </a:ext>
              </a:extLst>
            </p:cNvPr>
            <p:cNvSpPr txBox="1"/>
            <p:nvPr userDrawn="1"/>
          </p:nvSpPr>
          <p:spPr>
            <a:xfrm>
              <a:off x="4468845" y="4165479"/>
              <a:ext cx="1451013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J</a:t>
              </a: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ordbruk og mat</a:t>
              </a:r>
            </a:p>
          </p:txBody>
        </p: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0EFFB534-944E-4547-90FE-1C6BBC4D0483}"/>
                </a:ext>
              </a:extLst>
            </p:cNvPr>
            <p:cNvCxnSpPr/>
            <p:nvPr userDrawn="1"/>
          </p:nvCxnSpPr>
          <p:spPr>
            <a:xfrm flipV="1">
              <a:off x="5228509" y="2564218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3A354FE0-188A-4C50-8979-0BDD7BC14516}"/>
                </a:ext>
              </a:extLst>
            </p:cNvPr>
            <p:cNvCxnSpPr/>
            <p:nvPr userDrawn="1"/>
          </p:nvCxnSpPr>
          <p:spPr>
            <a:xfrm flipV="1">
              <a:off x="10823616" y="2535994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107" name="Frihåndsform: figur 106">
              <a:extLst>
                <a:ext uri="{FF2B5EF4-FFF2-40B4-BE49-F238E27FC236}">
                  <a16:creationId xmlns:a16="http://schemas.microsoft.com/office/drawing/2014/main" id="{ED6A0713-A9CD-4C69-93A0-17E317A56026}"/>
                </a:ext>
              </a:extLst>
            </p:cNvPr>
            <p:cNvSpPr/>
            <p:nvPr userDrawn="1"/>
          </p:nvSpPr>
          <p:spPr>
            <a:xfrm>
              <a:off x="4764642" y="149460"/>
              <a:ext cx="3205823" cy="1427849"/>
            </a:xfrm>
            <a:custGeom>
              <a:avLst/>
              <a:gdLst>
                <a:gd name="connsiteX0" fmla="*/ 0 w 2018883"/>
                <a:gd name="connsiteY0" fmla="*/ 0 h 800384"/>
                <a:gd name="connsiteX1" fmla="*/ 2018883 w 2018883"/>
                <a:gd name="connsiteY1" fmla="*/ 0 h 800384"/>
                <a:gd name="connsiteX2" fmla="*/ 2018883 w 2018883"/>
                <a:gd name="connsiteY2" fmla="*/ 800384 h 800384"/>
                <a:gd name="connsiteX3" fmla="*/ 0 w 2018883"/>
                <a:gd name="connsiteY3" fmla="*/ 800384 h 800384"/>
                <a:gd name="connsiteX4" fmla="*/ 0 w 2018883"/>
                <a:gd name="connsiteY4" fmla="*/ 0 h 80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8883" h="800384">
                  <a:moveTo>
                    <a:pt x="0" y="0"/>
                  </a:moveTo>
                  <a:lnTo>
                    <a:pt x="2018883" y="0"/>
                  </a:lnTo>
                  <a:lnTo>
                    <a:pt x="2018883" y="800384"/>
                  </a:lnTo>
                  <a:lnTo>
                    <a:pt x="0" y="800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Statsforvalter</a:t>
              </a: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Frank Jenssen</a:t>
              </a: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9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Assisterende </a:t>
              </a:r>
              <a:r>
                <a:rPr kumimoji="0" lang="nb-NO" sz="12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</a:t>
              </a:r>
              <a:r>
                <a:rPr lang="nb-NO" sz="1200" kern="0" dirty="0" err="1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tatsforvalter</a:t>
              </a:r>
              <a:endParaRPr lang="nb-NO" sz="1200" kern="0" dirty="0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Øystein Johannessen</a:t>
              </a:r>
              <a:endParaRPr kumimoji="0" lang="nb-NO" sz="11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08" name="Frihåndsform: figur 107">
              <a:extLst>
                <a:ext uri="{FF2B5EF4-FFF2-40B4-BE49-F238E27FC236}">
                  <a16:creationId xmlns:a16="http://schemas.microsoft.com/office/drawing/2014/main" id="{AE94A658-D3ED-453B-9FB8-91AA8F5FA9D4}"/>
                </a:ext>
              </a:extLst>
            </p:cNvPr>
            <p:cNvSpPr/>
            <p:nvPr/>
          </p:nvSpPr>
          <p:spPr>
            <a:xfrm>
              <a:off x="2485868" y="2780631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Helse og omsorg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1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Jan Vaage</a:t>
              </a:r>
            </a:p>
          </p:txBody>
        </p:sp>
        <p:sp>
          <p:nvSpPr>
            <p:cNvPr id="109" name="Frihåndsform: figur 108">
              <a:extLst>
                <a:ext uri="{FF2B5EF4-FFF2-40B4-BE49-F238E27FC236}">
                  <a16:creationId xmlns:a16="http://schemas.microsoft.com/office/drawing/2014/main" id="{7E10CDCC-DB65-4A39-B3AA-A2C8941A7FC5}"/>
                </a:ext>
              </a:extLst>
            </p:cNvPr>
            <p:cNvSpPr/>
            <p:nvPr/>
          </p:nvSpPr>
          <p:spPr>
            <a:xfrm>
              <a:off x="4372650" y="2780631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Landbruk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100" b="1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Tore Bjørkli</a:t>
              </a:r>
            </a:p>
          </p:txBody>
        </p:sp>
        <p:sp>
          <p:nvSpPr>
            <p:cNvPr id="110" name="Frihåndsform: figur 109">
              <a:extLst>
                <a:ext uri="{FF2B5EF4-FFF2-40B4-BE49-F238E27FC236}">
                  <a16:creationId xmlns:a16="http://schemas.microsoft.com/office/drawing/2014/main" id="{37849DE6-BBC0-41D6-8A4B-6C5BA4B155B1}"/>
                </a:ext>
              </a:extLst>
            </p:cNvPr>
            <p:cNvSpPr/>
            <p:nvPr/>
          </p:nvSpPr>
          <p:spPr>
            <a:xfrm>
              <a:off x="8151893" y="2769527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Kommunal og justis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1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Mari Mogstad</a:t>
              </a:r>
            </a:p>
          </p:txBody>
        </p:sp>
        <p:sp>
          <p:nvSpPr>
            <p:cNvPr id="111" name="Frihåndsform: figur 110">
              <a:extLst>
                <a:ext uri="{FF2B5EF4-FFF2-40B4-BE49-F238E27FC236}">
                  <a16:creationId xmlns:a16="http://schemas.microsoft.com/office/drawing/2014/main" id="{2EC51CDC-FC9C-4B4B-8A7F-10DE6DCF5E7A}"/>
                </a:ext>
              </a:extLst>
            </p:cNvPr>
            <p:cNvSpPr/>
            <p:nvPr/>
          </p:nvSpPr>
          <p:spPr>
            <a:xfrm>
              <a:off x="599086" y="2774530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Oppvekst og velferd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1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Margrethe Taule (k.)</a:t>
              </a:r>
            </a:p>
          </p:txBody>
        </p:sp>
        <p:sp>
          <p:nvSpPr>
            <p:cNvPr id="112" name="Frihåndsform: figur 111">
              <a:extLst>
                <a:ext uri="{FF2B5EF4-FFF2-40B4-BE49-F238E27FC236}">
                  <a16:creationId xmlns:a16="http://schemas.microsoft.com/office/drawing/2014/main" id="{967AD5D6-63BB-4B4F-935D-4A311DF54D9B}"/>
                </a:ext>
              </a:extLst>
            </p:cNvPr>
            <p:cNvSpPr/>
            <p:nvPr/>
          </p:nvSpPr>
          <p:spPr>
            <a:xfrm>
              <a:off x="10032996" y="2781205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n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Klima og miljø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n-NO" sz="11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Bjørnar Wiseth</a:t>
              </a:r>
            </a:p>
          </p:txBody>
        </p:sp>
        <p:sp>
          <p:nvSpPr>
            <p:cNvPr id="113" name="Frihåndsform: figur 112">
              <a:extLst>
                <a:ext uri="{FF2B5EF4-FFF2-40B4-BE49-F238E27FC236}">
                  <a16:creationId xmlns:a16="http://schemas.microsoft.com/office/drawing/2014/main" id="{7A353A3C-3F1C-41B0-B410-4E5FDFCF559F}"/>
                </a:ext>
              </a:extLst>
            </p:cNvPr>
            <p:cNvSpPr/>
            <p:nvPr/>
          </p:nvSpPr>
          <p:spPr>
            <a:xfrm>
              <a:off x="6259432" y="2769527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b="1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Organisasjon og utvikling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100" b="1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Roar Veiseth</a:t>
              </a:r>
            </a:p>
          </p:txBody>
        </p:sp>
        <p:sp>
          <p:nvSpPr>
            <p:cNvPr id="114" name="Frihåndsform: figur 113">
              <a:extLst>
                <a:ext uri="{FF2B5EF4-FFF2-40B4-BE49-F238E27FC236}">
                  <a16:creationId xmlns:a16="http://schemas.microsoft.com/office/drawing/2014/main" id="{D2E78A83-7376-43CE-ACE6-F27894051349}"/>
                </a:ext>
              </a:extLst>
            </p:cNvPr>
            <p:cNvSpPr/>
            <p:nvPr/>
          </p:nvSpPr>
          <p:spPr>
            <a:xfrm>
              <a:off x="4372650" y="1720765"/>
              <a:ext cx="1620707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6CD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Kommunikasjon og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lederstøtte</a:t>
              </a:r>
              <a:endParaRPr lang="nb-NO" sz="1200" b="1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15" name="Frihåndsform: figur 114">
              <a:extLst>
                <a:ext uri="{FF2B5EF4-FFF2-40B4-BE49-F238E27FC236}">
                  <a16:creationId xmlns:a16="http://schemas.microsoft.com/office/drawing/2014/main" id="{14569A1C-50CA-43C6-BA79-713DC14A7823}"/>
                </a:ext>
              </a:extLst>
            </p:cNvPr>
            <p:cNvSpPr/>
            <p:nvPr/>
          </p:nvSpPr>
          <p:spPr>
            <a:xfrm>
              <a:off x="6601791" y="1704925"/>
              <a:ext cx="1620707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6CD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Reindrift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100" i="1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Midlertidig i stab</a:t>
              </a:r>
              <a:endParaRPr lang="nb-NO" sz="1100" b="1" i="1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16" name="TekstSylinder 115">
              <a:extLst>
                <a:ext uri="{FF2B5EF4-FFF2-40B4-BE49-F238E27FC236}">
                  <a16:creationId xmlns:a16="http://schemas.microsoft.com/office/drawing/2014/main" id="{1105F0E5-A478-4A91-A855-EF38DF57D749}"/>
                </a:ext>
              </a:extLst>
            </p:cNvPr>
            <p:cNvSpPr txBox="1"/>
            <p:nvPr/>
          </p:nvSpPr>
          <p:spPr>
            <a:xfrm>
              <a:off x="671470" y="4169315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Barnehage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17" name="TekstSylinder 116">
              <a:extLst>
                <a:ext uri="{FF2B5EF4-FFF2-40B4-BE49-F238E27FC236}">
                  <a16:creationId xmlns:a16="http://schemas.microsoft.com/office/drawing/2014/main" id="{6D7AACF5-8633-45E5-B13C-0C5F77F2F30B}"/>
                </a:ext>
              </a:extLst>
            </p:cNvPr>
            <p:cNvSpPr txBox="1"/>
            <p:nvPr/>
          </p:nvSpPr>
          <p:spPr>
            <a:xfrm>
              <a:off x="669075" y="3579065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Opplæring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499C242A-77FC-4E29-BE19-56F9C366CA27}"/>
                </a:ext>
              </a:extLst>
            </p:cNvPr>
            <p:cNvSpPr txBox="1"/>
            <p:nvPr/>
          </p:nvSpPr>
          <p:spPr>
            <a:xfrm>
              <a:off x="671470" y="5363252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Barnevern</a:t>
              </a:r>
            </a:p>
          </p:txBody>
        </p:sp>
        <p:sp>
          <p:nvSpPr>
            <p:cNvPr id="119" name="TekstSylinder 118">
              <a:extLst>
                <a:ext uri="{FF2B5EF4-FFF2-40B4-BE49-F238E27FC236}">
                  <a16:creationId xmlns:a16="http://schemas.microsoft.com/office/drawing/2014/main" id="{37601404-F2C3-4404-B25D-F31AD3E8F993}"/>
                </a:ext>
              </a:extLst>
            </p:cNvPr>
            <p:cNvSpPr txBox="1"/>
            <p:nvPr/>
          </p:nvSpPr>
          <p:spPr>
            <a:xfrm>
              <a:off x="671470" y="4768777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NAV og sosiale tjenester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20" name="TekstSylinder 119">
              <a:extLst>
                <a:ext uri="{FF2B5EF4-FFF2-40B4-BE49-F238E27FC236}">
                  <a16:creationId xmlns:a16="http://schemas.microsoft.com/office/drawing/2014/main" id="{5CB562E8-21A7-491A-9FBE-1BECCD085570}"/>
                </a:ext>
              </a:extLst>
            </p:cNvPr>
            <p:cNvSpPr txBox="1"/>
            <p:nvPr/>
          </p:nvSpPr>
          <p:spPr>
            <a:xfrm>
              <a:off x="8237048" y="4735693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Vergemål og bevilling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21" name="TekstSylinder 120">
              <a:extLst>
                <a:ext uri="{FF2B5EF4-FFF2-40B4-BE49-F238E27FC236}">
                  <a16:creationId xmlns:a16="http://schemas.microsoft.com/office/drawing/2014/main" id="{8EA92990-F637-4F6A-9727-AA62CE54FF8A}"/>
                </a:ext>
              </a:extLst>
            </p:cNvPr>
            <p:cNvSpPr txBox="1"/>
            <p:nvPr/>
          </p:nvSpPr>
          <p:spPr>
            <a:xfrm>
              <a:off x="8242879" y="4156756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Samordnings-seksjonen</a:t>
              </a:r>
              <a:endParaRPr lang="nb-NO" sz="1100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22" name="TekstSylinder 121">
              <a:extLst>
                <a:ext uri="{FF2B5EF4-FFF2-40B4-BE49-F238E27FC236}">
                  <a16:creationId xmlns:a16="http://schemas.microsoft.com/office/drawing/2014/main" id="{D942813A-E35A-481E-AFBD-44C446994B4E}"/>
                </a:ext>
              </a:extLst>
            </p:cNvPr>
            <p:cNvSpPr txBox="1"/>
            <p:nvPr/>
          </p:nvSpPr>
          <p:spPr>
            <a:xfrm>
              <a:off x="2597669" y="3576821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Rettsikkerhet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23" name="TekstSylinder 122">
              <a:extLst>
                <a:ext uri="{FF2B5EF4-FFF2-40B4-BE49-F238E27FC236}">
                  <a16:creationId xmlns:a16="http://schemas.microsoft.com/office/drawing/2014/main" id="{9F25DC20-0129-4E7F-BF88-67BCDA438566}"/>
                </a:ext>
              </a:extLst>
            </p:cNvPr>
            <p:cNvSpPr txBox="1"/>
            <p:nvPr/>
          </p:nvSpPr>
          <p:spPr>
            <a:xfrm>
              <a:off x="8237048" y="5311131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Samfunnssikkerhet og beredskap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24" name="TekstSylinder 123">
              <a:extLst>
                <a:ext uri="{FF2B5EF4-FFF2-40B4-BE49-F238E27FC236}">
                  <a16:creationId xmlns:a16="http://schemas.microsoft.com/office/drawing/2014/main" id="{535FAD59-4E42-483D-ADF9-CA61909EC297}"/>
                </a:ext>
              </a:extLst>
            </p:cNvPr>
            <p:cNvSpPr txBox="1"/>
            <p:nvPr/>
          </p:nvSpPr>
          <p:spPr>
            <a:xfrm>
              <a:off x="2597669" y="4163236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Utvikling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25" name="TekstSylinder 124">
              <a:extLst>
                <a:ext uri="{FF2B5EF4-FFF2-40B4-BE49-F238E27FC236}">
                  <a16:creationId xmlns:a16="http://schemas.microsoft.com/office/drawing/2014/main" id="{4B6B1F62-EC6E-46A1-AE9D-FB7C38E79CC2}"/>
                </a:ext>
              </a:extLst>
            </p:cNvPr>
            <p:cNvSpPr txBox="1"/>
            <p:nvPr/>
          </p:nvSpPr>
          <p:spPr>
            <a:xfrm>
              <a:off x="8237048" y="3581318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Juridisk seksjon</a:t>
              </a:r>
              <a:endParaRPr lang="nb-NO" sz="1100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graphicFrame>
        <p:nvGraphicFramePr>
          <p:cNvPr id="126" name="Tabell 5">
            <a:extLst>
              <a:ext uri="{FF2B5EF4-FFF2-40B4-BE49-F238E27FC236}">
                <a16:creationId xmlns:a16="http://schemas.microsoft.com/office/drawing/2014/main" id="{22DAE095-9772-44AF-B72D-05DA1ABA952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20573072"/>
              </p:ext>
            </p:extLst>
          </p:nvPr>
        </p:nvGraphicFramePr>
        <p:xfrm>
          <a:off x="2013431" y="5688649"/>
          <a:ext cx="9571960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92990">
                  <a:extLst>
                    <a:ext uri="{9D8B030D-6E8A-4147-A177-3AD203B41FA5}">
                      <a16:colId xmlns:a16="http://schemas.microsoft.com/office/drawing/2014/main" val="4022299606"/>
                    </a:ext>
                  </a:extLst>
                </a:gridCol>
                <a:gridCol w="2392990">
                  <a:extLst>
                    <a:ext uri="{9D8B030D-6E8A-4147-A177-3AD203B41FA5}">
                      <a16:colId xmlns:a16="http://schemas.microsoft.com/office/drawing/2014/main" val="124923326"/>
                    </a:ext>
                  </a:extLst>
                </a:gridCol>
                <a:gridCol w="2392990">
                  <a:extLst>
                    <a:ext uri="{9D8B030D-6E8A-4147-A177-3AD203B41FA5}">
                      <a16:colId xmlns:a16="http://schemas.microsoft.com/office/drawing/2014/main" val="2823436400"/>
                    </a:ext>
                  </a:extLst>
                </a:gridCol>
                <a:gridCol w="2392990">
                  <a:extLst>
                    <a:ext uri="{9D8B030D-6E8A-4147-A177-3AD203B41FA5}">
                      <a16:colId xmlns:a16="http://schemas.microsoft.com/office/drawing/2014/main" val="3886577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300" b="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Kommuneforum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300" b="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Planforum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300" b="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Tilsynsforum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300" b="0" i="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Sørsamisk forum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706743"/>
                  </a:ext>
                </a:extLst>
              </a:tr>
            </a:tbl>
          </a:graphicData>
        </a:graphic>
      </p:graphicFrame>
      <p:graphicFrame>
        <p:nvGraphicFramePr>
          <p:cNvPr id="127" name="Tabell 7">
            <a:extLst>
              <a:ext uri="{FF2B5EF4-FFF2-40B4-BE49-F238E27FC236}">
                <a16:creationId xmlns:a16="http://schemas.microsoft.com/office/drawing/2014/main" id="{5E77023A-0CA1-4B3C-985B-EAB62AD8E65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9944430"/>
              </p:ext>
            </p:extLst>
          </p:nvPr>
        </p:nvGraphicFramePr>
        <p:xfrm>
          <a:off x="2013431" y="6117207"/>
          <a:ext cx="957195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653">
                  <a:extLst>
                    <a:ext uri="{9D8B030D-6E8A-4147-A177-3AD203B41FA5}">
                      <a16:colId xmlns:a16="http://schemas.microsoft.com/office/drawing/2014/main" val="2395252981"/>
                    </a:ext>
                  </a:extLst>
                </a:gridCol>
                <a:gridCol w="3190653">
                  <a:extLst>
                    <a:ext uri="{9D8B030D-6E8A-4147-A177-3AD203B41FA5}">
                      <a16:colId xmlns:a16="http://schemas.microsoft.com/office/drawing/2014/main" val="3745066536"/>
                    </a:ext>
                  </a:extLst>
                </a:gridCol>
                <a:gridCol w="3190653">
                  <a:extLst>
                    <a:ext uri="{9D8B030D-6E8A-4147-A177-3AD203B41FA5}">
                      <a16:colId xmlns:a16="http://schemas.microsoft.com/office/drawing/2014/main" val="1419329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300" b="0" kern="120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Kommunikasjonsforum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300" b="0" kern="120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Kvalitetsforum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300" b="0" kern="120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Økonomiforum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56600"/>
                  </a:ext>
                </a:extLst>
              </a:tr>
            </a:tbl>
          </a:graphicData>
        </a:graphic>
      </p:graphicFrame>
      <p:sp>
        <p:nvSpPr>
          <p:cNvPr id="128" name="TekstSylinder 8">
            <a:extLst>
              <a:ext uri="{FF2B5EF4-FFF2-40B4-BE49-F238E27FC236}">
                <a16:creationId xmlns:a16="http://schemas.microsoft.com/office/drawing/2014/main" id="{4A71AA65-D917-4456-AA98-A485E7C765F0}"/>
              </a:ext>
            </a:extLst>
          </p:cNvPr>
          <p:cNvSpPr txBox="1"/>
          <p:nvPr userDrawn="1"/>
        </p:nvSpPr>
        <p:spPr>
          <a:xfrm>
            <a:off x="2683009" y="5406974"/>
            <a:ext cx="1429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Samfunnsutvikling</a:t>
            </a:r>
          </a:p>
        </p:txBody>
      </p:sp>
      <p:sp>
        <p:nvSpPr>
          <p:cNvPr id="129" name="TekstSylinder 8">
            <a:extLst>
              <a:ext uri="{FF2B5EF4-FFF2-40B4-BE49-F238E27FC236}">
                <a16:creationId xmlns:a16="http://schemas.microsoft.com/office/drawing/2014/main" id="{35AC6BFE-B3D4-466D-A7A7-4AC5F4AA7587}"/>
              </a:ext>
            </a:extLst>
          </p:cNvPr>
          <p:cNvSpPr txBox="1"/>
          <p:nvPr userDrawn="1"/>
        </p:nvSpPr>
        <p:spPr>
          <a:xfrm>
            <a:off x="2603251" y="6480479"/>
            <a:ext cx="16461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Virksomhetsutvikling</a:t>
            </a:r>
          </a:p>
        </p:txBody>
      </p:sp>
      <p:sp>
        <p:nvSpPr>
          <p:cNvPr id="130" name="Venstre klammeparentes 199">
            <a:extLst>
              <a:ext uri="{FF2B5EF4-FFF2-40B4-BE49-F238E27FC236}">
                <a16:creationId xmlns:a16="http://schemas.microsoft.com/office/drawing/2014/main" id="{06F7FC20-A75F-4176-9EE7-A1A4EE7F47E9}"/>
              </a:ext>
            </a:extLst>
          </p:cNvPr>
          <p:cNvSpPr/>
          <p:nvPr userDrawn="1"/>
        </p:nvSpPr>
        <p:spPr>
          <a:xfrm>
            <a:off x="1751139" y="5528349"/>
            <a:ext cx="852112" cy="1098230"/>
          </a:xfrm>
          <a:custGeom>
            <a:avLst/>
            <a:gdLst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0 w 1635884"/>
              <a:gd name="connsiteY3" fmla="*/ 540384 h 1098230"/>
              <a:gd name="connsiteX4" fmla="*/ 817942 w 1635884"/>
              <a:gd name="connsiteY4" fmla="*/ 540373 h 1098230"/>
              <a:gd name="connsiteX5" fmla="*/ 817942 w 1635884"/>
              <a:gd name="connsiteY5" fmla="*/ 11 h 1098230"/>
              <a:gd name="connsiteX6" fmla="*/ 1635884 w 1635884"/>
              <a:gd name="connsiteY6" fmla="*/ 0 h 1098230"/>
              <a:gd name="connsiteX7" fmla="*/ 1635884 w 1635884"/>
              <a:gd name="connsiteY7" fmla="*/ 1098230 h 1098230"/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0 w 1635884"/>
              <a:gd name="connsiteY3" fmla="*/ 540384 h 1098230"/>
              <a:gd name="connsiteX4" fmla="*/ 817942 w 1635884"/>
              <a:gd name="connsiteY4" fmla="*/ 540373 h 1098230"/>
              <a:gd name="connsiteX5" fmla="*/ 817942 w 1635884"/>
              <a:gd name="connsiteY5" fmla="*/ 11 h 1098230"/>
              <a:gd name="connsiteX6" fmla="*/ 1635884 w 1635884"/>
              <a:gd name="connsiteY6" fmla="*/ 0 h 1098230"/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0 w 1635884"/>
              <a:gd name="connsiteY3" fmla="*/ 540384 h 1098230"/>
              <a:gd name="connsiteX4" fmla="*/ 817942 w 1635884"/>
              <a:gd name="connsiteY4" fmla="*/ 540373 h 1098230"/>
              <a:gd name="connsiteX5" fmla="*/ 817942 w 1635884"/>
              <a:gd name="connsiteY5" fmla="*/ 11 h 1098230"/>
              <a:gd name="connsiteX6" fmla="*/ 1635884 w 1635884"/>
              <a:gd name="connsiteY6" fmla="*/ 0 h 1098230"/>
              <a:gd name="connsiteX7" fmla="*/ 1635884 w 1635884"/>
              <a:gd name="connsiteY7" fmla="*/ 1098230 h 1098230"/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783772 w 1635884"/>
              <a:gd name="connsiteY3" fmla="*/ 540384 h 1098230"/>
              <a:gd name="connsiteX4" fmla="*/ 817942 w 1635884"/>
              <a:gd name="connsiteY4" fmla="*/ 540373 h 1098230"/>
              <a:gd name="connsiteX5" fmla="*/ 817942 w 1635884"/>
              <a:gd name="connsiteY5" fmla="*/ 11 h 1098230"/>
              <a:gd name="connsiteX6" fmla="*/ 1635884 w 1635884"/>
              <a:gd name="connsiteY6" fmla="*/ 0 h 1098230"/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0 w 1635884"/>
              <a:gd name="connsiteY3" fmla="*/ 540384 h 1098230"/>
              <a:gd name="connsiteX4" fmla="*/ 817942 w 1635884"/>
              <a:gd name="connsiteY4" fmla="*/ 540373 h 1098230"/>
              <a:gd name="connsiteX5" fmla="*/ 817942 w 1635884"/>
              <a:gd name="connsiteY5" fmla="*/ 11 h 1098230"/>
              <a:gd name="connsiteX6" fmla="*/ 1635884 w 1635884"/>
              <a:gd name="connsiteY6" fmla="*/ 0 h 1098230"/>
              <a:gd name="connsiteX7" fmla="*/ 1635884 w 1635884"/>
              <a:gd name="connsiteY7" fmla="*/ 1098230 h 1098230"/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249094 w 1635884"/>
              <a:gd name="connsiteY3" fmla="*/ 655447 h 1098230"/>
              <a:gd name="connsiteX4" fmla="*/ 783772 w 1635884"/>
              <a:gd name="connsiteY4" fmla="*/ 540384 h 1098230"/>
              <a:gd name="connsiteX5" fmla="*/ 817942 w 1635884"/>
              <a:gd name="connsiteY5" fmla="*/ 540373 h 1098230"/>
              <a:gd name="connsiteX6" fmla="*/ 817942 w 1635884"/>
              <a:gd name="connsiteY6" fmla="*/ 11 h 1098230"/>
              <a:gd name="connsiteX7" fmla="*/ 1635884 w 1635884"/>
              <a:gd name="connsiteY7" fmla="*/ 0 h 1098230"/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0 w 1635884"/>
              <a:gd name="connsiteY3" fmla="*/ 540384 h 1098230"/>
              <a:gd name="connsiteX4" fmla="*/ 817942 w 1635884"/>
              <a:gd name="connsiteY4" fmla="*/ 540373 h 1098230"/>
              <a:gd name="connsiteX5" fmla="*/ 817942 w 1635884"/>
              <a:gd name="connsiteY5" fmla="*/ 11 h 1098230"/>
              <a:gd name="connsiteX6" fmla="*/ 1635884 w 1635884"/>
              <a:gd name="connsiteY6" fmla="*/ 0 h 1098230"/>
              <a:gd name="connsiteX7" fmla="*/ 1635884 w 1635884"/>
              <a:gd name="connsiteY7" fmla="*/ 1098230 h 1098230"/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783772 w 1635884"/>
              <a:gd name="connsiteY3" fmla="*/ 540384 h 1098230"/>
              <a:gd name="connsiteX4" fmla="*/ 817942 w 1635884"/>
              <a:gd name="connsiteY4" fmla="*/ 540373 h 1098230"/>
              <a:gd name="connsiteX5" fmla="*/ 817942 w 1635884"/>
              <a:gd name="connsiteY5" fmla="*/ 11 h 1098230"/>
              <a:gd name="connsiteX6" fmla="*/ 1635884 w 1635884"/>
              <a:gd name="connsiteY6" fmla="*/ 0 h 1098230"/>
              <a:gd name="connsiteX0" fmla="*/ 726502 w 1544444"/>
              <a:gd name="connsiteY0" fmla="*/ 540373 h 1098230"/>
              <a:gd name="connsiteX1" fmla="*/ 726502 w 1544444"/>
              <a:gd name="connsiteY1" fmla="*/ 11 h 1098230"/>
              <a:gd name="connsiteX2" fmla="*/ 1544444 w 1544444"/>
              <a:gd name="connsiteY2" fmla="*/ 0 h 1098230"/>
              <a:gd name="connsiteX3" fmla="*/ 1544444 w 1544444"/>
              <a:gd name="connsiteY3" fmla="*/ 1098230 h 1098230"/>
              <a:gd name="connsiteX4" fmla="*/ 726502 w 1544444"/>
              <a:gd name="connsiteY4" fmla="*/ 1098219 h 1098230"/>
              <a:gd name="connsiteX5" fmla="*/ 726502 w 1544444"/>
              <a:gd name="connsiteY5" fmla="*/ 540395 h 1098230"/>
              <a:gd name="connsiteX6" fmla="*/ 0 w 1544444"/>
              <a:gd name="connsiteY6" fmla="*/ 631824 h 1098230"/>
              <a:gd name="connsiteX0" fmla="*/ 1544444 w 1544444"/>
              <a:gd name="connsiteY0" fmla="*/ 1098230 h 1098230"/>
              <a:gd name="connsiteX1" fmla="*/ 726502 w 1544444"/>
              <a:gd name="connsiteY1" fmla="*/ 1098219 h 1098230"/>
              <a:gd name="connsiteX2" fmla="*/ 726502 w 1544444"/>
              <a:gd name="connsiteY2" fmla="*/ 540395 h 1098230"/>
              <a:gd name="connsiteX3" fmla="*/ 692332 w 1544444"/>
              <a:gd name="connsiteY3" fmla="*/ 540384 h 1098230"/>
              <a:gd name="connsiteX4" fmla="*/ 726502 w 1544444"/>
              <a:gd name="connsiteY4" fmla="*/ 540373 h 1098230"/>
              <a:gd name="connsiteX5" fmla="*/ 726502 w 1544444"/>
              <a:gd name="connsiteY5" fmla="*/ 11 h 1098230"/>
              <a:gd name="connsiteX6" fmla="*/ 1544444 w 1544444"/>
              <a:gd name="connsiteY6" fmla="*/ 0 h 1098230"/>
              <a:gd name="connsiteX0" fmla="*/ 34170 w 852112"/>
              <a:gd name="connsiteY0" fmla="*/ 540373 h 1098230"/>
              <a:gd name="connsiteX1" fmla="*/ 34170 w 852112"/>
              <a:gd name="connsiteY1" fmla="*/ 11 h 1098230"/>
              <a:gd name="connsiteX2" fmla="*/ 852112 w 852112"/>
              <a:gd name="connsiteY2" fmla="*/ 0 h 1098230"/>
              <a:gd name="connsiteX3" fmla="*/ 852112 w 852112"/>
              <a:gd name="connsiteY3" fmla="*/ 1098230 h 1098230"/>
              <a:gd name="connsiteX4" fmla="*/ 34170 w 852112"/>
              <a:gd name="connsiteY4" fmla="*/ 1098219 h 1098230"/>
              <a:gd name="connsiteX5" fmla="*/ 34170 w 852112"/>
              <a:gd name="connsiteY5" fmla="*/ 540395 h 1098230"/>
              <a:gd name="connsiteX0" fmla="*/ 852112 w 852112"/>
              <a:gd name="connsiteY0" fmla="*/ 1098230 h 1098230"/>
              <a:gd name="connsiteX1" fmla="*/ 34170 w 852112"/>
              <a:gd name="connsiteY1" fmla="*/ 1098219 h 1098230"/>
              <a:gd name="connsiteX2" fmla="*/ 34170 w 852112"/>
              <a:gd name="connsiteY2" fmla="*/ 540395 h 1098230"/>
              <a:gd name="connsiteX3" fmla="*/ 0 w 852112"/>
              <a:gd name="connsiteY3" fmla="*/ 540384 h 1098230"/>
              <a:gd name="connsiteX4" fmla="*/ 34170 w 852112"/>
              <a:gd name="connsiteY4" fmla="*/ 540373 h 1098230"/>
              <a:gd name="connsiteX5" fmla="*/ 34170 w 852112"/>
              <a:gd name="connsiteY5" fmla="*/ 11 h 1098230"/>
              <a:gd name="connsiteX6" fmla="*/ 852112 w 852112"/>
              <a:gd name="connsiteY6" fmla="*/ 0 h 109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2112" h="1098230" stroke="0" extrusionOk="0">
                <a:moveTo>
                  <a:pt x="34170" y="540373"/>
                </a:moveTo>
                <a:lnTo>
                  <a:pt x="34170" y="11"/>
                </a:lnTo>
                <a:cubicBezTo>
                  <a:pt x="34170" y="5"/>
                  <a:pt x="400375" y="0"/>
                  <a:pt x="852112" y="0"/>
                </a:cubicBezTo>
                <a:lnTo>
                  <a:pt x="852112" y="1098230"/>
                </a:lnTo>
                <a:lnTo>
                  <a:pt x="34170" y="1098219"/>
                </a:lnTo>
                <a:lnTo>
                  <a:pt x="34170" y="540395"/>
                </a:lnTo>
              </a:path>
              <a:path w="852112" h="1098230" fill="none">
                <a:moveTo>
                  <a:pt x="852112" y="1098230"/>
                </a:moveTo>
                <a:lnTo>
                  <a:pt x="34170" y="1098219"/>
                </a:lnTo>
                <a:lnTo>
                  <a:pt x="34170" y="540395"/>
                </a:lnTo>
                <a:cubicBezTo>
                  <a:pt x="28475" y="447423"/>
                  <a:pt x="0" y="540380"/>
                  <a:pt x="0" y="540384"/>
                </a:cubicBezTo>
                <a:lnTo>
                  <a:pt x="34170" y="540373"/>
                </a:lnTo>
                <a:lnTo>
                  <a:pt x="34170" y="11"/>
                </a:lnTo>
                <a:cubicBezTo>
                  <a:pt x="34170" y="5"/>
                  <a:pt x="400375" y="0"/>
                  <a:pt x="852112" y="0"/>
                </a:cubicBezTo>
              </a:path>
            </a:pathLst>
          </a:cu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31" name="Gruppe 130">
            <a:extLst>
              <a:ext uri="{FF2B5EF4-FFF2-40B4-BE49-F238E27FC236}">
                <a16:creationId xmlns:a16="http://schemas.microsoft.com/office/drawing/2014/main" id="{E854EEB5-6142-4EC9-922A-7540223F89FB}"/>
              </a:ext>
            </a:extLst>
          </p:cNvPr>
          <p:cNvGrpSpPr/>
          <p:nvPr userDrawn="1"/>
        </p:nvGrpSpPr>
        <p:grpSpPr>
          <a:xfrm>
            <a:off x="4135195" y="5528349"/>
            <a:ext cx="7590875" cy="1104829"/>
            <a:chOff x="3832863" y="5507840"/>
            <a:chExt cx="7590875" cy="1104829"/>
          </a:xfrm>
        </p:grpSpPr>
        <p:cxnSp>
          <p:nvCxnSpPr>
            <p:cNvPr id="132" name="Rett pilkobling 131">
              <a:extLst>
                <a:ext uri="{FF2B5EF4-FFF2-40B4-BE49-F238E27FC236}">
                  <a16:creationId xmlns:a16="http://schemas.microsoft.com/office/drawing/2014/main" id="{E4C6CD56-4643-4004-A9C2-E932917E46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2863" y="5507840"/>
              <a:ext cx="7590874" cy="0"/>
            </a:xfrm>
            <a:prstGeom prst="straightConnector1">
              <a:avLst/>
            </a:prstGeom>
            <a:ln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Rett pilkobling 132">
              <a:extLst>
                <a:ext uri="{FF2B5EF4-FFF2-40B4-BE49-F238E27FC236}">
                  <a16:creationId xmlns:a16="http://schemas.microsoft.com/office/drawing/2014/main" id="{2F2B1F7A-9956-4048-99FD-7BB8BDE41B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2863" y="6612669"/>
              <a:ext cx="7590875" cy="0"/>
            </a:xfrm>
            <a:prstGeom prst="straightConnector1">
              <a:avLst/>
            </a:prstGeom>
            <a:ln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Rett linje 133">
              <a:extLst>
                <a:ext uri="{FF2B5EF4-FFF2-40B4-BE49-F238E27FC236}">
                  <a16:creationId xmlns:a16="http://schemas.microsoft.com/office/drawing/2014/main" id="{DEE0291C-091D-4A48-846E-902908BFEFD2}"/>
                </a:ext>
              </a:extLst>
            </p:cNvPr>
            <p:cNvCxnSpPr/>
            <p:nvPr/>
          </p:nvCxnSpPr>
          <p:spPr>
            <a:xfrm>
              <a:off x="11423737" y="5507840"/>
              <a:ext cx="0" cy="1098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ekstSylinder 134">
            <a:extLst>
              <a:ext uri="{FF2B5EF4-FFF2-40B4-BE49-F238E27FC236}">
                <a16:creationId xmlns:a16="http://schemas.microsoft.com/office/drawing/2014/main" id="{922DBE44-74EB-4884-A396-32921F1A34AE}"/>
              </a:ext>
            </a:extLst>
          </p:cNvPr>
          <p:cNvSpPr txBox="1"/>
          <p:nvPr userDrawn="1"/>
        </p:nvSpPr>
        <p:spPr>
          <a:xfrm>
            <a:off x="543035" y="5846631"/>
            <a:ext cx="1208104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b-NO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Samordning på tvers</a:t>
            </a:r>
          </a:p>
        </p:txBody>
      </p:sp>
      <p:sp>
        <p:nvSpPr>
          <p:cNvPr id="136" name="TekstSylinder 135">
            <a:extLst>
              <a:ext uri="{FF2B5EF4-FFF2-40B4-BE49-F238E27FC236}">
                <a16:creationId xmlns:a16="http://schemas.microsoft.com/office/drawing/2014/main" id="{3FD7AF8C-1BDE-4FEC-B529-AD4D379828A0}"/>
              </a:ext>
            </a:extLst>
          </p:cNvPr>
          <p:cNvSpPr txBox="1"/>
          <p:nvPr userDrawn="1"/>
        </p:nvSpPr>
        <p:spPr>
          <a:xfrm>
            <a:off x="10250228" y="6657945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700" dirty="0">
                <a:solidFill>
                  <a:srgbClr val="BFC2C0"/>
                </a:solidFill>
                <a:latin typeface="Open Sans"/>
                <a:cs typeface="Arial" panose="020B0604020202020204" pitchFamily="34" charset="0"/>
              </a:rPr>
              <a:t>© </a:t>
            </a:r>
            <a:r>
              <a:rPr lang="nb-NO" altLang="nb-NO" sz="700" dirty="0">
                <a:solidFill>
                  <a:srgbClr val="BFC2C0"/>
                </a:solidFill>
                <a:latin typeface="Open Sans Light"/>
                <a:cs typeface="Arial" panose="020B0604020202020204" pitchFamily="34" charset="0"/>
              </a:rPr>
              <a:t>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764239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86F416E-DCDD-D943-A517-E77ED9881F89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StatsforvaltereniTrondelag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00C3C50-FBE4-46EE-B152-E432740BFA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835" y="4875120"/>
            <a:ext cx="4114798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20C5837D-520B-4868-BA06-253D8CD075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976" y="4884084"/>
            <a:ext cx="4114798" cy="1246784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A1683AB1-BC2F-474F-9D0F-EE2C330A53E1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StatsforvaltereniTrondelag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8C4B912C-E1EE-4997-958C-AD2A5BD882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976" y="4884084"/>
            <a:ext cx="4114798" cy="1246784"/>
          </a:xfrm>
          <a:prstGeom prst="rect">
            <a:avLst/>
          </a:prstGeom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237579D3-9443-4C2C-8EAA-7610BDA171DD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StatsforvaltereniTrondelag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01.10.2021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722CA871-1EAC-4243-8898-C04FF7F787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DE8715DE-5416-9048-B462-7D91320F89F7}"/>
              </a:ext>
            </a:extLst>
          </p:cNvPr>
          <p:cNvSpPr txBox="1"/>
          <p:nvPr userDrawn="1"/>
        </p:nvSpPr>
        <p:spPr>
          <a:xfrm>
            <a:off x="8896396" y="5725022"/>
            <a:ext cx="257109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8D75634F-8BFE-4890-B40D-AA62743007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398" y="5288605"/>
            <a:ext cx="4114798" cy="1246784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0AF33A0F-6BDE-463D-A9CC-DEC8172BA180}"/>
              </a:ext>
            </a:extLst>
          </p:cNvPr>
          <p:cNvSpPr txBox="1"/>
          <p:nvPr userDrawn="1"/>
        </p:nvSpPr>
        <p:spPr>
          <a:xfrm>
            <a:off x="8981697" y="5827752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StatsforvaltereniTrondelag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FFAE0240-3240-44A0-8DEF-58BFE0A7E5F9}"/>
              </a:ext>
            </a:extLst>
          </p:cNvPr>
          <p:cNvSpPr txBox="1"/>
          <p:nvPr userDrawn="1"/>
        </p:nvSpPr>
        <p:spPr>
          <a:xfrm>
            <a:off x="1055688" y="2375555"/>
            <a:ext cx="100806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</a:t>
            </a:r>
          </a:p>
          <a:p>
            <a:r>
              <a:rPr lang="nb-NO" dirty="0"/>
              <a:t>B</a:t>
            </a:r>
          </a:p>
          <a:p>
            <a:r>
              <a:rPr lang="nb-NO" dirty="0"/>
              <a:t>C</a:t>
            </a:r>
          </a:p>
          <a:p>
            <a:r>
              <a:rPr lang="nb-NO" dirty="0"/>
              <a:t>D</a:t>
            </a:r>
          </a:p>
          <a:p>
            <a:r>
              <a:rPr lang="nb-NO" dirty="0"/>
              <a:t>E</a:t>
            </a:r>
          </a:p>
          <a:p>
            <a:r>
              <a:rPr lang="nb-NO" dirty="0"/>
              <a:t>F</a:t>
            </a:r>
          </a:p>
          <a:p>
            <a:r>
              <a:rPr lang="nb-NO" dirty="0"/>
              <a:t>G</a:t>
            </a:r>
          </a:p>
          <a:p>
            <a:r>
              <a:rPr lang="nb-NO" dirty="0"/>
              <a:t>H</a:t>
            </a:r>
          </a:p>
          <a:p>
            <a:r>
              <a:rPr lang="nb-NO" dirty="0"/>
              <a:t>I</a:t>
            </a:r>
          </a:p>
          <a:p>
            <a:r>
              <a:rPr lang="nb-NO" dirty="0"/>
              <a:t>J</a:t>
            </a:r>
          </a:p>
          <a:p>
            <a:r>
              <a:rPr lang="nb-NO" dirty="0"/>
              <a:t>K</a:t>
            </a:r>
          </a:p>
          <a:p>
            <a:r>
              <a:rPr lang="nb-NO" dirty="0"/>
              <a:t>L</a:t>
            </a:r>
          </a:p>
          <a:p>
            <a:r>
              <a:rPr lang="nb-NO"/>
              <a:t>M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4639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01.10.2021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3A65D8C2-666F-4DAA-B072-B96964B5C2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01.10.2021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EC0169C8-CD00-488C-AADD-B00619D9A4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01.10.2021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5B9E482-612A-4627-ABAB-54CA86C30C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664" r:id="rId7"/>
    <p:sldLayoutId id="2147483713" r:id="rId8"/>
    <p:sldLayoutId id="2147483685" r:id="rId9"/>
    <p:sldLayoutId id="2147483714" r:id="rId10"/>
    <p:sldLayoutId id="2147483702" r:id="rId11"/>
    <p:sldLayoutId id="2147483736" r:id="rId12"/>
    <p:sldLayoutId id="2147483733" r:id="rId13"/>
    <p:sldLayoutId id="2147483716" r:id="rId14"/>
    <p:sldLayoutId id="2147483707" r:id="rId15"/>
    <p:sldLayoutId id="2147483675" r:id="rId16"/>
    <p:sldLayoutId id="2147483706" r:id="rId17"/>
    <p:sldLayoutId id="2147483709" r:id="rId18"/>
    <p:sldLayoutId id="2147483711" r:id="rId19"/>
    <p:sldLayoutId id="2147483710" r:id="rId20"/>
    <p:sldLayoutId id="2147483712" r:id="rId21"/>
    <p:sldLayoutId id="2147483655" r:id="rId22"/>
    <p:sldLayoutId id="2147483705" r:id="rId23"/>
    <p:sldLayoutId id="2147483761" r:id="rId24"/>
    <p:sldLayoutId id="2147483762" r:id="rId25"/>
    <p:sldLayoutId id="2147483764" r:id="rId26"/>
    <p:sldLayoutId id="2147483759" r:id="rId27"/>
    <p:sldLayoutId id="2147483758" r:id="rId28"/>
    <p:sldLayoutId id="2147483757" r:id="rId29"/>
    <p:sldLayoutId id="2147483746" r:id="rId30"/>
    <p:sldLayoutId id="2147483718" r:id="rId31"/>
    <p:sldLayoutId id="2147483760" r:id="rId32"/>
    <p:sldLayoutId id="2147483719" r:id="rId3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547EBF"/>
          </p15:clr>
        </p15:guide>
        <p15:guide id="2" pos="257">
          <p15:clr>
            <a:srgbClr val="F26B43"/>
          </p15:clr>
        </p15:guide>
        <p15:guide id="3" pos="665">
          <p15:clr>
            <a:srgbClr val="547EBF"/>
          </p15:clr>
        </p15:guide>
        <p15:guide id="4" orient="horz" pos="3974">
          <p15:clr>
            <a:srgbClr val="547EBF"/>
          </p15:clr>
        </p15:guide>
        <p15:guide id="5" pos="7015">
          <p15:clr>
            <a:srgbClr val="547EBF"/>
          </p15:clr>
        </p15:guide>
        <p15:guide id="6" orient="horz" pos="232">
          <p15:clr>
            <a:srgbClr val="F26B43"/>
          </p15:clr>
        </p15:guide>
        <p15:guide id="7" pos="7423">
          <p15:clr>
            <a:srgbClr val="F26B43"/>
          </p15:clr>
        </p15:guide>
        <p15:guide id="8" pos="7106">
          <p15:clr>
            <a:srgbClr val="F26B43"/>
          </p15:clr>
        </p15:guide>
        <p15:guide id="9" pos="3840">
          <p15:clr>
            <a:srgbClr val="FDE53C"/>
          </p15:clr>
        </p15:guide>
        <p15:guide id="11" orient="horz" pos="55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pos="2774">
          <p15:clr>
            <a:srgbClr val="F26B43"/>
          </p15:clr>
        </p15:guide>
        <p15:guide id="14" pos="4906">
          <p15:clr>
            <a:srgbClr val="F26B43"/>
          </p15:clr>
        </p15:guide>
        <p15:guide id="15" orient="horz" pos="2092">
          <p15:clr>
            <a:srgbClr val="F26B43"/>
          </p15:clr>
        </p15:guide>
        <p15:guide id="16" orient="horz" pos="27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26" Type="http://schemas.openxmlformats.org/officeDocument/2006/relationships/diagramColors" Target="../diagrams/colors9.xml"/><Relationship Id="rId3" Type="http://schemas.openxmlformats.org/officeDocument/2006/relationships/diagramData" Target="../diagrams/data5.xml"/><Relationship Id="rId21" Type="http://schemas.openxmlformats.org/officeDocument/2006/relationships/diagramColors" Target="../diagrams/colors8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5" Type="http://schemas.openxmlformats.org/officeDocument/2006/relationships/diagramQuickStyle" Target="../diagrams/quickStyle9.xml"/><Relationship Id="rId2" Type="http://schemas.openxmlformats.org/officeDocument/2006/relationships/notesSlide" Target="../notesSlides/notesSlide14.xml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24" Type="http://schemas.openxmlformats.org/officeDocument/2006/relationships/diagramLayout" Target="../diagrams/layout9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23" Type="http://schemas.openxmlformats.org/officeDocument/2006/relationships/diagramData" Target="../diagrams/data9.xml"/><Relationship Id="rId10" Type="http://schemas.openxmlformats.org/officeDocument/2006/relationships/diagramQuickStyle" Target="../diagrams/quickStyle6.xml"/><Relationship Id="rId19" Type="http://schemas.openxmlformats.org/officeDocument/2006/relationships/diagramLayout" Target="../diagrams/layout8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Relationship Id="rId27" Type="http://schemas.microsoft.com/office/2007/relationships/diagramDrawing" Target="../diagrams/drawin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DBEC0E1-D055-43DF-A629-B5CFB1A413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01.10.2021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0CADBB2-8980-44F7-93F1-DFD4170CD9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5000" y="1264977"/>
            <a:ext cx="10683488" cy="3205442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Møte i samarbeidsforum </a:t>
            </a:r>
            <a:r>
              <a:rPr lang="nb-NO" dirty="0" err="1"/>
              <a:t>Rekom</a:t>
            </a:r>
            <a:endParaRPr lang="nb-NO" dirty="0"/>
          </a:p>
          <a:p>
            <a:endParaRPr lang="nb-NO" sz="1400" dirty="0"/>
          </a:p>
          <a:p>
            <a:r>
              <a:rPr lang="nb-NO" sz="1400" dirty="0"/>
              <a:t>Tema: 	Tilskuddsordningen for lokal kompetanseutvikling</a:t>
            </a:r>
          </a:p>
          <a:p>
            <a:r>
              <a:rPr lang="nb-NO" sz="1400" dirty="0"/>
              <a:t>	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33E3403-C3F7-4730-B406-B00C458F7F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Radisson </a:t>
            </a:r>
            <a:r>
              <a:rPr lang="nb-NO" dirty="0" err="1"/>
              <a:t>Blu</a:t>
            </a:r>
            <a:r>
              <a:rPr lang="nb-NO" dirty="0"/>
              <a:t> Hotel Trondheim Airport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28. september</a:t>
            </a:r>
          </a:p>
        </p:txBody>
      </p:sp>
    </p:spTree>
    <p:extLst>
      <p:ext uri="{BB962C8B-B14F-4D97-AF65-F5344CB8AC3E}">
        <p14:creationId xmlns:p14="http://schemas.microsoft.com/office/powerpoint/2010/main" val="357944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44EE89-805A-429C-AE86-793A0EF9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41" y="644525"/>
            <a:ext cx="10080625" cy="1077209"/>
          </a:xfrm>
        </p:spPr>
        <p:txBody>
          <a:bodyPr/>
          <a:lstStyle/>
          <a:p>
            <a:r>
              <a:rPr lang="nb-NO" sz="2000" dirty="0">
                <a:solidFill>
                  <a:schemeClr val="bg1"/>
                </a:solidFill>
              </a:rPr>
              <a:t>Sak 13 /2021 </a:t>
            </a:r>
            <a:br>
              <a:rPr lang="nb-NO" sz="3600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Aktørenes rolle, ansvar og oppgaver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C095FEC-540D-445B-A65B-4CD9093C64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6349" y="2425298"/>
            <a:ext cx="9263051" cy="4144259"/>
          </a:xfrm>
        </p:spPr>
        <p:txBody>
          <a:bodyPr/>
          <a:lstStyle/>
          <a:p>
            <a:r>
              <a:rPr lang="nb-NO" dirty="0"/>
              <a:t>Beskriver alle aktørene og deres rolle og ansvar knyttet til ordningene </a:t>
            </a:r>
          </a:p>
          <a:p>
            <a:r>
              <a:rPr lang="nb-NO" sz="1600" dirty="0"/>
              <a:t>Styrer</a:t>
            </a:r>
          </a:p>
          <a:p>
            <a:r>
              <a:rPr lang="nb-NO" sz="1600" dirty="0"/>
              <a:t>Barnehageeier</a:t>
            </a:r>
          </a:p>
          <a:p>
            <a:r>
              <a:rPr lang="nb-NO" sz="1600" dirty="0"/>
              <a:t>Barnehagemyndighet</a:t>
            </a:r>
          </a:p>
          <a:p>
            <a:r>
              <a:rPr lang="nb-NO" sz="1600" dirty="0"/>
              <a:t>PPT</a:t>
            </a:r>
          </a:p>
          <a:p>
            <a:r>
              <a:rPr lang="nb-NO" sz="1600" dirty="0"/>
              <a:t>Kompetansenettverkene   </a:t>
            </a:r>
          </a:p>
          <a:p>
            <a:r>
              <a:rPr lang="nb-NO" sz="1600" dirty="0"/>
              <a:t>Koordinator av kompetansenettverket       </a:t>
            </a:r>
          </a:p>
          <a:p>
            <a:r>
              <a:rPr lang="nb-NO" sz="1600" dirty="0"/>
              <a:t>UH 	</a:t>
            </a:r>
          </a:p>
          <a:p>
            <a:r>
              <a:rPr lang="nb-NO" sz="1600" dirty="0" err="1"/>
              <a:t>Statped</a:t>
            </a:r>
            <a:r>
              <a:rPr lang="nb-NO" sz="1600" dirty="0"/>
              <a:t> </a:t>
            </a:r>
          </a:p>
          <a:p>
            <a:r>
              <a:rPr lang="nb-NO" sz="1600" dirty="0"/>
              <a:t>Sametinget	</a:t>
            </a:r>
          </a:p>
          <a:p>
            <a:r>
              <a:rPr lang="nb-NO" sz="1600" dirty="0"/>
              <a:t>Statsforvalteren 	</a:t>
            </a:r>
          </a:p>
        </p:txBody>
      </p: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2CABA158-8B04-4062-B4B7-0662CFA7F0E0}"/>
              </a:ext>
            </a:extLst>
          </p:cNvPr>
          <p:cNvSpPr txBox="1">
            <a:spLocks/>
          </p:cNvSpPr>
          <p:nvPr/>
        </p:nvSpPr>
        <p:spPr>
          <a:xfrm>
            <a:off x="8275649" y="3128862"/>
            <a:ext cx="4881551" cy="41442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4F20F248-AEB2-41C9-90FE-D67BE503C68F}"/>
              </a:ext>
            </a:extLst>
          </p:cNvPr>
          <p:cNvSpPr txBox="1">
            <a:spLocks/>
          </p:cNvSpPr>
          <p:nvPr/>
        </p:nvSpPr>
        <p:spPr>
          <a:xfrm>
            <a:off x="6134100" y="3326998"/>
            <a:ext cx="4881551" cy="41442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I tillegg er oppgavene til disse beskrevet:</a:t>
            </a:r>
          </a:p>
          <a:p>
            <a:r>
              <a:rPr lang="nb-NO" dirty="0"/>
              <a:t>-kompetansenettverket</a:t>
            </a:r>
          </a:p>
          <a:p>
            <a:r>
              <a:rPr lang="nb-NO" dirty="0"/>
              <a:t>-koordinator av kompetansenettverkene</a:t>
            </a:r>
          </a:p>
          <a:p>
            <a:r>
              <a:rPr lang="nb-NO" dirty="0"/>
              <a:t>-UH</a:t>
            </a:r>
          </a:p>
          <a:p>
            <a:r>
              <a:rPr lang="nb-NO" dirty="0"/>
              <a:t>-</a:t>
            </a:r>
            <a:r>
              <a:rPr lang="nb-NO" dirty="0" err="1"/>
              <a:t>Statped</a:t>
            </a:r>
            <a:endParaRPr lang="nb-NO" dirty="0"/>
          </a:p>
          <a:p>
            <a:r>
              <a:rPr lang="nb-NO" dirty="0"/>
              <a:t>-Statsforvalteren</a:t>
            </a:r>
          </a:p>
        </p:txBody>
      </p:sp>
    </p:spTree>
    <p:extLst>
      <p:ext uri="{BB962C8B-B14F-4D97-AF65-F5344CB8AC3E}">
        <p14:creationId xmlns:p14="http://schemas.microsoft.com/office/powerpoint/2010/main" val="307249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457365-4DF7-4786-8C8B-BE9967DFF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41" y="539891"/>
            <a:ext cx="10080625" cy="1077209"/>
          </a:xfrm>
        </p:spPr>
        <p:txBody>
          <a:bodyPr/>
          <a:lstStyle/>
          <a:p>
            <a:r>
              <a:rPr lang="nb-NO" sz="2000" dirty="0">
                <a:solidFill>
                  <a:schemeClr val="bg1"/>
                </a:solidFill>
              </a:rPr>
              <a:t>Sak 13 /2021  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                     Refleksjon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D5741E4-32B2-4101-923A-F488E6D39758}"/>
              </a:ext>
            </a:extLst>
          </p:cNvPr>
          <p:cNvSpPr txBox="1"/>
          <p:nvPr/>
        </p:nvSpPr>
        <p:spPr>
          <a:xfrm>
            <a:off x="1057541" y="2561426"/>
            <a:ext cx="98929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/>
              <a:t>Hvordan kan en best beskrive aktørenes </a:t>
            </a:r>
            <a:r>
              <a:rPr lang="nb-NO" b="1" u="sng" dirty="0"/>
              <a:t>roller og ansvar i ordningene</a:t>
            </a:r>
            <a:r>
              <a:rPr lang="nb-NO" b="1" dirty="0"/>
              <a:t>?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D0998A9-00A6-41C5-A4C1-2EB086A4852A}"/>
              </a:ext>
            </a:extLst>
          </p:cNvPr>
          <p:cNvSpPr txBox="1"/>
          <p:nvPr/>
        </p:nvSpPr>
        <p:spPr>
          <a:xfrm>
            <a:off x="1057540" y="4408812"/>
            <a:ext cx="989295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/>
              <a:t>Hvordan kan en best beskrive aktørenes </a:t>
            </a:r>
            <a:r>
              <a:rPr lang="nb-NO" b="1" u="sng" dirty="0"/>
              <a:t>oppgaver i ordningene</a:t>
            </a:r>
            <a:r>
              <a:rPr lang="nb-NO" b="1" dirty="0"/>
              <a:t>?</a:t>
            </a:r>
          </a:p>
          <a:p>
            <a:endParaRPr lang="nb-NO" b="1" dirty="0"/>
          </a:p>
          <a:p>
            <a:endParaRPr lang="nb-NO" b="1" dirty="0"/>
          </a:p>
          <a:p>
            <a:endParaRPr lang="nb-NO" b="1" dirty="0"/>
          </a:p>
          <a:p>
            <a:endParaRPr lang="nb-NO" dirty="0"/>
          </a:p>
          <a:p>
            <a:r>
              <a:rPr lang="nb-NO" dirty="0"/>
              <a:t>------ gjør nødvendige endringer i dokumentet, som ligger på bordene.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204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44EE89-805A-429C-AE86-793A0EF9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41" y="644525"/>
            <a:ext cx="10080625" cy="1077209"/>
          </a:xfrm>
        </p:spPr>
        <p:txBody>
          <a:bodyPr/>
          <a:lstStyle/>
          <a:p>
            <a:r>
              <a:rPr lang="nb-NO" sz="2000" dirty="0">
                <a:solidFill>
                  <a:schemeClr val="bg1"/>
                </a:solidFill>
              </a:rPr>
              <a:t>Sak 13 /2021 </a:t>
            </a:r>
            <a:br>
              <a:rPr lang="nb-NO" sz="3600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Bruk av midler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C3AD6D0-3CB0-4C53-A10C-4D59EBD71C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5069157"/>
              </p:ext>
            </p:extLst>
          </p:nvPr>
        </p:nvGraphicFramePr>
        <p:xfrm>
          <a:off x="2929094" y="2206386"/>
          <a:ext cx="2055503" cy="4933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62C8805-DED5-43B1-8208-44A12D62E2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919144"/>
              </p:ext>
            </p:extLst>
          </p:nvPr>
        </p:nvGraphicFramePr>
        <p:xfrm>
          <a:off x="628225" y="2206386"/>
          <a:ext cx="2055503" cy="4933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E07FDCF-EBBC-4F16-A3BF-E3B91D4B57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078569"/>
              </p:ext>
            </p:extLst>
          </p:nvPr>
        </p:nvGraphicFramePr>
        <p:xfrm>
          <a:off x="5259678" y="2504660"/>
          <a:ext cx="2055503" cy="4635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8150C4A-212B-4932-B470-60FBEA972D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4696553"/>
              </p:ext>
            </p:extLst>
          </p:nvPr>
        </p:nvGraphicFramePr>
        <p:xfrm>
          <a:off x="7709517" y="2831432"/>
          <a:ext cx="2303163" cy="361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79859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ADCB9C7A-20CB-4481-A40B-A2B4B5E1A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49" y="562599"/>
            <a:ext cx="10769867" cy="1077209"/>
          </a:xfrm>
        </p:spPr>
        <p:txBody>
          <a:bodyPr/>
          <a:lstStyle/>
          <a:p>
            <a:r>
              <a:rPr lang="nb-NO" sz="2000" dirty="0">
                <a:solidFill>
                  <a:schemeClr val="bg1"/>
                </a:solidFill>
              </a:rPr>
              <a:t>Sak 13 /2021 </a:t>
            </a:r>
            <a:br>
              <a:rPr lang="nb-NO" sz="3600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Synliggjøring av midler, stipulere kostnader </a:t>
            </a: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EE62BE76-D35C-4DA3-8552-C977FF783AFF}"/>
              </a:ext>
            </a:extLst>
          </p:cNvPr>
          <p:cNvGraphicFramePr>
            <a:graphicFrameLocks noGrp="1"/>
          </p:cNvGraphicFramePr>
          <p:nvPr/>
        </p:nvGraphicFramePr>
        <p:xfrm>
          <a:off x="4762500" y="3210719"/>
          <a:ext cx="2667000" cy="1725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03536836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021898537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nb-NO" sz="1100" u="none" strike="noStrike">
                          <a:effectLst/>
                        </a:rPr>
                        <a:t>Tilskudd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83111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t"/>
                      <a:r>
                        <a:rPr lang="nb-NO" sz="800" u="none" strike="noStrike">
                          <a:effectLst/>
                        </a:rPr>
                        <a:t>Navn på tilskuddsmottaker (Husk å splitte kostnad mellom nettverk og UH)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u="none" strike="noStrike">
                          <a:effectLst/>
                        </a:rPr>
                        <a:t>Tilskudd 2021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21129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105824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067182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227461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b-NO" sz="1100" u="none" strike="noStrike">
                          <a:effectLst/>
                        </a:rPr>
                        <a:t>Sum 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1100" u="none" strike="noStrike" dirty="0">
                          <a:effectLst/>
                        </a:rPr>
                        <a:t> kr                                  - 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729354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A3B9C62E-6EC9-4461-98F7-71881893D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408243"/>
              </p:ext>
            </p:extLst>
          </p:nvPr>
        </p:nvGraphicFramePr>
        <p:xfrm>
          <a:off x="2489200" y="2451100"/>
          <a:ext cx="5600700" cy="2946400"/>
        </p:xfrm>
        <a:graphic>
          <a:graphicData uri="http://schemas.openxmlformats.org/drawingml/2006/table">
            <a:tbl>
              <a:tblPr/>
              <a:tblGrid>
                <a:gridCol w="2720340">
                  <a:extLst>
                    <a:ext uri="{9D8B030D-6E8A-4147-A177-3AD203B41FA5}">
                      <a16:colId xmlns:a16="http://schemas.microsoft.com/office/drawing/2014/main" val="2640466062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val="1784599096"/>
                    </a:ext>
                  </a:extLst>
                </a:gridCol>
              </a:tblGrid>
              <a:tr h="709975">
                <a:tc gridSpan="2">
                  <a:txBody>
                    <a:bodyPr/>
                    <a:lstStyle/>
                    <a:p>
                      <a:pPr algn="l" fontAlgn="t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Tilskudd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754044"/>
                  </a:ext>
                </a:extLst>
              </a:tr>
              <a:tr h="851971">
                <a:tc>
                  <a:txBody>
                    <a:bodyPr/>
                    <a:lstStyle/>
                    <a:p>
                      <a:pPr algn="l" fontAlgn="t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Navn på tilskuddsmottaker</a:t>
                      </a:r>
                    </a:p>
                    <a:p>
                      <a:pPr algn="l" fontAlgn="t"/>
                      <a:r>
                        <a:rPr lang="nb-NO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(Husk å splitte kostnad mellom nettverk og UH)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Tilskudd 2021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03866"/>
                  </a:ext>
                </a:extLst>
              </a:tr>
              <a:tr h="343155">
                <a:tc>
                  <a:txBody>
                    <a:bodyPr/>
                    <a:lstStyle/>
                    <a:p>
                      <a:pPr algn="l" fontAlgn="t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Indre Namdal kompetansenettverk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40.000,-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649428"/>
                  </a:ext>
                </a:extLst>
              </a:tr>
              <a:tr h="343155">
                <a:tc>
                  <a:txBody>
                    <a:bodyPr/>
                    <a:lstStyle/>
                    <a:p>
                      <a:pPr algn="l" fontAlgn="t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Nord Universitet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200.000,-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022944"/>
                  </a:ext>
                </a:extLst>
              </a:tr>
              <a:tr h="343155">
                <a:tc>
                  <a:txBody>
                    <a:bodyPr/>
                    <a:lstStyle/>
                    <a:p>
                      <a:pPr algn="l" fontAlgn="t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78631"/>
                  </a:ext>
                </a:extLst>
              </a:tr>
              <a:tr h="354989">
                <a:tc>
                  <a:txBody>
                    <a:bodyPr/>
                    <a:lstStyle/>
                    <a:p>
                      <a:pPr algn="l" fontAlgn="t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kr                240.000                 -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118861"/>
                  </a:ext>
                </a:extLst>
              </a:tr>
            </a:tbl>
          </a:graphicData>
        </a:graphic>
      </p:graphicFrame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A160BFE7-A3C5-4877-A47F-2D936DEB62FA}"/>
              </a:ext>
            </a:extLst>
          </p:cNvPr>
          <p:cNvSpPr txBox="1">
            <a:spLocks/>
          </p:cNvSpPr>
          <p:nvPr/>
        </p:nvSpPr>
        <p:spPr>
          <a:xfrm>
            <a:off x="1100149" y="4073684"/>
            <a:ext cx="2138351" cy="4322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Eksempel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FF627BAA-47AF-49D8-BAE8-8EE1C0FB668D}"/>
              </a:ext>
            </a:extLst>
          </p:cNvPr>
          <p:cNvGrpSpPr/>
          <p:nvPr/>
        </p:nvGrpSpPr>
        <p:grpSpPr>
          <a:xfrm>
            <a:off x="8431357" y="4398044"/>
            <a:ext cx="2935143" cy="1077209"/>
            <a:chOff x="492071" y="117634"/>
            <a:chExt cx="1968287" cy="1720530"/>
          </a:xfrm>
        </p:grpSpPr>
        <p:sp>
          <p:nvSpPr>
            <p:cNvPr id="10" name="Pil: høyre 9">
              <a:extLst>
                <a:ext uri="{FF2B5EF4-FFF2-40B4-BE49-F238E27FC236}">
                  <a16:creationId xmlns:a16="http://schemas.microsoft.com/office/drawing/2014/main" id="{FC8A6219-1C84-4C1E-B8E3-7C7032C4A8F7}"/>
                </a:ext>
              </a:extLst>
            </p:cNvPr>
            <p:cNvSpPr/>
            <p:nvPr/>
          </p:nvSpPr>
          <p:spPr>
            <a:xfrm>
              <a:off x="492071" y="117634"/>
              <a:ext cx="1968287" cy="172053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il: høyre 4">
              <a:extLst>
                <a:ext uri="{FF2B5EF4-FFF2-40B4-BE49-F238E27FC236}">
                  <a16:creationId xmlns:a16="http://schemas.microsoft.com/office/drawing/2014/main" id="{9A4D73CC-5723-442A-A8E3-B29D6D3E95E6}"/>
                </a:ext>
              </a:extLst>
            </p:cNvPr>
            <p:cNvSpPr txBox="1"/>
            <p:nvPr/>
          </p:nvSpPr>
          <p:spPr>
            <a:xfrm>
              <a:off x="984143" y="375714"/>
              <a:ext cx="959540" cy="12043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7620" rIns="1524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000" kern="1200" dirty="0"/>
                <a:t>Tildelingsbrev til Nord universitet</a:t>
              </a:r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BD5D5CE3-AFE2-4AAD-8892-F01DC367FC96}"/>
              </a:ext>
            </a:extLst>
          </p:cNvPr>
          <p:cNvGrpSpPr/>
          <p:nvPr/>
        </p:nvGrpSpPr>
        <p:grpSpPr>
          <a:xfrm>
            <a:off x="8431357" y="3367125"/>
            <a:ext cx="2935143" cy="1077209"/>
            <a:chOff x="492071" y="117634"/>
            <a:chExt cx="1968287" cy="1720530"/>
          </a:xfrm>
        </p:grpSpPr>
        <p:sp>
          <p:nvSpPr>
            <p:cNvPr id="13" name="Pil: høyre 12">
              <a:extLst>
                <a:ext uri="{FF2B5EF4-FFF2-40B4-BE49-F238E27FC236}">
                  <a16:creationId xmlns:a16="http://schemas.microsoft.com/office/drawing/2014/main" id="{9AB0F0CC-D7F0-4851-866A-3C30C31106F6}"/>
                </a:ext>
              </a:extLst>
            </p:cNvPr>
            <p:cNvSpPr/>
            <p:nvPr/>
          </p:nvSpPr>
          <p:spPr>
            <a:xfrm>
              <a:off x="492071" y="117634"/>
              <a:ext cx="1968287" cy="172053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Pil: høyre 4">
              <a:extLst>
                <a:ext uri="{FF2B5EF4-FFF2-40B4-BE49-F238E27FC236}">
                  <a16:creationId xmlns:a16="http://schemas.microsoft.com/office/drawing/2014/main" id="{049934E5-E8A6-4EF3-A593-6DA6B0808410}"/>
                </a:ext>
              </a:extLst>
            </p:cNvPr>
            <p:cNvSpPr txBox="1"/>
            <p:nvPr/>
          </p:nvSpPr>
          <p:spPr>
            <a:xfrm>
              <a:off x="984143" y="375714"/>
              <a:ext cx="959540" cy="12043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7620" rIns="1524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000" kern="1200" dirty="0"/>
                <a:t>Tildelingsbrev til Indre Namdal kompetansenettverk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097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44EE89-805A-429C-AE86-793A0EF9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41" y="644525"/>
            <a:ext cx="10080625" cy="1077209"/>
          </a:xfrm>
        </p:spPr>
        <p:txBody>
          <a:bodyPr/>
          <a:lstStyle/>
          <a:p>
            <a:r>
              <a:rPr lang="nb-NO" sz="2000" dirty="0">
                <a:solidFill>
                  <a:schemeClr val="bg1"/>
                </a:solidFill>
              </a:rPr>
              <a:t>Sak 13 /2021 </a:t>
            </a:r>
            <a:br>
              <a:rPr lang="nb-NO" sz="3600" dirty="0">
                <a:solidFill>
                  <a:schemeClr val="bg1"/>
                </a:solidFill>
              </a:rPr>
            </a:br>
            <a:r>
              <a:rPr lang="nb-NO" sz="3600" dirty="0">
                <a:solidFill>
                  <a:schemeClr val="bg1"/>
                </a:solidFill>
              </a:rPr>
              <a:t>Saksgang</a:t>
            </a:r>
            <a:endParaRPr lang="nb-NO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1274FEA-6674-4CD1-8841-BF31B51A29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1831223"/>
              </p:ext>
            </p:extLst>
          </p:nvPr>
        </p:nvGraphicFramePr>
        <p:xfrm>
          <a:off x="31754" y="3111549"/>
          <a:ext cx="2460359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4570309-86A9-4EDB-BC78-5A1846893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4439631"/>
              </p:ext>
            </p:extLst>
          </p:nvPr>
        </p:nvGraphicFramePr>
        <p:xfrm>
          <a:off x="4675977" y="2838223"/>
          <a:ext cx="2604565" cy="2394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0D34E5A-D6B7-436C-AD1F-423A2A96A1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4998878"/>
              </p:ext>
            </p:extLst>
          </p:nvPr>
        </p:nvGraphicFramePr>
        <p:xfrm>
          <a:off x="7280542" y="2993151"/>
          <a:ext cx="2561958" cy="209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6E00A6E-6550-4DDB-AC2D-C8C2EE025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6857970"/>
              </p:ext>
            </p:extLst>
          </p:nvPr>
        </p:nvGraphicFramePr>
        <p:xfrm>
          <a:off x="9692009" y="3042632"/>
          <a:ext cx="2686045" cy="209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50D410A-1974-41BA-83C9-80D320828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0984877"/>
              </p:ext>
            </p:extLst>
          </p:nvPr>
        </p:nvGraphicFramePr>
        <p:xfrm>
          <a:off x="2287721" y="3111549"/>
          <a:ext cx="2460359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pSp>
        <p:nvGrpSpPr>
          <p:cNvPr id="14" name="Gruppe 13">
            <a:extLst>
              <a:ext uri="{FF2B5EF4-FFF2-40B4-BE49-F238E27FC236}">
                <a16:creationId xmlns:a16="http://schemas.microsoft.com/office/drawing/2014/main" id="{421FBC2F-0F8B-4FE2-821F-9BD9EDFD6068}"/>
              </a:ext>
            </a:extLst>
          </p:cNvPr>
          <p:cNvGrpSpPr/>
          <p:nvPr/>
        </p:nvGrpSpPr>
        <p:grpSpPr>
          <a:xfrm>
            <a:off x="523826" y="5137470"/>
            <a:ext cx="1763895" cy="742630"/>
            <a:chOff x="492071" y="117634"/>
            <a:chExt cx="1968287" cy="1720530"/>
          </a:xfrm>
        </p:grpSpPr>
        <p:sp>
          <p:nvSpPr>
            <p:cNvPr id="15" name="Pil: høyre 14">
              <a:extLst>
                <a:ext uri="{FF2B5EF4-FFF2-40B4-BE49-F238E27FC236}">
                  <a16:creationId xmlns:a16="http://schemas.microsoft.com/office/drawing/2014/main" id="{2FED2AC2-FC18-4C14-A176-FE27BE2A2C1A}"/>
                </a:ext>
              </a:extLst>
            </p:cNvPr>
            <p:cNvSpPr/>
            <p:nvPr/>
          </p:nvSpPr>
          <p:spPr>
            <a:xfrm>
              <a:off x="492071" y="117634"/>
              <a:ext cx="1968287" cy="172053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Pil: høyre 4">
              <a:extLst>
                <a:ext uri="{FF2B5EF4-FFF2-40B4-BE49-F238E27FC236}">
                  <a16:creationId xmlns:a16="http://schemas.microsoft.com/office/drawing/2014/main" id="{8152A793-2E0C-49D7-88CD-64C15DFF77AB}"/>
                </a:ext>
              </a:extLst>
            </p:cNvPr>
            <p:cNvSpPr txBox="1"/>
            <p:nvPr/>
          </p:nvSpPr>
          <p:spPr>
            <a:xfrm>
              <a:off x="984143" y="375714"/>
              <a:ext cx="959540" cy="12043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7620" rIns="1524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000" dirty="0"/>
                <a:t>Innen 1.desember</a:t>
              </a:r>
              <a:endParaRPr lang="nb-NO" sz="1000" kern="1200" dirty="0"/>
            </a:p>
          </p:txBody>
        </p:sp>
      </p:grp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DF74B9A6-2133-43F7-A62F-4DC8904294B5}"/>
              </a:ext>
            </a:extLst>
          </p:cNvPr>
          <p:cNvGrpSpPr/>
          <p:nvPr/>
        </p:nvGrpSpPr>
        <p:grpSpPr>
          <a:xfrm>
            <a:off x="2802517" y="5137470"/>
            <a:ext cx="1763895" cy="742630"/>
            <a:chOff x="492071" y="117634"/>
            <a:chExt cx="1968287" cy="1720530"/>
          </a:xfrm>
        </p:grpSpPr>
        <p:sp>
          <p:nvSpPr>
            <p:cNvPr id="18" name="Pil: høyre 17">
              <a:extLst>
                <a:ext uri="{FF2B5EF4-FFF2-40B4-BE49-F238E27FC236}">
                  <a16:creationId xmlns:a16="http://schemas.microsoft.com/office/drawing/2014/main" id="{1ABEE493-A89F-438E-A55D-C9D4A18A2694}"/>
                </a:ext>
              </a:extLst>
            </p:cNvPr>
            <p:cNvSpPr/>
            <p:nvPr/>
          </p:nvSpPr>
          <p:spPr>
            <a:xfrm>
              <a:off x="492071" y="117634"/>
              <a:ext cx="1968287" cy="172053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Pil: høyre 4">
              <a:extLst>
                <a:ext uri="{FF2B5EF4-FFF2-40B4-BE49-F238E27FC236}">
                  <a16:creationId xmlns:a16="http://schemas.microsoft.com/office/drawing/2014/main" id="{11F1E17C-9228-4C7C-821D-3AE6AD3BCC08}"/>
                </a:ext>
              </a:extLst>
            </p:cNvPr>
            <p:cNvSpPr txBox="1"/>
            <p:nvPr/>
          </p:nvSpPr>
          <p:spPr>
            <a:xfrm>
              <a:off x="984143" y="375714"/>
              <a:ext cx="959540" cy="12043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7620" rIns="1524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000" kern="1200" dirty="0"/>
                <a:t>Medio januar</a:t>
              </a:r>
            </a:p>
          </p:txBody>
        </p: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9E165DC0-D50F-4E73-94E8-6DB0288FD827}"/>
              </a:ext>
            </a:extLst>
          </p:cNvPr>
          <p:cNvGrpSpPr/>
          <p:nvPr/>
        </p:nvGrpSpPr>
        <p:grpSpPr>
          <a:xfrm>
            <a:off x="5407082" y="5147314"/>
            <a:ext cx="1763895" cy="742630"/>
            <a:chOff x="492071" y="117634"/>
            <a:chExt cx="1968287" cy="1720530"/>
          </a:xfrm>
        </p:grpSpPr>
        <p:sp>
          <p:nvSpPr>
            <p:cNvPr id="21" name="Pil: høyre 20">
              <a:extLst>
                <a:ext uri="{FF2B5EF4-FFF2-40B4-BE49-F238E27FC236}">
                  <a16:creationId xmlns:a16="http://schemas.microsoft.com/office/drawing/2014/main" id="{2B95C6E9-E01D-44B6-A4AD-2F9EC1D624B3}"/>
                </a:ext>
              </a:extLst>
            </p:cNvPr>
            <p:cNvSpPr/>
            <p:nvPr/>
          </p:nvSpPr>
          <p:spPr>
            <a:xfrm>
              <a:off x="492071" y="117634"/>
              <a:ext cx="1968287" cy="172053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Pil: høyre 4">
              <a:extLst>
                <a:ext uri="{FF2B5EF4-FFF2-40B4-BE49-F238E27FC236}">
                  <a16:creationId xmlns:a16="http://schemas.microsoft.com/office/drawing/2014/main" id="{F073E15A-7ECF-4ADF-99A3-EB2512454D19}"/>
                </a:ext>
              </a:extLst>
            </p:cNvPr>
            <p:cNvSpPr txBox="1"/>
            <p:nvPr/>
          </p:nvSpPr>
          <p:spPr>
            <a:xfrm>
              <a:off x="984143" y="375714"/>
              <a:ext cx="959540" cy="12043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7620" rIns="1524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000" dirty="0"/>
                <a:t>Innen 1.februar</a:t>
              </a:r>
              <a:endParaRPr lang="nb-NO" sz="1000" kern="1200" dirty="0"/>
            </a:p>
          </p:txBody>
        </p:sp>
      </p:grp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9D60C20C-4777-4811-A235-1203CF3F3B1C}"/>
              </a:ext>
            </a:extLst>
          </p:cNvPr>
          <p:cNvGrpSpPr/>
          <p:nvPr/>
        </p:nvGrpSpPr>
        <p:grpSpPr>
          <a:xfrm>
            <a:off x="10290338" y="5208133"/>
            <a:ext cx="1763895" cy="742630"/>
            <a:chOff x="492071" y="117634"/>
            <a:chExt cx="1968287" cy="1720530"/>
          </a:xfrm>
        </p:grpSpPr>
        <p:sp>
          <p:nvSpPr>
            <p:cNvPr id="24" name="Pil: høyre 23">
              <a:extLst>
                <a:ext uri="{FF2B5EF4-FFF2-40B4-BE49-F238E27FC236}">
                  <a16:creationId xmlns:a16="http://schemas.microsoft.com/office/drawing/2014/main" id="{4BA02692-9E2A-40C6-9BA6-163ED06EEED4}"/>
                </a:ext>
              </a:extLst>
            </p:cNvPr>
            <p:cNvSpPr/>
            <p:nvPr/>
          </p:nvSpPr>
          <p:spPr>
            <a:xfrm>
              <a:off x="492071" y="117634"/>
              <a:ext cx="1968287" cy="172053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Pil: høyre 4">
              <a:extLst>
                <a:ext uri="{FF2B5EF4-FFF2-40B4-BE49-F238E27FC236}">
                  <a16:creationId xmlns:a16="http://schemas.microsoft.com/office/drawing/2014/main" id="{DC1A1C18-B6DF-4F1B-A621-E9FC5F8E0A7E}"/>
                </a:ext>
              </a:extLst>
            </p:cNvPr>
            <p:cNvSpPr txBox="1"/>
            <p:nvPr/>
          </p:nvSpPr>
          <p:spPr>
            <a:xfrm>
              <a:off x="984143" y="375714"/>
              <a:ext cx="959540" cy="12043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7620" rIns="1524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000" dirty="0"/>
                <a:t>Innen 15.april</a:t>
              </a:r>
              <a:endParaRPr lang="nb-NO" sz="1000" kern="1200" dirty="0"/>
            </a:p>
          </p:txBody>
        </p:sp>
      </p:grp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F8A0C3CA-DA9D-45C0-BA95-3847F12036E6}"/>
              </a:ext>
            </a:extLst>
          </p:cNvPr>
          <p:cNvGrpSpPr/>
          <p:nvPr/>
        </p:nvGrpSpPr>
        <p:grpSpPr>
          <a:xfrm>
            <a:off x="8063421" y="5223739"/>
            <a:ext cx="1763895" cy="742630"/>
            <a:chOff x="492071" y="117634"/>
            <a:chExt cx="1968287" cy="1720530"/>
          </a:xfrm>
        </p:grpSpPr>
        <p:sp>
          <p:nvSpPr>
            <p:cNvPr id="27" name="Pil: høyre 26">
              <a:extLst>
                <a:ext uri="{FF2B5EF4-FFF2-40B4-BE49-F238E27FC236}">
                  <a16:creationId xmlns:a16="http://schemas.microsoft.com/office/drawing/2014/main" id="{DDEBB59B-FA2D-4D5E-ACBB-513346AE9EF3}"/>
                </a:ext>
              </a:extLst>
            </p:cNvPr>
            <p:cNvSpPr/>
            <p:nvPr/>
          </p:nvSpPr>
          <p:spPr>
            <a:xfrm>
              <a:off x="492071" y="117634"/>
              <a:ext cx="1968287" cy="172053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Pil: høyre 4">
              <a:extLst>
                <a:ext uri="{FF2B5EF4-FFF2-40B4-BE49-F238E27FC236}">
                  <a16:creationId xmlns:a16="http://schemas.microsoft.com/office/drawing/2014/main" id="{E81D10D4-98F5-4048-BE2A-AD621BBAD244}"/>
                </a:ext>
              </a:extLst>
            </p:cNvPr>
            <p:cNvSpPr txBox="1"/>
            <p:nvPr/>
          </p:nvSpPr>
          <p:spPr>
            <a:xfrm>
              <a:off x="984143" y="375714"/>
              <a:ext cx="959540" cy="12043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7620" rIns="1524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000" dirty="0"/>
                <a:t>Innen 15.mars </a:t>
              </a:r>
              <a:endParaRPr lang="nb-NO" sz="1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2730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44EE89-805A-429C-AE86-793A0EF9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41" y="644525"/>
            <a:ext cx="10080625" cy="1077209"/>
          </a:xfrm>
        </p:spPr>
        <p:txBody>
          <a:bodyPr/>
          <a:lstStyle/>
          <a:p>
            <a:r>
              <a:rPr lang="nb-NO" sz="2000" dirty="0">
                <a:solidFill>
                  <a:schemeClr val="bg1"/>
                </a:solidFill>
              </a:rPr>
              <a:t>Sak 13 /2021 </a:t>
            </a:r>
            <a:br>
              <a:rPr lang="nb-NO" sz="3600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Vedlegg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FDE03A4-2605-4FCE-AA7D-9DCA06D37C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18541" y="2463599"/>
            <a:ext cx="4889693" cy="414425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3308350" algn="l"/>
              </a:tabLst>
            </a:pPr>
            <a:r>
              <a:rPr lang="nb-NO" sz="1800" u="sng" dirty="0"/>
              <a:t>Maler  </a:t>
            </a:r>
            <a:r>
              <a:rPr lang="nb-NO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nb-NO" sz="1800" u="sng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nb-NO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xcel-skjema: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308350" algn="l"/>
              </a:tabLst>
            </a:pPr>
            <a:r>
              <a:rPr lang="nb-NO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-kriterier for ordningene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308350" algn="l"/>
              </a:tabLst>
            </a:pPr>
            <a:r>
              <a:rPr lang="nb-NO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-behovsmelding for eiere/virksomheter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308350" algn="l"/>
              </a:tabLst>
            </a:pPr>
            <a:r>
              <a:rPr lang="nb-NO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-beslutningsgrunnlag for kollektive tiltak fra kompetansenettverkene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308350" algn="l"/>
              </a:tabLst>
            </a:pPr>
            <a:r>
              <a:rPr lang="nb-NO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-beslutningsgrunnlag for individuelle tiltak fra kompetansenettverkene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308350" algn="l"/>
              </a:tabLst>
            </a:pPr>
            <a:r>
              <a:rPr lang="nb-NO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-beslutningsgrunnlag for kompetanseløftet fra kompetansenettverkene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C095FEC-540D-445B-A65B-4CD9093C64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4449" y="2590398"/>
            <a:ext cx="4881551" cy="4144259"/>
          </a:xfrm>
        </p:spPr>
        <p:txBody>
          <a:bodyPr/>
          <a:lstStyle/>
          <a:p>
            <a:r>
              <a:rPr lang="nb-NO" u="sng" dirty="0"/>
              <a:t>Mandat for samarbeidsforum</a:t>
            </a:r>
            <a:endParaRPr lang="nb-NO" dirty="0"/>
          </a:p>
          <a:p>
            <a:r>
              <a:rPr lang="nb-NO" dirty="0"/>
              <a:t> </a:t>
            </a:r>
          </a:p>
          <a:p>
            <a:r>
              <a:rPr lang="nb-NO" u="sng" dirty="0"/>
              <a:t>Samiske perspektiver i barnehagene i Trøndelag</a:t>
            </a:r>
            <a:endParaRPr lang="nb-NO" dirty="0"/>
          </a:p>
          <a:p>
            <a:r>
              <a:rPr lang="nb-NO" dirty="0"/>
              <a:t> </a:t>
            </a:r>
          </a:p>
          <a:p>
            <a:r>
              <a:rPr lang="nb-NO" u="sng" dirty="0"/>
              <a:t>Fakta om barnehagene i Trøndelag</a:t>
            </a:r>
            <a:endParaRPr lang="nb-NO" dirty="0"/>
          </a:p>
          <a:p>
            <a:r>
              <a:rPr lang="nb-NO" dirty="0"/>
              <a:t> 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7837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457365-4DF7-4786-8C8B-BE9967DFF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41" y="539891"/>
            <a:ext cx="10080625" cy="1077209"/>
          </a:xfrm>
        </p:spPr>
        <p:txBody>
          <a:bodyPr/>
          <a:lstStyle/>
          <a:p>
            <a:r>
              <a:rPr lang="nb-NO" sz="2000" dirty="0">
                <a:solidFill>
                  <a:schemeClr val="bg1"/>
                </a:solidFill>
              </a:rPr>
              <a:t>Sak 13 /2021  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                     Gruppearbeid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D5741E4-32B2-4101-923A-F488E6D39758}"/>
              </a:ext>
            </a:extLst>
          </p:cNvPr>
          <p:cNvSpPr txBox="1"/>
          <p:nvPr/>
        </p:nvSpPr>
        <p:spPr>
          <a:xfrm>
            <a:off x="1057540" y="25056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/>
              <a:t>Padlet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AA32721-0942-4FC2-B30B-334BA0FE060E}"/>
              </a:ext>
            </a:extLst>
          </p:cNvPr>
          <p:cNvSpPr txBox="1"/>
          <p:nvPr/>
        </p:nvSpPr>
        <p:spPr>
          <a:xfrm>
            <a:off x="1057540" y="3429000"/>
            <a:ext cx="914055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Hva tenker dere vi må drøfte nærmere i møte i samarbeidsforum 12.oktober?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Er det noe som er uforståelig? 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Er det noe dere er uenige i?</a:t>
            </a:r>
          </a:p>
        </p:txBody>
      </p:sp>
    </p:spTree>
    <p:extLst>
      <p:ext uri="{BB962C8B-B14F-4D97-AF65-F5344CB8AC3E}">
        <p14:creationId xmlns:p14="http://schemas.microsoft.com/office/powerpoint/2010/main" val="2548112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AF271F-2467-446B-BB51-396DD410F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Sak 14/2021 Supplerende tildelingsbrev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22D0FD9-B7AF-4303-8B28-84F731DEA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717" y="2164988"/>
            <a:ext cx="4828672" cy="4144259"/>
          </a:xfrm>
        </p:spPr>
        <p:txBody>
          <a:bodyPr/>
          <a:lstStyle/>
          <a:p>
            <a:r>
              <a:rPr lang="nb-NO" dirty="0"/>
              <a:t>Statsforvalteren I Trøndelag har mottatt </a:t>
            </a:r>
            <a:r>
              <a:rPr lang="nb-NO" b="1" dirty="0"/>
              <a:t>1 800 000 </a:t>
            </a:r>
            <a:r>
              <a:rPr lang="nb-NO" dirty="0"/>
              <a:t>i supplerende tildeling (25.06.21) til Regional ordning for kompetanseutvikling barnehage.</a:t>
            </a:r>
          </a:p>
          <a:p>
            <a:endParaRPr lang="nb-NO" dirty="0"/>
          </a:p>
          <a:p>
            <a:r>
              <a:rPr lang="nb-NO" dirty="0"/>
              <a:t>Samlet tildeling for 2021: </a:t>
            </a:r>
            <a:r>
              <a:rPr lang="nb-NO" b="1" dirty="0"/>
              <a:t>19 681 000   </a:t>
            </a:r>
            <a:r>
              <a:rPr lang="nb-NO" dirty="0"/>
              <a:t>(17 194 580 februar)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Samarbeidsforum beslutter innstilling i møte 12.10.21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BD042E9-7474-4BFE-8ACE-B2ED369F5F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5789" y="2158799"/>
            <a:ext cx="6071937" cy="4354296"/>
          </a:xfrm>
        </p:spPr>
        <p:txBody>
          <a:bodyPr/>
          <a:lstStyle/>
          <a:p>
            <a:r>
              <a:rPr lang="nb-NO" b="1" i="0" dirty="0">
                <a:solidFill>
                  <a:srgbClr val="4A0D17"/>
                </a:solidFill>
                <a:effectLst/>
                <a:latin typeface="Helvetica Neue"/>
              </a:rPr>
              <a:t>7.2. Samarbeidsforumets innstilling</a:t>
            </a:r>
            <a:br>
              <a:rPr lang="nb-NO" dirty="0"/>
            </a:br>
            <a:r>
              <a:rPr lang="nb-NO" dirty="0"/>
              <a:t>•	</a:t>
            </a:r>
            <a:r>
              <a:rPr lang="nb-NO" sz="1200" dirty="0"/>
              <a:t>Innstillingen skal gi en oversikt over hvordan aktørene i samarbeidsforum ønsker at midlene skal fordeles mellom de aktuelle tilskuddsmottakerne, hvilke tiltak som skal prioriteres, hvem som skal delta og tiltakenes varighet.</a:t>
            </a:r>
          </a:p>
          <a:p>
            <a:r>
              <a:rPr lang="nb-NO" sz="1200" dirty="0"/>
              <a:t>•	Prioriteringen av tiltak skal være forankret i en langsiktig felles plan i samarbeidsforumet for bruk av midlene i tilskuddsordningen.</a:t>
            </a:r>
          </a:p>
          <a:p>
            <a:r>
              <a:rPr lang="nb-NO" sz="1200" dirty="0"/>
              <a:t>•	Kompetansetiltakene i tilskuddsordningen kan sees i sammenheng og finansieres på tvers av kompetanseløftet og regional- og desentralisert ordning.</a:t>
            </a:r>
          </a:p>
          <a:p>
            <a:r>
              <a:rPr lang="nb-NO" sz="1200" dirty="0"/>
              <a:t>Midlene kan brukes til</a:t>
            </a:r>
          </a:p>
          <a:p>
            <a:r>
              <a:rPr lang="nb-NO" sz="1200" dirty="0"/>
              <a:t>•	å vurdere kompetansebehov</a:t>
            </a:r>
          </a:p>
          <a:p>
            <a:r>
              <a:rPr lang="nb-NO" sz="1200" dirty="0"/>
              <a:t>•	utvikle og planlegge kompetanseutviklingstiltak</a:t>
            </a:r>
          </a:p>
          <a:p>
            <a:r>
              <a:rPr lang="nb-NO" sz="1200" dirty="0"/>
              <a:t>•	gjennomføre og vurdere kompetanseutviklingstiltak.</a:t>
            </a:r>
          </a:p>
          <a:p>
            <a:r>
              <a:rPr lang="nb-NO" sz="1200" dirty="0"/>
              <a:t>Det er anledning til å bruke deler av midlene til en koordinatorfunksjon. I begrenset omfang.</a:t>
            </a:r>
          </a:p>
        </p:txBody>
      </p:sp>
    </p:spTree>
    <p:extLst>
      <p:ext uri="{BB962C8B-B14F-4D97-AF65-F5344CB8AC3E}">
        <p14:creationId xmlns:p14="http://schemas.microsoft.com/office/powerpoint/2010/main" val="205472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C2B5BE-315B-4CC8-B741-A5B751783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Supplerende tildeling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B80CF43-9542-41E5-A65A-21430A90F9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5704206" cy="4144259"/>
          </a:xfrm>
        </p:spPr>
        <p:txBody>
          <a:bodyPr/>
          <a:lstStyle/>
          <a:p>
            <a:pPr marL="457200" indent="-457200">
              <a:buAutoNum type="alphaLcParenR"/>
            </a:pPr>
            <a:r>
              <a:rPr lang="nb-NO" dirty="0"/>
              <a:t>Likt for alle: </a:t>
            </a:r>
            <a:r>
              <a:rPr lang="nb-NO" dirty="0" err="1"/>
              <a:t>Prorata</a:t>
            </a:r>
            <a:r>
              <a:rPr lang="nb-NO" dirty="0"/>
              <a:t>; 10% kommune + årsverkstildeling</a:t>
            </a:r>
          </a:p>
          <a:p>
            <a:pPr marL="457200" indent="-457200">
              <a:buAutoNum type="alphaLcParenR"/>
            </a:pPr>
            <a:r>
              <a:rPr lang="nb-NO" dirty="0" err="1"/>
              <a:t>Prorata</a:t>
            </a:r>
            <a:r>
              <a:rPr lang="nb-NO" dirty="0"/>
              <a:t> ut fra årsverkstildeling</a:t>
            </a:r>
          </a:p>
          <a:p>
            <a:pPr marL="457200" indent="-457200">
              <a:buAutoNum type="alphaLcParenR"/>
            </a:pPr>
            <a:r>
              <a:rPr lang="nb-NO" dirty="0"/>
              <a:t>ROS (Risiko og sårbarheter i kompetansenettverk/eiere/kommuner)</a:t>
            </a:r>
          </a:p>
          <a:p>
            <a:pPr marL="457200" indent="-457200">
              <a:buAutoNum type="alphaLcParenR"/>
            </a:pPr>
            <a:r>
              <a:rPr lang="nb-NO" dirty="0"/>
              <a:t>UH</a:t>
            </a:r>
          </a:p>
          <a:p>
            <a:pPr marL="457200" indent="-457200">
              <a:buAutoNum type="alphaLcParenR"/>
            </a:pPr>
            <a:r>
              <a:rPr lang="nb-NO" dirty="0"/>
              <a:t>Forespørsler om lokale tilretteleggingsmidler fra de som fikk i fjor</a:t>
            </a:r>
          </a:p>
          <a:p>
            <a:pPr marL="457200" indent="-457200">
              <a:buAutoNum type="alphaLcParenR"/>
            </a:pPr>
            <a:r>
              <a:rPr lang="nb-NO" dirty="0"/>
              <a:t>?</a:t>
            </a:r>
          </a:p>
          <a:p>
            <a:pPr marL="457200" indent="-457200">
              <a:buAutoNum type="alphaLcParenR"/>
            </a:pPr>
            <a:endParaRPr lang="nb-NO" dirty="0"/>
          </a:p>
          <a:p>
            <a:endParaRPr lang="nb-NO" dirty="0"/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25E09F63-23D8-4621-8E63-D3EE1151B9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525842"/>
              </p:ext>
            </p:extLst>
          </p:nvPr>
        </p:nvGraphicFramePr>
        <p:xfrm>
          <a:off x="6561220" y="2023930"/>
          <a:ext cx="5358063" cy="4144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686332" imgH="3705361" progId="Excel.Sheet.12">
                  <p:embed/>
                </p:oleObj>
              </mc:Choice>
              <mc:Fallback>
                <p:oleObj name="Worksheet" r:id="rId3" imgW="5686332" imgH="37053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61220" y="2023930"/>
                        <a:ext cx="5358063" cy="4144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178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C2F334-B31B-46D8-BAC0-D956ACAA6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Sak 15/2021 Eventuelt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9E9F759-F7BA-41E9-8CBE-3D7C351758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2664227" cy="4144259"/>
          </a:xfrm>
        </p:spPr>
        <p:txBody>
          <a:bodyPr/>
          <a:lstStyle/>
          <a:p>
            <a:r>
              <a:rPr lang="nb-NO" dirty="0"/>
              <a:t>Saker til 12. oktober</a:t>
            </a:r>
          </a:p>
          <a:p>
            <a:endParaRPr lang="nb-NO" dirty="0"/>
          </a:p>
          <a:p>
            <a:r>
              <a:rPr lang="nb-NO" dirty="0"/>
              <a:t>Eventuelt</a:t>
            </a: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3801DC13-4F58-410B-8908-C0CB3266F5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294357"/>
              </p:ext>
            </p:extLst>
          </p:nvPr>
        </p:nvGraphicFramePr>
        <p:xfrm>
          <a:off x="4948989" y="2158800"/>
          <a:ext cx="6177330" cy="4144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55343" imgH="4084827" progId="Word.Document.12">
                  <p:embed/>
                </p:oleObj>
              </mc:Choice>
              <mc:Fallback>
                <p:oleObj name="Document" r:id="rId3" imgW="5755343" imgH="40848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8989" y="2158800"/>
                        <a:ext cx="6177330" cy="4144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164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1C7E5A-F619-427B-92E4-51AF00A36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Agenda </a:t>
            </a:r>
            <a:br>
              <a:rPr lang="nb-NO" dirty="0">
                <a:solidFill>
                  <a:schemeClr val="bg1"/>
                </a:solidFill>
              </a:rPr>
            </a:br>
            <a:endParaRPr lang="nb-NO" dirty="0">
              <a:solidFill>
                <a:schemeClr val="bg1"/>
              </a:solidFill>
            </a:endParaRP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03C1A27F-D6AF-44D6-8A1C-E58AEE5AC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48317"/>
              </p:ext>
            </p:extLst>
          </p:nvPr>
        </p:nvGraphicFramePr>
        <p:xfrm>
          <a:off x="1055688" y="2425698"/>
          <a:ext cx="6619730" cy="40716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27009">
                  <a:extLst>
                    <a:ext uri="{9D8B030D-6E8A-4147-A177-3AD203B41FA5}">
                      <a16:colId xmlns:a16="http://schemas.microsoft.com/office/drawing/2014/main" val="534898009"/>
                    </a:ext>
                  </a:extLst>
                </a:gridCol>
                <a:gridCol w="1413055">
                  <a:extLst>
                    <a:ext uri="{9D8B030D-6E8A-4147-A177-3AD203B41FA5}">
                      <a16:colId xmlns:a16="http://schemas.microsoft.com/office/drawing/2014/main" val="820701909"/>
                    </a:ext>
                  </a:extLst>
                </a:gridCol>
                <a:gridCol w="3979666">
                  <a:extLst>
                    <a:ext uri="{9D8B030D-6E8A-4147-A177-3AD203B41FA5}">
                      <a16:colId xmlns:a16="http://schemas.microsoft.com/office/drawing/2014/main" val="682645820"/>
                    </a:ext>
                  </a:extLst>
                </a:gridCol>
              </a:tblGrid>
              <a:tr h="124775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nb-NO" sz="11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+mn-lt"/>
                        </a:rPr>
                        <a:t>09:00 – 09:45</a:t>
                      </a:r>
                      <a:endParaRPr lang="nb-N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nb-NO" sz="11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+mn-lt"/>
                        </a:rPr>
                        <a:t>Sak 13/2021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+mn-lt"/>
                        </a:rPr>
                        <a:t> </a:t>
                      </a:r>
                      <a:endParaRPr lang="nb-N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1100" b="1" dirty="0">
                          <a:effectLst/>
                          <a:latin typeface="+mn-lt"/>
                        </a:rPr>
                        <a:t>Velkommen!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Presentasjon fra arbeidsgruppenes arbeid: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Mandat for samarbeidsforum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Langsiktig plan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3037783"/>
                  </a:ext>
                </a:extLst>
              </a:tr>
              <a:tr h="26514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+mn-lt"/>
                        </a:rPr>
                        <a:t>09:45 – 10:00</a:t>
                      </a:r>
                      <a:endParaRPr lang="nb-N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+mn-lt"/>
                        </a:rPr>
                        <a:t>Pause</a:t>
                      </a:r>
                      <a:endParaRPr lang="nb-N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+mn-lt"/>
                        </a:rPr>
                        <a:t> </a:t>
                      </a:r>
                      <a:endParaRPr lang="nb-N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3568716"/>
                  </a:ext>
                </a:extLst>
              </a:tr>
              <a:tr h="26514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+mn-lt"/>
                        </a:rPr>
                        <a:t>10:00 – 10:45</a:t>
                      </a:r>
                      <a:endParaRPr lang="nb-N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+mn-lt"/>
                        </a:rPr>
                        <a:t>Forts. sak 13</a:t>
                      </a:r>
                      <a:endParaRPr lang="nb-N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Mandat og Langsiktig plan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-aktuelle problemstillinger til diskusjon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1236419"/>
                  </a:ext>
                </a:extLst>
              </a:tr>
              <a:tr h="26514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+mn-lt"/>
                        </a:rPr>
                        <a:t>10:45 - 10:55</a:t>
                      </a:r>
                      <a:endParaRPr lang="nb-N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+mn-lt"/>
                        </a:rPr>
                        <a:t>Pause</a:t>
                      </a:r>
                      <a:endParaRPr lang="nb-N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  <a:latin typeface="+mn-lt"/>
                        </a:rPr>
                        <a:t> </a:t>
                      </a:r>
                      <a:endParaRPr lang="nb-N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8086687"/>
                  </a:ext>
                </a:extLst>
              </a:tr>
              <a:tr h="15304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+mn-lt"/>
                        </a:rPr>
                        <a:t>10:55 – 11:30</a:t>
                      </a:r>
                      <a:endParaRPr lang="nb-N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+mn-lt"/>
                        </a:rPr>
                        <a:t>Sak 14/2021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nb-NO" sz="11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+mn-lt"/>
                        </a:rPr>
                        <a:t>Sak 15/2021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+mn-lt"/>
                        </a:rPr>
                        <a:t>Presentasjon av supplerende tildelingsbrev, 25.06.2021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+mn-lt"/>
                        </a:rPr>
                        <a:t>-forberedelse til beslutningssak 12.okt.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+mn-lt"/>
                        </a:rPr>
                        <a:t>Saker til møte 12.okt.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nb-NO" sz="11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  <a:latin typeface="+mn-lt"/>
                        </a:rPr>
                        <a:t>Eventuelt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nb-NO" sz="11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5504325"/>
                  </a:ext>
                </a:extLst>
              </a:tr>
            </a:tbl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4AFF4C15-104A-4854-9D29-C892EE6081AB}"/>
              </a:ext>
            </a:extLst>
          </p:cNvPr>
          <p:cNvSpPr txBox="1"/>
          <p:nvPr/>
        </p:nvSpPr>
        <p:spPr>
          <a:xfrm>
            <a:off x="993914" y="2056366"/>
            <a:ext cx="701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28.September  - møte i samarbeidsforum </a:t>
            </a:r>
            <a:r>
              <a:rPr lang="nb-NO" dirty="0" err="1"/>
              <a:t>Rekom</a:t>
            </a:r>
            <a:r>
              <a:rPr lang="nb-NO" dirty="0"/>
              <a:t> Trøndelag</a:t>
            </a:r>
          </a:p>
        </p:txBody>
      </p:sp>
    </p:spTree>
    <p:extLst>
      <p:ext uri="{BB962C8B-B14F-4D97-AF65-F5344CB8AC3E}">
        <p14:creationId xmlns:p14="http://schemas.microsoft.com/office/powerpoint/2010/main" val="51647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457365-4DF7-4786-8C8B-BE9967DFF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41" y="694150"/>
            <a:ext cx="10080625" cy="1077209"/>
          </a:xfrm>
        </p:spPr>
        <p:txBody>
          <a:bodyPr/>
          <a:lstStyle/>
          <a:p>
            <a:r>
              <a:rPr lang="nb-NO" sz="2000" dirty="0">
                <a:solidFill>
                  <a:schemeClr val="bg1"/>
                </a:solidFill>
              </a:rPr>
              <a:t>Sak 13 /2021  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Presentasjon av revidert mandat for samarbeidsforum og langsiktig plan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EC95603-729B-41A5-A333-6E2C238496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b="1" dirty="0"/>
              <a:t>Innretning i </a:t>
            </a:r>
            <a:r>
              <a:rPr lang="nb-NO" b="1" dirty="0" err="1"/>
              <a:t>Rekom</a:t>
            </a:r>
            <a:r>
              <a:rPr lang="nb-NO" b="1" dirty="0"/>
              <a:t> Trøndelag</a:t>
            </a:r>
          </a:p>
          <a:p>
            <a:endParaRPr lang="nb-NO" dirty="0"/>
          </a:p>
          <a:p>
            <a:r>
              <a:rPr lang="nb-NO" dirty="0"/>
              <a:t>-inndeling i regionale kompetansenettverk</a:t>
            </a:r>
          </a:p>
          <a:p>
            <a:endParaRPr lang="nb-NO" dirty="0"/>
          </a:p>
          <a:p>
            <a:r>
              <a:rPr lang="nb-NO" dirty="0"/>
              <a:t>-opprettet samarbeidsforum</a:t>
            </a:r>
          </a:p>
          <a:p>
            <a:endParaRPr lang="nb-NO" dirty="0"/>
          </a:p>
          <a:p>
            <a:r>
              <a:rPr lang="nb-NO" dirty="0"/>
              <a:t>-beskrivelse av rammer i langsiktig plan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2FE4623-5B21-452C-B6EA-D2639A827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768" y="1542759"/>
            <a:ext cx="5318755" cy="515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1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457365-4DF7-4786-8C8B-BE9967DFF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41" y="539891"/>
            <a:ext cx="10080625" cy="1077209"/>
          </a:xfrm>
        </p:spPr>
        <p:txBody>
          <a:bodyPr/>
          <a:lstStyle/>
          <a:p>
            <a:r>
              <a:rPr lang="nb-NO" sz="2000" dirty="0">
                <a:solidFill>
                  <a:schemeClr val="bg1"/>
                </a:solidFill>
              </a:rPr>
              <a:t>Sak 13 /2021  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Bakgrunn for revidering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4B861C7-7118-4B21-834F-C587C0DFD8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8300" y="2164989"/>
            <a:ext cx="10998199" cy="527412"/>
          </a:xfrm>
        </p:spPr>
        <p:txBody>
          <a:bodyPr/>
          <a:lstStyle/>
          <a:p>
            <a:r>
              <a:rPr lang="nb-NO" dirty="0"/>
              <a:t>Bakgrunn for revidering av dokumentene </a:t>
            </a:r>
            <a:r>
              <a:rPr lang="nb-NO" b="1" dirty="0"/>
              <a:t>mandat for samarbeidsforum </a:t>
            </a:r>
            <a:r>
              <a:rPr lang="nb-NO" dirty="0"/>
              <a:t>og </a:t>
            </a:r>
            <a:r>
              <a:rPr lang="nb-NO" b="1" dirty="0"/>
              <a:t>langsiktig plan 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DEBABF1-F504-4984-9E56-590129E6A93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59" y="2746216"/>
            <a:ext cx="4114800" cy="3843973"/>
          </a:xfrm>
          <a:prstGeom prst="rect">
            <a:avLst/>
          </a:prstGeom>
          <a:noFill/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7F38298-01D9-4309-9200-3EC3E9FD7E9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81" y="2800031"/>
            <a:ext cx="2956560" cy="373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8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457365-4DF7-4786-8C8B-BE9967DFF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41" y="539891"/>
            <a:ext cx="10080625" cy="1077209"/>
          </a:xfrm>
        </p:spPr>
        <p:txBody>
          <a:bodyPr/>
          <a:lstStyle/>
          <a:p>
            <a:r>
              <a:rPr lang="nb-NO" sz="2000" dirty="0">
                <a:solidFill>
                  <a:schemeClr val="bg1"/>
                </a:solidFill>
              </a:rPr>
              <a:t>Sak 13 /2021  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Bakgrunn for revidering</a:t>
            </a:r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475A14F-BF0D-4284-A987-D793E4BC61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2634889"/>
            <a:ext cx="10998199" cy="527412"/>
          </a:xfrm>
        </p:spPr>
        <p:txBody>
          <a:bodyPr/>
          <a:lstStyle/>
          <a:p>
            <a:r>
              <a:rPr lang="nb-NO" b="1" dirty="0">
                <a:solidFill>
                  <a:srgbClr val="000000"/>
                </a:solidFill>
              </a:rPr>
              <a:t>2 arbeidsgrupper nedsatt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A60BAA1-EE09-48CF-A10E-BB621FE16210}"/>
              </a:ext>
            </a:extLst>
          </p:cNvPr>
          <p:cNvSpPr txBox="1">
            <a:spLocks/>
          </p:cNvSpPr>
          <p:nvPr/>
        </p:nvSpPr>
        <p:spPr>
          <a:xfrm>
            <a:off x="1057541" y="2173850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b="1" dirty="0"/>
          </a:p>
          <a:p>
            <a:endParaRPr lang="nb-NO" b="1" dirty="0"/>
          </a:p>
          <a:p>
            <a:endParaRPr lang="nb-NO" b="1" dirty="0"/>
          </a:p>
          <a:p>
            <a:endParaRPr lang="nb-NO" b="1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A346C8B6-7AEE-4A43-AC23-8C2F971548CE}"/>
              </a:ext>
            </a:extLst>
          </p:cNvPr>
          <p:cNvSpPr txBox="1">
            <a:spLocks/>
          </p:cNvSpPr>
          <p:nvPr/>
        </p:nvSpPr>
        <p:spPr>
          <a:xfrm>
            <a:off x="749301" y="2326250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800" dirty="0">
              <a:solidFill>
                <a:srgbClr val="000000"/>
              </a:solidFill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1800" dirty="0">
              <a:solidFill>
                <a:srgbClr val="000000"/>
              </a:solidFill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1800" dirty="0">
              <a:solidFill>
                <a:srgbClr val="000000"/>
              </a:solidFill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8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A</a:t>
            </a:r>
            <a:r>
              <a:rPr lang="nb-NO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rbeidsgruppe, tilskuddsordning:</a:t>
            </a:r>
          </a:p>
          <a:p>
            <a:r>
              <a:rPr lang="nb-NO" sz="18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-</a:t>
            </a:r>
            <a:r>
              <a:rPr lang="nb-NO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skal arbeide frem en mal for innstilling der føringer i retningslinjer for tilskuddsordningen inngår, samt revidere langsiktig plan for kompetanseutvikling og mandat for samarbeidsforum. </a:t>
            </a:r>
            <a:endParaRPr lang="nb-NO" sz="1800" dirty="0">
              <a:solidFill>
                <a:srgbClr val="000000"/>
              </a:solidFill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  <a:p>
            <a:endParaRPr lang="nb-NO" dirty="0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FFF3A75-F304-4574-A674-BAA9BB901842}"/>
              </a:ext>
            </a:extLst>
          </p:cNvPr>
          <p:cNvSpPr txBox="1">
            <a:spLocks/>
          </p:cNvSpPr>
          <p:nvPr/>
        </p:nvSpPr>
        <p:spPr>
          <a:xfrm>
            <a:off x="6397166" y="2326250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18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1800" dirty="0">
              <a:solidFill>
                <a:srgbClr val="000000"/>
              </a:solidFill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Arbeidsgruppe om samiske perspektiver:</a:t>
            </a:r>
          </a:p>
          <a:p>
            <a:r>
              <a:rPr lang="nb-NO" sz="18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nb-NO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nb-NO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 forsla</a:t>
            </a:r>
            <a:r>
              <a:rPr lang="nb-NO" sz="18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 til samarbeidsforums arbeid med å sikre at de samiske </a:t>
            </a:r>
            <a:r>
              <a:rPr lang="nb-NO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perspektivene blir ivaretatt</a:t>
            </a:r>
            <a:r>
              <a:rPr lang="nb-NO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 </a:t>
            </a:r>
            <a:endParaRPr lang="nb-NO" b="1" dirty="0">
              <a:solidFill>
                <a:srgbClr val="000000"/>
              </a:solidFill>
            </a:endParaRP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143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457365-4DF7-4786-8C8B-BE9967DFF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41" y="539891"/>
            <a:ext cx="10080625" cy="1077209"/>
          </a:xfrm>
        </p:spPr>
        <p:txBody>
          <a:bodyPr/>
          <a:lstStyle/>
          <a:p>
            <a:r>
              <a:rPr lang="nb-NO" sz="2000" dirty="0">
                <a:solidFill>
                  <a:schemeClr val="bg1"/>
                </a:solidFill>
              </a:rPr>
              <a:t>Sak 13 /2021  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Mandat for samarbeidsforum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8C2001F-53BB-4D35-B4EE-51D3224E3598}"/>
              </a:ext>
            </a:extLst>
          </p:cNvPr>
          <p:cNvSpPr txBox="1"/>
          <p:nvPr/>
        </p:nvSpPr>
        <p:spPr>
          <a:xfrm>
            <a:off x="762000" y="2377986"/>
            <a:ext cx="103761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Samarbeidsforum skal sikre medvirkning for aktørene i ordningen. </a:t>
            </a:r>
          </a:p>
          <a:p>
            <a:endParaRPr lang="nb-NO" dirty="0"/>
          </a:p>
          <a:p>
            <a:r>
              <a:rPr lang="nb-NO" dirty="0"/>
              <a:t>Mandatet bygger på Retningslinjer for tilskuddsordning for lokal kompetanseutvikling i barnehage og grunnopplæring.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1175657-B4EB-450A-9A92-13669C7C4231}"/>
              </a:ext>
            </a:extLst>
          </p:cNvPr>
          <p:cNvSpPr txBox="1"/>
          <p:nvPr/>
        </p:nvSpPr>
        <p:spPr>
          <a:xfrm>
            <a:off x="762000" y="3548864"/>
            <a:ext cx="1037616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  <a:p>
            <a:r>
              <a:rPr lang="nb-NO" dirty="0"/>
              <a:t>Mandatet inneholder:</a:t>
            </a:r>
          </a:p>
          <a:p>
            <a:pPr>
              <a:spcAft>
                <a:spcPts val="600"/>
              </a:spcAft>
            </a:pPr>
            <a:r>
              <a:rPr lang="nb-NO" dirty="0"/>
              <a:t>- hvem som er representanter i samarbeidsforum</a:t>
            </a:r>
          </a:p>
          <a:p>
            <a:pPr marL="285750" indent="-285750">
              <a:buFontTx/>
              <a:buChar char="-"/>
            </a:pPr>
            <a:r>
              <a:rPr lang="nb-NO" dirty="0"/>
              <a:t>samarbeidsforumets oppgaver</a:t>
            </a:r>
          </a:p>
          <a:p>
            <a:pPr marL="360000" indent="-285750">
              <a:buFont typeface="Arial" panose="020B0604020202020204" pitchFamily="34" charset="0"/>
              <a:buChar char="•"/>
            </a:pPr>
            <a:r>
              <a:rPr lang="nb-NO" dirty="0"/>
              <a:t>Årlig innstilling</a:t>
            </a:r>
          </a:p>
          <a:p>
            <a:pPr marL="3600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/>
              <a:t>Langsiktig plan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nb-NO" dirty="0"/>
              <a:t>Gjeldende periode, 2022-2025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nb-NO" dirty="0"/>
              <a:t>Omfang, 4 møter i året, inkl. fellesmøter med </a:t>
            </a:r>
            <a:r>
              <a:rPr lang="nb-NO" dirty="0" err="1"/>
              <a:t>Dekom</a:t>
            </a:r>
            <a:endParaRPr lang="nb-NO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nb-NO" dirty="0"/>
              <a:t>Kort om representantenes rolle i samarbeidsforum</a:t>
            </a:r>
          </a:p>
        </p:txBody>
      </p:sp>
    </p:spTree>
    <p:extLst>
      <p:ext uri="{BB962C8B-B14F-4D97-AF65-F5344CB8AC3E}">
        <p14:creationId xmlns:p14="http://schemas.microsoft.com/office/powerpoint/2010/main" val="1827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457365-4DF7-4786-8C8B-BE9967DFF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41" y="539891"/>
            <a:ext cx="10080625" cy="1077209"/>
          </a:xfrm>
        </p:spPr>
        <p:txBody>
          <a:bodyPr/>
          <a:lstStyle/>
          <a:p>
            <a:r>
              <a:rPr lang="nb-NO" sz="2000" dirty="0">
                <a:solidFill>
                  <a:schemeClr val="bg1"/>
                </a:solidFill>
              </a:rPr>
              <a:t>Sak 13 /2021  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                     Refleksjon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D5741E4-32B2-4101-923A-F488E6D39758}"/>
              </a:ext>
            </a:extLst>
          </p:cNvPr>
          <p:cNvSpPr txBox="1"/>
          <p:nvPr/>
        </p:nvSpPr>
        <p:spPr>
          <a:xfrm>
            <a:off x="1057540" y="2159983"/>
            <a:ext cx="98929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  <a:p>
            <a:endParaRPr lang="nb-NO" dirty="0"/>
          </a:p>
          <a:p>
            <a:r>
              <a:rPr lang="nb-NO" b="1" dirty="0"/>
              <a:t>Er det slik representasjon som best beskriver deres rolle i </a:t>
            </a:r>
            <a:r>
              <a:rPr lang="nb-NO" b="1" u="sng" dirty="0"/>
              <a:t>samarbeidsforum</a:t>
            </a:r>
            <a:r>
              <a:rPr lang="nb-NO" b="1" dirty="0"/>
              <a:t>?</a:t>
            </a:r>
          </a:p>
          <a:p>
            <a:r>
              <a:rPr lang="nb-NO" b="1" dirty="0"/>
              <a:t>-hvis ikke skriv inn forslag på tekst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AA32721-0942-4FC2-B30B-334BA0FE060E}"/>
              </a:ext>
            </a:extLst>
          </p:cNvPr>
          <p:cNvSpPr txBox="1"/>
          <p:nvPr/>
        </p:nvSpPr>
        <p:spPr>
          <a:xfrm>
            <a:off x="1169052" y="5026783"/>
            <a:ext cx="91405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En og en, eller felles ved bordet		       10 min</a:t>
            </a:r>
          </a:p>
          <a:p>
            <a:endParaRPr lang="nb-NO" dirty="0"/>
          </a:p>
          <a:p>
            <a:r>
              <a:rPr lang="nb-NO" dirty="0"/>
              <a:t>Skriv inn i arkene som ligger på bordene, vi vil samle inn dette i pausen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019E65A-C020-4DBA-8BEC-F5A2C5440F96}"/>
              </a:ext>
            </a:extLst>
          </p:cNvPr>
          <p:cNvSpPr txBox="1"/>
          <p:nvPr/>
        </p:nvSpPr>
        <p:spPr>
          <a:xfrm>
            <a:off x="1057540" y="2932575"/>
            <a:ext cx="91405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Generelt om mandat for samarbeidsforum; </a:t>
            </a:r>
            <a:r>
              <a:rPr lang="nb-NO" b="1" dirty="0"/>
              <a:t>er det noe dere savner?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6794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457365-4DF7-4786-8C8B-BE9967DFF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41" y="539891"/>
            <a:ext cx="10080625" cy="1077209"/>
          </a:xfrm>
        </p:spPr>
        <p:txBody>
          <a:bodyPr/>
          <a:lstStyle/>
          <a:p>
            <a:r>
              <a:rPr lang="nb-NO" sz="2000" dirty="0">
                <a:solidFill>
                  <a:schemeClr val="bg1"/>
                </a:solidFill>
              </a:rPr>
              <a:t>Sak 13 /2021  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Langsiktig plan </a:t>
            </a:r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4A34C648-E6E2-42AD-B552-95E0DA9A48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4507" y="2923150"/>
            <a:ext cx="4889693" cy="4144259"/>
          </a:xfrm>
        </p:spPr>
        <p:txBody>
          <a:bodyPr/>
          <a:lstStyle/>
          <a:p>
            <a:r>
              <a:rPr lang="nb-NO" dirty="0"/>
              <a:t>Beskrivelse av ordningene</a:t>
            </a:r>
          </a:p>
          <a:p>
            <a:endParaRPr lang="nb-NO" dirty="0"/>
          </a:p>
          <a:p>
            <a:r>
              <a:rPr lang="nb-NO" dirty="0"/>
              <a:t>Aktørenes roller og ansvar</a:t>
            </a:r>
          </a:p>
          <a:p>
            <a:endParaRPr lang="nb-NO" dirty="0"/>
          </a:p>
          <a:p>
            <a:r>
              <a:rPr lang="nb-NO" dirty="0"/>
              <a:t>Aktørenes oppgaver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A0AAC22-4806-4CD7-8039-7D95CD758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73850"/>
            <a:ext cx="4889416" cy="4145639"/>
          </a:xfrm>
          <a:prstGeom prst="rect">
            <a:avLst/>
          </a:prstGeom>
        </p:spPr>
      </p:pic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E54F9D67-C994-4E0A-A144-C521FD8F3CE5}"/>
              </a:ext>
            </a:extLst>
          </p:cNvPr>
          <p:cNvSpPr txBox="1">
            <a:spLocks/>
          </p:cNvSpPr>
          <p:nvPr/>
        </p:nvSpPr>
        <p:spPr>
          <a:xfrm>
            <a:off x="6096000" y="2923149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Innretning og forvaltning</a:t>
            </a:r>
          </a:p>
          <a:p>
            <a:endParaRPr lang="nb-NO" dirty="0"/>
          </a:p>
          <a:p>
            <a:r>
              <a:rPr lang="nb-NO" dirty="0"/>
              <a:t>Bruk av midler</a:t>
            </a:r>
          </a:p>
          <a:p>
            <a:endParaRPr lang="nb-NO" dirty="0"/>
          </a:p>
          <a:p>
            <a:r>
              <a:rPr lang="nb-NO" dirty="0"/>
              <a:t>Saksgang</a:t>
            </a:r>
          </a:p>
          <a:p>
            <a:endParaRPr lang="nb-NO" dirty="0"/>
          </a:p>
          <a:p>
            <a:r>
              <a:rPr lang="nb-NO" dirty="0"/>
              <a:t>Vedlegg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934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44EE89-805A-429C-AE86-793A0EF9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41" y="644525"/>
            <a:ext cx="10080625" cy="1077209"/>
          </a:xfrm>
        </p:spPr>
        <p:txBody>
          <a:bodyPr/>
          <a:lstStyle/>
          <a:p>
            <a:r>
              <a:rPr lang="nb-NO" sz="2000" dirty="0">
                <a:solidFill>
                  <a:schemeClr val="bg1"/>
                </a:solidFill>
              </a:rPr>
              <a:t>Sak 13 /2021 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Beskrivelse av ordningene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FDE03A4-2605-4FCE-AA7D-9DCA06D37C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2100" y="2423842"/>
            <a:ext cx="4889693" cy="414425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b-NO" dirty="0"/>
              <a:t>Statlige kompetansemidler</a:t>
            </a:r>
          </a:p>
          <a:p>
            <a:pPr>
              <a:spcAft>
                <a:spcPts val="1200"/>
              </a:spcAft>
            </a:pPr>
            <a:r>
              <a:rPr lang="nb-NO" dirty="0"/>
              <a:t>-barnehagetilbud av høy kvalitet</a:t>
            </a:r>
          </a:p>
          <a:p>
            <a:pPr>
              <a:spcAft>
                <a:spcPts val="1200"/>
              </a:spcAft>
            </a:pPr>
            <a:r>
              <a:rPr lang="nb-NO" dirty="0"/>
              <a:t>-styrket samarbeid gjennom partnerskap</a:t>
            </a:r>
          </a:p>
          <a:p>
            <a:pPr>
              <a:spcAft>
                <a:spcPts val="1200"/>
              </a:spcAft>
            </a:pPr>
            <a:r>
              <a:rPr lang="nb-NO" dirty="0"/>
              <a:t>-ulike samarbeidsarenaer</a:t>
            </a:r>
          </a:p>
          <a:p>
            <a:pPr>
              <a:spcAft>
                <a:spcPts val="1200"/>
              </a:spcAft>
            </a:pPr>
            <a:r>
              <a:rPr lang="nb-NO" dirty="0"/>
              <a:t>-samiske perspektiver (vedlegg)</a:t>
            </a:r>
          </a:p>
          <a:p>
            <a:pPr>
              <a:spcAft>
                <a:spcPts val="1200"/>
              </a:spcAft>
            </a:pPr>
            <a:r>
              <a:rPr lang="nb-NO" dirty="0"/>
              <a:t>-kompetanseløftet - innlemmet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242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2094C8DF-00B1-4065-8FE8-6E30EECB7C09}" vid="{A9EE5780-C65E-43C9-A994-4300B8666DF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1304</TotalTime>
  <Words>2948</Words>
  <Application>Microsoft Office PowerPoint</Application>
  <PresentationFormat>Widescreen</PresentationFormat>
  <Paragraphs>408</Paragraphs>
  <Slides>19</Slides>
  <Notes>19</Notes>
  <HiddenSlides>0</HiddenSlides>
  <MMClips>0</MMClips>
  <ScaleCrop>false</ScaleCrop>
  <HeadingPairs>
    <vt:vector size="8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2</vt:i4>
      </vt:variant>
      <vt:variant>
        <vt:lpstr>Lysbildetitler</vt:lpstr>
      </vt:variant>
      <vt:variant>
        <vt:i4>19</vt:i4>
      </vt:variant>
    </vt:vector>
  </HeadingPairs>
  <TitlesOfParts>
    <vt:vector size="29" baseType="lpstr">
      <vt:lpstr>Arial</vt:lpstr>
      <vt:lpstr>Calibri</vt:lpstr>
      <vt:lpstr>Helvetica Neue</vt:lpstr>
      <vt:lpstr>Open Sans</vt:lpstr>
      <vt:lpstr>Open Sans Light</vt:lpstr>
      <vt:lpstr>Open Sans SemiBold</vt:lpstr>
      <vt:lpstr>Verdana</vt:lpstr>
      <vt:lpstr>Office-tema</vt:lpstr>
      <vt:lpstr>Document</vt:lpstr>
      <vt:lpstr>Worksheet</vt:lpstr>
      <vt:lpstr>PowerPoint-presentasjon</vt:lpstr>
      <vt:lpstr>Agenda  </vt:lpstr>
      <vt:lpstr>Sak 13 /2021   Presentasjon av revidert mandat for samarbeidsforum og langsiktig plan</vt:lpstr>
      <vt:lpstr>Sak 13 /2021   Bakgrunn for revidering</vt:lpstr>
      <vt:lpstr>Sak 13 /2021   Bakgrunn for revidering</vt:lpstr>
      <vt:lpstr>Sak 13 /2021   Mandat for samarbeidsforum</vt:lpstr>
      <vt:lpstr>Sak 13 /2021                        Refleksjon</vt:lpstr>
      <vt:lpstr>Sak 13 /2021   Langsiktig plan </vt:lpstr>
      <vt:lpstr>Sak 13 /2021  Beskrivelse av ordningene</vt:lpstr>
      <vt:lpstr>Sak 13 /2021  Aktørenes rolle, ansvar og oppgaver</vt:lpstr>
      <vt:lpstr>Sak 13 /2021                        Refleksjon</vt:lpstr>
      <vt:lpstr>Sak 13 /2021  Bruk av midler</vt:lpstr>
      <vt:lpstr>Sak 13 /2021  Synliggjøring av midler, stipulere kostnader </vt:lpstr>
      <vt:lpstr>Sak 13 /2021  Saksgang</vt:lpstr>
      <vt:lpstr>Sak 13 /2021  Vedlegg</vt:lpstr>
      <vt:lpstr>Sak 13 /2021                        Gruppearbeid</vt:lpstr>
      <vt:lpstr>Sak 14/2021 Supplerende tildelingsbrev </vt:lpstr>
      <vt:lpstr>Supplerende tildeling</vt:lpstr>
      <vt:lpstr>Sak 15/2021 Eventuelt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Lyng, Ragnhild Sperstad</dc:creator>
  <cp:lastModifiedBy>Sunnset, Berit</cp:lastModifiedBy>
  <cp:revision>58</cp:revision>
  <cp:lastPrinted>2021-09-27T14:58:29Z</cp:lastPrinted>
  <dcterms:created xsi:type="dcterms:W3CDTF">2021-09-06T07:06:55Z</dcterms:created>
  <dcterms:modified xsi:type="dcterms:W3CDTF">2021-10-01T12:38:52Z</dcterms:modified>
</cp:coreProperties>
</file>