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300" r:id="rId2"/>
    <p:sldId id="283" r:id="rId3"/>
    <p:sldId id="302" r:id="rId4"/>
    <p:sldId id="301" r:id="rId5"/>
    <p:sldId id="303" r:id="rId6"/>
    <p:sldId id="263" r:id="rId7"/>
    <p:sldId id="310" r:id="rId8"/>
    <p:sldId id="295" r:id="rId9"/>
    <p:sldId id="286" r:id="rId10"/>
    <p:sldId id="296" r:id="rId11"/>
    <p:sldId id="269" r:id="rId12"/>
    <p:sldId id="274" r:id="rId13"/>
    <p:sldId id="270" r:id="rId14"/>
    <p:sldId id="311" r:id="rId15"/>
    <p:sldId id="275" r:id="rId16"/>
    <p:sldId id="280" r:id="rId17"/>
    <p:sldId id="309" r:id="rId18"/>
    <p:sldId id="289" r:id="rId19"/>
    <p:sldId id="315" r:id="rId20"/>
    <p:sldId id="293" r:id="rId21"/>
    <p:sldId id="313" r:id="rId22"/>
    <p:sldId id="314" r:id="rId23"/>
    <p:sldId id="304" r:id="rId24"/>
    <p:sldId id="305" r:id="rId25"/>
    <p:sldId id="306" r:id="rId26"/>
    <p:sldId id="307" r:id="rId27"/>
    <p:sldId id="308" r:id="rId28"/>
    <p:sldId id="262" r:id="rId29"/>
  </p:sldIdLst>
  <p:sldSz cx="9144000" cy="6858000" type="screen4x3"/>
  <p:notesSz cx="6797675" cy="9928225"/>
  <p:defaultTextStyle>
    <a:defPPr>
      <a:defRPr lang="nn-NO"/>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napToObjects="1">
      <p:cViewPr varScale="1">
        <p:scale>
          <a:sx n="86" d="100"/>
          <a:sy n="86" d="100"/>
        </p:scale>
        <p:origin x="1339" y="5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nn-NO" dirty="0">
              <a:latin typeface="Arial" pitchFamily="34" charset="0"/>
            </a:endParaRPr>
          </a:p>
        </p:txBody>
      </p:sp>
      <p:sp>
        <p:nvSpPr>
          <p:cNvPr id="3" name="Plassholder for dato 2"/>
          <p:cNvSpPr>
            <a:spLocks noGrp="1"/>
          </p:cNvSpPr>
          <p:nvPr>
            <p:ph type="dt" sz="quarter"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510E7342-4673-48F3-A312-291235E49FD9}" type="datetime1">
              <a:rPr lang="nn-NO">
                <a:latin typeface="Arial" pitchFamily="34" charset="0"/>
              </a:rPr>
              <a:pPr/>
              <a:t>04.12.2019</a:t>
            </a:fld>
            <a:endParaRPr lang="nn-NO" dirty="0">
              <a:latin typeface="Arial" pitchFamily="34" charset="0"/>
            </a:endParaRPr>
          </a:p>
        </p:txBody>
      </p:sp>
      <p:sp>
        <p:nvSpPr>
          <p:cNvPr id="4" name="Plassholder for bunntekst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nn-NO" dirty="0">
              <a:latin typeface="Arial" pitchFamily="34" charset="0"/>
            </a:endParaRPr>
          </a:p>
        </p:txBody>
      </p:sp>
      <p:sp>
        <p:nvSpPr>
          <p:cNvPr id="5" name="Plassholder for lysbildenummer 4"/>
          <p:cNvSpPr>
            <a:spLocks noGrp="1"/>
          </p:cNvSpPr>
          <p:nvPr>
            <p:ph type="sldNum" sz="quarter" idx="3"/>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BF7B519-3ADB-429A-9F2A-4A6C47698012}" type="slidenum">
              <a:rPr lang="nn-NO">
                <a:latin typeface="Arial" pitchFamily="34" charset="0"/>
              </a:rPr>
              <a:pPr/>
              <a:t>‹#›</a:t>
            </a:fld>
            <a:endParaRPr lang="nn-NO" dirty="0">
              <a:latin typeface="Arial" pitchFamily="34" charset="0"/>
            </a:endParaRPr>
          </a:p>
        </p:txBody>
      </p:sp>
    </p:spTree>
    <p:extLst>
      <p:ext uri="{BB962C8B-B14F-4D97-AF65-F5344CB8AC3E}">
        <p14:creationId xmlns:p14="http://schemas.microsoft.com/office/powerpoint/2010/main" val="36991927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smtClean="0">
                <a:latin typeface="Arial" pitchFamily="34" charset="0"/>
                <a:ea typeface="+mn-ea"/>
              </a:defRPr>
            </a:lvl1pPr>
          </a:lstStyle>
          <a:p>
            <a:pPr>
              <a:defRPr/>
            </a:pPr>
            <a:endParaRPr lang="nn-NO" dirty="0"/>
          </a:p>
        </p:txBody>
      </p:sp>
      <p:sp>
        <p:nvSpPr>
          <p:cNvPr id="3" name="Plassholder for dato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fld id="{04EB60CC-B24A-472F-8524-AE3BC8DB8CF9}" type="datetime1">
              <a:rPr lang="nn-NO" smtClean="0"/>
              <a:pPr/>
              <a:t>04.12.2019</a:t>
            </a:fld>
            <a:endParaRPr lang="nn-NO" dirty="0"/>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nn-NO" noProof="0" dirty="0"/>
          </a:p>
        </p:txBody>
      </p:sp>
      <p:sp>
        <p:nvSpPr>
          <p:cNvPr id="5" name="Plassholder for notater 4"/>
          <p:cNvSpPr>
            <a:spLocks noGrp="1"/>
          </p:cNvSpPr>
          <p:nvPr>
            <p:ph type="body" sz="quarter" idx="3"/>
          </p:nvPr>
        </p:nvSpPr>
        <p:spPr>
          <a:xfrm>
            <a:off x="679768" y="4715907"/>
            <a:ext cx="5438140" cy="4467701"/>
          </a:xfrm>
          <a:prstGeom prst="rect">
            <a:avLst/>
          </a:prstGeom>
        </p:spPr>
        <p:txBody>
          <a:bodyPr vert="horz" wrap="square" lIns="91440" tIns="45720" rIns="91440" bIns="45720" numCol="1" anchor="t" anchorCtr="0" compatLnSpc="1">
            <a:prstTxWarp prst="textNoShape">
              <a:avLst/>
            </a:prstTxWarp>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sp>
        <p:nvSpPr>
          <p:cNvPr id="6" name="Plassholder for bunntekst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smtClean="0">
                <a:latin typeface="Arial" pitchFamily="34" charset="0"/>
                <a:ea typeface="+mn-ea"/>
              </a:defRPr>
            </a:lvl1pPr>
          </a:lstStyle>
          <a:p>
            <a:pPr>
              <a:defRPr/>
            </a:pPr>
            <a:endParaRPr lang="nn-NO" dirty="0"/>
          </a:p>
        </p:txBody>
      </p:sp>
      <p:sp>
        <p:nvSpPr>
          <p:cNvPr id="7" name="Plassholder for lysbildenumm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600F8E68-F9BC-46D8-B849-4A3808FB851D}" type="slidenum">
              <a:rPr lang="nn-NO" smtClean="0"/>
              <a:pPr/>
              <a:t>‹#›</a:t>
            </a:fld>
            <a:endParaRPr lang="nn-NO" dirty="0"/>
          </a:p>
        </p:txBody>
      </p:sp>
    </p:spTree>
    <p:extLst>
      <p:ext uri="{BB962C8B-B14F-4D97-AF65-F5344CB8AC3E}">
        <p14:creationId xmlns:p14="http://schemas.microsoft.com/office/powerpoint/2010/main" val="2870174177"/>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Arial" pitchFamily="34" charset="0"/>
        <a:ea typeface="ＭＳ Ｐゴシック" charset="-128"/>
        <a:cs typeface="+mn-cs"/>
      </a:defRPr>
    </a:lvl1pPr>
    <a:lvl2pPr marL="457200" algn="l" defTabSz="457200" rtl="0" fontAlgn="base">
      <a:spcBef>
        <a:spcPct val="30000"/>
      </a:spcBef>
      <a:spcAft>
        <a:spcPct val="0"/>
      </a:spcAft>
      <a:defRPr sz="1200" kern="1200">
        <a:solidFill>
          <a:schemeClr val="tx1"/>
        </a:solidFill>
        <a:latin typeface="Arial" pitchFamily="34" charset="0"/>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Arial" pitchFamily="34" charset="0"/>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Arial" pitchFamily="34" charset="0"/>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00F8E68-F9BC-46D8-B849-4A3808FB851D}" type="slidenum">
              <a:rPr lang="nn-NO" smtClean="0"/>
              <a:pPr/>
              <a:t>2</a:t>
            </a:fld>
            <a:endParaRPr lang="nn-NO" dirty="0"/>
          </a:p>
        </p:txBody>
      </p:sp>
    </p:spTree>
    <p:extLst>
      <p:ext uri="{BB962C8B-B14F-4D97-AF65-F5344CB8AC3E}">
        <p14:creationId xmlns:p14="http://schemas.microsoft.com/office/powerpoint/2010/main" val="387757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ble brukt i fjor, og</a:t>
            </a:r>
            <a:r>
              <a:rPr lang="nb-NO" baseline="0" dirty="0"/>
              <a:t> den er kanskje god for å illustrere forskjellen mellom oss og Datatilsynet?</a:t>
            </a:r>
            <a:endParaRPr lang="nb-NO" dirty="0"/>
          </a:p>
        </p:txBody>
      </p:sp>
      <p:sp>
        <p:nvSpPr>
          <p:cNvPr id="4" name="Plassholder for lysbildenummer 3"/>
          <p:cNvSpPr>
            <a:spLocks noGrp="1"/>
          </p:cNvSpPr>
          <p:nvPr>
            <p:ph type="sldNum" sz="quarter" idx="10"/>
          </p:nvPr>
        </p:nvSpPr>
        <p:spPr/>
        <p:txBody>
          <a:bodyPr/>
          <a:lstStyle/>
          <a:p>
            <a:pPr>
              <a:defRPr/>
            </a:pPr>
            <a:fld id="{0A22B481-5EC1-41AA-9926-C0062C4E9191}" type="slidenum">
              <a:rPr lang="nn-NO" smtClean="0"/>
              <a:pPr>
                <a:defRPr/>
              </a:pPr>
              <a:t>3</a:t>
            </a:fld>
            <a:endParaRPr lang="nn-NO" dirty="0"/>
          </a:p>
        </p:txBody>
      </p:sp>
    </p:spTree>
    <p:extLst>
      <p:ext uri="{BB962C8B-B14F-4D97-AF65-F5344CB8AC3E}">
        <p14:creationId xmlns:p14="http://schemas.microsoft.com/office/powerpoint/2010/main" val="130509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b-NO" sz="1200" b="1" dirty="0"/>
              <a:t>Forsvarlig</a:t>
            </a:r>
            <a:r>
              <a:rPr lang="nb-NO" sz="1200" b="1" baseline="0" dirty="0"/>
              <a:t> virksomhet </a:t>
            </a:r>
            <a:r>
              <a:rPr lang="nb-NO" sz="1200" dirty="0"/>
              <a:t>er å planlegge for </a:t>
            </a:r>
            <a:r>
              <a:rPr lang="nb-NO" sz="1200" u="sng" dirty="0"/>
              <a:t>gode</a:t>
            </a:r>
            <a:r>
              <a:rPr lang="nb-NO" sz="1200" dirty="0"/>
              <a:t> tjenester: - ivaretar pasientsikkerheten, - avdekker og håndterer risiko, - involverer dem det gjelder. </a:t>
            </a:r>
          </a:p>
          <a:p>
            <a:endParaRPr lang="nb-NO" dirty="0"/>
          </a:p>
          <a:p>
            <a:endParaRPr lang="nb-NO" dirty="0"/>
          </a:p>
        </p:txBody>
      </p:sp>
      <p:sp>
        <p:nvSpPr>
          <p:cNvPr id="4" name="Plassholder for lysbildenummer 3"/>
          <p:cNvSpPr>
            <a:spLocks noGrp="1"/>
          </p:cNvSpPr>
          <p:nvPr>
            <p:ph type="sldNum" sz="quarter" idx="10"/>
          </p:nvPr>
        </p:nvSpPr>
        <p:spPr/>
        <p:txBody>
          <a:bodyPr/>
          <a:lstStyle/>
          <a:p>
            <a:pPr>
              <a:defRPr/>
            </a:pPr>
            <a:fld id="{0A22B481-5EC1-41AA-9926-C0062C4E9191}" type="slidenum">
              <a:rPr lang="nn-NO" smtClean="0"/>
              <a:pPr>
                <a:defRPr/>
              </a:pPr>
              <a:t>4</a:t>
            </a:fld>
            <a:endParaRPr lang="nn-NO" dirty="0"/>
          </a:p>
        </p:txBody>
      </p:sp>
    </p:spTree>
    <p:extLst>
      <p:ext uri="{BB962C8B-B14F-4D97-AF65-F5344CB8AC3E}">
        <p14:creationId xmlns:p14="http://schemas.microsoft.com/office/powerpoint/2010/main" val="308419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0A22B481-5EC1-41AA-9926-C0062C4E9191}" type="slidenum">
              <a:rPr lang="nn-NO" smtClean="0"/>
              <a:pPr>
                <a:defRPr/>
              </a:pPr>
              <a:t>17</a:t>
            </a:fld>
            <a:endParaRPr lang="nn-NO" dirty="0"/>
          </a:p>
        </p:txBody>
      </p:sp>
    </p:spTree>
    <p:extLst>
      <p:ext uri="{BB962C8B-B14F-4D97-AF65-F5344CB8AC3E}">
        <p14:creationId xmlns:p14="http://schemas.microsoft.com/office/powerpoint/2010/main" val="414371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0" baseline="0" dirty="0"/>
              <a:t>Trygghet for hvem - pasienter og personell!</a:t>
            </a:r>
          </a:p>
        </p:txBody>
      </p:sp>
      <p:sp>
        <p:nvSpPr>
          <p:cNvPr id="4" name="Plassholder for lysbildenummer 3"/>
          <p:cNvSpPr>
            <a:spLocks noGrp="1"/>
          </p:cNvSpPr>
          <p:nvPr>
            <p:ph type="sldNum" sz="quarter" idx="10"/>
          </p:nvPr>
        </p:nvSpPr>
        <p:spPr/>
        <p:txBody>
          <a:bodyPr/>
          <a:lstStyle/>
          <a:p>
            <a:fld id="{600F8E68-F9BC-46D8-B849-4A3808FB851D}" type="slidenum">
              <a:rPr lang="nn-NO" smtClean="0"/>
              <a:pPr/>
              <a:t>19</a:t>
            </a:fld>
            <a:endParaRPr lang="nn-NO" dirty="0"/>
          </a:p>
        </p:txBody>
      </p:sp>
    </p:spTree>
    <p:extLst>
      <p:ext uri="{BB962C8B-B14F-4D97-AF65-F5344CB8AC3E}">
        <p14:creationId xmlns:p14="http://schemas.microsoft.com/office/powerpoint/2010/main" val="3197290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endParaRPr lang="nb-NO" sz="1200" dirty="0"/>
          </a:p>
        </p:txBody>
      </p:sp>
      <p:sp>
        <p:nvSpPr>
          <p:cNvPr id="4" name="Plassholder for lysbildenummer 3"/>
          <p:cNvSpPr>
            <a:spLocks noGrp="1"/>
          </p:cNvSpPr>
          <p:nvPr>
            <p:ph type="sldNum" sz="quarter" idx="10"/>
          </p:nvPr>
        </p:nvSpPr>
        <p:spPr/>
        <p:txBody>
          <a:bodyPr/>
          <a:lstStyle/>
          <a:p>
            <a:fld id="{600F8E68-F9BC-46D8-B849-4A3808FB851D}" type="slidenum">
              <a:rPr lang="nn-NO" smtClean="0"/>
              <a:pPr/>
              <a:t>22</a:t>
            </a:fld>
            <a:endParaRPr lang="nn-NO" dirty="0"/>
          </a:p>
        </p:txBody>
      </p:sp>
    </p:spTree>
    <p:extLst>
      <p:ext uri="{BB962C8B-B14F-4D97-AF65-F5344CB8AC3E}">
        <p14:creationId xmlns:p14="http://schemas.microsoft.com/office/powerpoint/2010/main" val="609456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7793842D-2223-4301-9458-49B439142950}" type="slidenum">
              <a:rPr lang="nb-NO" smtClean="0"/>
              <a:pPr/>
              <a:t>25</a:t>
            </a:fld>
            <a:endParaRPr lang="nb-NO" dirty="0"/>
          </a:p>
        </p:txBody>
      </p:sp>
    </p:spTree>
    <p:extLst>
      <p:ext uri="{BB962C8B-B14F-4D97-AF65-F5344CB8AC3E}">
        <p14:creationId xmlns:p14="http://schemas.microsoft.com/office/powerpoint/2010/main" val="161196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0A22B481-5EC1-41AA-9926-C0062C4E9191}" type="slidenum">
              <a:rPr lang="nn-NO" smtClean="0"/>
              <a:pPr>
                <a:defRPr/>
              </a:pPr>
              <a:t>26</a:t>
            </a:fld>
            <a:endParaRPr lang="nn-NO" dirty="0"/>
          </a:p>
        </p:txBody>
      </p:sp>
    </p:spTree>
    <p:extLst>
      <p:ext uri="{BB962C8B-B14F-4D97-AF65-F5344CB8AC3E}">
        <p14:creationId xmlns:p14="http://schemas.microsoft.com/office/powerpoint/2010/main" val="2904888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0A22B481-5EC1-41AA-9926-C0062C4E9191}" type="slidenum">
              <a:rPr lang="nn-NO" smtClean="0"/>
              <a:pPr>
                <a:defRPr/>
              </a:pPr>
              <a:t>27</a:t>
            </a:fld>
            <a:endParaRPr lang="nn-NO" dirty="0"/>
          </a:p>
        </p:txBody>
      </p:sp>
    </p:spTree>
    <p:extLst>
      <p:ext uri="{BB962C8B-B14F-4D97-AF65-F5344CB8AC3E}">
        <p14:creationId xmlns:p14="http://schemas.microsoft.com/office/powerpoint/2010/main" val="309783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0000" y="2520000"/>
            <a:ext cx="8424000" cy="964800"/>
          </a:xfrm>
        </p:spPr>
        <p:txBody>
          <a:bodyPr/>
          <a:lstStyle/>
          <a:p>
            <a:r>
              <a:rPr lang="nb-NO" noProof="0"/>
              <a:t>Klikk for å redigere tittelstil</a:t>
            </a:r>
          </a:p>
        </p:txBody>
      </p:sp>
      <p:sp>
        <p:nvSpPr>
          <p:cNvPr id="3" name="Undertittel 2"/>
          <p:cNvSpPr>
            <a:spLocks noGrp="1"/>
          </p:cNvSpPr>
          <p:nvPr>
            <p:ph type="subTitle" idx="1"/>
          </p:nvPr>
        </p:nvSpPr>
        <p:spPr>
          <a:xfrm>
            <a:off x="360000" y="3599999"/>
            <a:ext cx="8424000" cy="2880175"/>
          </a:xfrm>
        </p:spPr>
        <p:txBody>
          <a:bodyPr>
            <a:noAutofit/>
          </a:bodyPr>
          <a:lstStyle>
            <a:lvl1pPr marL="0" indent="0" algn="l">
              <a:buNone/>
              <a:defRPr b="0"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noProof="0"/>
              <a:t>Klikk for å redigere undertittelstil i malen</a:t>
            </a:r>
          </a:p>
        </p:txBody>
      </p:sp>
      <p:sp>
        <p:nvSpPr>
          <p:cNvPr id="4" name="Plassholder for dato 3"/>
          <p:cNvSpPr>
            <a:spLocks noGrp="1"/>
          </p:cNvSpPr>
          <p:nvPr>
            <p:ph type="dt" sz="half" idx="10"/>
          </p:nvPr>
        </p:nvSpPr>
        <p:spPr/>
        <p:txBody>
          <a:bodyPr/>
          <a:lstStyle>
            <a:lvl1pPr>
              <a:defRPr/>
            </a:lvl1pPr>
          </a:lstStyle>
          <a:p>
            <a:fld id="{A0D2305E-0B19-4D44-96AE-D1ADB38ADA3B}" type="datetime2">
              <a:rPr lang="nb-NO" noProof="0" smtClean="0"/>
              <a:t>onsdag 4. desember 2019</a:t>
            </a:fld>
            <a:endParaRPr lang="nb-NO" noProof="0"/>
          </a:p>
        </p:txBody>
      </p:sp>
      <p:sp>
        <p:nvSpPr>
          <p:cNvPr id="5" name="Plassholder for bunntekst 4"/>
          <p:cNvSpPr>
            <a:spLocks noGrp="1"/>
          </p:cNvSpPr>
          <p:nvPr>
            <p:ph type="ftr" sz="quarter" idx="11"/>
          </p:nvPr>
        </p:nvSpPr>
        <p:spPr/>
        <p:txBody>
          <a:bodyPr/>
          <a:lstStyle>
            <a:lvl1pPr>
              <a:defRPr/>
            </a:lvl1pPr>
          </a:lstStyle>
          <a:p>
            <a:r>
              <a:rPr lang="nb-NO" noProof="0"/>
              <a:t>Foredrag av Statens helsetilsyn</a:t>
            </a:r>
          </a:p>
        </p:txBody>
      </p:sp>
      <p:sp>
        <p:nvSpPr>
          <p:cNvPr id="6" name="Plassholder for lysbildenummer 5"/>
          <p:cNvSpPr>
            <a:spLocks noGrp="1"/>
          </p:cNvSpPr>
          <p:nvPr>
            <p:ph type="sldNum" sz="quarter" idx="12"/>
          </p:nvPr>
        </p:nvSpPr>
        <p:spPr/>
        <p:txBody>
          <a:bodyPr/>
          <a:lstStyle>
            <a:lvl1pPr>
              <a:defRPr/>
            </a:lvl1pPr>
          </a:lstStyle>
          <a:p>
            <a:fld id="{5C7C56A4-9C0D-4C89-B4D5-90CB3071F6AA}" type="slidenum">
              <a:rPr lang="nb-NO" noProof="0" smtClean="0"/>
              <a:pPr/>
              <a:t>‹#›</a:t>
            </a:fld>
            <a:endParaRPr lang="nb-NO"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kulepunk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noProof="0"/>
              <a:t>Klikk for å redigere tittelstil</a:t>
            </a:r>
            <a:endParaRPr lang="nb-NO" noProof="0" dirty="0"/>
          </a:p>
        </p:txBody>
      </p:sp>
      <p:sp>
        <p:nvSpPr>
          <p:cNvPr id="3" name="Plassholder for innhold 2"/>
          <p:cNvSpPr>
            <a:spLocks noGrp="1"/>
          </p:cNvSpPr>
          <p:nvPr>
            <p:ph idx="1"/>
          </p:nvPr>
        </p:nvSpPr>
        <p:spPr/>
        <p:txBody>
          <a:bodyPr>
            <a:normAutofit/>
          </a:bodyPr>
          <a:lstStyle>
            <a:lvl1pPr>
              <a:buFont typeface="Arial"/>
              <a:buChar char="•"/>
              <a:defRPr sz="2200" b="0" i="0">
                <a:latin typeface="Arial"/>
                <a:cs typeface="Arial"/>
              </a:defRPr>
            </a:lvl1pPr>
            <a:lvl2pPr>
              <a:buFont typeface="Arial"/>
              <a:buChar char="•"/>
              <a:defRPr sz="1800" b="0" i="0">
                <a:latin typeface="Arial"/>
                <a:cs typeface="Arial"/>
              </a:defRPr>
            </a:lvl2pPr>
            <a:lvl3pPr>
              <a:buFont typeface="Arial"/>
              <a:buChar char="•"/>
              <a:defRPr sz="1800" b="0" i="0">
                <a:latin typeface="Arial"/>
                <a:cs typeface="Arial"/>
              </a:defRPr>
            </a:lvl3pPr>
            <a:lvl4pPr>
              <a:buFont typeface="Arial"/>
              <a:buChar char="•"/>
              <a:defRPr sz="1800" b="0" i="0">
                <a:latin typeface="Arial"/>
                <a:cs typeface="Arial"/>
              </a:defRPr>
            </a:lvl4pPr>
            <a:lvl5pPr>
              <a:buFont typeface="Arial"/>
              <a:buChar char="•"/>
              <a:defRPr sz="1800" b="0" i="0">
                <a:latin typeface="Arial"/>
                <a:cs typeface="Arial"/>
              </a:defRPr>
            </a:lvl5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 name="Plassholder for dato 3"/>
          <p:cNvSpPr>
            <a:spLocks noGrp="1"/>
          </p:cNvSpPr>
          <p:nvPr>
            <p:ph type="dt" sz="half" idx="10"/>
          </p:nvPr>
        </p:nvSpPr>
        <p:spPr/>
        <p:txBody>
          <a:bodyPr/>
          <a:lstStyle>
            <a:lvl1pPr>
              <a:defRPr/>
            </a:lvl1pPr>
          </a:lstStyle>
          <a:p>
            <a:fld id="{47FF696B-3EC3-4C4B-82BB-7580F01B9F2E}" type="datetime2">
              <a:rPr lang="nb-NO" noProof="0" smtClean="0"/>
              <a:t>onsdag 4. desember 2019</a:t>
            </a:fld>
            <a:endParaRPr lang="nb-NO" noProof="0"/>
          </a:p>
        </p:txBody>
      </p:sp>
      <p:sp>
        <p:nvSpPr>
          <p:cNvPr id="5" name="Plassholder for bunntekst 4"/>
          <p:cNvSpPr>
            <a:spLocks noGrp="1"/>
          </p:cNvSpPr>
          <p:nvPr>
            <p:ph type="ftr" sz="quarter" idx="11"/>
          </p:nvPr>
        </p:nvSpPr>
        <p:spPr/>
        <p:txBody>
          <a:bodyPr/>
          <a:lstStyle>
            <a:lvl1pPr>
              <a:defRPr/>
            </a:lvl1pPr>
          </a:lstStyle>
          <a:p>
            <a:r>
              <a:rPr lang="nb-NO" noProof="0"/>
              <a:t>Foredrag av Statens helsetilsyn</a:t>
            </a:r>
          </a:p>
        </p:txBody>
      </p:sp>
      <p:sp>
        <p:nvSpPr>
          <p:cNvPr id="6" name="Plassholder for lysbildenummer 5"/>
          <p:cNvSpPr>
            <a:spLocks noGrp="1"/>
          </p:cNvSpPr>
          <p:nvPr>
            <p:ph type="sldNum" sz="quarter" idx="12"/>
          </p:nvPr>
        </p:nvSpPr>
        <p:spPr/>
        <p:txBody>
          <a:bodyPr/>
          <a:lstStyle>
            <a:lvl1pPr>
              <a:defRPr/>
            </a:lvl1pPr>
          </a:lstStyle>
          <a:p>
            <a:fld id="{8854A01D-4E84-4D49-ACFD-A0A9F13796E4}" type="slidenum">
              <a:rPr lang="nb-NO" noProof="0" smtClean="0"/>
              <a:pPr/>
              <a:t>‹#›</a:t>
            </a:fld>
            <a:endParaRPr lang="nb-NO"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noProof="0"/>
              <a:t>Klikk for å redigere tittelstil</a:t>
            </a:r>
          </a:p>
        </p:txBody>
      </p:sp>
      <p:sp>
        <p:nvSpPr>
          <p:cNvPr id="3" name="Plassholder for innhold 2"/>
          <p:cNvSpPr>
            <a:spLocks noGrp="1"/>
          </p:cNvSpPr>
          <p:nvPr>
            <p:ph sz="half" idx="1"/>
          </p:nvPr>
        </p:nvSpPr>
        <p:spPr>
          <a:xfrm>
            <a:off x="360000" y="2520000"/>
            <a:ext cx="4111200" cy="3960000"/>
          </a:xfrm>
        </p:spPr>
        <p:txBody>
          <a:bodyPr>
            <a:noAutofit/>
          </a:bodyPr>
          <a:lstStyle>
            <a:lvl1pPr>
              <a:buFont typeface="Arial"/>
              <a:buChar char="•"/>
              <a:defRPr sz="2200" b="0" i="0">
                <a:latin typeface="Arial"/>
                <a:cs typeface="Arial"/>
              </a:defRPr>
            </a:lvl1pPr>
            <a:lvl2pPr>
              <a:buFont typeface="Arial"/>
              <a:buChar char="•"/>
              <a:defRPr sz="1800" b="0" i="0">
                <a:latin typeface="Arial"/>
                <a:cs typeface="Arial"/>
              </a:defRPr>
            </a:lvl2pPr>
            <a:lvl3pPr>
              <a:buFont typeface="Arial"/>
              <a:buChar char="•"/>
              <a:defRPr sz="1800" b="0" i="0">
                <a:latin typeface="Arial"/>
                <a:cs typeface="Arial"/>
              </a:defRPr>
            </a:lvl3pPr>
            <a:lvl4pPr>
              <a:buFont typeface="Arial"/>
              <a:buChar char="•"/>
              <a:defRPr sz="1800" b="0" i="0">
                <a:latin typeface="Arial"/>
                <a:cs typeface="Arial"/>
              </a:defRPr>
            </a:lvl4pPr>
            <a:lvl5pPr>
              <a:buFont typeface="Arial"/>
              <a:buChar char="•"/>
              <a:defRPr sz="1800" b="0" i="0">
                <a:latin typeface="Arial"/>
                <a:cs typeface="Arial"/>
              </a:defRPr>
            </a:lvl5pPr>
            <a:lvl6pPr>
              <a:defRPr sz="1800"/>
            </a:lvl6pPr>
            <a:lvl7pPr>
              <a:defRPr sz="1800"/>
            </a:lvl7pPr>
            <a:lvl8pPr>
              <a:defRPr sz="1800"/>
            </a:lvl8pPr>
            <a:lvl9pPr>
              <a:defRPr sz="1800"/>
            </a:lvl9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 name="Plassholder for innhold 3"/>
          <p:cNvSpPr>
            <a:spLocks noGrp="1"/>
          </p:cNvSpPr>
          <p:nvPr>
            <p:ph sz="half" idx="2"/>
          </p:nvPr>
        </p:nvSpPr>
        <p:spPr>
          <a:xfrm>
            <a:off x="4680000" y="2519999"/>
            <a:ext cx="4111200" cy="3960000"/>
          </a:xfrm>
        </p:spPr>
        <p:txBody>
          <a:bodyPr/>
          <a:lstStyle>
            <a:lvl1pPr>
              <a:buFont typeface="Arial"/>
              <a:buChar char="•"/>
              <a:defRPr sz="2200" b="0" i="0">
                <a:latin typeface="Arial"/>
                <a:cs typeface="Arial"/>
              </a:defRPr>
            </a:lvl1pPr>
            <a:lvl2pPr>
              <a:buFont typeface="Arial"/>
              <a:buChar char="•"/>
              <a:defRPr sz="1800" b="0" i="0">
                <a:latin typeface="Arial"/>
                <a:cs typeface="Arial"/>
              </a:defRPr>
            </a:lvl2pPr>
            <a:lvl3pPr>
              <a:buFont typeface="Arial"/>
              <a:buChar char="•"/>
              <a:defRPr sz="1800" b="0" i="0">
                <a:latin typeface="Arial"/>
                <a:cs typeface="Arial"/>
              </a:defRPr>
            </a:lvl3pPr>
            <a:lvl4pPr>
              <a:buFont typeface="Arial"/>
              <a:buChar char="•"/>
              <a:defRPr sz="1800" b="0" i="0">
                <a:latin typeface="Arial"/>
                <a:cs typeface="Arial"/>
              </a:defRPr>
            </a:lvl4pPr>
            <a:lvl5pPr>
              <a:buFont typeface="Arial"/>
              <a:buChar char="•"/>
              <a:defRPr sz="1800" b="0" i="0">
                <a:latin typeface="Arial"/>
                <a:cs typeface="Arial"/>
              </a:defRPr>
            </a:lvl5pPr>
            <a:lvl6pPr>
              <a:defRPr sz="1800"/>
            </a:lvl6pPr>
            <a:lvl7pPr>
              <a:defRPr sz="1800"/>
            </a:lvl7pPr>
            <a:lvl8pPr>
              <a:defRPr sz="1800"/>
            </a:lvl8pPr>
            <a:lvl9pPr>
              <a:defRPr sz="1800"/>
            </a:lvl9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5" name="Plassholder for dato 3"/>
          <p:cNvSpPr>
            <a:spLocks noGrp="1"/>
          </p:cNvSpPr>
          <p:nvPr>
            <p:ph type="dt" sz="half" idx="10"/>
          </p:nvPr>
        </p:nvSpPr>
        <p:spPr/>
        <p:txBody>
          <a:bodyPr/>
          <a:lstStyle>
            <a:lvl1pPr>
              <a:defRPr/>
            </a:lvl1pPr>
          </a:lstStyle>
          <a:p>
            <a:fld id="{FF14946C-ECDE-479D-BB0D-52A3A2FD7274}" type="datetime2">
              <a:rPr lang="nb-NO" noProof="0" smtClean="0"/>
              <a:t>onsdag 4. desember 2019</a:t>
            </a:fld>
            <a:endParaRPr lang="nb-NO" noProof="0"/>
          </a:p>
        </p:txBody>
      </p:sp>
      <p:sp>
        <p:nvSpPr>
          <p:cNvPr id="6" name="Plassholder for bunntekst 4"/>
          <p:cNvSpPr>
            <a:spLocks noGrp="1"/>
          </p:cNvSpPr>
          <p:nvPr>
            <p:ph type="ftr" sz="quarter" idx="11"/>
          </p:nvPr>
        </p:nvSpPr>
        <p:spPr/>
        <p:txBody>
          <a:bodyPr/>
          <a:lstStyle>
            <a:lvl1pPr>
              <a:defRPr/>
            </a:lvl1pPr>
          </a:lstStyle>
          <a:p>
            <a:r>
              <a:rPr lang="nb-NO" noProof="0"/>
              <a:t>Foredrag av Statens helsetilsyn</a:t>
            </a:r>
          </a:p>
        </p:txBody>
      </p:sp>
      <p:sp>
        <p:nvSpPr>
          <p:cNvPr id="7" name="Plassholder for lysbildenummer 5"/>
          <p:cNvSpPr>
            <a:spLocks noGrp="1"/>
          </p:cNvSpPr>
          <p:nvPr>
            <p:ph type="sldNum" sz="quarter" idx="12"/>
          </p:nvPr>
        </p:nvSpPr>
        <p:spPr/>
        <p:txBody>
          <a:bodyPr/>
          <a:lstStyle>
            <a:lvl1pPr>
              <a:defRPr/>
            </a:lvl1pPr>
          </a:lstStyle>
          <a:p>
            <a:fld id="{9C7C01E7-D748-45C9-8C37-0A626AB0308D}" type="slidenum">
              <a:rPr lang="nb-NO" noProof="0" smtClean="0"/>
              <a:pPr/>
              <a:t>‹#›</a:t>
            </a:fld>
            <a:endParaRPr lang="nb-NO"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noProof="0"/>
              <a:t>Klikk for å redigere tittelstil</a:t>
            </a:r>
          </a:p>
        </p:txBody>
      </p:sp>
      <p:sp>
        <p:nvSpPr>
          <p:cNvPr id="3" name="Plassholder for tekst 2"/>
          <p:cNvSpPr>
            <a:spLocks noGrp="1"/>
          </p:cNvSpPr>
          <p:nvPr>
            <p:ph type="body" idx="1"/>
          </p:nvPr>
        </p:nvSpPr>
        <p:spPr>
          <a:xfrm>
            <a:off x="360000" y="2520000"/>
            <a:ext cx="4111200" cy="720000"/>
          </a:xfrm>
        </p:spPr>
        <p:txBody>
          <a:bodyPr>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a:t>Rediger tekststiler i malen</a:t>
            </a:r>
          </a:p>
        </p:txBody>
      </p:sp>
      <p:sp>
        <p:nvSpPr>
          <p:cNvPr id="4" name="Plassholder for innhold 3"/>
          <p:cNvSpPr>
            <a:spLocks noGrp="1"/>
          </p:cNvSpPr>
          <p:nvPr>
            <p:ph sz="half" idx="2"/>
          </p:nvPr>
        </p:nvSpPr>
        <p:spPr>
          <a:xfrm>
            <a:off x="360000" y="3420000"/>
            <a:ext cx="4111200" cy="3060000"/>
          </a:xfrm>
        </p:spPr>
        <p:txBody>
          <a:bodyPr>
            <a:normAutofit/>
          </a:bodyPr>
          <a:lstStyle>
            <a:lvl1pPr>
              <a:buFont typeface="Arial"/>
              <a:buChar char="•"/>
              <a:defRPr sz="1800"/>
            </a:lvl1pPr>
            <a:lvl2pPr>
              <a:buFont typeface="Arial"/>
              <a:buChar char="•"/>
              <a:defRPr sz="1800">
                <a:latin typeface="Arial" pitchFamily="34" charset="0"/>
              </a:defRPr>
            </a:lvl2pPr>
            <a:lvl3pPr>
              <a:buFont typeface="Arial"/>
              <a:buChar char="•"/>
              <a:defRPr sz="1800">
                <a:latin typeface="Arial" pitchFamily="34" charset="0"/>
              </a:defRPr>
            </a:lvl3pPr>
            <a:lvl4pPr>
              <a:buFont typeface="Arial"/>
              <a:buChar char="•"/>
              <a:defRPr sz="1800">
                <a:latin typeface="Arial" pitchFamily="34" charset="0"/>
              </a:defRPr>
            </a:lvl4pPr>
            <a:lvl5pPr>
              <a:buFont typeface="Arial"/>
              <a:buChar char="•"/>
              <a:defRPr sz="1800">
                <a:latin typeface="Arial" pitchFamily="34" charset="0"/>
              </a:defRPr>
            </a:lvl5pPr>
            <a:lvl6pPr>
              <a:defRPr sz="1600"/>
            </a:lvl6pPr>
            <a:lvl7pPr>
              <a:defRPr sz="1600"/>
            </a:lvl7pPr>
            <a:lvl8pPr>
              <a:defRPr sz="1600"/>
            </a:lvl8pPr>
            <a:lvl9pPr>
              <a:defRPr sz="1600"/>
            </a:lvl9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5" name="Plassholder for tekst 4"/>
          <p:cNvSpPr>
            <a:spLocks noGrp="1"/>
          </p:cNvSpPr>
          <p:nvPr>
            <p:ph type="body" sz="quarter" idx="3"/>
          </p:nvPr>
        </p:nvSpPr>
        <p:spPr>
          <a:xfrm>
            <a:off x="4680000" y="2520000"/>
            <a:ext cx="4111200" cy="720000"/>
          </a:xfrm>
        </p:spPr>
        <p:txBody>
          <a:bodyPr>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a:t>Rediger tekststiler i malen</a:t>
            </a:r>
          </a:p>
        </p:txBody>
      </p:sp>
      <p:sp>
        <p:nvSpPr>
          <p:cNvPr id="6" name="Plassholder for innhold 5"/>
          <p:cNvSpPr>
            <a:spLocks noGrp="1"/>
          </p:cNvSpPr>
          <p:nvPr>
            <p:ph sz="quarter" idx="4"/>
          </p:nvPr>
        </p:nvSpPr>
        <p:spPr>
          <a:xfrm>
            <a:off x="4680000" y="3420000"/>
            <a:ext cx="4111200" cy="3060000"/>
          </a:xfrm>
        </p:spPr>
        <p:txBody>
          <a:bodyPr>
            <a:noAutofit/>
          </a:bodyPr>
          <a:lstStyle>
            <a:lvl1pPr>
              <a:buFont typeface="Arial"/>
              <a:buChar char="•"/>
              <a:defRPr sz="1800" b="0" i="0">
                <a:latin typeface="Arial"/>
                <a:cs typeface="Arial"/>
              </a:defRPr>
            </a:lvl1pPr>
            <a:lvl2pPr>
              <a:buFont typeface="Arial"/>
              <a:buChar char="•"/>
              <a:defRPr sz="1800" b="0" i="0">
                <a:latin typeface="Arial"/>
                <a:cs typeface="Arial"/>
              </a:defRPr>
            </a:lvl2pPr>
            <a:lvl3pPr>
              <a:buFont typeface="Arial"/>
              <a:buChar char="•"/>
              <a:defRPr sz="1800" b="0" i="0">
                <a:latin typeface="Arial"/>
                <a:cs typeface="Arial"/>
              </a:defRPr>
            </a:lvl3pPr>
            <a:lvl4pPr>
              <a:buFont typeface="Arial"/>
              <a:buChar char="•"/>
              <a:defRPr sz="1800" b="0" i="0">
                <a:latin typeface="Arial"/>
                <a:cs typeface="Arial"/>
              </a:defRPr>
            </a:lvl4pPr>
            <a:lvl5pPr>
              <a:buFont typeface="Arial"/>
              <a:buChar char="•"/>
              <a:defRPr sz="1800" b="0" i="0">
                <a:latin typeface="Arial"/>
                <a:cs typeface="Arial"/>
              </a:defRPr>
            </a:lvl5pPr>
            <a:lvl6pPr>
              <a:defRPr sz="1600"/>
            </a:lvl6pPr>
            <a:lvl7pPr>
              <a:defRPr sz="1600"/>
            </a:lvl7pPr>
            <a:lvl8pPr>
              <a:defRPr sz="1600"/>
            </a:lvl8pPr>
            <a:lvl9pPr>
              <a:defRPr sz="1600"/>
            </a:lvl9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7" name="Plassholder for dato 3"/>
          <p:cNvSpPr>
            <a:spLocks noGrp="1"/>
          </p:cNvSpPr>
          <p:nvPr>
            <p:ph type="dt" sz="half" idx="10"/>
          </p:nvPr>
        </p:nvSpPr>
        <p:spPr/>
        <p:txBody>
          <a:bodyPr/>
          <a:lstStyle>
            <a:lvl1pPr>
              <a:defRPr/>
            </a:lvl1pPr>
          </a:lstStyle>
          <a:p>
            <a:fld id="{B13E16B9-3735-4B81-8D96-DAFA84125B6D}" type="datetime2">
              <a:rPr lang="nb-NO" noProof="0" smtClean="0"/>
              <a:t>onsdag 4. desember 2019</a:t>
            </a:fld>
            <a:endParaRPr lang="nb-NO" noProof="0"/>
          </a:p>
        </p:txBody>
      </p:sp>
      <p:sp>
        <p:nvSpPr>
          <p:cNvPr id="8" name="Plassholder for bunntekst 4"/>
          <p:cNvSpPr>
            <a:spLocks noGrp="1"/>
          </p:cNvSpPr>
          <p:nvPr>
            <p:ph type="ftr" sz="quarter" idx="11"/>
          </p:nvPr>
        </p:nvSpPr>
        <p:spPr/>
        <p:txBody>
          <a:bodyPr/>
          <a:lstStyle>
            <a:lvl1pPr>
              <a:defRPr/>
            </a:lvl1pPr>
          </a:lstStyle>
          <a:p>
            <a:r>
              <a:rPr lang="nb-NO" noProof="0"/>
              <a:t>Foredrag av Statens helsetilsyn</a:t>
            </a:r>
          </a:p>
        </p:txBody>
      </p:sp>
      <p:sp>
        <p:nvSpPr>
          <p:cNvPr id="9" name="Plassholder for lysbildenummer 5"/>
          <p:cNvSpPr>
            <a:spLocks noGrp="1"/>
          </p:cNvSpPr>
          <p:nvPr>
            <p:ph type="sldNum" sz="quarter" idx="12"/>
          </p:nvPr>
        </p:nvSpPr>
        <p:spPr/>
        <p:txBody>
          <a:bodyPr/>
          <a:lstStyle>
            <a:lvl1pPr>
              <a:defRPr/>
            </a:lvl1pPr>
          </a:lstStyle>
          <a:p>
            <a:fld id="{CD25D930-5EFD-4161-9552-32825A1DF310}" type="slidenum">
              <a:rPr lang="nb-NO" noProof="0" smtClean="0"/>
              <a:pPr/>
              <a:t>‹#›</a:t>
            </a:fld>
            <a:endParaRPr lang="nb-NO"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2060"/>
                </a:solidFill>
              </a:defRPr>
            </a:lvl1pPr>
          </a:lstStyle>
          <a:p>
            <a:r>
              <a:rPr lang="nb-NO" noProof="0"/>
              <a:t>Klikk for å redigere tittelstil</a:t>
            </a:r>
          </a:p>
        </p:txBody>
      </p:sp>
      <p:sp>
        <p:nvSpPr>
          <p:cNvPr id="7" name="Plassholder for innhold 6"/>
          <p:cNvSpPr>
            <a:spLocks noGrp="1"/>
          </p:cNvSpPr>
          <p:nvPr>
            <p:ph sz="quarter" idx="13"/>
          </p:nvPr>
        </p:nvSpPr>
        <p:spPr>
          <a:xfrm>
            <a:off x="360000" y="2520000"/>
            <a:ext cx="8424000" cy="3960000"/>
          </a:xfrm>
        </p:spPr>
        <p:txBody>
          <a:bodyPr/>
          <a:lstStyle>
            <a:lvl1pPr marL="0" indent="0">
              <a:spcBef>
                <a:spcPts val="1200"/>
              </a:spcBef>
              <a:defRPr sz="2200" b="0" i="0" baseline="0">
                <a:latin typeface="Arial"/>
                <a:cs typeface="Arial"/>
              </a:defRPr>
            </a:lvl1pPr>
            <a:lvl2pPr>
              <a:spcBef>
                <a:spcPts val="1200"/>
              </a:spcBef>
              <a:buFont typeface="Arial"/>
              <a:buChar char="•"/>
              <a:defRPr sz="1800" b="0" i="0">
                <a:latin typeface="Arial"/>
                <a:cs typeface="Arial"/>
              </a:defRPr>
            </a:lvl2pPr>
            <a:lvl3pPr>
              <a:spcBef>
                <a:spcPts val="1200"/>
              </a:spcBef>
              <a:buFont typeface="Arial"/>
              <a:buChar char="•"/>
              <a:defRPr sz="1800" b="0" i="0">
                <a:latin typeface="Arial"/>
                <a:cs typeface="Arial"/>
              </a:defRPr>
            </a:lvl3pPr>
            <a:lvl4pPr>
              <a:spcBef>
                <a:spcPts val="1200"/>
              </a:spcBef>
              <a:buFont typeface="Arial"/>
              <a:buChar char="•"/>
              <a:defRPr sz="1800" b="0" i="0">
                <a:latin typeface="Arial"/>
                <a:cs typeface="Arial"/>
              </a:defRPr>
            </a:lvl4pPr>
            <a:lvl5pPr>
              <a:spcBef>
                <a:spcPts val="1200"/>
              </a:spcBef>
              <a:buFont typeface="Arial"/>
              <a:buChar char="•"/>
              <a:defRPr sz="1800" b="0" i="0">
                <a:latin typeface="Arial"/>
                <a:cs typeface="Arial"/>
              </a:defRPr>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Plassholder for dato 3"/>
          <p:cNvSpPr>
            <a:spLocks noGrp="1"/>
          </p:cNvSpPr>
          <p:nvPr>
            <p:ph type="dt" sz="half" idx="14"/>
          </p:nvPr>
        </p:nvSpPr>
        <p:spPr/>
        <p:txBody>
          <a:bodyPr/>
          <a:lstStyle>
            <a:lvl1pPr>
              <a:defRPr/>
            </a:lvl1pPr>
          </a:lstStyle>
          <a:p>
            <a:pPr>
              <a:defRPr/>
            </a:pPr>
            <a:fld id="{DEE69514-FD0C-4318-880E-62F96B730B17}" type="datetime2">
              <a:rPr lang="nb-NO" smtClean="0"/>
              <a:t>onsdag 4. desember 2019</a:t>
            </a:fld>
            <a:endParaRPr lang="nb-NO" dirty="0"/>
          </a:p>
        </p:txBody>
      </p:sp>
      <p:sp>
        <p:nvSpPr>
          <p:cNvPr id="5" name="Plassholder for bunntekst 4"/>
          <p:cNvSpPr>
            <a:spLocks noGrp="1"/>
          </p:cNvSpPr>
          <p:nvPr>
            <p:ph type="ftr" sz="quarter" idx="15"/>
          </p:nvPr>
        </p:nvSpPr>
        <p:spPr/>
        <p:txBody>
          <a:bodyPr/>
          <a:lstStyle>
            <a:lvl1pPr>
              <a:defRPr/>
            </a:lvl1pPr>
          </a:lstStyle>
          <a:p>
            <a:pPr>
              <a:defRPr/>
            </a:pPr>
            <a:r>
              <a:rPr lang="nb-NO" dirty="0"/>
              <a:t>Foredrag av Statens helsetilsyn</a:t>
            </a:r>
          </a:p>
        </p:txBody>
      </p:sp>
      <p:sp>
        <p:nvSpPr>
          <p:cNvPr id="6" name="Plassholder for lysbildenummer 5"/>
          <p:cNvSpPr>
            <a:spLocks noGrp="1"/>
          </p:cNvSpPr>
          <p:nvPr>
            <p:ph type="sldNum" sz="quarter" idx="16"/>
          </p:nvPr>
        </p:nvSpPr>
        <p:spPr/>
        <p:txBody>
          <a:bodyPr/>
          <a:lstStyle>
            <a:lvl1pPr>
              <a:defRPr/>
            </a:lvl1pPr>
          </a:lstStyle>
          <a:p>
            <a:pPr>
              <a:defRPr/>
            </a:pPr>
            <a:fld id="{E748E00E-313F-4119-8D71-DC41CE22B2BE}" type="slidenum">
              <a:rPr lang="nb-NO"/>
              <a:pPr>
                <a:defRPr/>
              </a:pPr>
              <a:t>‹#›</a:t>
            </a:fld>
            <a:endParaRPr lang="nb-NO" dirty="0"/>
          </a:p>
        </p:txBody>
      </p:sp>
    </p:spTree>
    <p:extLst>
      <p:ext uri="{BB962C8B-B14F-4D97-AF65-F5344CB8AC3E}">
        <p14:creationId xmlns:p14="http://schemas.microsoft.com/office/powerpoint/2010/main" val="251434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2060"/>
                </a:solidFill>
              </a:defRPr>
            </a:lvl1pPr>
          </a:lstStyle>
          <a:p>
            <a:r>
              <a:rPr lang="nb-NO" noProof="0"/>
              <a:t>Klikk for å redigere tittelstil</a:t>
            </a:r>
          </a:p>
        </p:txBody>
      </p:sp>
      <p:sp>
        <p:nvSpPr>
          <p:cNvPr id="7" name="Plassholder for innhold 6"/>
          <p:cNvSpPr>
            <a:spLocks noGrp="1"/>
          </p:cNvSpPr>
          <p:nvPr>
            <p:ph sz="quarter" idx="13"/>
          </p:nvPr>
        </p:nvSpPr>
        <p:spPr>
          <a:xfrm>
            <a:off x="360000" y="2520000"/>
            <a:ext cx="8424000" cy="3960000"/>
          </a:xfrm>
        </p:spPr>
        <p:txBody>
          <a:bodyPr/>
          <a:lstStyle>
            <a:lvl1pPr marL="0" indent="0">
              <a:spcBef>
                <a:spcPts val="1200"/>
              </a:spcBef>
              <a:defRPr sz="2200" b="0" i="0" baseline="0">
                <a:latin typeface="Arial"/>
                <a:cs typeface="Arial"/>
              </a:defRPr>
            </a:lvl1pPr>
            <a:lvl2pPr>
              <a:spcBef>
                <a:spcPts val="1200"/>
              </a:spcBef>
              <a:buFont typeface="Arial"/>
              <a:buChar char="•"/>
              <a:defRPr sz="1800" b="0" i="0">
                <a:latin typeface="Arial"/>
                <a:cs typeface="Arial"/>
              </a:defRPr>
            </a:lvl2pPr>
            <a:lvl3pPr>
              <a:spcBef>
                <a:spcPts val="1200"/>
              </a:spcBef>
              <a:buFont typeface="Arial"/>
              <a:buChar char="•"/>
              <a:defRPr sz="1800" b="0" i="0">
                <a:latin typeface="Arial"/>
                <a:cs typeface="Arial"/>
              </a:defRPr>
            </a:lvl3pPr>
            <a:lvl4pPr>
              <a:spcBef>
                <a:spcPts val="1200"/>
              </a:spcBef>
              <a:buFont typeface="Arial"/>
              <a:buChar char="•"/>
              <a:defRPr sz="1800" b="0" i="0">
                <a:latin typeface="Arial"/>
                <a:cs typeface="Arial"/>
              </a:defRPr>
            </a:lvl4pPr>
            <a:lvl5pPr>
              <a:spcBef>
                <a:spcPts val="1200"/>
              </a:spcBef>
              <a:buFont typeface="Arial"/>
              <a:buChar char="•"/>
              <a:defRPr sz="1800" b="0" i="0">
                <a:latin typeface="Arial"/>
                <a:cs typeface="Arial"/>
              </a:defRPr>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Plassholder for dato 3"/>
          <p:cNvSpPr>
            <a:spLocks noGrp="1"/>
          </p:cNvSpPr>
          <p:nvPr>
            <p:ph type="dt" sz="half" idx="14"/>
          </p:nvPr>
        </p:nvSpPr>
        <p:spPr/>
        <p:txBody>
          <a:bodyPr/>
          <a:lstStyle>
            <a:lvl1pPr>
              <a:defRPr/>
            </a:lvl1pPr>
          </a:lstStyle>
          <a:p>
            <a:pPr>
              <a:defRPr/>
            </a:pPr>
            <a:fld id="{DD122B8C-4EAA-4C37-B759-8BF0F397A067}" type="datetime2">
              <a:rPr lang="nb-NO" smtClean="0"/>
              <a:t>onsdag 4. desember 2019</a:t>
            </a:fld>
            <a:endParaRPr lang="nb-NO" dirty="0"/>
          </a:p>
        </p:txBody>
      </p:sp>
      <p:sp>
        <p:nvSpPr>
          <p:cNvPr id="5" name="Plassholder for bunntekst 4"/>
          <p:cNvSpPr>
            <a:spLocks noGrp="1"/>
          </p:cNvSpPr>
          <p:nvPr>
            <p:ph type="ftr" sz="quarter" idx="15"/>
          </p:nvPr>
        </p:nvSpPr>
        <p:spPr/>
        <p:txBody>
          <a:bodyPr/>
          <a:lstStyle>
            <a:lvl1pPr>
              <a:defRPr/>
            </a:lvl1pPr>
          </a:lstStyle>
          <a:p>
            <a:pPr>
              <a:defRPr/>
            </a:pPr>
            <a:r>
              <a:rPr lang="nb-NO"/>
              <a:t>Foredrag av Statens helsetilsyn</a:t>
            </a:r>
            <a:endParaRPr lang="nb-NO" dirty="0"/>
          </a:p>
        </p:txBody>
      </p:sp>
      <p:sp>
        <p:nvSpPr>
          <p:cNvPr id="6" name="Plassholder for lysbildenummer 5"/>
          <p:cNvSpPr>
            <a:spLocks noGrp="1"/>
          </p:cNvSpPr>
          <p:nvPr>
            <p:ph type="sldNum" sz="quarter" idx="16"/>
          </p:nvPr>
        </p:nvSpPr>
        <p:spPr/>
        <p:txBody>
          <a:bodyPr/>
          <a:lstStyle>
            <a:lvl1pPr>
              <a:defRPr/>
            </a:lvl1pPr>
          </a:lstStyle>
          <a:p>
            <a:pPr>
              <a:defRPr/>
            </a:pPr>
            <a:fld id="{E748E00E-313F-4119-8D71-DC41CE22B2BE}" type="slidenum">
              <a:rPr lang="nb-NO"/>
              <a:pPr>
                <a:defRPr/>
              </a:pPr>
              <a:t>‹#›</a:t>
            </a:fld>
            <a:endParaRPr lang="nb-NO" dirty="0"/>
          </a:p>
        </p:txBody>
      </p:sp>
    </p:spTree>
    <p:extLst>
      <p:ext uri="{BB962C8B-B14F-4D97-AF65-F5344CB8AC3E}">
        <p14:creationId xmlns:p14="http://schemas.microsoft.com/office/powerpoint/2010/main" val="3142547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360363" y="1439863"/>
            <a:ext cx="8423275" cy="965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b-NO" noProof="0" dirty="0"/>
              <a:t>Klikk for å redigere tittelstil</a:t>
            </a:r>
          </a:p>
        </p:txBody>
      </p:sp>
      <p:sp>
        <p:nvSpPr>
          <p:cNvPr id="1027" name="Plassholder for tekst 2"/>
          <p:cNvSpPr>
            <a:spLocks noGrp="1"/>
          </p:cNvSpPr>
          <p:nvPr>
            <p:ph type="body" idx="1"/>
          </p:nvPr>
        </p:nvSpPr>
        <p:spPr bwMode="auto">
          <a:xfrm>
            <a:off x="360363" y="2519363"/>
            <a:ext cx="8431212" cy="39608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b-NO" noProof="0"/>
              <a:t>Klikk for å redigere tekststiler i malen</a:t>
            </a:r>
          </a:p>
        </p:txBody>
      </p:sp>
      <p:sp>
        <p:nvSpPr>
          <p:cNvPr id="4" name="Plassholder for dato 3"/>
          <p:cNvSpPr>
            <a:spLocks noGrp="1"/>
          </p:cNvSpPr>
          <p:nvPr>
            <p:ph type="dt" sz="half" idx="2"/>
          </p:nvPr>
        </p:nvSpPr>
        <p:spPr>
          <a:xfrm>
            <a:off x="360363" y="6538913"/>
            <a:ext cx="2159000" cy="179387"/>
          </a:xfrm>
          <a:prstGeom prst="rect">
            <a:avLst/>
          </a:prstGeom>
        </p:spPr>
        <p:txBody>
          <a:bodyPr vert="horz" wrap="square" lIns="0" tIns="0" rIns="0" bIns="0" numCol="1" anchor="t" anchorCtr="0" compatLnSpc="1">
            <a:prstTxWarp prst="textNoShape">
              <a:avLst/>
            </a:prstTxWarp>
          </a:bodyPr>
          <a:lstStyle>
            <a:lvl1pPr>
              <a:defRPr sz="900">
                <a:cs typeface="Arial" charset="0"/>
              </a:defRPr>
            </a:lvl1pPr>
          </a:lstStyle>
          <a:p>
            <a:fld id="{10247726-3791-4EF1-A4F9-F35B6C5AA19F}" type="datetime2">
              <a:rPr lang="nb-NO" noProof="0" smtClean="0"/>
              <a:t>onsdag 4. desember 2019</a:t>
            </a:fld>
            <a:endParaRPr lang="nb-NO" noProof="0"/>
          </a:p>
        </p:txBody>
      </p:sp>
      <p:sp>
        <p:nvSpPr>
          <p:cNvPr id="5" name="Plassholder for bunntekst 4"/>
          <p:cNvSpPr>
            <a:spLocks noGrp="1"/>
          </p:cNvSpPr>
          <p:nvPr>
            <p:ph type="ftr" sz="quarter" idx="3"/>
          </p:nvPr>
        </p:nvSpPr>
        <p:spPr>
          <a:xfrm>
            <a:off x="2519363" y="6538913"/>
            <a:ext cx="4111625" cy="179387"/>
          </a:xfrm>
          <a:prstGeom prst="rect">
            <a:avLst/>
          </a:prstGeom>
        </p:spPr>
        <p:txBody>
          <a:bodyPr vert="horz" wrap="square" lIns="0" tIns="0" rIns="0" bIns="0" numCol="1" anchor="t" anchorCtr="0" compatLnSpc="1">
            <a:prstTxWarp prst="textNoShape">
              <a:avLst/>
            </a:prstTxWarp>
          </a:bodyPr>
          <a:lstStyle>
            <a:lvl1pPr algn="ctr">
              <a:defRPr sz="900">
                <a:cs typeface="Arial" charset="0"/>
              </a:defRPr>
            </a:lvl1pPr>
          </a:lstStyle>
          <a:p>
            <a:r>
              <a:rPr lang="nb-NO" noProof="0"/>
              <a:t>Foredrag av Statens helsetilsyn</a:t>
            </a:r>
          </a:p>
        </p:txBody>
      </p:sp>
      <p:sp>
        <p:nvSpPr>
          <p:cNvPr id="6" name="Plassholder for lysbildenummer 5"/>
          <p:cNvSpPr>
            <a:spLocks noGrp="1"/>
          </p:cNvSpPr>
          <p:nvPr>
            <p:ph type="sldNum" sz="quarter" idx="4"/>
          </p:nvPr>
        </p:nvSpPr>
        <p:spPr>
          <a:xfrm>
            <a:off x="6630988" y="6538913"/>
            <a:ext cx="2160587" cy="179387"/>
          </a:xfrm>
          <a:prstGeom prst="rect">
            <a:avLst/>
          </a:prstGeom>
        </p:spPr>
        <p:txBody>
          <a:bodyPr vert="horz" wrap="square" lIns="0" tIns="0" rIns="0" bIns="0" numCol="1" anchor="t" anchorCtr="0" compatLnSpc="1">
            <a:prstTxWarp prst="textNoShape">
              <a:avLst/>
            </a:prstTxWarp>
          </a:bodyPr>
          <a:lstStyle>
            <a:lvl1pPr algn="r">
              <a:defRPr sz="900">
                <a:cs typeface="Arial" charset="0"/>
              </a:defRPr>
            </a:lvl1pPr>
          </a:lstStyle>
          <a:p>
            <a:fld id="{D5F78CE0-4685-4390-894A-8766B4D942C7}" type="slidenum">
              <a:rPr lang="nb-NO" noProof="0" smtClean="0"/>
              <a:pPr/>
              <a:t>‹#›</a:t>
            </a:fld>
            <a:endParaRPr lang="nb-NO" noProof="0"/>
          </a:p>
        </p:txBody>
      </p:sp>
      <p:sp>
        <p:nvSpPr>
          <p:cNvPr id="7" name="Rectangle 10"/>
          <p:cNvSpPr>
            <a:spLocks noChangeArrowheads="1"/>
          </p:cNvSpPr>
          <p:nvPr/>
        </p:nvSpPr>
        <p:spPr bwMode="auto">
          <a:xfrm>
            <a:off x="360363" y="360363"/>
            <a:ext cx="6657076" cy="539750"/>
          </a:xfrm>
          <a:prstGeom prst="rect">
            <a:avLst/>
          </a:prstGeom>
          <a:solidFill>
            <a:srgbClr val="F3F3F3"/>
          </a:solidFill>
          <a:ln w="9525">
            <a:noFill/>
            <a:miter lim="800000"/>
            <a:headEnd/>
            <a:tailEnd/>
          </a:ln>
          <a:effectLst/>
        </p:spPr>
        <p:txBody>
          <a:bodyPr wrap="none" anchor="ctr"/>
          <a:lstStyle/>
          <a:p>
            <a:pPr algn="r" eaLnBrk="0" fontAlgn="auto" hangingPunct="0">
              <a:spcBef>
                <a:spcPts val="0"/>
              </a:spcBef>
              <a:spcAft>
                <a:spcPts val="0"/>
              </a:spcAft>
              <a:defRPr/>
            </a:pPr>
            <a:endParaRPr lang="nb-NO" noProof="0" dirty="0">
              <a:latin typeface="Arial" pitchFamily="34" charset="0"/>
              <a:ea typeface="+mn-ea"/>
            </a:endParaRPr>
          </a:p>
        </p:txBody>
      </p:sp>
      <p:grpSp>
        <p:nvGrpSpPr>
          <p:cNvPr id="18" name="Group 17"/>
          <p:cNvGrpSpPr/>
          <p:nvPr/>
        </p:nvGrpSpPr>
        <p:grpSpPr>
          <a:xfrm>
            <a:off x="5668064" y="360363"/>
            <a:ext cx="1349375" cy="539750"/>
            <a:chOff x="5634038" y="360363"/>
            <a:chExt cx="1349375" cy="539750"/>
          </a:xfrm>
        </p:grpSpPr>
        <p:sp>
          <p:nvSpPr>
            <p:cNvPr id="8" name="Rectangle 12"/>
            <p:cNvSpPr>
              <a:spLocks noChangeArrowheads="1"/>
            </p:cNvSpPr>
            <p:nvPr userDrawn="1"/>
          </p:nvSpPr>
          <p:spPr bwMode="auto">
            <a:xfrm>
              <a:off x="6713538" y="360363"/>
              <a:ext cx="269875" cy="269875"/>
            </a:xfrm>
            <a:prstGeom prst="rect">
              <a:avLst/>
            </a:prstGeom>
            <a:solidFill>
              <a:srgbClr val="A6A6A6"/>
            </a:solidFill>
            <a:ln w="9525">
              <a:noFill/>
              <a:miter lim="800000"/>
              <a:headEnd/>
              <a:tailEnd/>
            </a:ln>
            <a:effectLst/>
          </p:spPr>
          <p:txBody>
            <a:bodyPr wrap="none" anchor="ctr"/>
            <a:lstStyle/>
            <a:p>
              <a:pPr eaLnBrk="0" fontAlgn="auto" hangingPunct="0">
                <a:spcBef>
                  <a:spcPts val="0"/>
                </a:spcBef>
                <a:spcAft>
                  <a:spcPts val="0"/>
                </a:spcAft>
                <a:defRPr/>
              </a:pPr>
              <a:endParaRPr lang="nb-NO" noProof="0" dirty="0">
                <a:latin typeface="Arial" pitchFamily="34" charset="0"/>
                <a:ea typeface="+mn-ea"/>
              </a:endParaRPr>
            </a:p>
          </p:txBody>
        </p:sp>
        <p:sp>
          <p:nvSpPr>
            <p:cNvPr id="9" name="Rectangle 13"/>
            <p:cNvSpPr>
              <a:spLocks noChangeArrowheads="1"/>
            </p:cNvSpPr>
            <p:nvPr userDrawn="1"/>
          </p:nvSpPr>
          <p:spPr bwMode="auto">
            <a:xfrm>
              <a:off x="6443663" y="360363"/>
              <a:ext cx="269875" cy="269875"/>
            </a:xfrm>
            <a:prstGeom prst="rect">
              <a:avLst/>
            </a:prstGeom>
            <a:solidFill>
              <a:srgbClr val="BFBFBF"/>
            </a:solidFill>
            <a:ln w="9525">
              <a:noFill/>
              <a:miter lim="800000"/>
              <a:headEnd/>
              <a:tailEnd/>
            </a:ln>
            <a:effectLst/>
          </p:spPr>
          <p:txBody>
            <a:bodyPr wrap="none" anchor="ctr"/>
            <a:lstStyle/>
            <a:p>
              <a:pPr eaLnBrk="0" fontAlgn="auto" hangingPunct="0">
                <a:spcBef>
                  <a:spcPts val="0"/>
                </a:spcBef>
                <a:spcAft>
                  <a:spcPts val="0"/>
                </a:spcAft>
                <a:defRPr/>
              </a:pPr>
              <a:endParaRPr lang="nb-NO" noProof="0" dirty="0">
                <a:latin typeface="Arial" pitchFamily="34" charset="0"/>
                <a:ea typeface="+mn-ea"/>
              </a:endParaRPr>
            </a:p>
          </p:txBody>
        </p:sp>
        <p:sp>
          <p:nvSpPr>
            <p:cNvPr id="10" name="Rectangle 14"/>
            <p:cNvSpPr>
              <a:spLocks noChangeArrowheads="1"/>
            </p:cNvSpPr>
            <p:nvPr userDrawn="1"/>
          </p:nvSpPr>
          <p:spPr bwMode="auto">
            <a:xfrm>
              <a:off x="6173788" y="360363"/>
              <a:ext cx="269875" cy="269875"/>
            </a:xfrm>
            <a:prstGeom prst="rect">
              <a:avLst/>
            </a:prstGeom>
            <a:solidFill>
              <a:srgbClr val="CCCCCC"/>
            </a:solidFill>
            <a:ln w="9525">
              <a:noFill/>
              <a:miter lim="800000"/>
              <a:headEnd/>
              <a:tailEnd/>
            </a:ln>
            <a:effectLst/>
          </p:spPr>
          <p:txBody>
            <a:bodyPr wrap="none" anchor="ctr"/>
            <a:lstStyle/>
            <a:p>
              <a:pPr eaLnBrk="0" fontAlgn="auto" hangingPunct="0">
                <a:spcBef>
                  <a:spcPts val="0"/>
                </a:spcBef>
                <a:spcAft>
                  <a:spcPts val="0"/>
                </a:spcAft>
                <a:defRPr/>
              </a:pPr>
              <a:endParaRPr lang="nb-NO" noProof="0" dirty="0">
                <a:latin typeface="Arial" pitchFamily="34" charset="0"/>
                <a:ea typeface="+mn-ea"/>
              </a:endParaRPr>
            </a:p>
          </p:txBody>
        </p:sp>
        <p:sp>
          <p:nvSpPr>
            <p:cNvPr id="11" name="Rectangle 15"/>
            <p:cNvSpPr>
              <a:spLocks noChangeArrowheads="1"/>
            </p:cNvSpPr>
            <p:nvPr userDrawn="1"/>
          </p:nvSpPr>
          <p:spPr bwMode="auto">
            <a:xfrm>
              <a:off x="5903913" y="360363"/>
              <a:ext cx="269875" cy="269875"/>
            </a:xfrm>
            <a:prstGeom prst="rect">
              <a:avLst/>
            </a:prstGeom>
            <a:solidFill>
              <a:srgbClr val="D9D9D9"/>
            </a:solidFill>
            <a:ln w="9525">
              <a:noFill/>
              <a:miter lim="800000"/>
              <a:headEnd/>
              <a:tailEnd/>
            </a:ln>
            <a:effectLst/>
          </p:spPr>
          <p:txBody>
            <a:bodyPr wrap="none" anchor="ctr"/>
            <a:lstStyle/>
            <a:p>
              <a:pPr eaLnBrk="0" fontAlgn="auto" hangingPunct="0">
                <a:spcBef>
                  <a:spcPts val="0"/>
                </a:spcBef>
                <a:spcAft>
                  <a:spcPts val="0"/>
                </a:spcAft>
                <a:defRPr/>
              </a:pPr>
              <a:endParaRPr lang="nb-NO" noProof="0" dirty="0">
                <a:latin typeface="Arial" pitchFamily="34" charset="0"/>
                <a:ea typeface="+mn-ea"/>
              </a:endParaRPr>
            </a:p>
          </p:txBody>
        </p:sp>
        <p:sp>
          <p:nvSpPr>
            <p:cNvPr id="12" name="Rectangle 16"/>
            <p:cNvSpPr>
              <a:spLocks noChangeArrowheads="1"/>
            </p:cNvSpPr>
            <p:nvPr userDrawn="1"/>
          </p:nvSpPr>
          <p:spPr bwMode="auto">
            <a:xfrm>
              <a:off x="5634038" y="360363"/>
              <a:ext cx="269875" cy="269875"/>
            </a:xfrm>
            <a:prstGeom prst="rect">
              <a:avLst/>
            </a:prstGeom>
            <a:solidFill>
              <a:srgbClr val="E6E6E6"/>
            </a:solidFill>
            <a:ln w="9525">
              <a:noFill/>
              <a:miter lim="800000"/>
              <a:headEnd/>
              <a:tailEnd/>
            </a:ln>
            <a:effectLst/>
          </p:spPr>
          <p:txBody>
            <a:bodyPr wrap="none" anchor="ctr"/>
            <a:lstStyle/>
            <a:p>
              <a:pPr eaLnBrk="0" fontAlgn="auto" hangingPunct="0">
                <a:spcBef>
                  <a:spcPts val="0"/>
                </a:spcBef>
                <a:spcAft>
                  <a:spcPts val="0"/>
                </a:spcAft>
                <a:defRPr/>
              </a:pPr>
              <a:endParaRPr lang="nb-NO" noProof="0" dirty="0">
                <a:latin typeface="Arial" pitchFamily="34" charset="0"/>
                <a:ea typeface="+mn-ea"/>
              </a:endParaRPr>
            </a:p>
          </p:txBody>
        </p:sp>
        <p:sp>
          <p:nvSpPr>
            <p:cNvPr id="13" name="Rectangle 18"/>
            <p:cNvSpPr>
              <a:spLocks noChangeArrowheads="1"/>
            </p:cNvSpPr>
            <p:nvPr userDrawn="1"/>
          </p:nvSpPr>
          <p:spPr bwMode="auto">
            <a:xfrm>
              <a:off x="6713538" y="630238"/>
              <a:ext cx="269875" cy="269875"/>
            </a:xfrm>
            <a:prstGeom prst="rect">
              <a:avLst/>
            </a:prstGeom>
            <a:solidFill>
              <a:srgbClr val="BFBFBF"/>
            </a:solidFill>
            <a:ln w="9525">
              <a:noFill/>
              <a:miter lim="800000"/>
              <a:headEnd/>
              <a:tailEnd/>
            </a:ln>
            <a:effectLst/>
          </p:spPr>
          <p:txBody>
            <a:bodyPr wrap="none" anchor="ctr"/>
            <a:lstStyle/>
            <a:p>
              <a:pPr eaLnBrk="0" fontAlgn="auto" hangingPunct="0">
                <a:spcBef>
                  <a:spcPts val="0"/>
                </a:spcBef>
                <a:spcAft>
                  <a:spcPts val="0"/>
                </a:spcAft>
                <a:defRPr/>
              </a:pPr>
              <a:endParaRPr lang="nb-NO" noProof="0" dirty="0">
                <a:latin typeface="Arial" pitchFamily="34" charset="0"/>
                <a:ea typeface="+mn-ea"/>
              </a:endParaRPr>
            </a:p>
          </p:txBody>
        </p:sp>
        <p:sp>
          <p:nvSpPr>
            <p:cNvPr id="14" name="Rectangle 19"/>
            <p:cNvSpPr>
              <a:spLocks noChangeArrowheads="1"/>
            </p:cNvSpPr>
            <p:nvPr userDrawn="1"/>
          </p:nvSpPr>
          <p:spPr bwMode="auto">
            <a:xfrm>
              <a:off x="6443663" y="630238"/>
              <a:ext cx="269875" cy="269875"/>
            </a:xfrm>
            <a:prstGeom prst="rect">
              <a:avLst/>
            </a:prstGeom>
            <a:solidFill>
              <a:srgbClr val="CCCCCC"/>
            </a:solidFill>
            <a:ln w="9525">
              <a:noFill/>
              <a:miter lim="800000"/>
              <a:headEnd/>
              <a:tailEnd/>
            </a:ln>
            <a:effectLst/>
          </p:spPr>
          <p:txBody>
            <a:bodyPr wrap="none" anchor="ctr"/>
            <a:lstStyle/>
            <a:p>
              <a:pPr eaLnBrk="0" fontAlgn="auto" hangingPunct="0">
                <a:spcBef>
                  <a:spcPts val="0"/>
                </a:spcBef>
                <a:spcAft>
                  <a:spcPts val="0"/>
                </a:spcAft>
                <a:defRPr/>
              </a:pPr>
              <a:endParaRPr lang="nb-NO" noProof="0" dirty="0">
                <a:latin typeface="Arial" pitchFamily="34" charset="0"/>
                <a:ea typeface="+mn-ea"/>
              </a:endParaRPr>
            </a:p>
          </p:txBody>
        </p:sp>
        <p:sp>
          <p:nvSpPr>
            <p:cNvPr id="15" name="Rectangle 20"/>
            <p:cNvSpPr>
              <a:spLocks noChangeArrowheads="1"/>
            </p:cNvSpPr>
            <p:nvPr userDrawn="1"/>
          </p:nvSpPr>
          <p:spPr bwMode="auto">
            <a:xfrm>
              <a:off x="6173788" y="630238"/>
              <a:ext cx="269875" cy="269875"/>
            </a:xfrm>
            <a:prstGeom prst="rect">
              <a:avLst/>
            </a:prstGeom>
            <a:solidFill>
              <a:srgbClr val="D9D9D9"/>
            </a:solidFill>
            <a:ln w="9525">
              <a:noFill/>
              <a:miter lim="800000"/>
              <a:headEnd/>
              <a:tailEnd/>
            </a:ln>
            <a:effectLst/>
          </p:spPr>
          <p:txBody>
            <a:bodyPr wrap="none" anchor="ctr"/>
            <a:lstStyle/>
            <a:p>
              <a:pPr eaLnBrk="0" fontAlgn="auto" hangingPunct="0">
                <a:spcBef>
                  <a:spcPts val="0"/>
                </a:spcBef>
                <a:spcAft>
                  <a:spcPts val="0"/>
                </a:spcAft>
                <a:defRPr/>
              </a:pPr>
              <a:endParaRPr lang="nb-NO" noProof="0" dirty="0">
                <a:latin typeface="Arial" pitchFamily="34" charset="0"/>
                <a:ea typeface="+mn-ea"/>
              </a:endParaRPr>
            </a:p>
          </p:txBody>
        </p:sp>
        <p:sp>
          <p:nvSpPr>
            <p:cNvPr id="16" name="Rectangle 21"/>
            <p:cNvSpPr>
              <a:spLocks noChangeArrowheads="1"/>
            </p:cNvSpPr>
            <p:nvPr userDrawn="1"/>
          </p:nvSpPr>
          <p:spPr bwMode="auto">
            <a:xfrm>
              <a:off x="5903913" y="630238"/>
              <a:ext cx="269875" cy="269875"/>
            </a:xfrm>
            <a:prstGeom prst="rect">
              <a:avLst/>
            </a:prstGeom>
            <a:solidFill>
              <a:srgbClr val="E6E6E6"/>
            </a:solidFill>
            <a:ln w="9525">
              <a:noFill/>
              <a:miter lim="800000"/>
              <a:headEnd/>
              <a:tailEnd/>
            </a:ln>
            <a:effectLst/>
          </p:spPr>
          <p:txBody>
            <a:bodyPr wrap="none" anchor="ctr"/>
            <a:lstStyle/>
            <a:p>
              <a:pPr eaLnBrk="0" fontAlgn="auto" hangingPunct="0">
                <a:spcBef>
                  <a:spcPts val="0"/>
                </a:spcBef>
                <a:spcAft>
                  <a:spcPts val="0"/>
                </a:spcAft>
                <a:defRPr/>
              </a:pPr>
              <a:endParaRPr lang="nb-NO" noProof="0" dirty="0">
                <a:latin typeface="Arial" pitchFamily="34" charset="0"/>
                <a:ea typeface="+mn-ea"/>
              </a:endParaRPr>
            </a:p>
          </p:txBody>
        </p:sp>
      </p:grpSp>
      <p:pic>
        <p:nvPicPr>
          <p:cNvPr id="1041" name="Bilde 17" descr="BM_Logo_undertekst_2_rgb_1795.png"/>
          <p:cNvPicPr>
            <a:picLocks noChangeAspect="1"/>
          </p:cNvPicPr>
          <p:nvPr/>
        </p:nvPicPr>
        <p:blipFill>
          <a:blip r:embed="rId8"/>
          <a:srcRect/>
          <a:stretch>
            <a:fillRect/>
          </a:stretch>
        </p:blipFill>
        <p:spPr bwMode="auto">
          <a:xfrm>
            <a:off x="7017439" y="360364"/>
            <a:ext cx="1774136" cy="539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Lst>
  <p:hf hdr="0" ftr="0" dt="0"/>
  <p:txStyles>
    <p:titleStyle>
      <a:lvl1pPr algn="l" defTabSz="457200" rtl="0" eaLnBrk="1" fontAlgn="base" hangingPunct="1">
        <a:spcBef>
          <a:spcPct val="0"/>
        </a:spcBef>
        <a:spcAft>
          <a:spcPct val="0"/>
        </a:spcAft>
        <a:defRPr sz="2800" b="1" kern="1200">
          <a:solidFill>
            <a:schemeClr val="tx1"/>
          </a:solidFill>
          <a:latin typeface="Arial"/>
          <a:ea typeface="ＭＳ Ｐゴシック" charset="-128"/>
          <a:cs typeface="Arial"/>
        </a:defRPr>
      </a:lvl1pPr>
      <a:lvl2pPr algn="l" defTabSz="457200" rtl="0" eaLnBrk="1" fontAlgn="base" hangingPunct="1">
        <a:spcBef>
          <a:spcPct val="0"/>
        </a:spcBef>
        <a:spcAft>
          <a:spcPct val="0"/>
        </a:spcAft>
        <a:defRPr sz="2800" b="1">
          <a:solidFill>
            <a:schemeClr val="tx1"/>
          </a:solidFill>
          <a:latin typeface="Arial" charset="0"/>
          <a:ea typeface="ＭＳ Ｐゴシック" charset="-128"/>
        </a:defRPr>
      </a:lvl2pPr>
      <a:lvl3pPr algn="l" defTabSz="457200" rtl="0" eaLnBrk="1" fontAlgn="base" hangingPunct="1">
        <a:spcBef>
          <a:spcPct val="0"/>
        </a:spcBef>
        <a:spcAft>
          <a:spcPct val="0"/>
        </a:spcAft>
        <a:defRPr sz="2800" b="1">
          <a:solidFill>
            <a:schemeClr val="tx1"/>
          </a:solidFill>
          <a:latin typeface="Arial" charset="0"/>
          <a:ea typeface="ＭＳ Ｐゴシック" charset="-128"/>
        </a:defRPr>
      </a:lvl3pPr>
      <a:lvl4pPr algn="l" defTabSz="457200" rtl="0" eaLnBrk="1" fontAlgn="base" hangingPunct="1">
        <a:spcBef>
          <a:spcPct val="0"/>
        </a:spcBef>
        <a:spcAft>
          <a:spcPct val="0"/>
        </a:spcAft>
        <a:defRPr sz="2800" b="1">
          <a:solidFill>
            <a:schemeClr val="tx1"/>
          </a:solidFill>
          <a:latin typeface="Arial" charset="0"/>
          <a:ea typeface="ＭＳ Ｐゴシック" charset="-128"/>
        </a:defRPr>
      </a:lvl4pPr>
      <a:lvl5pPr algn="l" defTabSz="457200" rtl="0" eaLnBrk="1" fontAlgn="base" hangingPunct="1">
        <a:spcBef>
          <a:spcPct val="0"/>
        </a:spcBef>
        <a:spcAft>
          <a:spcPct val="0"/>
        </a:spcAft>
        <a:defRPr sz="2800" b="1">
          <a:solidFill>
            <a:schemeClr val="tx1"/>
          </a:solidFill>
          <a:latin typeface="Arial" charset="0"/>
          <a:ea typeface="ＭＳ Ｐゴシック" charset="-128"/>
        </a:defRPr>
      </a:lvl5pPr>
      <a:lvl6pPr marL="457200" algn="l" defTabSz="457200" rtl="0" eaLnBrk="1" fontAlgn="base" hangingPunct="1">
        <a:spcBef>
          <a:spcPct val="0"/>
        </a:spcBef>
        <a:spcAft>
          <a:spcPct val="0"/>
        </a:spcAft>
        <a:defRPr sz="2800" b="1">
          <a:solidFill>
            <a:schemeClr val="tx1"/>
          </a:solidFill>
          <a:latin typeface="Arial" charset="0"/>
          <a:ea typeface="ＭＳ Ｐゴシック" charset="-128"/>
        </a:defRPr>
      </a:lvl6pPr>
      <a:lvl7pPr marL="914400" algn="l" defTabSz="457200" rtl="0" eaLnBrk="1" fontAlgn="base" hangingPunct="1">
        <a:spcBef>
          <a:spcPct val="0"/>
        </a:spcBef>
        <a:spcAft>
          <a:spcPct val="0"/>
        </a:spcAft>
        <a:defRPr sz="2800" b="1">
          <a:solidFill>
            <a:schemeClr val="tx1"/>
          </a:solidFill>
          <a:latin typeface="Arial" charset="0"/>
          <a:ea typeface="ＭＳ Ｐゴシック" charset="-128"/>
        </a:defRPr>
      </a:lvl7pPr>
      <a:lvl8pPr marL="1371600" algn="l" defTabSz="457200" rtl="0" eaLnBrk="1" fontAlgn="base" hangingPunct="1">
        <a:spcBef>
          <a:spcPct val="0"/>
        </a:spcBef>
        <a:spcAft>
          <a:spcPct val="0"/>
        </a:spcAft>
        <a:defRPr sz="2800" b="1">
          <a:solidFill>
            <a:schemeClr val="tx1"/>
          </a:solidFill>
          <a:latin typeface="Arial" charset="0"/>
          <a:ea typeface="ＭＳ Ｐゴシック" charset="-128"/>
        </a:defRPr>
      </a:lvl8pPr>
      <a:lvl9pPr marL="1828800" algn="l" defTabSz="457200" rtl="0" eaLnBrk="1" fontAlgn="base" hangingPunct="1">
        <a:spcBef>
          <a:spcPct val="0"/>
        </a:spcBef>
        <a:spcAft>
          <a:spcPct val="0"/>
        </a:spcAft>
        <a:defRPr sz="2800" b="1">
          <a:solidFill>
            <a:schemeClr val="tx1"/>
          </a:solidFill>
          <a:latin typeface="Arial" charset="0"/>
          <a:ea typeface="ＭＳ Ｐゴシック" charset="-128"/>
        </a:defRPr>
      </a:lvl9pPr>
    </p:titleStyle>
    <p:bodyStyle>
      <a:lvl1pPr marL="342900" indent="-342900" algn="l" defTabSz="457200" rtl="0" eaLnBrk="1" fontAlgn="base" hangingPunct="1">
        <a:spcBef>
          <a:spcPct val="20000"/>
        </a:spcBef>
        <a:spcAft>
          <a:spcPct val="0"/>
        </a:spcAft>
        <a:defRPr sz="2200" kern="1200">
          <a:solidFill>
            <a:schemeClr val="tx1"/>
          </a:solidFill>
          <a:latin typeface="Arial"/>
          <a:ea typeface="ＭＳ Ｐゴシック" charset="-128"/>
          <a:cs typeface="Arial"/>
        </a:defRPr>
      </a:lvl1pPr>
      <a:lvl2pPr marL="742950" indent="-285750" algn="l" defTabSz="457200" rtl="0" eaLnBrk="1" fontAlgn="base" hangingPunct="1">
        <a:spcBef>
          <a:spcPct val="20000"/>
        </a:spcBef>
        <a:spcAft>
          <a:spcPct val="0"/>
        </a:spcAft>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00050" y="1212851"/>
            <a:ext cx="8230142" cy="438149"/>
          </a:xfrm>
        </p:spPr>
        <p:txBody>
          <a:bodyPr/>
          <a:lstStyle/>
          <a:p>
            <a:r>
              <a:rPr lang="nb-NO" sz="2000" dirty="0">
                <a:latin typeface="Arial" charset="0"/>
                <a:ea typeface="ＭＳ Ｐゴシック" pitchFamily="34" charset="-128"/>
                <a:cs typeface="Arial" charset="0"/>
              </a:rPr>
              <a:t>Konferanse – Scandic Hell hotell, Stjørdal 5. desember 2019</a:t>
            </a:r>
          </a:p>
        </p:txBody>
      </p:sp>
      <p:sp>
        <p:nvSpPr>
          <p:cNvPr id="4099" name="Rectangle 3"/>
          <p:cNvSpPr>
            <a:spLocks noGrp="1" noChangeArrowheads="1"/>
          </p:cNvSpPr>
          <p:nvPr>
            <p:ph type="subTitle" idx="1"/>
          </p:nvPr>
        </p:nvSpPr>
        <p:spPr>
          <a:xfrm>
            <a:off x="400051" y="1987550"/>
            <a:ext cx="6305550" cy="4152900"/>
          </a:xfrm>
        </p:spPr>
        <p:txBody>
          <a:bodyPr/>
          <a:lstStyle/>
          <a:p>
            <a:pPr>
              <a:lnSpc>
                <a:spcPct val="90000"/>
              </a:lnSpc>
              <a:defRPr/>
            </a:pPr>
            <a:endParaRPr lang="nb-NO" sz="2800" b="1" dirty="0">
              <a:solidFill>
                <a:srgbClr val="002060"/>
              </a:solidFill>
            </a:endParaRPr>
          </a:p>
          <a:p>
            <a:pPr>
              <a:lnSpc>
                <a:spcPct val="90000"/>
              </a:lnSpc>
              <a:defRPr/>
            </a:pPr>
            <a:r>
              <a:rPr lang="nb-NO" sz="2800" b="1" dirty="0">
                <a:solidFill>
                  <a:srgbClr val="002060"/>
                </a:solidFill>
              </a:rPr>
              <a:t>Det heng </a:t>
            </a:r>
            <a:r>
              <a:rPr lang="nb-NO" sz="2800" b="1" dirty="0" err="1">
                <a:solidFill>
                  <a:srgbClr val="002060"/>
                </a:solidFill>
              </a:rPr>
              <a:t>dårleg</a:t>
            </a:r>
            <a:r>
              <a:rPr lang="nb-NO" sz="2800" b="1" dirty="0">
                <a:solidFill>
                  <a:srgbClr val="002060"/>
                </a:solidFill>
              </a:rPr>
              <a:t> </a:t>
            </a:r>
            <a:r>
              <a:rPr lang="nb-NO" sz="2800" b="1" dirty="0" err="1">
                <a:solidFill>
                  <a:srgbClr val="002060"/>
                </a:solidFill>
              </a:rPr>
              <a:t>saman</a:t>
            </a:r>
            <a:r>
              <a:rPr lang="nb-NO" sz="2800" b="1" dirty="0">
                <a:solidFill>
                  <a:srgbClr val="002060"/>
                </a:solidFill>
              </a:rPr>
              <a:t>!</a:t>
            </a:r>
          </a:p>
          <a:p>
            <a:pPr eaLnBrk="1" hangingPunct="1">
              <a:lnSpc>
                <a:spcPct val="90000"/>
              </a:lnSpc>
              <a:defRPr/>
            </a:pPr>
            <a:endParaRPr lang="nb-NO" sz="2000" dirty="0">
              <a:solidFill>
                <a:schemeClr val="bg2">
                  <a:lumMod val="25000"/>
                </a:schemeClr>
              </a:solidFill>
            </a:endParaRPr>
          </a:p>
          <a:p>
            <a:pPr>
              <a:lnSpc>
                <a:spcPct val="90000"/>
              </a:lnSpc>
              <a:defRPr/>
            </a:pPr>
            <a:r>
              <a:rPr lang="nb-NO" sz="2000" dirty="0"/>
              <a:t>Tilsyn med kommunale tjenester til personer med samtidig rusmiddelproblem og psykisk lidelse – en oppsummering</a:t>
            </a:r>
            <a:endParaRPr lang="nb-NO" sz="2000" dirty="0">
              <a:solidFill>
                <a:schemeClr val="bg2">
                  <a:lumMod val="25000"/>
                </a:schemeClr>
              </a:solidFill>
            </a:endParaRPr>
          </a:p>
          <a:p>
            <a:pPr eaLnBrk="1" hangingPunct="1">
              <a:lnSpc>
                <a:spcPct val="90000"/>
              </a:lnSpc>
              <a:defRPr/>
            </a:pPr>
            <a:endParaRPr lang="nb-NO" sz="2000" dirty="0">
              <a:solidFill>
                <a:schemeClr val="bg2">
                  <a:lumMod val="25000"/>
                </a:schemeClr>
              </a:solidFill>
            </a:endParaRPr>
          </a:p>
          <a:p>
            <a:pPr eaLnBrk="1" hangingPunct="1">
              <a:lnSpc>
                <a:spcPct val="90000"/>
              </a:lnSpc>
              <a:defRPr/>
            </a:pPr>
            <a:endParaRPr lang="nb-NO" sz="2000" dirty="0">
              <a:solidFill>
                <a:schemeClr val="bg2">
                  <a:lumMod val="25000"/>
                </a:schemeClr>
              </a:solidFill>
            </a:endParaRPr>
          </a:p>
          <a:p>
            <a:pPr eaLnBrk="1" hangingPunct="1">
              <a:lnSpc>
                <a:spcPct val="90000"/>
              </a:lnSpc>
              <a:defRPr/>
            </a:pPr>
            <a:r>
              <a:rPr lang="nb-NO" sz="2000" dirty="0">
                <a:solidFill>
                  <a:schemeClr val="bg2">
                    <a:lumMod val="25000"/>
                  </a:schemeClr>
                </a:solidFill>
              </a:rPr>
              <a:t>direktør Jan Fredrik Andresen</a:t>
            </a:r>
          </a:p>
          <a:p>
            <a:pPr eaLnBrk="1" hangingPunct="1">
              <a:lnSpc>
                <a:spcPct val="90000"/>
              </a:lnSpc>
              <a:defRPr/>
            </a:pPr>
            <a:r>
              <a:rPr lang="nb-NO" sz="2000" dirty="0">
                <a:solidFill>
                  <a:schemeClr val="bg2">
                    <a:lumMod val="25000"/>
                  </a:schemeClr>
                </a:solidFill>
              </a:rPr>
              <a:t>Statens helsetilsyn</a:t>
            </a:r>
          </a:p>
        </p:txBody>
      </p:sp>
      <p:pic>
        <p:nvPicPr>
          <p:cNvPr id="4" name="Bilde 3" descr="TM2013 (3 of 12).jpg"/>
          <p:cNvPicPr>
            <a:picLocks noChangeAspect="1"/>
          </p:cNvPicPr>
          <p:nvPr/>
        </p:nvPicPr>
        <p:blipFill>
          <a:blip r:embed="rId2"/>
          <a:stretch>
            <a:fillRect/>
          </a:stretch>
        </p:blipFill>
        <p:spPr>
          <a:xfrm>
            <a:off x="6896100" y="2451100"/>
            <a:ext cx="1644650" cy="3498180"/>
          </a:xfrm>
          <a:prstGeom prst="rect">
            <a:avLst/>
          </a:prstGeom>
          <a:effectLst>
            <a:outerShdw blurRad="50800" dist="38100" dir="8100000" algn="tr" rotWithShape="0">
              <a:prstClr val="black">
                <a:alpha val="40000"/>
              </a:prstClr>
            </a:outerShdw>
          </a:effectLst>
        </p:spPr>
      </p:pic>
      <p:sp>
        <p:nvSpPr>
          <p:cNvPr id="2" name="Plassholder for lysbildenummer 1"/>
          <p:cNvSpPr>
            <a:spLocks noGrp="1"/>
          </p:cNvSpPr>
          <p:nvPr>
            <p:ph type="sldNum" sz="quarter" idx="12"/>
          </p:nvPr>
        </p:nvSpPr>
        <p:spPr/>
        <p:txBody>
          <a:bodyPr/>
          <a:lstStyle/>
          <a:p>
            <a:fld id="{5C7C56A4-9C0D-4C89-B4D5-90CB3071F6AA}" type="slidenum">
              <a:rPr lang="nb-NO" noProof="0" smtClean="0"/>
              <a:pPr/>
              <a:t>1</a:t>
            </a:fld>
            <a:endParaRPr lang="nb-NO" noProof="0"/>
          </a:p>
        </p:txBody>
      </p:sp>
    </p:spTree>
    <p:extLst>
      <p:ext uri="{BB962C8B-B14F-4D97-AF65-F5344CB8AC3E}">
        <p14:creationId xmlns:p14="http://schemas.microsoft.com/office/powerpoint/2010/main" val="3872175841"/>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0363" y="1059083"/>
            <a:ext cx="8423275" cy="420997"/>
          </a:xfrm>
        </p:spPr>
        <p:txBody>
          <a:bodyPr/>
          <a:lstStyle/>
          <a:p>
            <a:pPr marL="0" indent="0"/>
            <a:r>
              <a:rPr lang="nb-NO" sz="2400" dirty="0">
                <a:solidFill>
                  <a:srgbClr val="002060"/>
                </a:solidFill>
              </a:rPr>
              <a:t>Hva fant fylkesmannen i kommunene?</a:t>
            </a:r>
          </a:p>
        </p:txBody>
      </p:sp>
      <p:sp>
        <p:nvSpPr>
          <p:cNvPr id="3" name="Plassholder for innhold 2"/>
          <p:cNvSpPr>
            <a:spLocks noGrp="1"/>
          </p:cNvSpPr>
          <p:nvPr>
            <p:ph idx="1"/>
          </p:nvPr>
        </p:nvSpPr>
        <p:spPr>
          <a:xfrm>
            <a:off x="360363" y="1788289"/>
            <a:ext cx="6671257" cy="4691886"/>
          </a:xfrm>
        </p:spPr>
        <p:txBody>
          <a:bodyPr/>
          <a:lstStyle/>
          <a:p>
            <a:pPr marL="0" indent="0">
              <a:buNone/>
            </a:pPr>
            <a:endParaRPr lang="nb-NO" b="1" dirty="0"/>
          </a:p>
          <a:p>
            <a:r>
              <a:rPr lang="nb-NO" sz="2000" dirty="0"/>
              <a:t>Tilfeldig og lite planlagt tjenesteyting (seks av ti kommuner)</a:t>
            </a:r>
          </a:p>
          <a:p>
            <a:pPr marL="0" indent="0">
              <a:buNone/>
            </a:pPr>
            <a:endParaRPr lang="nb-NO" sz="2000" dirty="0"/>
          </a:p>
          <a:p>
            <a:r>
              <a:rPr lang="nb-NO" sz="2000" dirty="0"/>
              <a:t>Mangelfull samordning av tjenester (en av tre kommuner)</a:t>
            </a:r>
          </a:p>
          <a:p>
            <a:pPr marL="0" indent="0">
              <a:buNone/>
            </a:pPr>
            <a:endParaRPr lang="nb-NO" sz="2000" dirty="0"/>
          </a:p>
          <a:p>
            <a:r>
              <a:rPr lang="nb-NO" sz="2000" dirty="0"/>
              <a:t>Lite oppmerksomhet om somatisk helse</a:t>
            </a:r>
          </a:p>
          <a:p>
            <a:pPr marL="0" indent="0">
              <a:buNone/>
            </a:pPr>
            <a:endParaRPr lang="nb-NO" sz="2000" dirty="0"/>
          </a:p>
          <a:p>
            <a:r>
              <a:rPr lang="nb-NO" sz="2000" dirty="0"/>
              <a:t>Ikke god nok hjelp til å mestre å bo i egen bolig</a:t>
            </a:r>
          </a:p>
          <a:p>
            <a:pPr marL="0" indent="0">
              <a:buNone/>
            </a:pPr>
            <a:endParaRPr lang="nb-NO" sz="2000" dirty="0"/>
          </a:p>
        </p:txBody>
      </p:sp>
      <p:sp>
        <p:nvSpPr>
          <p:cNvPr id="6" name="Plassholder for lysbildenummer 5"/>
          <p:cNvSpPr>
            <a:spLocks noGrp="1"/>
          </p:cNvSpPr>
          <p:nvPr>
            <p:ph type="sldNum" sz="quarter" idx="12"/>
          </p:nvPr>
        </p:nvSpPr>
        <p:spPr/>
        <p:txBody>
          <a:bodyPr/>
          <a:lstStyle/>
          <a:p>
            <a:fld id="{8854A01D-4E84-4D49-ACFD-A0A9F13796E4}" type="slidenum">
              <a:rPr lang="nb-NO" noProof="0" smtClean="0"/>
              <a:pPr/>
              <a:t>10</a:t>
            </a:fld>
            <a:endParaRPr lang="nb-NO" noProof="0" dirty="0"/>
          </a:p>
        </p:txBody>
      </p:sp>
      <p:pic>
        <p:nvPicPr>
          <p:cNvPr id="7" name="Plassholder for innhold 9"/>
          <p:cNvPicPr>
            <a:picLocks noChangeAspect="1"/>
          </p:cNvPicPr>
          <p:nvPr/>
        </p:nvPicPr>
        <p:blipFill>
          <a:blip r:embed="rId2"/>
          <a:stretch>
            <a:fillRect/>
          </a:stretch>
        </p:blipFill>
        <p:spPr>
          <a:xfrm>
            <a:off x="7699149" y="2459620"/>
            <a:ext cx="1084489" cy="2633242"/>
          </a:xfrm>
          <a:prstGeom prst="rect">
            <a:avLst/>
          </a:prstGeom>
        </p:spPr>
      </p:pic>
    </p:spTree>
    <p:extLst>
      <p:ext uri="{BB962C8B-B14F-4D97-AF65-F5344CB8AC3E}">
        <p14:creationId xmlns:p14="http://schemas.microsoft.com/office/powerpoint/2010/main" val="2651358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59998" y="1076446"/>
            <a:ext cx="8423275" cy="434050"/>
          </a:xfrm>
        </p:spPr>
        <p:txBody>
          <a:bodyPr/>
          <a:lstStyle/>
          <a:p>
            <a:r>
              <a:rPr lang="nb-NO" sz="2400" dirty="0">
                <a:solidFill>
                  <a:srgbClr val="002060"/>
                </a:solidFill>
              </a:rPr>
              <a:t>Tilfeldig og lite planlagt tjenesteyting (eksempler)</a:t>
            </a:r>
            <a:br>
              <a:rPr lang="nb-NO" sz="1000" dirty="0"/>
            </a:br>
            <a:br>
              <a:rPr lang="nb-NO" sz="1800" dirty="0">
                <a:solidFill>
                  <a:schemeClr val="accent3">
                    <a:lumMod val="75000"/>
                  </a:schemeClr>
                </a:solidFill>
              </a:rPr>
            </a:br>
            <a:endParaRPr lang="nb-NO" sz="1800" dirty="0">
              <a:solidFill>
                <a:schemeClr val="accent3">
                  <a:lumMod val="75000"/>
                </a:schemeClr>
              </a:solidFill>
            </a:endParaRPr>
          </a:p>
        </p:txBody>
      </p:sp>
      <p:sp>
        <p:nvSpPr>
          <p:cNvPr id="3" name="Plassholder for innhold 2"/>
          <p:cNvSpPr>
            <a:spLocks noGrp="1"/>
          </p:cNvSpPr>
          <p:nvPr>
            <p:ph sz="half" idx="1"/>
          </p:nvPr>
        </p:nvSpPr>
        <p:spPr>
          <a:xfrm>
            <a:off x="359998" y="1746199"/>
            <a:ext cx="6700559" cy="4733801"/>
          </a:xfrm>
        </p:spPr>
        <p:txBody>
          <a:bodyPr/>
          <a:lstStyle/>
          <a:p>
            <a:pPr marL="0" indent="0">
              <a:buNone/>
            </a:pPr>
            <a:r>
              <a:rPr lang="nb-NO" sz="2000" b="1" dirty="0"/>
              <a:t>Mangelfull kartlegging</a:t>
            </a:r>
          </a:p>
          <a:p>
            <a:r>
              <a:rPr lang="nb-NO" sz="2000" dirty="0"/>
              <a:t>Lite systematisk kartlegging </a:t>
            </a:r>
          </a:p>
          <a:p>
            <a:r>
              <a:rPr lang="nb-NO" sz="2000" dirty="0"/>
              <a:t>Uklar plassering av ansvar for kartlegging</a:t>
            </a:r>
          </a:p>
          <a:p>
            <a:r>
              <a:rPr lang="nb-NO" sz="2000" dirty="0"/>
              <a:t>Relevante opplysninger ikke alltid innhentet og tilgjengelige for andre tjenesteytere</a:t>
            </a:r>
          </a:p>
          <a:p>
            <a:pPr marL="0" indent="0">
              <a:buNone/>
            </a:pPr>
            <a:endParaRPr lang="nb-NO" sz="2000" dirty="0"/>
          </a:p>
          <a:p>
            <a:pPr marL="0" lvl="0" indent="0">
              <a:buNone/>
            </a:pPr>
            <a:r>
              <a:rPr lang="nb-NO" sz="2000" b="1" dirty="0">
                <a:solidFill>
                  <a:prstClr val="black"/>
                </a:solidFill>
              </a:rPr>
              <a:t>Dårlig planlagt og lite koordinert hjelp</a:t>
            </a:r>
          </a:p>
          <a:p>
            <a:pPr lvl="0"/>
            <a:r>
              <a:rPr lang="nb-NO" sz="2000" dirty="0">
                <a:solidFill>
                  <a:prstClr val="black"/>
                </a:solidFill>
              </a:rPr>
              <a:t>Få aktive planer for </a:t>
            </a:r>
            <a:r>
              <a:rPr lang="nb-NO" sz="2000" dirty="0">
                <a:solidFill>
                  <a:schemeClr val="tx1">
                    <a:lumMod val="95000"/>
                    <a:lumOff val="5000"/>
                  </a:schemeClr>
                </a:solidFill>
              </a:rPr>
              <a:t>koordinering av tjenestene</a:t>
            </a:r>
          </a:p>
          <a:p>
            <a:pPr lvl="0"/>
            <a:r>
              <a:rPr lang="nb-NO" sz="2000" dirty="0">
                <a:solidFill>
                  <a:prstClr val="black"/>
                </a:solidFill>
              </a:rPr>
              <a:t>Støttesamtaler og skadereduserende tiltak – i ulik grad </a:t>
            </a:r>
          </a:p>
          <a:p>
            <a:r>
              <a:rPr lang="nb-NO" sz="2000" dirty="0">
                <a:solidFill>
                  <a:prstClr val="black"/>
                </a:solidFill>
              </a:rPr>
              <a:t>Ikke praksis for å vurdere behovet for eller lage «kriseplan»</a:t>
            </a:r>
          </a:p>
          <a:p>
            <a:endParaRPr lang="nb-NO" sz="2000" dirty="0">
              <a:solidFill>
                <a:prstClr val="black"/>
              </a:solidFill>
            </a:endParaRPr>
          </a:p>
          <a:p>
            <a:pPr marL="0" indent="0">
              <a:buNone/>
            </a:pPr>
            <a:endParaRPr lang="nb-NO" sz="2000" dirty="0"/>
          </a:p>
          <a:p>
            <a:pPr marL="0" indent="0">
              <a:buNone/>
            </a:pPr>
            <a:endParaRPr lang="nb-NO" sz="2000" dirty="0"/>
          </a:p>
          <a:p>
            <a:pPr marL="0" indent="0">
              <a:buNone/>
            </a:pPr>
            <a:r>
              <a:rPr lang="nb-NO" dirty="0"/>
              <a:t>  </a:t>
            </a:r>
          </a:p>
          <a:p>
            <a:pPr marL="0" indent="0">
              <a:buNone/>
            </a:pPr>
            <a:endParaRPr lang="nb-NO" dirty="0">
              <a:latin typeface="Arial" panose="020B0604020202020204" pitchFamily="34" charset="0"/>
              <a:cs typeface="Arial" panose="020B0604020202020204" pitchFamily="34" charset="0"/>
            </a:endParaRPr>
          </a:p>
          <a:p>
            <a:pPr marL="0" indent="0">
              <a:buNone/>
            </a:pPr>
            <a:endParaRPr lang="nb-NO" sz="1200" dirty="0">
              <a:latin typeface="1Wingdings"/>
            </a:endParaRPr>
          </a:p>
        </p:txBody>
      </p:sp>
      <p:sp>
        <p:nvSpPr>
          <p:cNvPr id="7" name="Plassholder for lysbildenummer 6"/>
          <p:cNvSpPr>
            <a:spLocks noGrp="1"/>
          </p:cNvSpPr>
          <p:nvPr>
            <p:ph type="sldNum" sz="quarter" idx="12"/>
          </p:nvPr>
        </p:nvSpPr>
        <p:spPr/>
        <p:txBody>
          <a:bodyPr/>
          <a:lstStyle/>
          <a:p>
            <a:fld id="{9C7C01E7-D748-45C9-8C37-0A626AB0308D}" type="slidenum">
              <a:rPr lang="nb-NO" noProof="0" smtClean="0"/>
              <a:pPr/>
              <a:t>11</a:t>
            </a:fld>
            <a:endParaRPr lang="nb-NO" noProof="0"/>
          </a:p>
        </p:txBody>
      </p:sp>
      <p:pic>
        <p:nvPicPr>
          <p:cNvPr id="10" name="Plassholder for innhold 9"/>
          <p:cNvPicPr>
            <a:picLocks noGrp="1" noChangeAspect="1"/>
          </p:cNvPicPr>
          <p:nvPr>
            <p:ph sz="half" idx="2"/>
          </p:nvPr>
        </p:nvPicPr>
        <p:blipFill>
          <a:blip r:embed="rId2"/>
          <a:stretch>
            <a:fillRect/>
          </a:stretch>
        </p:blipFill>
        <p:spPr>
          <a:xfrm>
            <a:off x="7691377" y="2390171"/>
            <a:ext cx="1091896" cy="2592729"/>
          </a:xfrm>
          <a:prstGeom prst="rect">
            <a:avLst/>
          </a:prstGeom>
        </p:spPr>
      </p:pic>
    </p:spTree>
    <p:extLst>
      <p:ext uri="{BB962C8B-B14F-4D97-AF65-F5344CB8AC3E}">
        <p14:creationId xmlns:p14="http://schemas.microsoft.com/office/powerpoint/2010/main" val="2811561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360000" y="1064872"/>
            <a:ext cx="8424000" cy="439838"/>
          </a:xfrm>
        </p:spPr>
        <p:txBody>
          <a:bodyPr/>
          <a:lstStyle/>
          <a:p>
            <a:r>
              <a:rPr lang="nb-NO" sz="2400" dirty="0">
                <a:solidFill>
                  <a:srgbClr val="002060"/>
                </a:solidFill>
              </a:rPr>
              <a:t>Mangelfull samordning av tjenester (eksempler)</a:t>
            </a:r>
            <a:br>
              <a:rPr lang="nb-NO" sz="2400" dirty="0">
                <a:solidFill>
                  <a:srgbClr val="002060"/>
                </a:solidFill>
              </a:rPr>
            </a:br>
            <a:endParaRPr lang="nb-NO" sz="2400" dirty="0">
              <a:solidFill>
                <a:srgbClr val="002060"/>
              </a:solidFill>
            </a:endParaRPr>
          </a:p>
        </p:txBody>
      </p:sp>
      <p:sp>
        <p:nvSpPr>
          <p:cNvPr id="3" name="Undertittel 2"/>
          <p:cNvSpPr>
            <a:spLocks noGrp="1"/>
          </p:cNvSpPr>
          <p:nvPr>
            <p:ph type="subTitle" idx="1"/>
          </p:nvPr>
        </p:nvSpPr>
        <p:spPr>
          <a:xfrm>
            <a:off x="360000" y="1805650"/>
            <a:ext cx="8424000" cy="4508339"/>
          </a:xfrm>
        </p:spPr>
        <p:txBody>
          <a:bodyPr/>
          <a:lstStyle/>
          <a:p>
            <a:r>
              <a:rPr lang="nb-NO" sz="2000" b="1" dirty="0"/>
              <a:t>Uklar ansvarsforankring</a:t>
            </a:r>
          </a:p>
          <a:p>
            <a:pPr marL="342900" indent="-342900">
              <a:buFont typeface="Arial" panose="020B0604020202020204" pitchFamily="34" charset="0"/>
              <a:buChar char="•"/>
            </a:pPr>
            <a:r>
              <a:rPr lang="nb-NO" sz="2000" dirty="0"/>
              <a:t>Hvem har ansvar for å koordinere tjenestene til den enkelte?</a:t>
            </a:r>
          </a:p>
          <a:p>
            <a:pPr marL="342900" indent="-342900">
              <a:buFont typeface="Arial" panose="020B0604020202020204" pitchFamily="34" charset="0"/>
              <a:buChar char="•"/>
            </a:pPr>
            <a:r>
              <a:rPr lang="nb-NO" sz="2000" dirty="0"/>
              <a:t>Hvem har ansvar for legemidler og kriseplaner?</a:t>
            </a:r>
          </a:p>
          <a:p>
            <a:pPr marL="342900" indent="-342900">
              <a:buFontTx/>
              <a:buChar char="-"/>
            </a:pPr>
            <a:endParaRPr lang="nb-NO" sz="2000" dirty="0"/>
          </a:p>
          <a:p>
            <a:r>
              <a:rPr lang="nb-NO" sz="2000" b="1" dirty="0"/>
              <a:t>Manglende informasjonsdeling på tvers av enheter</a:t>
            </a:r>
          </a:p>
          <a:p>
            <a:pPr marL="342900" indent="-342900">
              <a:buFont typeface="Arial" panose="020B0604020202020204" pitchFamily="34" charset="0"/>
              <a:buChar char="•"/>
            </a:pPr>
            <a:r>
              <a:rPr lang="nb-NO" sz="2000" dirty="0"/>
              <a:t>For dårlige rutiner for å innhente samtykke</a:t>
            </a:r>
          </a:p>
          <a:p>
            <a:pPr marL="342900" indent="-342900">
              <a:buFont typeface="Arial" panose="020B0604020202020204" pitchFamily="34" charset="0"/>
              <a:buChar char="•"/>
            </a:pPr>
            <a:r>
              <a:rPr lang="nb-NO" sz="2000" dirty="0"/>
              <a:t>Hjemmetjenesten har lite kunnskap om brukernes rusmiddelproblemer og psykiske lidelser</a:t>
            </a:r>
          </a:p>
          <a:p>
            <a:r>
              <a:rPr lang="nb-NO" sz="2000" dirty="0"/>
              <a:t> </a:t>
            </a:r>
          </a:p>
          <a:p>
            <a:r>
              <a:rPr lang="nb-NO" sz="2000" b="1" dirty="0"/>
              <a:t>Løse samarbeidsstrukturer</a:t>
            </a:r>
          </a:p>
          <a:p>
            <a:pPr marL="342900" indent="-342900">
              <a:buFont typeface="Arial" panose="020B0604020202020204" pitchFamily="34" charset="0"/>
              <a:buChar char="•"/>
            </a:pPr>
            <a:r>
              <a:rPr lang="nb-NO" sz="2000" dirty="0"/>
              <a:t>Utilstrekkelige eller ikke innarbeidede rutiner for samarbeid</a:t>
            </a:r>
          </a:p>
          <a:p>
            <a:pPr marL="342900" indent="-342900">
              <a:buFont typeface="Arial" panose="020B0604020202020204" pitchFamily="34" charset="0"/>
              <a:buChar char="•"/>
            </a:pPr>
            <a:r>
              <a:rPr lang="nb-NO" sz="2000" dirty="0"/>
              <a:t>Vanskelig tilgjengelighet til Nav for ansatte i helse- og omsorgstjenesten</a:t>
            </a:r>
          </a:p>
          <a:p>
            <a:endParaRPr lang="nb-NO" dirty="0"/>
          </a:p>
        </p:txBody>
      </p:sp>
      <p:sp>
        <p:nvSpPr>
          <p:cNvPr id="6" name="Plassholder for lysbildenummer 5"/>
          <p:cNvSpPr>
            <a:spLocks noGrp="1"/>
          </p:cNvSpPr>
          <p:nvPr>
            <p:ph type="sldNum" sz="quarter" idx="12"/>
          </p:nvPr>
        </p:nvSpPr>
        <p:spPr/>
        <p:txBody>
          <a:bodyPr/>
          <a:lstStyle/>
          <a:p>
            <a:fld id="{5C7C56A4-9C0D-4C89-B4D5-90CB3071F6AA}" type="slidenum">
              <a:rPr lang="nb-NO" noProof="0" smtClean="0"/>
              <a:pPr/>
              <a:t>12</a:t>
            </a:fld>
            <a:endParaRPr lang="nb-NO" noProof="0"/>
          </a:p>
        </p:txBody>
      </p:sp>
    </p:spTree>
    <p:extLst>
      <p:ext uri="{BB962C8B-B14F-4D97-AF65-F5344CB8AC3E}">
        <p14:creationId xmlns:p14="http://schemas.microsoft.com/office/powerpoint/2010/main" val="1424049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8300" y="1047509"/>
            <a:ext cx="8423275" cy="329878"/>
          </a:xfrm>
        </p:spPr>
        <p:txBody>
          <a:bodyPr/>
          <a:lstStyle/>
          <a:p>
            <a:r>
              <a:rPr lang="nb-NO" sz="2400" b="0" dirty="0"/>
              <a:t> </a:t>
            </a:r>
            <a:r>
              <a:rPr lang="nb-NO" sz="2400" dirty="0">
                <a:solidFill>
                  <a:srgbClr val="002060"/>
                </a:solidFill>
              </a:rPr>
              <a:t>Lite oppmerksomhet om somatisk helse (eksempler)</a:t>
            </a:r>
            <a:br>
              <a:rPr lang="nb-NO" dirty="0">
                <a:solidFill>
                  <a:schemeClr val="accent3">
                    <a:lumMod val="75000"/>
                  </a:schemeClr>
                </a:solidFill>
              </a:rPr>
            </a:br>
            <a:endParaRPr lang="nb-NO" sz="2000" dirty="0">
              <a:solidFill>
                <a:schemeClr val="accent3">
                  <a:lumMod val="75000"/>
                </a:schemeClr>
              </a:solidFill>
            </a:endParaRPr>
          </a:p>
        </p:txBody>
      </p:sp>
      <p:sp>
        <p:nvSpPr>
          <p:cNvPr id="3" name="Plassholder for innhold 2"/>
          <p:cNvSpPr>
            <a:spLocks noGrp="1"/>
          </p:cNvSpPr>
          <p:nvPr>
            <p:ph idx="1"/>
          </p:nvPr>
        </p:nvSpPr>
        <p:spPr>
          <a:xfrm>
            <a:off x="360363" y="1666753"/>
            <a:ext cx="7047434" cy="4794761"/>
          </a:xfrm>
        </p:spPr>
        <p:txBody>
          <a:bodyPr>
            <a:normAutofit/>
          </a:bodyPr>
          <a:lstStyle/>
          <a:p>
            <a:pPr marL="0" indent="0">
              <a:buNone/>
            </a:pPr>
            <a:endParaRPr lang="nb-NO" sz="1400" b="1" dirty="0"/>
          </a:p>
          <a:p>
            <a:endParaRPr lang="nb-NO" sz="2000" dirty="0"/>
          </a:p>
          <a:p>
            <a:r>
              <a:rPr lang="nb-NO" sz="2000" dirty="0"/>
              <a:t>Opp til det enkelte helsepersonell å vurdere</a:t>
            </a:r>
          </a:p>
          <a:p>
            <a:endParaRPr lang="nb-NO" sz="2000" dirty="0"/>
          </a:p>
          <a:p>
            <a:r>
              <a:rPr lang="nb-NO" sz="2000" dirty="0"/>
              <a:t>Fastleger – godt samarbeid noen steder, andre steder visste de ikke hvem fastlegen var</a:t>
            </a:r>
          </a:p>
          <a:p>
            <a:pPr marL="0" indent="0">
              <a:buNone/>
            </a:pPr>
            <a:endParaRPr lang="nb-NO" dirty="0"/>
          </a:p>
        </p:txBody>
      </p:sp>
      <p:sp>
        <p:nvSpPr>
          <p:cNvPr id="7" name="Plassholder for lysbildenummer 6"/>
          <p:cNvSpPr>
            <a:spLocks noGrp="1"/>
          </p:cNvSpPr>
          <p:nvPr>
            <p:ph type="sldNum" sz="quarter" idx="12"/>
          </p:nvPr>
        </p:nvSpPr>
        <p:spPr/>
        <p:txBody>
          <a:bodyPr/>
          <a:lstStyle/>
          <a:p>
            <a:fld id="{9C7C01E7-D748-45C9-8C37-0A626AB0308D}" type="slidenum">
              <a:rPr lang="nb-NO" noProof="0" smtClean="0"/>
              <a:pPr/>
              <a:t>13</a:t>
            </a:fld>
            <a:endParaRPr lang="nb-NO" noProof="0"/>
          </a:p>
        </p:txBody>
      </p:sp>
      <p:pic>
        <p:nvPicPr>
          <p:cNvPr id="8" name="Plassholder for innhold 2" descr="Stetoskop - Wikipedia bahasa Indonesia, ensiklopedia beba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8471" y="2422306"/>
            <a:ext cx="1621209" cy="2462210"/>
          </a:xfrm>
          <a:prstGeom prst="rect">
            <a:avLst/>
          </a:prstGeom>
        </p:spPr>
      </p:pic>
    </p:spTree>
    <p:extLst>
      <p:ext uri="{BB962C8B-B14F-4D97-AF65-F5344CB8AC3E}">
        <p14:creationId xmlns:p14="http://schemas.microsoft.com/office/powerpoint/2010/main" val="2073309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8300" y="1047508"/>
            <a:ext cx="8423275" cy="763929"/>
          </a:xfrm>
        </p:spPr>
        <p:txBody>
          <a:bodyPr/>
          <a:lstStyle/>
          <a:p>
            <a:r>
              <a:rPr lang="nb-NO" sz="2400" dirty="0">
                <a:solidFill>
                  <a:srgbClr val="002060"/>
                </a:solidFill>
              </a:rPr>
              <a:t>Ikke god nok hjelp til å mestre å bo i egen bolig</a:t>
            </a:r>
            <a:r>
              <a:rPr lang="nb-NO" sz="2400" dirty="0"/>
              <a:t> </a:t>
            </a:r>
            <a:r>
              <a:rPr lang="nb-NO" sz="2400" dirty="0">
                <a:solidFill>
                  <a:srgbClr val="002060"/>
                </a:solidFill>
              </a:rPr>
              <a:t>(eksempler)</a:t>
            </a:r>
            <a:br>
              <a:rPr lang="nb-NO" dirty="0">
                <a:solidFill>
                  <a:schemeClr val="accent3">
                    <a:lumMod val="75000"/>
                  </a:schemeClr>
                </a:solidFill>
              </a:rPr>
            </a:br>
            <a:endParaRPr lang="nb-NO" sz="2000" dirty="0">
              <a:solidFill>
                <a:schemeClr val="accent3">
                  <a:lumMod val="75000"/>
                </a:schemeClr>
              </a:solidFill>
            </a:endParaRPr>
          </a:p>
        </p:txBody>
      </p:sp>
      <p:sp>
        <p:nvSpPr>
          <p:cNvPr id="3" name="Plassholder for innhold 2"/>
          <p:cNvSpPr>
            <a:spLocks noGrp="1"/>
          </p:cNvSpPr>
          <p:nvPr>
            <p:ph idx="1"/>
          </p:nvPr>
        </p:nvSpPr>
        <p:spPr>
          <a:xfrm>
            <a:off x="360363" y="2123954"/>
            <a:ext cx="6688619" cy="4337560"/>
          </a:xfrm>
        </p:spPr>
        <p:txBody>
          <a:bodyPr>
            <a:normAutofit/>
          </a:bodyPr>
          <a:lstStyle/>
          <a:p>
            <a:pPr marL="0" indent="0">
              <a:buNone/>
            </a:pPr>
            <a:endParaRPr lang="nb-NO" sz="1400" b="1" dirty="0"/>
          </a:p>
          <a:p>
            <a:r>
              <a:rPr lang="nb-NO" sz="2000" dirty="0"/>
              <a:t>Ikke klart hvem som hadde ansvar for å yte denne hjelpen</a:t>
            </a:r>
          </a:p>
          <a:p>
            <a:r>
              <a:rPr lang="nb-NO" sz="2000" dirty="0"/>
              <a:t>Fikk praktisk hjelp, men mindre opplæring for egenmestring</a:t>
            </a:r>
          </a:p>
          <a:p>
            <a:r>
              <a:rPr lang="nb-NO" sz="2000" dirty="0"/>
              <a:t>Nav avgrenset «opplysning, råd og veiledning» til økonomisk rådgivning</a:t>
            </a:r>
          </a:p>
          <a:p>
            <a:r>
              <a:rPr lang="nb-NO" sz="2000" dirty="0"/>
              <a:t>Vanskelig å komme i kontakt med Nav for bruke</a:t>
            </a:r>
            <a:r>
              <a:rPr lang="nb-NO" dirty="0"/>
              <a:t>re</a:t>
            </a:r>
          </a:p>
        </p:txBody>
      </p:sp>
      <p:sp>
        <p:nvSpPr>
          <p:cNvPr id="7" name="Plassholder for lysbildenummer 6"/>
          <p:cNvSpPr>
            <a:spLocks noGrp="1"/>
          </p:cNvSpPr>
          <p:nvPr>
            <p:ph type="sldNum" sz="quarter" idx="12"/>
          </p:nvPr>
        </p:nvSpPr>
        <p:spPr/>
        <p:txBody>
          <a:bodyPr/>
          <a:lstStyle/>
          <a:p>
            <a:fld id="{9C7C01E7-D748-45C9-8C37-0A626AB0308D}" type="slidenum">
              <a:rPr lang="nb-NO" noProof="0" smtClean="0"/>
              <a:pPr/>
              <a:t>14</a:t>
            </a:fld>
            <a:endParaRPr lang="nb-NO" noProof="0"/>
          </a:p>
        </p:txBody>
      </p:sp>
      <p:pic>
        <p:nvPicPr>
          <p:cNvPr id="4" name="Bilde 3"/>
          <p:cNvPicPr>
            <a:picLocks noChangeAspect="1"/>
          </p:cNvPicPr>
          <p:nvPr/>
        </p:nvPicPr>
        <p:blipFill>
          <a:blip r:embed="rId2"/>
          <a:stretch>
            <a:fillRect/>
          </a:stretch>
        </p:blipFill>
        <p:spPr>
          <a:xfrm>
            <a:off x="7637593" y="2563792"/>
            <a:ext cx="1153982" cy="2401747"/>
          </a:xfrm>
          <a:prstGeom prst="rect">
            <a:avLst/>
          </a:prstGeom>
        </p:spPr>
      </p:pic>
    </p:spTree>
    <p:extLst>
      <p:ext uri="{BB962C8B-B14F-4D97-AF65-F5344CB8AC3E}">
        <p14:creationId xmlns:p14="http://schemas.microsoft.com/office/powerpoint/2010/main" val="1656755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360362" y="1047508"/>
            <a:ext cx="8197215" cy="491925"/>
          </a:xfrm>
        </p:spPr>
        <p:txBody>
          <a:bodyPr/>
          <a:lstStyle/>
          <a:p>
            <a:r>
              <a:rPr lang="nb-NO" dirty="0">
                <a:solidFill>
                  <a:schemeClr val="accent3">
                    <a:lumMod val="75000"/>
                  </a:schemeClr>
                </a:solidFill>
              </a:rPr>
              <a:t> </a:t>
            </a:r>
            <a:r>
              <a:rPr lang="nb-NO" sz="2400" dirty="0">
                <a:solidFill>
                  <a:srgbClr val="002060"/>
                </a:solidFill>
              </a:rPr>
              <a:t>Svikt og mangler i styringen (eksempler)</a:t>
            </a:r>
            <a:br>
              <a:rPr lang="nb-NO" sz="1400" dirty="0"/>
            </a:br>
            <a:br>
              <a:rPr lang="nb-NO" dirty="0">
                <a:solidFill>
                  <a:schemeClr val="accent3">
                    <a:lumMod val="75000"/>
                  </a:schemeClr>
                </a:solidFill>
              </a:rPr>
            </a:br>
            <a:br>
              <a:rPr lang="nb-NO" dirty="0">
                <a:solidFill>
                  <a:schemeClr val="accent3">
                    <a:lumMod val="75000"/>
                  </a:schemeClr>
                </a:solidFill>
              </a:rPr>
            </a:br>
            <a:endParaRPr lang="nb-NO" sz="2000" dirty="0"/>
          </a:p>
        </p:txBody>
      </p:sp>
      <p:sp>
        <p:nvSpPr>
          <p:cNvPr id="3" name="Undertittel 2"/>
          <p:cNvSpPr>
            <a:spLocks noGrp="1"/>
          </p:cNvSpPr>
          <p:nvPr>
            <p:ph type="subTitle" idx="1"/>
          </p:nvPr>
        </p:nvSpPr>
        <p:spPr>
          <a:xfrm>
            <a:off x="360000" y="1695690"/>
            <a:ext cx="6619534" cy="4784485"/>
          </a:xfrm>
        </p:spPr>
        <p:txBody>
          <a:bodyPr/>
          <a:lstStyle/>
          <a:p>
            <a:endParaRPr lang="nb-NO" sz="1400" b="1" dirty="0"/>
          </a:p>
          <a:p>
            <a:pPr marL="342900" indent="-342900">
              <a:buFont typeface="Arial" panose="020B0604020202020204" pitchFamily="34" charset="0"/>
              <a:buChar char="•"/>
            </a:pPr>
            <a:r>
              <a:rPr lang="nb-NO" sz="2000" dirty="0"/>
              <a:t>Ledere ikke tett nok på tjenestene</a:t>
            </a:r>
          </a:p>
          <a:p>
            <a:pPr marL="342900" indent="-342900">
              <a:buFont typeface="Arial" panose="020B0604020202020204" pitchFamily="34" charset="0"/>
              <a:buChar char="•"/>
            </a:pPr>
            <a:r>
              <a:rPr lang="nb-NO" sz="2000" dirty="0"/>
              <a:t>Ikke klart hvilke enheter og hvilke ansatte som har ansvar for hva</a:t>
            </a:r>
          </a:p>
          <a:p>
            <a:pPr marL="342900" indent="-342900">
              <a:buFont typeface="Arial" panose="020B0604020202020204" pitchFamily="34" charset="0"/>
              <a:buChar char="•"/>
            </a:pPr>
            <a:r>
              <a:rPr lang="nb-NO" sz="2000" dirty="0"/>
              <a:t>Ikke innarbeidet praksis eller rutiner for viktige oppgaver/prosesser</a:t>
            </a:r>
          </a:p>
          <a:p>
            <a:pPr marL="342900" indent="-342900">
              <a:buFont typeface="Arial" panose="020B0604020202020204" pitchFamily="34" charset="0"/>
              <a:buChar char="•"/>
            </a:pPr>
            <a:r>
              <a:rPr lang="nb-NO" sz="2000" dirty="0"/>
              <a:t>Svak kompetansestyring, mangelfull kompetanse, lite systematiske tilbud om opplæring</a:t>
            </a:r>
          </a:p>
          <a:p>
            <a:pPr marL="342900" indent="-342900">
              <a:buFont typeface="Arial" panose="020B0604020202020204" pitchFamily="34" charset="0"/>
              <a:buChar char="•"/>
            </a:pPr>
            <a:r>
              <a:rPr lang="nb-NO" sz="2000" dirty="0"/>
              <a:t>Ledelsen følger ikke tilstrekkelig med</a:t>
            </a:r>
          </a:p>
          <a:p>
            <a:pPr marL="342900" indent="-342900">
              <a:buFont typeface="Arial" panose="020B0604020202020204" pitchFamily="34" charset="0"/>
              <a:buChar char="•"/>
            </a:pPr>
            <a:endParaRPr lang="nb-NO" sz="2000" dirty="0"/>
          </a:p>
          <a:p>
            <a:r>
              <a:rPr lang="nb-NO" sz="2000" dirty="0"/>
              <a:t>Manglende kunnskap og kompetanse kan gi svikt i ulike deler av tjenesteytingen.</a:t>
            </a:r>
          </a:p>
        </p:txBody>
      </p:sp>
      <p:sp>
        <p:nvSpPr>
          <p:cNvPr id="6" name="Plassholder for lysbildenummer 5"/>
          <p:cNvSpPr>
            <a:spLocks noGrp="1"/>
          </p:cNvSpPr>
          <p:nvPr>
            <p:ph type="sldNum" sz="quarter" idx="12"/>
          </p:nvPr>
        </p:nvSpPr>
        <p:spPr/>
        <p:txBody>
          <a:bodyPr/>
          <a:lstStyle/>
          <a:p>
            <a:fld id="{5C7C56A4-9C0D-4C89-B4D5-90CB3071F6AA}" type="slidenum">
              <a:rPr lang="nb-NO" noProof="0" smtClean="0"/>
              <a:pPr/>
              <a:t>15</a:t>
            </a:fld>
            <a:endParaRPr lang="nb-NO" noProof="0"/>
          </a:p>
        </p:txBody>
      </p:sp>
      <p:pic>
        <p:nvPicPr>
          <p:cNvPr id="10" name="Bilde 9" descr="dirigent.jpg"/>
          <p:cNvPicPr>
            <a:picLocks noChangeAspect="1"/>
          </p:cNvPicPr>
          <p:nvPr/>
        </p:nvPicPr>
        <p:blipFill>
          <a:blip r:embed="rId2"/>
          <a:stretch>
            <a:fillRect/>
          </a:stretch>
        </p:blipFill>
        <p:spPr>
          <a:xfrm>
            <a:off x="7413585" y="2204977"/>
            <a:ext cx="1370053" cy="29746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66498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360000" y="1041721"/>
            <a:ext cx="8424000" cy="515073"/>
          </a:xfrm>
        </p:spPr>
        <p:txBody>
          <a:bodyPr/>
          <a:lstStyle/>
          <a:p>
            <a:r>
              <a:rPr lang="nb-NO" sz="2400" dirty="0">
                <a:solidFill>
                  <a:srgbClr val="002060"/>
                </a:solidFill>
              </a:rPr>
              <a:t>Hva forventer Statens helsetilsyn?</a:t>
            </a:r>
          </a:p>
        </p:txBody>
      </p:sp>
      <p:sp>
        <p:nvSpPr>
          <p:cNvPr id="3" name="Undertittel 2"/>
          <p:cNvSpPr>
            <a:spLocks noGrp="1"/>
          </p:cNvSpPr>
          <p:nvPr>
            <p:ph type="subTitle" idx="1"/>
          </p:nvPr>
        </p:nvSpPr>
        <p:spPr>
          <a:xfrm>
            <a:off x="360000" y="1828799"/>
            <a:ext cx="6735281" cy="4651375"/>
          </a:xfrm>
        </p:spPr>
        <p:txBody>
          <a:bodyPr/>
          <a:lstStyle/>
          <a:p>
            <a:pPr marL="342900" indent="-342900">
              <a:buFont typeface="Arial" panose="020B0604020202020204" pitchFamily="34" charset="0"/>
              <a:buChar char="•"/>
            </a:pPr>
            <a:r>
              <a:rPr lang="nb-NO" sz="2000" dirty="0"/>
              <a:t>Ansvar og oppgaver er tydelig plassert </a:t>
            </a:r>
          </a:p>
          <a:p>
            <a:pPr marL="342900" indent="-342900">
              <a:buFont typeface="Arial" panose="020B0604020202020204" pitchFamily="34" charset="0"/>
              <a:buChar char="•"/>
            </a:pPr>
            <a:r>
              <a:rPr lang="nb-NO" sz="2000" dirty="0"/>
              <a:t>Systematisk samarbeid rundt brukeren  </a:t>
            </a:r>
          </a:p>
          <a:p>
            <a:pPr marL="342900" indent="-342900">
              <a:buFont typeface="Arial" panose="020B0604020202020204" pitchFamily="34" charset="0"/>
              <a:buChar char="•"/>
            </a:pPr>
            <a:r>
              <a:rPr lang="nb-NO" sz="2000" dirty="0"/>
              <a:t>Nødvendig fagkompetanse og lederkompetanse i alle ledd </a:t>
            </a:r>
          </a:p>
          <a:p>
            <a:pPr marL="342900" indent="-342900">
              <a:buFont typeface="Arial" panose="020B0604020202020204" pitchFamily="34" charset="0"/>
              <a:buChar char="•"/>
            </a:pPr>
            <a:r>
              <a:rPr lang="nb-NO" sz="2000" dirty="0"/>
              <a:t>God tilgjengeligheten til Nav for alle som trenger hjelp</a:t>
            </a:r>
          </a:p>
          <a:p>
            <a:pPr marL="342900" indent="-342900">
              <a:buFont typeface="Arial" panose="020B0604020202020204" pitchFamily="34" charset="0"/>
              <a:buChar char="•"/>
            </a:pPr>
            <a:r>
              <a:rPr lang="nb-NO" sz="2000" dirty="0"/>
              <a:t>Klare budskap om hva brukere og pasienter kan forvente </a:t>
            </a:r>
          </a:p>
          <a:p>
            <a:pPr marL="342900" indent="-342900">
              <a:buFont typeface="Arial" panose="020B0604020202020204" pitchFamily="34" charset="0"/>
              <a:buChar char="•"/>
            </a:pPr>
            <a:r>
              <a:rPr lang="nb-NO" sz="2000" dirty="0"/>
              <a:t>Tilbudene fra spesialisthelsetjenesten og kommunene henger sammen</a:t>
            </a:r>
          </a:p>
          <a:p>
            <a:endParaRPr lang="nb-NO" dirty="0"/>
          </a:p>
          <a:p>
            <a:r>
              <a:rPr lang="nb-NO" sz="2000" i="1" dirty="0"/>
              <a:t>Vi mener det bør </a:t>
            </a:r>
            <a:r>
              <a:rPr lang="nb-NO" sz="2000" i="1" u="sng" dirty="0"/>
              <a:t>vurderes</a:t>
            </a:r>
            <a:r>
              <a:rPr lang="nb-NO" sz="2000" i="1" dirty="0"/>
              <a:t> å lovfeste retten til varig </a:t>
            </a:r>
          </a:p>
          <a:p>
            <a:r>
              <a:rPr lang="nb-NO" sz="2000" i="1" dirty="0"/>
              <a:t>bolig for vanskeligstilte. </a:t>
            </a:r>
          </a:p>
        </p:txBody>
      </p:sp>
      <p:sp>
        <p:nvSpPr>
          <p:cNvPr id="6" name="Plassholder for lysbildenummer 5"/>
          <p:cNvSpPr>
            <a:spLocks noGrp="1"/>
          </p:cNvSpPr>
          <p:nvPr>
            <p:ph type="sldNum" sz="quarter" idx="12"/>
          </p:nvPr>
        </p:nvSpPr>
        <p:spPr/>
        <p:txBody>
          <a:bodyPr/>
          <a:lstStyle/>
          <a:p>
            <a:fld id="{5C7C56A4-9C0D-4C89-B4D5-90CB3071F6AA}" type="slidenum">
              <a:rPr lang="nb-NO" noProof="0" smtClean="0"/>
              <a:pPr/>
              <a:t>16</a:t>
            </a:fld>
            <a:endParaRPr lang="nb-NO" noProof="0"/>
          </a:p>
        </p:txBody>
      </p:sp>
      <p:pic>
        <p:nvPicPr>
          <p:cNvPr id="7" name="Plassholder for innhold 10"/>
          <p:cNvPicPr>
            <a:picLocks noChangeAspect="1"/>
          </p:cNvPicPr>
          <p:nvPr/>
        </p:nvPicPr>
        <p:blipFill>
          <a:blip r:embed="rId2"/>
          <a:stretch>
            <a:fillRect/>
          </a:stretch>
        </p:blipFill>
        <p:spPr>
          <a:xfrm>
            <a:off x="7463576" y="2361235"/>
            <a:ext cx="1320423" cy="2644816"/>
          </a:xfrm>
          <a:prstGeom prst="rect">
            <a:avLst/>
          </a:prstGeom>
        </p:spPr>
      </p:pic>
    </p:spTree>
    <p:extLst>
      <p:ext uri="{BB962C8B-B14F-4D97-AF65-F5344CB8AC3E}">
        <p14:creationId xmlns:p14="http://schemas.microsoft.com/office/powerpoint/2010/main" val="2410395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0363" y="1047751"/>
            <a:ext cx="8423275" cy="425449"/>
          </a:xfrm>
        </p:spPr>
        <p:txBody>
          <a:bodyPr/>
          <a:lstStyle/>
          <a:p>
            <a:r>
              <a:rPr lang="nb-NO" sz="2400" dirty="0"/>
              <a:t>Et stykke igjen til likeverdige tjenester</a:t>
            </a:r>
            <a:br>
              <a:rPr lang="nb-NO" dirty="0"/>
            </a:br>
            <a:endParaRPr lang="nb-NO" dirty="0"/>
          </a:p>
        </p:txBody>
      </p:sp>
      <p:sp>
        <p:nvSpPr>
          <p:cNvPr id="3" name="Plassholder for innhold 2"/>
          <p:cNvSpPr>
            <a:spLocks noGrp="1"/>
          </p:cNvSpPr>
          <p:nvPr>
            <p:ph idx="4294967295"/>
          </p:nvPr>
        </p:nvSpPr>
        <p:spPr>
          <a:xfrm>
            <a:off x="360363" y="1720851"/>
            <a:ext cx="8059737" cy="3637212"/>
          </a:xfrm>
          <a:prstGeom prst="rect">
            <a:avLst/>
          </a:prstGeom>
        </p:spPr>
        <p:txBody>
          <a:bodyPr/>
          <a:lstStyle/>
          <a:p>
            <a:pPr marL="0" indent="0"/>
            <a:r>
              <a:rPr lang="nb-NO" sz="2000" b="1" dirty="0"/>
              <a:t>Hva tilsynet undersøkte</a:t>
            </a:r>
            <a:endParaRPr lang="nb-NO" sz="2000" dirty="0"/>
          </a:p>
          <a:p>
            <a:pPr>
              <a:buFont typeface="Arial" panose="020B0604020202020204" pitchFamily="34" charset="0"/>
              <a:buChar char="•"/>
            </a:pPr>
            <a:r>
              <a:rPr lang="nb-NO" sz="2000" dirty="0"/>
              <a:t>Om helseforetakene legger til rette for og følger opp at pasienter med psykiske lidelser og mulige samtidige ruslidelser får </a:t>
            </a:r>
            <a:r>
              <a:rPr lang="nb-NO" sz="2000" b="1" i="1" dirty="0"/>
              <a:t>helhetlige, individuelt tilpassende</a:t>
            </a:r>
            <a:r>
              <a:rPr lang="nb-NO" sz="2000" dirty="0"/>
              <a:t> og </a:t>
            </a:r>
            <a:r>
              <a:rPr lang="nb-NO" sz="2000" b="1" i="1" dirty="0"/>
              <a:t>forsvarlige</a:t>
            </a:r>
            <a:r>
              <a:rPr lang="nb-NO" sz="2000" i="1" dirty="0"/>
              <a:t> </a:t>
            </a:r>
            <a:r>
              <a:rPr lang="nb-NO" sz="2000" dirty="0"/>
              <a:t>polikliniske tjenester i psykisk helsevern, der pasientene får mulighet til å </a:t>
            </a:r>
            <a:r>
              <a:rPr lang="nb-NO" sz="2000" b="1" i="1" dirty="0"/>
              <a:t>medvirke</a:t>
            </a:r>
            <a:r>
              <a:rPr lang="nb-NO" sz="2000" i="1" dirty="0"/>
              <a:t>.</a:t>
            </a:r>
          </a:p>
          <a:p>
            <a:pPr>
              <a:buFont typeface="Arial" panose="020B0604020202020204" pitchFamily="34" charset="0"/>
              <a:buChar char="•"/>
            </a:pPr>
            <a:r>
              <a:rPr lang="nb-NO" sz="2000" dirty="0"/>
              <a:t>Gjennomført tilsyn med </a:t>
            </a:r>
            <a:r>
              <a:rPr lang="nb-NO" sz="2000" b="1" i="1" dirty="0"/>
              <a:t>DPS-poliklinikker</a:t>
            </a:r>
            <a:r>
              <a:rPr lang="nb-NO" sz="2000" dirty="0"/>
              <a:t> – i dette tilsynet forutsatte vi at den psykiske lidelsen var forsvarlig utredet. Omfattet ikke tjenesteutøvelsen i TSB – informasjon innhentet via spørreskjema.</a:t>
            </a:r>
          </a:p>
          <a:p>
            <a:pPr>
              <a:buFont typeface="Arial" panose="020B0604020202020204" pitchFamily="34" charset="0"/>
              <a:buChar char="•"/>
            </a:pPr>
            <a:r>
              <a:rPr lang="nb-NO" sz="2000" dirty="0"/>
              <a:t>20 tilsyn i 19 helseforetak (lovbrudd i 18 av de 20) – 70 pasienter intervjuet</a:t>
            </a:r>
          </a:p>
          <a:p>
            <a:pPr marL="0" indent="0"/>
            <a:endParaRPr lang="nb-NO" dirty="0"/>
          </a:p>
        </p:txBody>
      </p:sp>
      <p:pic>
        <p:nvPicPr>
          <p:cNvPr id="5" name="Bilde 4"/>
          <p:cNvPicPr>
            <a:picLocks noChangeAspect="1"/>
          </p:cNvPicPr>
          <p:nvPr/>
        </p:nvPicPr>
        <p:blipFill rotWithShape="1">
          <a:blip r:embed="rId3">
            <a:extLst>
              <a:ext uri="{28A0092B-C50C-407E-A947-70E740481C1C}">
                <a14:useLocalDpi xmlns:a14="http://schemas.microsoft.com/office/drawing/2010/main" val="0"/>
              </a:ext>
            </a:extLst>
          </a:blip>
          <a:srcRect t="66165" r="22920" b="1"/>
          <a:stretch/>
        </p:blipFill>
        <p:spPr>
          <a:xfrm>
            <a:off x="457200" y="5665807"/>
            <a:ext cx="7962900" cy="671331"/>
          </a:xfrm>
          <a:prstGeom prst="rect">
            <a:avLst/>
          </a:prstGeom>
        </p:spPr>
      </p:pic>
      <p:sp>
        <p:nvSpPr>
          <p:cNvPr id="4" name="Plassholder for lysbildenummer 3"/>
          <p:cNvSpPr>
            <a:spLocks noGrp="1"/>
          </p:cNvSpPr>
          <p:nvPr>
            <p:ph type="sldNum" sz="quarter" idx="16"/>
          </p:nvPr>
        </p:nvSpPr>
        <p:spPr/>
        <p:txBody>
          <a:bodyPr/>
          <a:lstStyle/>
          <a:p>
            <a:pPr>
              <a:defRPr/>
            </a:pPr>
            <a:fld id="{E748E00E-313F-4119-8D71-DC41CE22B2BE}" type="slidenum">
              <a:rPr lang="nb-NO" smtClean="0"/>
              <a:pPr>
                <a:defRPr/>
              </a:pPr>
              <a:t>17</a:t>
            </a:fld>
            <a:endParaRPr lang="nb-NO" dirty="0"/>
          </a:p>
        </p:txBody>
      </p:sp>
    </p:spTree>
    <p:extLst>
      <p:ext uri="{BB962C8B-B14F-4D97-AF65-F5344CB8AC3E}">
        <p14:creationId xmlns:p14="http://schemas.microsoft.com/office/powerpoint/2010/main" val="212655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35429" y="1082233"/>
            <a:ext cx="8269832" cy="416690"/>
          </a:xfrm>
        </p:spPr>
        <p:txBody>
          <a:bodyPr/>
          <a:lstStyle/>
          <a:p>
            <a:r>
              <a:rPr lang="nb-NO" sz="2400" dirty="0">
                <a:solidFill>
                  <a:srgbClr val="002060"/>
                </a:solidFill>
              </a:rPr>
              <a:t>Hva fant fylkesmannen i spesialisthelsetjenesten?</a:t>
            </a:r>
          </a:p>
        </p:txBody>
      </p:sp>
      <p:sp>
        <p:nvSpPr>
          <p:cNvPr id="3" name="Plassholder for innhold 2"/>
          <p:cNvSpPr>
            <a:spLocks noGrp="1"/>
          </p:cNvSpPr>
          <p:nvPr>
            <p:ph idx="1"/>
          </p:nvPr>
        </p:nvSpPr>
        <p:spPr>
          <a:xfrm>
            <a:off x="302578" y="1699601"/>
            <a:ext cx="6752192" cy="4064317"/>
          </a:xfrm>
        </p:spPr>
        <p:txBody>
          <a:bodyPr/>
          <a:lstStyle/>
          <a:p>
            <a:pPr marL="0" indent="0">
              <a:buNone/>
            </a:pPr>
            <a:endParaRPr lang="nb-NO" b="1" dirty="0"/>
          </a:p>
          <a:p>
            <a:pPr>
              <a:buFont typeface="Arial" panose="020B0604020202020204" pitchFamily="34" charset="0"/>
              <a:buChar char="•"/>
            </a:pPr>
            <a:r>
              <a:rPr lang="nb-NO" sz="2000" dirty="0"/>
              <a:t>Utilstrekkelige kartlegginger og utredninger</a:t>
            </a:r>
          </a:p>
          <a:p>
            <a:pPr marL="0" indent="0">
              <a:buNone/>
            </a:pPr>
            <a:endParaRPr lang="nb-NO" sz="2000" dirty="0"/>
          </a:p>
          <a:p>
            <a:r>
              <a:rPr lang="nb-NO" sz="2000" dirty="0"/>
              <a:t>Svakt grunnlag for diagnostisering og samordnet behandling </a:t>
            </a:r>
          </a:p>
          <a:p>
            <a:endParaRPr lang="nb-NO" sz="2000" dirty="0"/>
          </a:p>
          <a:p>
            <a:r>
              <a:rPr lang="nb-NO" sz="2000" dirty="0"/>
              <a:t>Tilsynet avdekket ikke noen klar/gjennomgående svikt i  pasienters mulighet til å medvirke</a:t>
            </a:r>
          </a:p>
          <a:p>
            <a:pPr marL="0" indent="0">
              <a:buNone/>
            </a:pPr>
            <a:endParaRPr lang="nb-NO" dirty="0"/>
          </a:p>
        </p:txBody>
      </p:sp>
      <p:sp>
        <p:nvSpPr>
          <p:cNvPr id="6" name="Plassholder for lysbildenummer 5"/>
          <p:cNvSpPr>
            <a:spLocks noGrp="1"/>
          </p:cNvSpPr>
          <p:nvPr>
            <p:ph type="sldNum" sz="quarter" idx="12"/>
          </p:nvPr>
        </p:nvSpPr>
        <p:spPr/>
        <p:txBody>
          <a:bodyPr/>
          <a:lstStyle/>
          <a:p>
            <a:fld id="{8854A01D-4E84-4D49-ACFD-A0A9F13796E4}" type="slidenum">
              <a:rPr lang="nb-NO" noProof="0" smtClean="0"/>
              <a:pPr/>
              <a:t>18</a:t>
            </a:fld>
            <a:endParaRPr lang="nb-NO" noProof="0" dirty="0"/>
          </a:p>
        </p:txBody>
      </p:sp>
      <p:pic>
        <p:nvPicPr>
          <p:cNvPr id="7" name="Plassholder for innhold 8"/>
          <p:cNvPicPr>
            <a:picLocks noChangeAspect="1"/>
          </p:cNvPicPr>
          <p:nvPr/>
        </p:nvPicPr>
        <p:blipFill>
          <a:blip r:embed="rId2"/>
          <a:stretch>
            <a:fillRect/>
          </a:stretch>
        </p:blipFill>
        <p:spPr>
          <a:xfrm>
            <a:off x="7592992" y="2158172"/>
            <a:ext cx="1198582" cy="3009924"/>
          </a:xfrm>
          <a:prstGeom prst="rect">
            <a:avLst/>
          </a:prstGeom>
        </p:spPr>
      </p:pic>
    </p:spTree>
    <p:extLst>
      <p:ext uri="{BB962C8B-B14F-4D97-AF65-F5344CB8AC3E}">
        <p14:creationId xmlns:p14="http://schemas.microsoft.com/office/powerpoint/2010/main" val="190259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63" y="1041400"/>
            <a:ext cx="8423275" cy="590550"/>
          </a:xfrm>
        </p:spPr>
        <p:txBody>
          <a:bodyPr/>
          <a:lstStyle/>
          <a:p>
            <a:r>
              <a:rPr lang="nb-NO" sz="2400" dirty="0">
                <a:solidFill>
                  <a:srgbClr val="002060"/>
                </a:solidFill>
              </a:rPr>
              <a:t>Et stykke igjen til likeverdige tjenester</a:t>
            </a:r>
          </a:p>
        </p:txBody>
      </p:sp>
      <p:sp>
        <p:nvSpPr>
          <p:cNvPr id="3" name="Content Placeholder 2"/>
          <p:cNvSpPr>
            <a:spLocks noGrp="1"/>
          </p:cNvSpPr>
          <p:nvPr>
            <p:ph sz="half" idx="1"/>
          </p:nvPr>
        </p:nvSpPr>
        <p:spPr>
          <a:xfrm>
            <a:off x="359999" y="1847850"/>
            <a:ext cx="5539151" cy="4632151"/>
          </a:xfrm>
        </p:spPr>
        <p:txBody>
          <a:bodyPr>
            <a:normAutofit/>
          </a:bodyPr>
          <a:lstStyle/>
          <a:p>
            <a:pPr marL="12700" indent="0">
              <a:buNone/>
            </a:pPr>
            <a:endParaRPr lang="nb-NO" sz="2000" dirty="0"/>
          </a:p>
          <a:p>
            <a:pPr marL="12700" indent="0">
              <a:buNone/>
            </a:pPr>
            <a:r>
              <a:rPr lang="nb-NO" sz="2000" dirty="0"/>
              <a:t>«Rusdiagnose var ikke vurdert hos pasienter hvor kliniske funn og annen informasjon fra utredningen ga klare indikasjoner for en ruslidelse. Dette gjaldt for eksempel der både henviser og pasient oppga rusmiddelbruk som aktuell.»</a:t>
            </a:r>
          </a:p>
          <a:p>
            <a:pPr marL="0" indent="0">
              <a:buNone/>
            </a:pPr>
            <a:endParaRPr lang="nb-NO" sz="2000" dirty="0"/>
          </a:p>
          <a:p>
            <a:pPr marL="0" indent="0">
              <a:buNone/>
            </a:pPr>
            <a:r>
              <a:rPr lang="nb-NO" sz="1800" i="1" dirty="0"/>
              <a:t>Sitat fra tilsynsrappport</a:t>
            </a:r>
          </a:p>
          <a:p>
            <a:pPr marL="0" indent="0">
              <a:buNone/>
            </a:pPr>
            <a:endParaRPr lang="nb-NO" sz="2900" dirty="0"/>
          </a:p>
        </p:txBody>
      </p:sp>
      <p:sp>
        <p:nvSpPr>
          <p:cNvPr id="6" name="Slide Number Placeholder 5"/>
          <p:cNvSpPr>
            <a:spLocks noGrp="1"/>
          </p:cNvSpPr>
          <p:nvPr>
            <p:ph type="sldNum" sz="quarter" idx="12"/>
          </p:nvPr>
        </p:nvSpPr>
        <p:spPr/>
        <p:txBody>
          <a:bodyPr/>
          <a:lstStyle/>
          <a:p>
            <a:fld id="{8854A01D-4E84-4D49-ACFD-A0A9F13796E4}" type="slidenum">
              <a:rPr lang="nb-NO" noProof="0" smtClean="0"/>
              <a:pPr/>
              <a:t>19</a:t>
            </a:fld>
            <a:endParaRPr lang="nb-NO" noProof="0" dirty="0"/>
          </a:p>
        </p:txBody>
      </p:sp>
      <p:pic>
        <p:nvPicPr>
          <p:cNvPr id="9" name="Plassholder for innhold 8"/>
          <p:cNvPicPr>
            <a:picLocks noGrp="1" noChangeAspect="1"/>
          </p:cNvPicPr>
          <p:nvPr>
            <p:ph sz="half" idx="2"/>
          </p:nvPr>
        </p:nvPicPr>
        <p:blipFill>
          <a:blip r:embed="rId3"/>
          <a:stretch>
            <a:fillRect/>
          </a:stretch>
        </p:blipFill>
        <p:spPr>
          <a:xfrm>
            <a:off x="7315200" y="2158679"/>
            <a:ext cx="1468437" cy="3362446"/>
          </a:xfrm>
          <a:prstGeom prst="rect">
            <a:avLst/>
          </a:prstGeom>
        </p:spPr>
      </p:pic>
    </p:spTree>
    <p:extLst>
      <p:ext uri="{BB962C8B-B14F-4D97-AF65-F5344CB8AC3E}">
        <p14:creationId xmlns:p14="http://schemas.microsoft.com/office/powerpoint/2010/main" val="220593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0363" y="914399"/>
            <a:ext cx="6642321" cy="2280214"/>
          </a:xfrm>
        </p:spPr>
        <p:txBody>
          <a:bodyPr/>
          <a:lstStyle/>
          <a:p>
            <a:r>
              <a:rPr lang="nb-NO" sz="1600" dirty="0"/>
              <a:t>Landsomfattende tilsyn 2017-2018 med tjenester </a:t>
            </a:r>
            <a:br>
              <a:rPr lang="nb-NO" sz="1600" dirty="0"/>
            </a:br>
            <a:r>
              <a:rPr lang="nb-NO" sz="1600" dirty="0"/>
              <a:t>til personer med psykisk lidelse og samtidig rusmiddelproblem</a:t>
            </a:r>
            <a:br>
              <a:rPr lang="nb-NO" sz="1600" dirty="0"/>
            </a:br>
            <a:br>
              <a:rPr lang="nb-NO" sz="2200" dirty="0"/>
            </a:br>
            <a:r>
              <a:rPr lang="nb-NO" sz="2200" dirty="0"/>
              <a:t>«</a:t>
            </a:r>
            <a:r>
              <a:rPr lang="nb-NO" sz="2000" i="1" dirty="0"/>
              <a:t>Det heng </a:t>
            </a:r>
            <a:r>
              <a:rPr lang="nb-NO" sz="2000" i="1" dirty="0" err="1"/>
              <a:t>dårleg</a:t>
            </a:r>
            <a:r>
              <a:rPr lang="nb-NO" sz="2000" i="1" dirty="0"/>
              <a:t> </a:t>
            </a:r>
            <a:r>
              <a:rPr lang="nb-NO" sz="2000" i="1" dirty="0" err="1"/>
              <a:t>saman</a:t>
            </a:r>
            <a:r>
              <a:rPr lang="nb-NO" sz="2000" i="1" dirty="0"/>
              <a:t>»</a:t>
            </a:r>
            <a:r>
              <a:rPr lang="nb-NO" sz="1800" i="1" dirty="0"/>
              <a:t> </a:t>
            </a:r>
            <a:br>
              <a:rPr lang="nb-NO" sz="2000" i="1" dirty="0"/>
            </a:br>
            <a:r>
              <a:rPr lang="nb-NO" sz="1800" i="1" dirty="0"/>
              <a:t>- rapport fra Helsetilsynet 7/2019</a:t>
            </a:r>
            <a:br>
              <a:rPr lang="nb-NO" sz="1800" i="1" dirty="0"/>
            </a:br>
            <a:br>
              <a:rPr lang="nb-NO" sz="1600" i="1" dirty="0"/>
            </a:br>
            <a:r>
              <a:rPr lang="nb-NO" sz="2000" i="1" dirty="0"/>
              <a:t>«Et stykke igjen til likeverdige tjenester»</a:t>
            </a:r>
            <a:r>
              <a:rPr lang="nb-NO" sz="1800" i="1" dirty="0"/>
              <a:t> </a:t>
            </a:r>
            <a:br>
              <a:rPr lang="nb-NO" sz="1800" i="1" dirty="0"/>
            </a:br>
            <a:r>
              <a:rPr lang="nb-NO" sz="1800" i="1" dirty="0"/>
              <a:t>- rapport fra Helsetilsynet 5/2019</a:t>
            </a:r>
          </a:p>
        </p:txBody>
      </p:sp>
      <p:sp>
        <p:nvSpPr>
          <p:cNvPr id="6" name="Plassholder for lysbildenummer 5"/>
          <p:cNvSpPr>
            <a:spLocks noGrp="1"/>
          </p:cNvSpPr>
          <p:nvPr>
            <p:ph type="sldNum" sz="quarter" idx="12"/>
          </p:nvPr>
        </p:nvSpPr>
        <p:spPr/>
        <p:txBody>
          <a:bodyPr/>
          <a:lstStyle/>
          <a:p>
            <a:fld id="{8854A01D-4E84-4D49-ACFD-A0A9F13796E4}" type="slidenum">
              <a:rPr lang="nb-NO" noProof="0" smtClean="0"/>
              <a:pPr/>
              <a:t>2</a:t>
            </a:fld>
            <a:endParaRPr lang="nb-NO" noProof="0" dirty="0"/>
          </a:p>
        </p:txBody>
      </p:sp>
      <p:pic>
        <p:nvPicPr>
          <p:cNvPr id="7" name="Plassholder for innhold 6"/>
          <p:cNvPicPr>
            <a:picLocks noGrp="1" noChangeAspect="1"/>
          </p:cNvPicPr>
          <p:nvPr>
            <p:ph idx="1"/>
          </p:nvPr>
        </p:nvPicPr>
        <p:blipFill>
          <a:blip r:embed="rId3"/>
          <a:stretch>
            <a:fillRect/>
          </a:stretch>
        </p:blipFill>
        <p:spPr>
          <a:xfrm>
            <a:off x="1628502" y="3374019"/>
            <a:ext cx="6087291" cy="3106155"/>
          </a:xfrm>
          <a:prstGeom prst="rect">
            <a:avLst/>
          </a:prstGeom>
        </p:spPr>
      </p:pic>
    </p:spTree>
    <p:extLst>
      <p:ext uri="{BB962C8B-B14F-4D97-AF65-F5344CB8AC3E}">
        <p14:creationId xmlns:p14="http://schemas.microsoft.com/office/powerpoint/2010/main" val="1630919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0363" y="1012784"/>
            <a:ext cx="8423275" cy="694481"/>
          </a:xfrm>
        </p:spPr>
        <p:txBody>
          <a:bodyPr/>
          <a:lstStyle/>
          <a:p>
            <a:pPr marL="0" indent="0"/>
            <a:r>
              <a:rPr lang="nb-NO" sz="2400" dirty="0">
                <a:solidFill>
                  <a:srgbClr val="002060"/>
                </a:solidFill>
              </a:rPr>
              <a:t>Mangelfull styring utgjør en risiko i både kommuner og helseforetak</a:t>
            </a:r>
          </a:p>
        </p:txBody>
      </p:sp>
      <p:sp>
        <p:nvSpPr>
          <p:cNvPr id="3" name="Plassholder for innhold 2"/>
          <p:cNvSpPr>
            <a:spLocks noGrp="1"/>
          </p:cNvSpPr>
          <p:nvPr>
            <p:ph idx="1"/>
          </p:nvPr>
        </p:nvSpPr>
        <p:spPr>
          <a:xfrm>
            <a:off x="360363" y="1996633"/>
            <a:ext cx="6752280" cy="4542280"/>
          </a:xfrm>
        </p:spPr>
        <p:txBody>
          <a:bodyPr>
            <a:normAutofit/>
          </a:bodyPr>
          <a:lstStyle/>
          <a:p>
            <a:pPr marL="0" indent="0">
              <a:buNone/>
            </a:pPr>
            <a:r>
              <a:rPr lang="nb-NO" sz="2000" b="1" dirty="0"/>
              <a:t>Kommuner</a:t>
            </a:r>
          </a:p>
          <a:p>
            <a:pPr>
              <a:buFont typeface="Arial" panose="020B0604020202020204" pitchFamily="34" charset="0"/>
              <a:buChar char="•"/>
            </a:pPr>
            <a:endParaRPr lang="nb-NO" sz="2000" dirty="0"/>
          </a:p>
          <a:p>
            <a:pPr>
              <a:buFont typeface="Arial" panose="020B0604020202020204" pitchFamily="34" charset="0"/>
              <a:buChar char="•"/>
            </a:pPr>
            <a:r>
              <a:rPr lang="nb-NO" sz="2000" dirty="0"/>
              <a:t>Svak kompetansestyring, mangelfull kompetanse, lite systematiske tilbud om opplæring</a:t>
            </a:r>
          </a:p>
          <a:p>
            <a:pPr>
              <a:buFont typeface="Arial" panose="020B0604020202020204" pitchFamily="34" charset="0"/>
              <a:buChar char="•"/>
            </a:pPr>
            <a:r>
              <a:rPr lang="nb-NO" sz="2000" dirty="0"/>
              <a:t>Ledelsen følger ikke tilstrekkelig med på om brukerne får de tjenestene de har rett på</a:t>
            </a:r>
          </a:p>
          <a:p>
            <a:pPr marL="0" indent="0">
              <a:buNone/>
            </a:pPr>
            <a:endParaRPr lang="nb-NO" sz="2000" dirty="0"/>
          </a:p>
          <a:p>
            <a:pPr marL="0" indent="0">
              <a:buNone/>
            </a:pPr>
            <a:r>
              <a:rPr lang="nb-NO" sz="2000" i="1" dirty="0"/>
              <a:t>Felles utfordring: Er brukere og pasienter godt nok informert </a:t>
            </a:r>
          </a:p>
          <a:p>
            <a:pPr marL="0" indent="0">
              <a:buNone/>
            </a:pPr>
            <a:r>
              <a:rPr lang="nb-NO" sz="2000" i="1" dirty="0"/>
              <a:t>om retten til medvirkning og til individtilpassede tjenester?</a:t>
            </a:r>
          </a:p>
          <a:p>
            <a:pPr marL="0" indent="0">
              <a:buNone/>
            </a:pPr>
            <a:endParaRPr lang="nb-NO" dirty="0"/>
          </a:p>
        </p:txBody>
      </p:sp>
      <p:sp>
        <p:nvSpPr>
          <p:cNvPr id="6" name="Plassholder for lysbildenummer 5"/>
          <p:cNvSpPr>
            <a:spLocks noGrp="1"/>
          </p:cNvSpPr>
          <p:nvPr>
            <p:ph type="sldNum" sz="quarter" idx="12"/>
          </p:nvPr>
        </p:nvSpPr>
        <p:spPr/>
        <p:txBody>
          <a:bodyPr/>
          <a:lstStyle/>
          <a:p>
            <a:fld id="{8854A01D-4E84-4D49-ACFD-A0A9F13796E4}" type="slidenum">
              <a:rPr lang="nb-NO" noProof="0" smtClean="0"/>
              <a:pPr/>
              <a:t>20</a:t>
            </a:fld>
            <a:endParaRPr lang="nb-NO" noProof="0" dirty="0"/>
          </a:p>
        </p:txBody>
      </p:sp>
      <p:pic>
        <p:nvPicPr>
          <p:cNvPr id="7" name="Bilde 6"/>
          <p:cNvPicPr>
            <a:picLocks noChangeAspect="1"/>
          </p:cNvPicPr>
          <p:nvPr/>
        </p:nvPicPr>
        <p:blipFill>
          <a:blip r:embed="rId2"/>
          <a:stretch>
            <a:fillRect/>
          </a:stretch>
        </p:blipFill>
        <p:spPr>
          <a:xfrm>
            <a:off x="7686358" y="2390172"/>
            <a:ext cx="1097280" cy="2725838"/>
          </a:xfrm>
          <a:prstGeom prst="rect">
            <a:avLst/>
          </a:prstGeom>
        </p:spPr>
      </p:pic>
    </p:spTree>
    <p:extLst>
      <p:ext uri="{BB962C8B-B14F-4D97-AF65-F5344CB8AC3E}">
        <p14:creationId xmlns:p14="http://schemas.microsoft.com/office/powerpoint/2010/main" val="4186006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0363" y="995422"/>
            <a:ext cx="8423275" cy="711843"/>
          </a:xfrm>
        </p:spPr>
        <p:txBody>
          <a:bodyPr/>
          <a:lstStyle/>
          <a:p>
            <a:pPr marL="0" indent="0"/>
            <a:r>
              <a:rPr lang="nb-NO" sz="2400" dirty="0">
                <a:solidFill>
                  <a:srgbClr val="002060"/>
                </a:solidFill>
              </a:rPr>
              <a:t>Mangelfull styring utgjør en risiko i både kommuner og helseforetak</a:t>
            </a:r>
          </a:p>
        </p:txBody>
      </p:sp>
      <p:sp>
        <p:nvSpPr>
          <p:cNvPr id="3" name="Plassholder for innhold 2"/>
          <p:cNvSpPr>
            <a:spLocks noGrp="1"/>
          </p:cNvSpPr>
          <p:nvPr>
            <p:ph idx="1"/>
          </p:nvPr>
        </p:nvSpPr>
        <p:spPr>
          <a:xfrm>
            <a:off x="360363" y="1996633"/>
            <a:ext cx="6752280" cy="4542280"/>
          </a:xfrm>
        </p:spPr>
        <p:txBody>
          <a:bodyPr>
            <a:normAutofit/>
          </a:bodyPr>
          <a:lstStyle/>
          <a:p>
            <a:pPr marL="0" indent="0">
              <a:buNone/>
            </a:pPr>
            <a:r>
              <a:rPr lang="nb-NO" sz="2000" b="1" dirty="0"/>
              <a:t>Helseforetak</a:t>
            </a:r>
          </a:p>
          <a:p>
            <a:endParaRPr lang="nb-NO" sz="2000" dirty="0"/>
          </a:p>
          <a:p>
            <a:r>
              <a:rPr lang="nb-NO" sz="2000" dirty="0"/>
              <a:t>Utilstrekkelige rapporterings- og kontrollrutiner for å avdekke sviktområder og iverksette korrigerende tiltak</a:t>
            </a:r>
          </a:p>
          <a:p>
            <a:r>
              <a:rPr lang="nb-NO" sz="2000" dirty="0"/>
              <a:t>Mangler i ledelse ga vilkårlig praksis, der det i stor grad var opp til den enkelte behandler å vurdere hva som var godt nok</a:t>
            </a:r>
          </a:p>
          <a:p>
            <a:pPr marL="0" indent="0">
              <a:buNone/>
            </a:pPr>
            <a:endParaRPr lang="nb-NO" sz="2000" dirty="0"/>
          </a:p>
          <a:p>
            <a:pPr marL="0" indent="0">
              <a:buNone/>
            </a:pPr>
            <a:r>
              <a:rPr lang="nb-NO" sz="2000" i="1" dirty="0"/>
              <a:t>Felles utfordring: Er brukere og pasienter godt nok informert </a:t>
            </a:r>
          </a:p>
          <a:p>
            <a:pPr marL="0" indent="0">
              <a:buNone/>
            </a:pPr>
            <a:r>
              <a:rPr lang="nb-NO" sz="2000" i="1" dirty="0"/>
              <a:t>om retten til medvirkning og til individtilpassede tjenester?</a:t>
            </a:r>
          </a:p>
          <a:p>
            <a:pPr marL="0" indent="0">
              <a:buNone/>
            </a:pPr>
            <a:endParaRPr lang="nb-NO" sz="2000" dirty="0"/>
          </a:p>
        </p:txBody>
      </p:sp>
      <p:sp>
        <p:nvSpPr>
          <p:cNvPr id="6" name="Plassholder for lysbildenummer 5"/>
          <p:cNvSpPr>
            <a:spLocks noGrp="1"/>
          </p:cNvSpPr>
          <p:nvPr>
            <p:ph type="sldNum" sz="quarter" idx="12"/>
          </p:nvPr>
        </p:nvSpPr>
        <p:spPr/>
        <p:txBody>
          <a:bodyPr/>
          <a:lstStyle/>
          <a:p>
            <a:fld id="{8854A01D-4E84-4D49-ACFD-A0A9F13796E4}" type="slidenum">
              <a:rPr lang="nb-NO" noProof="0" smtClean="0"/>
              <a:pPr/>
              <a:t>21</a:t>
            </a:fld>
            <a:endParaRPr lang="nb-NO" noProof="0" dirty="0"/>
          </a:p>
        </p:txBody>
      </p:sp>
      <p:pic>
        <p:nvPicPr>
          <p:cNvPr id="9" name="Plassholder for innhold 8"/>
          <p:cNvPicPr>
            <a:picLocks noChangeAspect="1"/>
          </p:cNvPicPr>
          <p:nvPr/>
        </p:nvPicPr>
        <p:blipFill>
          <a:blip r:embed="rId2"/>
          <a:stretch>
            <a:fillRect/>
          </a:stretch>
        </p:blipFill>
        <p:spPr>
          <a:xfrm>
            <a:off x="7708739" y="2326006"/>
            <a:ext cx="1082835" cy="2778430"/>
          </a:xfrm>
          <a:prstGeom prst="rect">
            <a:avLst/>
          </a:prstGeom>
        </p:spPr>
      </p:pic>
    </p:spTree>
    <p:extLst>
      <p:ext uri="{BB962C8B-B14F-4D97-AF65-F5344CB8AC3E}">
        <p14:creationId xmlns:p14="http://schemas.microsoft.com/office/powerpoint/2010/main" val="1076349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3528" y="1171761"/>
            <a:ext cx="8556947" cy="500781"/>
          </a:xfrm>
        </p:spPr>
        <p:txBody>
          <a:bodyPr/>
          <a:lstStyle/>
          <a:p>
            <a:r>
              <a:rPr lang="nb-NO" sz="2400" dirty="0">
                <a:solidFill>
                  <a:srgbClr val="002060"/>
                </a:solidFill>
              </a:rPr>
              <a:t>Et stykke igjen til likeverdige tjenester</a:t>
            </a:r>
            <a:br>
              <a:rPr lang="nb-NO" sz="2400" dirty="0"/>
            </a:br>
            <a:endParaRPr lang="nb-NO" sz="2400" dirty="0"/>
          </a:p>
        </p:txBody>
      </p:sp>
      <p:sp>
        <p:nvSpPr>
          <p:cNvPr id="3" name="Plassholder for innhold 2"/>
          <p:cNvSpPr>
            <a:spLocks noGrp="1"/>
          </p:cNvSpPr>
          <p:nvPr>
            <p:ph sz="half" idx="1"/>
          </p:nvPr>
        </p:nvSpPr>
        <p:spPr>
          <a:xfrm>
            <a:off x="323528" y="1899420"/>
            <a:ext cx="5626422" cy="4226744"/>
          </a:xfrm>
        </p:spPr>
        <p:txBody>
          <a:bodyPr>
            <a:normAutofit/>
          </a:bodyPr>
          <a:lstStyle/>
          <a:p>
            <a:pPr marL="0" indent="0">
              <a:buNone/>
            </a:pPr>
            <a:endParaRPr lang="nb-NO" sz="2400" b="1" dirty="0"/>
          </a:p>
          <a:p>
            <a:pPr marL="0" indent="0">
              <a:buNone/>
            </a:pPr>
            <a:r>
              <a:rPr lang="nb-NO" sz="2000" b="1" dirty="0"/>
              <a:t>Helseforetakene må sørge for at:</a:t>
            </a:r>
          </a:p>
          <a:p>
            <a:endParaRPr lang="nb-NO" sz="2000" dirty="0"/>
          </a:p>
          <a:p>
            <a:r>
              <a:rPr lang="nb-NO" sz="2000" dirty="0"/>
              <a:t>Utredningspraksis gir grunnlag for tjenester av rett kvalitet til pasienter med psykisk lidelse og mulig samtidig ruslidelse</a:t>
            </a:r>
          </a:p>
          <a:p>
            <a:endParaRPr lang="nb-NO" sz="2000" dirty="0"/>
          </a:p>
          <a:p>
            <a:r>
              <a:rPr lang="nb-NO" sz="2000" dirty="0"/>
              <a:t>Pasienter med psykisk lidelse og samtidig ruslidelse får samordnet og/eller integrert behandling</a:t>
            </a:r>
          </a:p>
        </p:txBody>
      </p:sp>
      <p:sp>
        <p:nvSpPr>
          <p:cNvPr id="6" name="Plassholder for lysbildenummer 5"/>
          <p:cNvSpPr>
            <a:spLocks noGrp="1"/>
          </p:cNvSpPr>
          <p:nvPr>
            <p:ph type="sldNum" sz="quarter" idx="12"/>
          </p:nvPr>
        </p:nvSpPr>
        <p:spPr/>
        <p:txBody>
          <a:bodyPr/>
          <a:lstStyle/>
          <a:p>
            <a:fld id="{8854A01D-4E84-4D49-ACFD-A0A9F13796E4}" type="slidenum">
              <a:rPr lang="nb-NO" noProof="0" smtClean="0"/>
              <a:pPr/>
              <a:t>22</a:t>
            </a:fld>
            <a:endParaRPr lang="nb-NO" noProof="0" dirty="0"/>
          </a:p>
        </p:txBody>
      </p:sp>
      <p:pic>
        <p:nvPicPr>
          <p:cNvPr id="9" name="Plassholder for innhold 7"/>
          <p:cNvPicPr>
            <a:picLocks noGrp="1" noChangeAspect="1"/>
          </p:cNvPicPr>
          <p:nvPr>
            <p:ph sz="half" idx="2"/>
          </p:nvPr>
        </p:nvPicPr>
        <p:blipFill>
          <a:blip r:embed="rId3"/>
          <a:stretch>
            <a:fillRect/>
          </a:stretch>
        </p:blipFill>
        <p:spPr>
          <a:xfrm>
            <a:off x="7297838" y="2262851"/>
            <a:ext cx="1493737" cy="3570790"/>
          </a:xfrm>
          <a:prstGeom prst="rect">
            <a:avLst/>
          </a:prstGeom>
        </p:spPr>
      </p:pic>
    </p:spTree>
    <p:extLst>
      <p:ext uri="{BB962C8B-B14F-4D97-AF65-F5344CB8AC3E}">
        <p14:creationId xmlns:p14="http://schemas.microsoft.com/office/powerpoint/2010/main" val="3509784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ssholder for innhold 2"/>
          <p:cNvSpPr>
            <a:spLocks noGrp="1"/>
          </p:cNvSpPr>
          <p:nvPr>
            <p:ph idx="1"/>
          </p:nvPr>
        </p:nvSpPr>
        <p:spPr>
          <a:xfrm>
            <a:off x="360363" y="2176463"/>
            <a:ext cx="8431212" cy="4303712"/>
          </a:xfrm>
        </p:spPr>
        <p:txBody>
          <a:bodyPr/>
          <a:lstStyle/>
          <a:p>
            <a:pPr eaLnBrk="1" hangingPunct="1">
              <a:buFontTx/>
              <a:buNone/>
            </a:pPr>
            <a:r>
              <a:rPr lang="en-US" sz="2400" dirty="0">
                <a:latin typeface="Arial" charset="0"/>
                <a:ea typeface="ＭＳ Ｐゴシック" pitchFamily="34" charset="-128"/>
                <a:cs typeface="Arial" charset="0"/>
              </a:rPr>
              <a:t>	</a:t>
            </a:r>
          </a:p>
          <a:p>
            <a:pPr eaLnBrk="1" hangingPunct="1">
              <a:buFontTx/>
              <a:buNone/>
            </a:pPr>
            <a:endParaRPr lang="en-US" sz="2400" dirty="0">
              <a:latin typeface="Arial" charset="0"/>
              <a:ea typeface="ＭＳ Ｐゴシック" pitchFamily="34" charset="-128"/>
              <a:cs typeface="Arial" charset="0"/>
            </a:endParaRPr>
          </a:p>
          <a:p>
            <a:pPr eaLnBrk="1" hangingPunct="1">
              <a:buFontTx/>
              <a:buNone/>
            </a:pPr>
            <a:endParaRPr lang="en-US" sz="2400" dirty="0">
              <a:latin typeface="Arial" charset="0"/>
              <a:ea typeface="ＭＳ Ｐゴシック" pitchFamily="34" charset="-128"/>
              <a:cs typeface="Arial" charset="0"/>
            </a:endParaRPr>
          </a:p>
          <a:p>
            <a:pPr eaLnBrk="1" hangingPunct="1">
              <a:buFontTx/>
              <a:buNone/>
            </a:pPr>
            <a:endParaRPr lang="en-US" sz="2400" dirty="0">
              <a:latin typeface="Arial" charset="0"/>
              <a:ea typeface="ＭＳ Ｐゴシック" pitchFamily="34" charset="-128"/>
              <a:cs typeface="Arial" charset="0"/>
            </a:endParaRPr>
          </a:p>
          <a:p>
            <a:pPr algn="r" eaLnBrk="1" hangingPunct="1">
              <a:buFontTx/>
              <a:buNone/>
            </a:pPr>
            <a:br>
              <a:rPr lang="en-US" sz="2400" dirty="0">
                <a:latin typeface="Arial" charset="0"/>
                <a:ea typeface="ＭＳ Ｐゴシック" pitchFamily="34" charset="-128"/>
                <a:cs typeface="Arial" charset="0"/>
              </a:rPr>
            </a:br>
            <a:r>
              <a:rPr lang="en-US" sz="1800" dirty="0">
                <a:latin typeface="Arial" charset="0"/>
                <a:ea typeface="ＭＳ Ｐゴシック" pitchFamily="34" charset="-128"/>
                <a:cs typeface="Arial" charset="0"/>
              </a:rPr>
              <a:t>Ukjent – om forventninger fra overordnet</a:t>
            </a:r>
          </a:p>
          <a:p>
            <a:pPr eaLnBrk="1" hangingPunct="1">
              <a:buFontTx/>
              <a:buNone/>
            </a:pPr>
            <a:endParaRPr lang="en-US" sz="2400" dirty="0">
              <a:latin typeface="Arial" charset="0"/>
              <a:ea typeface="ＭＳ Ｐゴシック" pitchFamily="34" charset="-128"/>
              <a:cs typeface="Arial" charset="0"/>
            </a:endParaRPr>
          </a:p>
          <a:p>
            <a:pPr eaLnBrk="1" hangingPunct="1">
              <a:buFontTx/>
              <a:buNone/>
            </a:pPr>
            <a:endParaRPr lang="nb-NO" sz="2400" dirty="0">
              <a:latin typeface="Arial" charset="0"/>
              <a:ea typeface="ＭＳ Ｐゴシック" pitchFamily="34" charset="-128"/>
              <a:cs typeface="Arial" charset="0"/>
            </a:endParaRPr>
          </a:p>
        </p:txBody>
      </p:sp>
      <p:sp>
        <p:nvSpPr>
          <p:cNvPr id="16389" name="Tittel 6"/>
          <p:cNvSpPr>
            <a:spLocks noGrp="1"/>
          </p:cNvSpPr>
          <p:nvPr>
            <p:ph type="title"/>
          </p:nvPr>
        </p:nvSpPr>
        <p:spPr/>
        <p:txBody>
          <a:bodyPr/>
          <a:lstStyle/>
          <a:p>
            <a:pPr eaLnBrk="1" hangingPunct="1"/>
            <a:endParaRPr lang="nb-NO" dirty="0">
              <a:latin typeface="Arial" charset="0"/>
              <a:ea typeface="ＭＳ Ｐゴシック" pitchFamily="34" charset="-128"/>
              <a:cs typeface="Arial" charset="0"/>
            </a:endParaRPr>
          </a:p>
        </p:txBody>
      </p:sp>
      <p:sp>
        <p:nvSpPr>
          <p:cNvPr id="6" name="Rektangel 5"/>
          <p:cNvSpPr/>
          <p:nvPr/>
        </p:nvSpPr>
        <p:spPr>
          <a:xfrm>
            <a:off x="371475" y="2662810"/>
            <a:ext cx="8412163" cy="1526163"/>
          </a:xfrm>
          <a:prstGeom prst="rect">
            <a:avLst/>
          </a:prstGeom>
          <a:solidFill>
            <a:srgbClr val="C00000"/>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800"/>
              </a:lnSpc>
              <a:spcBef>
                <a:spcPts val="600"/>
              </a:spcBef>
              <a:spcAft>
                <a:spcPts val="600"/>
              </a:spcAft>
            </a:pPr>
            <a:r>
              <a:rPr lang="nb-NO" sz="3200" dirty="0">
                <a:solidFill>
                  <a:schemeClr val="bg1"/>
                </a:solidFill>
                <a:effectLst>
                  <a:outerShdw blurRad="38100" dist="38100" dir="2700000" algn="tl">
                    <a:srgbClr val="000000">
                      <a:alpha val="43137"/>
                    </a:srgbClr>
                  </a:outerShdw>
                </a:effectLst>
              </a:rPr>
              <a:t>”Morderiske krav – anorektisk støtte.”</a:t>
            </a:r>
          </a:p>
        </p:txBody>
      </p:sp>
      <p:sp>
        <p:nvSpPr>
          <p:cNvPr id="2" name="Plassholder for lysbildenummer 1"/>
          <p:cNvSpPr>
            <a:spLocks noGrp="1"/>
          </p:cNvSpPr>
          <p:nvPr>
            <p:ph type="sldNum" sz="quarter" idx="12"/>
          </p:nvPr>
        </p:nvSpPr>
        <p:spPr/>
        <p:txBody>
          <a:bodyPr/>
          <a:lstStyle/>
          <a:p>
            <a:fld id="{8854A01D-4E84-4D49-ACFD-A0A9F13796E4}" type="slidenum">
              <a:rPr lang="nb-NO" noProof="0" smtClean="0"/>
              <a:pPr/>
              <a:t>23</a:t>
            </a:fld>
            <a:endParaRPr lang="nb-NO" noProof="0" dirty="0"/>
          </a:p>
        </p:txBody>
      </p:sp>
    </p:spTree>
    <p:extLst>
      <p:ext uri="{BB962C8B-B14F-4D97-AF65-F5344CB8AC3E}">
        <p14:creationId xmlns:p14="http://schemas.microsoft.com/office/powerpoint/2010/main" val="3279060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ssholder for innhold 2"/>
          <p:cNvSpPr>
            <a:spLocks noGrp="1"/>
          </p:cNvSpPr>
          <p:nvPr>
            <p:ph idx="1"/>
          </p:nvPr>
        </p:nvSpPr>
        <p:spPr>
          <a:xfrm>
            <a:off x="3177252" y="1925904"/>
            <a:ext cx="5614323" cy="3908586"/>
          </a:xfrm>
        </p:spPr>
        <p:txBody>
          <a:bodyPr>
            <a:normAutofit/>
          </a:bodyPr>
          <a:lstStyle/>
          <a:p>
            <a:pPr eaLnBrk="1" hangingPunct="1">
              <a:buFontTx/>
              <a:buNone/>
            </a:pPr>
            <a:endParaRPr lang="nb-NO" dirty="0">
              <a:latin typeface="Arial" charset="0"/>
              <a:ea typeface="ＭＳ Ｐゴシック" pitchFamily="34" charset="-128"/>
              <a:cs typeface="Arial" charset="0"/>
            </a:endParaRPr>
          </a:p>
          <a:p>
            <a:pPr algn="just" eaLnBrk="1" hangingPunct="1">
              <a:buNone/>
            </a:pPr>
            <a:r>
              <a:rPr lang="nb-NO" sz="2000" dirty="0">
                <a:latin typeface="Arial" charset="0"/>
                <a:ea typeface="ＭＳ Ｐゴシック" pitchFamily="34" charset="-128"/>
                <a:cs typeface="Arial" charset="0"/>
              </a:rPr>
              <a:t>Ja, hvis sjefen er </a:t>
            </a:r>
          </a:p>
          <a:p>
            <a:pPr marL="180975" indent="-180975" algn="just" eaLnBrk="1" hangingPunct="1">
              <a:buFontTx/>
              <a:buChar char="•"/>
            </a:pPr>
            <a:r>
              <a:rPr lang="nb-NO" sz="2000" dirty="0">
                <a:latin typeface="Arial" charset="0"/>
                <a:ea typeface="ＭＳ Ｐゴシック" pitchFamily="34" charset="-128"/>
                <a:cs typeface="Arial" charset="0"/>
              </a:rPr>
              <a:t> dedikert og bevisst</a:t>
            </a:r>
          </a:p>
          <a:p>
            <a:pPr marL="180975" indent="-180975" algn="just" eaLnBrk="1" hangingPunct="1">
              <a:buFontTx/>
              <a:buChar char="•"/>
            </a:pPr>
            <a:r>
              <a:rPr lang="nb-NO" sz="2000" dirty="0">
                <a:latin typeface="Arial" charset="0"/>
                <a:ea typeface="ＭＳ Ｐゴシック" pitchFamily="34" charset="-128"/>
                <a:cs typeface="Arial" charset="0"/>
              </a:rPr>
              <a:t> nysgjerrig og systematisk</a:t>
            </a:r>
          </a:p>
          <a:p>
            <a:pPr marL="180975" indent="-180975" algn="just" eaLnBrk="1" hangingPunct="1">
              <a:buFontTx/>
              <a:buChar char="•"/>
            </a:pPr>
            <a:r>
              <a:rPr lang="nb-NO" sz="2000" dirty="0">
                <a:latin typeface="Arial" charset="0"/>
                <a:ea typeface="ＭＳ Ｐゴシック" pitchFamily="34" charset="-128"/>
                <a:cs typeface="Arial" charset="0"/>
              </a:rPr>
              <a:t> målorientert og evaluerende</a:t>
            </a:r>
          </a:p>
          <a:p>
            <a:pPr marL="180975" indent="-180975" algn="just" eaLnBrk="1" hangingPunct="1">
              <a:buFontTx/>
              <a:buChar char="•"/>
            </a:pPr>
            <a:r>
              <a:rPr lang="nb-NO" sz="2000" dirty="0">
                <a:latin typeface="Arial" charset="0"/>
                <a:ea typeface="ＭＳ Ｐゴシック" pitchFamily="34" charset="-128"/>
                <a:cs typeface="Arial" charset="0"/>
              </a:rPr>
              <a:t> kunnskapsbevisst og lærende</a:t>
            </a:r>
          </a:p>
          <a:p>
            <a:pPr algn="just" eaLnBrk="1" hangingPunct="1">
              <a:buFontTx/>
              <a:buNone/>
            </a:pPr>
            <a:endParaRPr lang="nb-NO" b="1" dirty="0">
              <a:latin typeface="Arial" charset="0"/>
              <a:ea typeface="ＭＳ Ｐゴシック" pitchFamily="34" charset="-128"/>
              <a:cs typeface="Arial" charset="0"/>
            </a:endParaRPr>
          </a:p>
          <a:p>
            <a:pPr algn="just" eaLnBrk="1" hangingPunct="1">
              <a:buFontTx/>
              <a:buNone/>
            </a:pPr>
            <a:r>
              <a:rPr lang="nb-NO" b="1" dirty="0">
                <a:latin typeface="Arial" charset="0"/>
                <a:ea typeface="ＭＳ Ｐゴシック" pitchFamily="34" charset="-128"/>
                <a:cs typeface="Arial" charset="0"/>
              </a:rPr>
              <a:t>Og er tett på egen virksomhet – </a:t>
            </a:r>
          </a:p>
          <a:p>
            <a:pPr algn="just" eaLnBrk="1" hangingPunct="1">
              <a:buFontTx/>
              <a:buNone/>
            </a:pPr>
            <a:r>
              <a:rPr lang="nb-NO" b="1" dirty="0">
                <a:latin typeface="Arial" charset="0"/>
                <a:ea typeface="ＭＳ Ｐゴシック" pitchFamily="34" charset="-128"/>
                <a:cs typeface="Arial" charset="0"/>
              </a:rPr>
              <a:t>hver dag!</a:t>
            </a:r>
          </a:p>
          <a:p>
            <a:pPr eaLnBrk="1" hangingPunct="1">
              <a:buFontTx/>
              <a:buNone/>
            </a:pPr>
            <a:endParaRPr lang="nb-NO" dirty="0">
              <a:latin typeface="Arial" charset="0"/>
              <a:ea typeface="ＭＳ Ｐゴシック" pitchFamily="34" charset="-128"/>
              <a:cs typeface="Arial" charset="0"/>
            </a:endParaRPr>
          </a:p>
          <a:p>
            <a:pPr eaLnBrk="1" hangingPunct="1">
              <a:buFontTx/>
              <a:buNone/>
            </a:pPr>
            <a:endParaRPr lang="nb-NO" dirty="0">
              <a:latin typeface="Arial" charset="0"/>
              <a:ea typeface="ＭＳ Ｐゴシック" pitchFamily="34" charset="-128"/>
              <a:cs typeface="Arial" charset="0"/>
            </a:endParaRPr>
          </a:p>
          <a:p>
            <a:pPr eaLnBrk="1" hangingPunct="1">
              <a:buFontTx/>
              <a:buNone/>
            </a:pPr>
            <a:endParaRPr lang="nb-NO" dirty="0">
              <a:latin typeface="Arial" charset="0"/>
              <a:ea typeface="ＭＳ Ｐゴシック" pitchFamily="34" charset="-128"/>
              <a:cs typeface="Arial" charset="0"/>
            </a:endParaRPr>
          </a:p>
          <a:p>
            <a:pPr eaLnBrk="1" hangingPunct="1">
              <a:buFontTx/>
              <a:buNone/>
            </a:pPr>
            <a:endParaRPr lang="nb-NO" dirty="0">
              <a:latin typeface="Arial" charset="0"/>
              <a:ea typeface="ＭＳ Ｐゴシック" pitchFamily="34" charset="-128"/>
              <a:cs typeface="Arial" charset="0"/>
            </a:endParaRPr>
          </a:p>
        </p:txBody>
      </p:sp>
      <p:sp>
        <p:nvSpPr>
          <p:cNvPr id="18435" name="Tittel 3"/>
          <p:cNvSpPr>
            <a:spLocks noGrp="1"/>
          </p:cNvSpPr>
          <p:nvPr>
            <p:ph type="title"/>
          </p:nvPr>
        </p:nvSpPr>
        <p:spPr>
          <a:xfrm>
            <a:off x="3177252" y="1171849"/>
            <a:ext cx="5614324" cy="500693"/>
          </a:xfrm>
        </p:spPr>
        <p:txBody>
          <a:bodyPr/>
          <a:lstStyle/>
          <a:p>
            <a:pPr eaLnBrk="1" hangingPunct="1"/>
            <a:r>
              <a:rPr lang="nb-NO" sz="2400" dirty="0">
                <a:solidFill>
                  <a:srgbClr val="002060"/>
                </a:solidFill>
                <a:latin typeface="Arial" charset="0"/>
                <a:ea typeface="ＭＳ Ｐゴシック" pitchFamily="34" charset="-128"/>
                <a:cs typeface="Arial" charset="0"/>
              </a:rPr>
              <a:t>Kan sjefen gjøre en forskjell?</a:t>
            </a:r>
            <a:br>
              <a:rPr lang="nb-NO" sz="2400" dirty="0">
                <a:solidFill>
                  <a:srgbClr val="002060"/>
                </a:solidFill>
                <a:latin typeface="Arial" charset="0"/>
                <a:ea typeface="ＭＳ Ｐゴシック" pitchFamily="34" charset="-128"/>
                <a:cs typeface="Arial" charset="0"/>
              </a:rPr>
            </a:br>
            <a:endParaRPr lang="nb-NO" sz="2400" dirty="0">
              <a:solidFill>
                <a:srgbClr val="002060"/>
              </a:solidFill>
              <a:latin typeface="Arial" charset="0"/>
              <a:ea typeface="ＭＳ Ｐゴシック" pitchFamily="34" charset="-128"/>
              <a:cs typeface="Arial" charset="0"/>
            </a:endParaRPr>
          </a:p>
        </p:txBody>
      </p:sp>
      <p:pic>
        <p:nvPicPr>
          <p:cNvPr id="5" name="Bilde 4" descr="dirigent.jpg"/>
          <p:cNvPicPr>
            <a:picLocks noChangeAspect="1"/>
          </p:cNvPicPr>
          <p:nvPr/>
        </p:nvPicPr>
        <p:blipFill>
          <a:blip r:embed="rId2"/>
          <a:stretch>
            <a:fillRect/>
          </a:stretch>
        </p:blipFill>
        <p:spPr>
          <a:xfrm>
            <a:off x="358816" y="1672542"/>
            <a:ext cx="1880886" cy="3674962"/>
          </a:xfrm>
          <a:prstGeom prst="rect">
            <a:avLst/>
          </a:prstGeom>
          <a:effectLst>
            <a:outerShdw blurRad="50800" dist="38100" dir="5400000" algn="t" rotWithShape="0">
              <a:prstClr val="black">
                <a:alpha val="40000"/>
              </a:prstClr>
            </a:outerShdw>
          </a:effectLst>
        </p:spPr>
      </p:pic>
      <p:sp>
        <p:nvSpPr>
          <p:cNvPr id="2" name="Plassholder for lysbildenummer 1"/>
          <p:cNvSpPr>
            <a:spLocks noGrp="1"/>
          </p:cNvSpPr>
          <p:nvPr>
            <p:ph type="sldNum" sz="quarter" idx="12"/>
          </p:nvPr>
        </p:nvSpPr>
        <p:spPr/>
        <p:txBody>
          <a:bodyPr/>
          <a:lstStyle/>
          <a:p>
            <a:fld id="{8854A01D-4E84-4D49-ACFD-A0A9F13796E4}" type="slidenum">
              <a:rPr lang="nb-NO" noProof="0" smtClean="0"/>
              <a:pPr/>
              <a:t>24</a:t>
            </a:fld>
            <a:endParaRPr lang="nb-NO" noProof="0" dirty="0"/>
          </a:p>
        </p:txBody>
      </p:sp>
    </p:spTree>
    <p:extLst>
      <p:ext uri="{BB962C8B-B14F-4D97-AF65-F5344CB8AC3E}">
        <p14:creationId xmlns:p14="http://schemas.microsoft.com/office/powerpoint/2010/main" val="4018579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68300" y="1076446"/>
            <a:ext cx="7734691" cy="377704"/>
          </a:xfrm>
        </p:spPr>
        <p:txBody>
          <a:bodyPr/>
          <a:lstStyle/>
          <a:p>
            <a:r>
              <a:rPr lang="nb-NO" sz="2400" dirty="0"/>
              <a:t>Det heng </a:t>
            </a:r>
            <a:r>
              <a:rPr lang="nb-NO" sz="2400" dirty="0" err="1"/>
              <a:t>dårleg</a:t>
            </a:r>
            <a:r>
              <a:rPr lang="nb-NO" sz="2400" dirty="0"/>
              <a:t> </a:t>
            </a:r>
            <a:r>
              <a:rPr lang="nb-NO" sz="2400" dirty="0" err="1"/>
              <a:t>saman</a:t>
            </a:r>
            <a:r>
              <a:rPr lang="nb-NO" sz="2400" dirty="0"/>
              <a:t>!</a:t>
            </a:r>
            <a:br>
              <a:rPr lang="nb-NO" sz="2400" dirty="0"/>
            </a:br>
            <a:endParaRPr lang="nn-NO" sz="2400" dirty="0">
              <a:latin typeface="Arial" charset="0"/>
              <a:ea typeface="ＭＳ Ｐゴシック" pitchFamily="34" charset="-128"/>
              <a:cs typeface="Arial" charset="0"/>
            </a:endParaRPr>
          </a:p>
        </p:txBody>
      </p:sp>
      <p:sp>
        <p:nvSpPr>
          <p:cNvPr id="13315" name="Rectangle 3"/>
          <p:cNvSpPr>
            <a:spLocks noGrp="1" noChangeArrowheads="1"/>
          </p:cNvSpPr>
          <p:nvPr>
            <p:ph type="body" idx="4294967295"/>
          </p:nvPr>
        </p:nvSpPr>
        <p:spPr>
          <a:xfrm>
            <a:off x="368300" y="1797050"/>
            <a:ext cx="6108700" cy="4856163"/>
          </a:xfrm>
        </p:spPr>
        <p:txBody>
          <a:bodyPr/>
          <a:lstStyle/>
          <a:p>
            <a:pPr marL="12700" indent="0" eaLnBrk="1" hangingPunct="1">
              <a:spcAft>
                <a:spcPts val="300"/>
              </a:spcAft>
              <a:buNone/>
            </a:pPr>
            <a:r>
              <a:rPr lang="nn-NO" sz="2000" b="1" dirty="0">
                <a:latin typeface="Arial" charset="0"/>
                <a:ea typeface="ＭＳ Ｐゴシック" pitchFamily="34" charset="-128"/>
                <a:cs typeface="Arial" charset="0"/>
              </a:rPr>
              <a:t>Hvordan få det til – suksesskriterier:</a:t>
            </a:r>
          </a:p>
          <a:p>
            <a:pPr marL="12700" indent="0" eaLnBrk="1" hangingPunct="1">
              <a:spcAft>
                <a:spcPts val="300"/>
              </a:spcAft>
              <a:buNone/>
            </a:pPr>
            <a:endParaRPr lang="nn-NO" sz="2000" dirty="0">
              <a:latin typeface="Arial" charset="0"/>
              <a:ea typeface="ＭＳ Ｐゴシック" pitchFamily="34" charset="-128"/>
              <a:cs typeface="Arial" charset="0"/>
            </a:endParaRPr>
          </a:p>
          <a:p>
            <a:pPr eaLnBrk="1" hangingPunct="1">
              <a:spcAft>
                <a:spcPts val="300"/>
              </a:spcAft>
              <a:buFont typeface="Arial" panose="020B0604020202020204" pitchFamily="34" charset="0"/>
              <a:buChar char="•"/>
            </a:pPr>
            <a:r>
              <a:rPr lang="nn-NO" sz="2000" dirty="0">
                <a:solidFill>
                  <a:schemeClr val="accent2"/>
                </a:solidFill>
                <a:latin typeface="Arial" charset="0"/>
                <a:ea typeface="ＭＳ Ｐゴシック" pitchFamily="34" charset="-128"/>
                <a:cs typeface="Arial" charset="0"/>
              </a:rPr>
              <a:t>Erkjenne behov for endring, og sette av tid til endringsarbeid</a:t>
            </a:r>
          </a:p>
          <a:p>
            <a:pPr eaLnBrk="1" hangingPunct="1">
              <a:spcAft>
                <a:spcPts val="300"/>
              </a:spcAft>
              <a:buFont typeface="Arial" panose="020B0604020202020204" pitchFamily="34" charset="0"/>
              <a:buChar char="•"/>
            </a:pPr>
            <a:r>
              <a:rPr lang="nn-NO" sz="2000" dirty="0">
                <a:solidFill>
                  <a:schemeClr val="accent2"/>
                </a:solidFill>
                <a:latin typeface="Arial" charset="0"/>
                <a:ea typeface="ＭＳ Ｐゴシック" pitchFamily="34" charset="-128"/>
                <a:cs typeface="Arial" charset="0"/>
              </a:rPr>
              <a:t>Oversikt over status, og hva som er årsakene til at det svikter </a:t>
            </a:r>
          </a:p>
          <a:p>
            <a:pPr eaLnBrk="1" hangingPunct="1">
              <a:spcAft>
                <a:spcPts val="300"/>
              </a:spcAft>
              <a:buFont typeface="Arial" panose="020B0604020202020204" pitchFamily="34" charset="0"/>
              <a:buChar char="•"/>
            </a:pPr>
            <a:r>
              <a:rPr lang="nn-NO" sz="2000" dirty="0">
                <a:solidFill>
                  <a:schemeClr val="accent2"/>
                </a:solidFill>
                <a:latin typeface="Arial" charset="0"/>
                <a:ea typeface="ＭＳ Ｐゴシック" pitchFamily="34" charset="-128"/>
                <a:cs typeface="Arial" charset="0"/>
              </a:rPr>
              <a:t>Sette mål, gjøre tiltak og følge resultatene av endringer</a:t>
            </a:r>
          </a:p>
          <a:p>
            <a:pPr eaLnBrk="1" hangingPunct="1">
              <a:spcAft>
                <a:spcPts val="300"/>
              </a:spcAft>
              <a:buFont typeface="Arial" panose="020B0604020202020204" pitchFamily="34" charset="0"/>
              <a:buChar char="•"/>
            </a:pPr>
            <a:r>
              <a:rPr lang="nn-NO" sz="2000" dirty="0">
                <a:solidFill>
                  <a:schemeClr val="accent2"/>
                </a:solidFill>
                <a:latin typeface="Arial" charset="0"/>
                <a:ea typeface="ＭＳ Ｐゴシック" pitchFamily="34" charset="-128"/>
                <a:cs typeface="Arial" charset="0"/>
              </a:rPr>
              <a:t>Gjøre justeringer og følgje opp til resultatene er gode nok</a:t>
            </a:r>
          </a:p>
          <a:p>
            <a:pPr marL="0" indent="0" eaLnBrk="1" hangingPunct="1">
              <a:spcAft>
                <a:spcPts val="300"/>
              </a:spcAft>
            </a:pPr>
            <a:endParaRPr lang="nn-NO" sz="2000" dirty="0">
              <a:solidFill>
                <a:schemeClr val="accent2"/>
              </a:solidFill>
              <a:latin typeface="Arial" charset="0"/>
              <a:ea typeface="ＭＳ Ｐゴシック" pitchFamily="34" charset="-128"/>
              <a:cs typeface="Arial" charset="0"/>
            </a:endParaRPr>
          </a:p>
          <a:p>
            <a:pPr marL="0" indent="0" eaLnBrk="1" hangingPunct="1">
              <a:spcAft>
                <a:spcPts val="300"/>
              </a:spcAft>
            </a:pPr>
            <a:r>
              <a:rPr lang="nb-NO" sz="1800" b="1" dirty="0"/>
              <a:t>Forskrift om ledelse og kvalitetsforbedring i helse- og omsorgstjenesten – ikrafttredelse 1. januar 2017</a:t>
            </a:r>
          </a:p>
          <a:p>
            <a:pPr marL="0" indent="0" eaLnBrk="1" hangingPunct="1">
              <a:spcAft>
                <a:spcPts val="300"/>
              </a:spcAft>
            </a:pPr>
            <a:endParaRPr lang="nn-NO" sz="2000" dirty="0">
              <a:solidFill>
                <a:schemeClr val="accent2"/>
              </a:solidFill>
              <a:latin typeface="Arial" charset="0"/>
              <a:ea typeface="ＭＳ Ｐゴシック" pitchFamily="34" charset="-128"/>
              <a:cs typeface="Arial" charset="0"/>
            </a:endParaRPr>
          </a:p>
        </p:txBody>
      </p:sp>
      <p:pic>
        <p:nvPicPr>
          <p:cNvPr id="4" name="Plassholder for innhold 2"/>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7396223" y="2095018"/>
            <a:ext cx="1395352" cy="3538027"/>
          </a:xfrm>
          <a:prstGeom prst="rect">
            <a:avLst/>
          </a:prstGeom>
        </p:spPr>
      </p:pic>
      <p:sp>
        <p:nvSpPr>
          <p:cNvPr id="2" name="Plassholder for lysbildenummer 1"/>
          <p:cNvSpPr>
            <a:spLocks noGrp="1"/>
          </p:cNvSpPr>
          <p:nvPr>
            <p:ph type="sldNum" sz="quarter" idx="16"/>
          </p:nvPr>
        </p:nvSpPr>
        <p:spPr/>
        <p:txBody>
          <a:bodyPr/>
          <a:lstStyle/>
          <a:p>
            <a:pPr>
              <a:defRPr/>
            </a:pPr>
            <a:fld id="{E748E00E-313F-4119-8D71-DC41CE22B2BE}" type="slidenum">
              <a:rPr lang="nb-NO" smtClean="0"/>
              <a:pPr>
                <a:defRPr/>
              </a:pPr>
              <a:t>25</a:t>
            </a:fld>
            <a:endParaRPr lang="nb-NO" dirty="0"/>
          </a:p>
        </p:txBody>
      </p:sp>
    </p:spTree>
    <p:extLst>
      <p:ext uri="{BB962C8B-B14F-4D97-AF65-F5344CB8AC3E}">
        <p14:creationId xmlns:p14="http://schemas.microsoft.com/office/powerpoint/2010/main" val="3392638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53029" y="1064872"/>
            <a:ext cx="8790972" cy="491250"/>
          </a:xfrm>
        </p:spPr>
        <p:txBody>
          <a:bodyPr/>
          <a:lstStyle/>
          <a:p>
            <a:r>
              <a:rPr lang="nb-NO" sz="2400" dirty="0">
                <a:solidFill>
                  <a:srgbClr val="002060"/>
                </a:solidFill>
              </a:rPr>
              <a:t>Erfaringer fra tilsyn</a:t>
            </a:r>
          </a:p>
        </p:txBody>
      </p:sp>
      <p:sp>
        <p:nvSpPr>
          <p:cNvPr id="3" name="Plassholder for innhold 2"/>
          <p:cNvSpPr>
            <a:spLocks noGrp="1"/>
          </p:cNvSpPr>
          <p:nvPr>
            <p:ph idx="1"/>
          </p:nvPr>
        </p:nvSpPr>
        <p:spPr>
          <a:xfrm>
            <a:off x="353029" y="1863524"/>
            <a:ext cx="6591781" cy="4181993"/>
          </a:xfrm>
        </p:spPr>
        <p:txBody>
          <a:bodyPr>
            <a:normAutofit/>
          </a:bodyPr>
          <a:lstStyle/>
          <a:p>
            <a:pPr>
              <a:spcBef>
                <a:spcPts val="0"/>
              </a:spcBef>
            </a:pPr>
            <a:r>
              <a:rPr lang="nb-NO" sz="2000" b="1" dirty="0"/>
              <a:t>Ledelse</a:t>
            </a:r>
          </a:p>
          <a:p>
            <a:pPr>
              <a:spcBef>
                <a:spcPts val="0"/>
              </a:spcBef>
              <a:buNone/>
            </a:pPr>
            <a:r>
              <a:rPr lang="nb-NO" sz="2400" b="1" dirty="0"/>
              <a:t> 	</a:t>
            </a:r>
            <a:r>
              <a:rPr lang="nb-NO" sz="2000" dirty="0"/>
              <a:t>(tett på egen virksomhet – hver dag)</a:t>
            </a:r>
            <a:endParaRPr lang="nb-NO" sz="2400" b="1" dirty="0"/>
          </a:p>
          <a:p>
            <a:pPr>
              <a:spcBef>
                <a:spcPts val="0"/>
              </a:spcBef>
              <a:buNone/>
            </a:pPr>
            <a:endParaRPr lang="nb-NO" sz="2400" b="1" dirty="0"/>
          </a:p>
          <a:p>
            <a:pPr>
              <a:spcBef>
                <a:spcPts val="0"/>
              </a:spcBef>
            </a:pPr>
            <a:r>
              <a:rPr lang="nb-NO" sz="2000" b="1" dirty="0"/>
              <a:t>Læring i organisasjonen</a:t>
            </a:r>
          </a:p>
          <a:p>
            <a:pPr>
              <a:spcBef>
                <a:spcPts val="0"/>
              </a:spcBef>
              <a:buNone/>
            </a:pPr>
            <a:r>
              <a:rPr lang="nb-NO" sz="2400" b="1" dirty="0"/>
              <a:t> 	</a:t>
            </a:r>
            <a:r>
              <a:rPr lang="nb-NO" sz="2000" dirty="0"/>
              <a:t>(åpenhet og refleksjon)</a:t>
            </a:r>
          </a:p>
          <a:p>
            <a:pPr>
              <a:spcBef>
                <a:spcPts val="0"/>
              </a:spcBef>
              <a:buNone/>
            </a:pPr>
            <a:endParaRPr lang="nb-NO" sz="1800" dirty="0"/>
          </a:p>
          <a:p>
            <a:pPr>
              <a:spcBef>
                <a:spcPts val="0"/>
              </a:spcBef>
            </a:pPr>
            <a:r>
              <a:rPr lang="nb-NO" sz="2000" b="1" dirty="0"/>
              <a:t>Kommunikasjon</a:t>
            </a:r>
          </a:p>
          <a:p>
            <a:pPr>
              <a:spcBef>
                <a:spcPts val="0"/>
              </a:spcBef>
              <a:buNone/>
            </a:pPr>
            <a:r>
              <a:rPr lang="nb-NO" sz="2400" b="1" dirty="0"/>
              <a:t>	</a:t>
            </a:r>
            <a:r>
              <a:rPr lang="nb-NO" sz="2000" dirty="0"/>
              <a:t>(mellom pasient/personell/enheter)</a:t>
            </a:r>
          </a:p>
          <a:p>
            <a:pPr>
              <a:spcBef>
                <a:spcPts val="0"/>
              </a:spcBef>
              <a:buNone/>
            </a:pPr>
            <a:endParaRPr lang="nb-NO" sz="1800" dirty="0"/>
          </a:p>
          <a:p>
            <a:pPr>
              <a:spcBef>
                <a:spcPts val="0"/>
              </a:spcBef>
            </a:pPr>
            <a:r>
              <a:rPr lang="nb-NO" sz="2000" b="1" dirty="0"/>
              <a:t>Kompetanse</a:t>
            </a:r>
            <a:br>
              <a:rPr lang="nb-NO" sz="2400" b="1" dirty="0"/>
            </a:br>
            <a:r>
              <a:rPr lang="nb-NO" sz="2000" dirty="0"/>
              <a:t>(til rett tid og rett sted)</a:t>
            </a:r>
          </a:p>
          <a:p>
            <a:pPr>
              <a:buNone/>
            </a:pPr>
            <a:endParaRPr lang="nb-NO" sz="2400" dirty="0"/>
          </a:p>
        </p:txBody>
      </p:sp>
      <p:pic>
        <p:nvPicPr>
          <p:cNvPr id="5" name="Bilde 4" descr="jente.jpg"/>
          <p:cNvPicPr>
            <a:picLocks noChangeAspect="1"/>
          </p:cNvPicPr>
          <p:nvPr/>
        </p:nvPicPr>
        <p:blipFill>
          <a:blip r:embed="rId3"/>
          <a:stretch>
            <a:fillRect/>
          </a:stretch>
        </p:blipFill>
        <p:spPr>
          <a:xfrm>
            <a:off x="7216815" y="2049517"/>
            <a:ext cx="1582410" cy="3838904"/>
          </a:xfrm>
          <a:prstGeom prst="rect">
            <a:avLst/>
          </a:prstGeom>
          <a:effectLst>
            <a:outerShdw blurRad="50800" dist="38100" dir="10800000" algn="r" rotWithShape="0">
              <a:prstClr val="black">
                <a:alpha val="40000"/>
              </a:prstClr>
            </a:outerShdw>
          </a:effectLst>
        </p:spPr>
      </p:pic>
      <p:sp>
        <p:nvSpPr>
          <p:cNvPr id="4" name="Plassholder for lysbildenummer 3"/>
          <p:cNvSpPr>
            <a:spLocks noGrp="1"/>
          </p:cNvSpPr>
          <p:nvPr>
            <p:ph type="sldNum" sz="quarter" idx="12"/>
          </p:nvPr>
        </p:nvSpPr>
        <p:spPr/>
        <p:txBody>
          <a:bodyPr/>
          <a:lstStyle/>
          <a:p>
            <a:fld id="{8854A01D-4E84-4D49-ACFD-A0A9F13796E4}" type="slidenum">
              <a:rPr lang="nb-NO" noProof="0" smtClean="0"/>
              <a:pPr/>
              <a:t>26</a:t>
            </a:fld>
            <a:endParaRPr lang="nb-NO" noProof="0" dirty="0"/>
          </a:p>
        </p:txBody>
      </p:sp>
    </p:spTree>
    <p:extLst>
      <p:ext uri="{BB962C8B-B14F-4D97-AF65-F5344CB8AC3E}">
        <p14:creationId xmlns:p14="http://schemas.microsoft.com/office/powerpoint/2010/main" val="714140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ssholder for innhold 2"/>
          <p:cNvSpPr>
            <a:spLocks noGrp="1"/>
          </p:cNvSpPr>
          <p:nvPr>
            <p:ph idx="1"/>
          </p:nvPr>
        </p:nvSpPr>
        <p:spPr>
          <a:xfrm>
            <a:off x="371476" y="2036763"/>
            <a:ext cx="8412162" cy="4443412"/>
          </a:xfrm>
        </p:spPr>
        <p:txBody>
          <a:bodyPr>
            <a:normAutofit/>
          </a:bodyPr>
          <a:lstStyle/>
          <a:p>
            <a:pPr>
              <a:buNone/>
            </a:pPr>
            <a:r>
              <a:rPr lang="nb-NO" sz="2400" dirty="0"/>
              <a:t>	</a:t>
            </a:r>
          </a:p>
          <a:p>
            <a:pPr eaLnBrk="1" hangingPunct="1">
              <a:buNone/>
              <a:defRPr/>
            </a:pPr>
            <a:r>
              <a:rPr lang="nb-NO" sz="2400" dirty="0"/>
              <a:t>	</a:t>
            </a:r>
          </a:p>
          <a:p>
            <a:pPr eaLnBrk="1" hangingPunct="1">
              <a:buNone/>
              <a:defRPr/>
            </a:pPr>
            <a:r>
              <a:rPr lang="nb-NO" sz="3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a:p>
            <a:pPr eaLnBrk="1" hangingPunct="1">
              <a:buNone/>
              <a:defRPr/>
            </a:pPr>
            <a:endParaRPr lang="nb-NO" sz="2000" dirty="0"/>
          </a:p>
          <a:p>
            <a:pPr algn="r" eaLnBrk="1" hangingPunct="1">
              <a:buNone/>
              <a:defRPr/>
            </a:pPr>
            <a:br>
              <a:rPr lang="nb-NO" sz="1600" dirty="0">
                <a:solidFill>
                  <a:schemeClr val="tx1">
                    <a:lumMod val="75000"/>
                    <a:lumOff val="25000"/>
                  </a:schemeClr>
                </a:solidFill>
              </a:rPr>
            </a:br>
            <a:endParaRPr lang="nb-NO" sz="1600" dirty="0">
              <a:solidFill>
                <a:schemeClr val="tx1">
                  <a:lumMod val="75000"/>
                  <a:lumOff val="25000"/>
                </a:schemeClr>
              </a:solidFill>
            </a:endParaRPr>
          </a:p>
          <a:p>
            <a:pPr algn="r" eaLnBrk="1" hangingPunct="1">
              <a:buNone/>
              <a:defRPr/>
            </a:pPr>
            <a:r>
              <a:rPr lang="nb-NO" sz="1800" dirty="0">
                <a:solidFill>
                  <a:schemeClr val="tx1">
                    <a:lumMod val="75000"/>
                    <a:lumOff val="25000"/>
                  </a:schemeClr>
                </a:solidFill>
              </a:rPr>
              <a:t>Fritt etter Paulus første brev til Kor. 13,13</a:t>
            </a:r>
          </a:p>
          <a:p>
            <a:pPr algn="r" eaLnBrk="1" hangingPunct="1">
              <a:buNone/>
              <a:defRPr/>
            </a:pPr>
            <a:r>
              <a:rPr lang="nb-NO" sz="1800" dirty="0">
                <a:solidFill>
                  <a:schemeClr val="tx1">
                    <a:lumMod val="75000"/>
                    <a:lumOff val="25000"/>
                  </a:schemeClr>
                </a:solidFill>
              </a:rPr>
              <a:t>(Det nye testamentet)</a:t>
            </a:r>
          </a:p>
          <a:p>
            <a:pPr>
              <a:buNone/>
            </a:pPr>
            <a:endParaRPr lang="nb-NO" sz="2000" dirty="0"/>
          </a:p>
          <a:p>
            <a:endParaRPr lang="nb-NO" sz="2400" dirty="0"/>
          </a:p>
          <a:p>
            <a:pPr>
              <a:buNone/>
            </a:pPr>
            <a:endParaRPr lang="nb-NO" sz="2400" dirty="0"/>
          </a:p>
          <a:p>
            <a:pPr eaLnBrk="1" hangingPunct="1">
              <a:buFontTx/>
              <a:buNone/>
            </a:pPr>
            <a:endParaRPr lang="nb-NO" dirty="0">
              <a:latin typeface="Arial" charset="0"/>
              <a:ea typeface="ＭＳ Ｐゴシック" pitchFamily="34" charset="-128"/>
              <a:cs typeface="Arial" charset="0"/>
            </a:endParaRPr>
          </a:p>
          <a:p>
            <a:pPr eaLnBrk="1" hangingPunct="1">
              <a:buNone/>
            </a:pPr>
            <a:endParaRPr lang="nb-NO" dirty="0">
              <a:latin typeface="Arial" charset="0"/>
              <a:ea typeface="ＭＳ Ｐゴシック" pitchFamily="34" charset="-128"/>
              <a:cs typeface="Arial" charset="0"/>
            </a:endParaRPr>
          </a:p>
          <a:p>
            <a:pPr eaLnBrk="1" hangingPunct="1">
              <a:buFontTx/>
              <a:buNone/>
            </a:pPr>
            <a:endParaRPr lang="nb-NO" dirty="0">
              <a:latin typeface="Arial" charset="0"/>
              <a:ea typeface="ＭＳ Ｐゴシック" pitchFamily="34" charset="-128"/>
              <a:cs typeface="Arial" charset="0"/>
            </a:endParaRPr>
          </a:p>
          <a:p>
            <a:pPr eaLnBrk="1" hangingPunct="1">
              <a:buFontTx/>
              <a:buNone/>
            </a:pPr>
            <a:endParaRPr lang="nb-NO" dirty="0">
              <a:latin typeface="Arial" charset="0"/>
              <a:ea typeface="ＭＳ Ｐゴシック" pitchFamily="34" charset="-128"/>
              <a:cs typeface="Arial" charset="0"/>
            </a:endParaRPr>
          </a:p>
          <a:p>
            <a:pPr eaLnBrk="1" hangingPunct="1">
              <a:buFontTx/>
              <a:buNone/>
            </a:pPr>
            <a:endParaRPr lang="nb-NO" dirty="0">
              <a:latin typeface="Arial" charset="0"/>
              <a:ea typeface="ＭＳ Ｐゴシック" pitchFamily="34" charset="-128"/>
              <a:cs typeface="Arial" charset="0"/>
            </a:endParaRPr>
          </a:p>
          <a:p>
            <a:pPr eaLnBrk="1" hangingPunct="1">
              <a:buFontTx/>
              <a:buNone/>
            </a:pPr>
            <a:endParaRPr lang="nb-NO" dirty="0">
              <a:latin typeface="Arial" charset="0"/>
              <a:ea typeface="ＭＳ Ｐゴシック" pitchFamily="34" charset="-128"/>
              <a:cs typeface="Arial" charset="0"/>
            </a:endParaRPr>
          </a:p>
        </p:txBody>
      </p:sp>
      <p:sp>
        <p:nvSpPr>
          <p:cNvPr id="5" name="Tittel 4"/>
          <p:cNvSpPr>
            <a:spLocks noGrp="1"/>
          </p:cNvSpPr>
          <p:nvPr>
            <p:ph type="title"/>
          </p:nvPr>
        </p:nvSpPr>
        <p:spPr/>
        <p:txBody>
          <a:bodyPr/>
          <a:lstStyle/>
          <a:p>
            <a:endParaRPr lang="nb-NO" dirty="0"/>
          </a:p>
        </p:txBody>
      </p:sp>
      <p:sp>
        <p:nvSpPr>
          <p:cNvPr id="6" name="Rektangel 5"/>
          <p:cNvSpPr/>
          <p:nvPr/>
        </p:nvSpPr>
        <p:spPr>
          <a:xfrm>
            <a:off x="371475" y="2662810"/>
            <a:ext cx="8412163" cy="1526163"/>
          </a:xfrm>
          <a:prstGeom prst="rect">
            <a:avLst/>
          </a:prstGeom>
          <a:solidFill>
            <a:srgbClr val="C00000"/>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spcAft>
                <a:spcPts val="600"/>
              </a:spcAft>
            </a:pPr>
            <a:r>
              <a:rPr lang="nb-NO" sz="3200" dirty="0">
                <a:solidFill>
                  <a:prstClr val="white"/>
                </a:solidFill>
                <a:effectLst>
                  <a:outerShdw blurRad="38100" dist="38100" dir="2700000" algn="tl">
                    <a:srgbClr val="000000">
                      <a:alpha val="43137"/>
                    </a:srgbClr>
                  </a:outerShdw>
                </a:effectLst>
                <a:latin typeface="+mj-lt"/>
                <a:ea typeface="ＭＳ Ｐゴシック" charset="-128"/>
                <a:cs typeface="Times New Roman" pitchFamily="18" charset="0"/>
              </a:rPr>
              <a:t>”…men størst blant dem er kompetansen.”</a:t>
            </a:r>
            <a:endParaRPr lang="nb-NO" sz="3200" dirty="0">
              <a:gradFill flip="none" rotWithShape="1">
                <a:gsLst>
                  <a:gs pos="0">
                    <a:srgbClr val="929FB8">
                      <a:tint val="66000"/>
                      <a:satMod val="160000"/>
                    </a:srgbClr>
                  </a:gs>
                  <a:gs pos="50000">
                    <a:srgbClr val="929FB8">
                      <a:tint val="44500"/>
                      <a:satMod val="160000"/>
                    </a:srgbClr>
                  </a:gs>
                  <a:gs pos="100000">
                    <a:srgbClr val="929FB8">
                      <a:tint val="23500"/>
                      <a:satMod val="160000"/>
                    </a:srgbClr>
                  </a:gs>
                </a:gsLst>
                <a:lin ang="0" scaled="1"/>
                <a:tileRect/>
              </a:gradFill>
              <a:latin typeface="+mj-lt"/>
            </a:endParaRPr>
          </a:p>
        </p:txBody>
      </p:sp>
      <p:sp>
        <p:nvSpPr>
          <p:cNvPr id="2" name="Plassholder for lysbildenummer 1"/>
          <p:cNvSpPr>
            <a:spLocks noGrp="1"/>
          </p:cNvSpPr>
          <p:nvPr>
            <p:ph type="sldNum" sz="quarter" idx="12"/>
          </p:nvPr>
        </p:nvSpPr>
        <p:spPr/>
        <p:txBody>
          <a:bodyPr/>
          <a:lstStyle/>
          <a:p>
            <a:fld id="{8854A01D-4E84-4D49-ACFD-A0A9F13796E4}" type="slidenum">
              <a:rPr lang="nb-NO" noProof="0" smtClean="0"/>
              <a:pPr/>
              <a:t>27</a:t>
            </a:fld>
            <a:endParaRPr lang="nb-NO" noProof="0" dirty="0"/>
          </a:p>
        </p:txBody>
      </p:sp>
    </p:spTree>
    <p:extLst>
      <p:ext uri="{BB962C8B-B14F-4D97-AF65-F5344CB8AC3E}">
        <p14:creationId xmlns:p14="http://schemas.microsoft.com/office/powerpoint/2010/main" val="127512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Her finner du oss:</a:t>
            </a:r>
          </a:p>
        </p:txBody>
      </p:sp>
      <p:pic>
        <p:nvPicPr>
          <p:cNvPr id="7" name="Plassholder for innhold 6" descr="facebook.png"/>
          <p:cNvPicPr>
            <a:picLocks noGrp="1" noChangeAspect="1"/>
          </p:cNvPicPr>
          <p:nvPr>
            <p:ph idx="1"/>
          </p:nvPr>
        </p:nvPicPr>
        <p:blipFill>
          <a:blip r:embed="rId2"/>
          <a:stretch>
            <a:fillRect/>
          </a:stretch>
        </p:blipFill>
        <p:spPr>
          <a:xfrm>
            <a:off x="922472" y="2364958"/>
            <a:ext cx="1095749" cy="1095749"/>
          </a:xfrm>
        </p:spPr>
      </p:pic>
      <p:sp>
        <p:nvSpPr>
          <p:cNvPr id="6" name="Plassholder for lysbildenummer 5"/>
          <p:cNvSpPr>
            <a:spLocks noGrp="1"/>
          </p:cNvSpPr>
          <p:nvPr>
            <p:ph type="sldNum" sz="quarter" idx="12"/>
          </p:nvPr>
        </p:nvSpPr>
        <p:spPr/>
        <p:txBody>
          <a:bodyPr/>
          <a:lstStyle/>
          <a:p>
            <a:fld id="{8854A01D-4E84-4D49-ACFD-A0A9F13796E4}" type="slidenum">
              <a:rPr lang="nb-NO" noProof="0" smtClean="0"/>
              <a:pPr/>
              <a:t>28</a:t>
            </a:fld>
            <a:endParaRPr lang="nb-NO" noProof="0" dirty="0"/>
          </a:p>
        </p:txBody>
      </p:sp>
      <p:pic>
        <p:nvPicPr>
          <p:cNvPr id="8" name="Bilde 7" descr="home.png"/>
          <p:cNvPicPr>
            <a:picLocks noChangeAspect="1"/>
          </p:cNvPicPr>
          <p:nvPr/>
        </p:nvPicPr>
        <p:blipFill>
          <a:blip r:embed="rId3">
            <a:lum bright="32000"/>
          </a:blip>
          <a:stretch>
            <a:fillRect/>
          </a:stretch>
        </p:blipFill>
        <p:spPr>
          <a:xfrm>
            <a:off x="798942" y="4474201"/>
            <a:ext cx="1255247" cy="1661903"/>
          </a:xfrm>
          <a:prstGeom prst="rect">
            <a:avLst/>
          </a:prstGeom>
        </p:spPr>
      </p:pic>
      <p:pic>
        <p:nvPicPr>
          <p:cNvPr id="13" name="Bilde 12" descr="twitter.png"/>
          <p:cNvPicPr>
            <a:picLocks noChangeAspect="1"/>
          </p:cNvPicPr>
          <p:nvPr/>
        </p:nvPicPr>
        <p:blipFill>
          <a:blip r:embed="rId4"/>
          <a:stretch>
            <a:fillRect/>
          </a:stretch>
        </p:blipFill>
        <p:spPr>
          <a:xfrm>
            <a:off x="911236" y="3658098"/>
            <a:ext cx="1150304" cy="929446"/>
          </a:xfrm>
          <a:prstGeom prst="rect">
            <a:avLst/>
          </a:prstGeom>
        </p:spPr>
      </p:pic>
      <p:sp>
        <p:nvSpPr>
          <p:cNvPr id="15" name="TekstSylinder 14"/>
          <p:cNvSpPr txBox="1"/>
          <p:nvPr/>
        </p:nvSpPr>
        <p:spPr>
          <a:xfrm>
            <a:off x="2129571" y="5125454"/>
            <a:ext cx="6445608" cy="523220"/>
          </a:xfrm>
          <a:prstGeom prst="rect">
            <a:avLst/>
          </a:prstGeom>
          <a:noFill/>
        </p:spPr>
        <p:txBody>
          <a:bodyPr wrap="square" rtlCol="0">
            <a:spAutoFit/>
          </a:bodyPr>
          <a:lstStyle/>
          <a:p>
            <a:r>
              <a:rPr lang="nb-NO" sz="2800" dirty="0" err="1">
                <a:latin typeface="Calibri" pitchFamily="34" charset="0"/>
                <a:cs typeface="Calibri" pitchFamily="34" charset="0"/>
              </a:rPr>
              <a:t>www.helsetilsynet.no</a:t>
            </a:r>
            <a:endParaRPr lang="nb-NO" sz="2800" dirty="0">
              <a:latin typeface="Calibri" pitchFamily="34" charset="0"/>
              <a:cs typeface="Calibri" pitchFamily="34" charset="0"/>
            </a:endParaRPr>
          </a:p>
        </p:txBody>
      </p:sp>
      <p:sp>
        <p:nvSpPr>
          <p:cNvPr id="16" name="TekstSylinder 15"/>
          <p:cNvSpPr txBox="1"/>
          <p:nvPr/>
        </p:nvSpPr>
        <p:spPr>
          <a:xfrm>
            <a:off x="2118232" y="3890475"/>
            <a:ext cx="6456947" cy="523220"/>
          </a:xfrm>
          <a:prstGeom prst="rect">
            <a:avLst/>
          </a:prstGeom>
          <a:noFill/>
        </p:spPr>
        <p:txBody>
          <a:bodyPr wrap="square" rtlCol="0">
            <a:spAutoFit/>
          </a:bodyPr>
          <a:lstStyle/>
          <a:p>
            <a:r>
              <a:rPr lang="nb-NO" sz="2800" dirty="0" err="1">
                <a:latin typeface="Calibri" pitchFamily="34" charset="0"/>
                <a:cs typeface="Calibri" pitchFamily="34" charset="0"/>
              </a:rPr>
              <a:t>twitter.com/Helsetilsynet</a:t>
            </a:r>
            <a:endParaRPr lang="nb-NO" sz="2800" dirty="0">
              <a:latin typeface="Calibri" pitchFamily="34" charset="0"/>
              <a:cs typeface="Calibri" pitchFamily="34" charset="0"/>
            </a:endParaRPr>
          </a:p>
        </p:txBody>
      </p:sp>
      <p:sp>
        <p:nvSpPr>
          <p:cNvPr id="17" name="TekstSylinder 16"/>
          <p:cNvSpPr txBox="1"/>
          <p:nvPr/>
        </p:nvSpPr>
        <p:spPr>
          <a:xfrm>
            <a:off x="2118232" y="2695074"/>
            <a:ext cx="5988423" cy="523220"/>
          </a:xfrm>
          <a:prstGeom prst="rect">
            <a:avLst/>
          </a:prstGeom>
          <a:noFill/>
        </p:spPr>
        <p:txBody>
          <a:bodyPr wrap="square" rtlCol="0">
            <a:spAutoFit/>
          </a:bodyPr>
          <a:lstStyle/>
          <a:p>
            <a:r>
              <a:rPr lang="nb-NO" sz="2800" dirty="0" err="1">
                <a:latin typeface="Calibri" pitchFamily="34" charset="0"/>
                <a:cs typeface="Calibri" pitchFamily="34" charset="0"/>
              </a:rPr>
              <a:t>www.facebook.com/Statens-helsetilsyn</a:t>
            </a:r>
            <a:endParaRPr lang="nb-NO" sz="2800" dirty="0">
              <a:latin typeface="Calibri" pitchFamily="34" charset="0"/>
              <a:cs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tel 1"/>
          <p:cNvSpPr>
            <a:spLocks noGrp="1"/>
          </p:cNvSpPr>
          <p:nvPr>
            <p:ph type="title"/>
          </p:nvPr>
        </p:nvSpPr>
        <p:spPr>
          <a:xfrm>
            <a:off x="360363" y="1123951"/>
            <a:ext cx="8423275" cy="673100"/>
          </a:xfrm>
        </p:spPr>
        <p:txBody>
          <a:bodyPr/>
          <a:lstStyle/>
          <a:p>
            <a:pPr eaLnBrk="1" hangingPunct="1"/>
            <a:r>
              <a:rPr lang="nb-NO" sz="2400" dirty="0">
                <a:solidFill>
                  <a:srgbClr val="002060"/>
                </a:solidFill>
                <a:latin typeface="Arial" charset="0"/>
                <a:ea typeface="ＭＳ Ｐゴシック" pitchFamily="34" charset="-128"/>
                <a:cs typeface="Arial" charset="0"/>
              </a:rPr>
              <a:t>Verdimessige utfordringer? </a:t>
            </a:r>
            <a:br>
              <a:rPr lang="nb-NO" dirty="0">
                <a:latin typeface="Arial" charset="0"/>
                <a:ea typeface="ＭＳ Ｐゴシック" pitchFamily="34" charset="-128"/>
                <a:cs typeface="Arial" charset="0"/>
              </a:rPr>
            </a:br>
            <a:endParaRPr lang="nb-NO" dirty="0">
              <a:latin typeface="Arial" charset="0"/>
              <a:ea typeface="ＭＳ Ｐゴシック" pitchFamily="34" charset="-128"/>
              <a:cs typeface="Arial" charset="0"/>
            </a:endParaRPr>
          </a:p>
        </p:txBody>
      </p:sp>
      <p:sp>
        <p:nvSpPr>
          <p:cNvPr id="7171" name="Plassholder for innhold 2"/>
          <p:cNvSpPr>
            <a:spLocks noGrp="1"/>
          </p:cNvSpPr>
          <p:nvPr>
            <p:ph idx="1"/>
          </p:nvPr>
        </p:nvSpPr>
        <p:spPr>
          <a:xfrm>
            <a:off x="360363" y="1682750"/>
            <a:ext cx="8657177" cy="4941888"/>
          </a:xfrm>
        </p:spPr>
        <p:txBody>
          <a:bodyPr>
            <a:normAutofit/>
          </a:bodyPr>
          <a:lstStyle/>
          <a:p>
            <a:pPr>
              <a:buNone/>
            </a:pPr>
            <a:r>
              <a:rPr lang="nb-NO" dirty="0">
                <a:latin typeface="Arial" charset="0"/>
                <a:ea typeface="ＭＳ Ｐゴシック" pitchFamily="34" charset="-128"/>
                <a:cs typeface="Arial" charset="0"/>
              </a:rPr>
              <a:t>	</a:t>
            </a:r>
          </a:p>
          <a:p>
            <a:pPr>
              <a:buNone/>
            </a:pPr>
            <a:r>
              <a:rPr lang="nb-NO" sz="2000" dirty="0">
                <a:latin typeface="Arial" charset="0"/>
                <a:ea typeface="ＭＳ Ｐゴシック" pitchFamily="34" charset="-128"/>
                <a:cs typeface="Arial" charset="0"/>
              </a:rPr>
              <a:t>Mellom</a:t>
            </a:r>
          </a:p>
          <a:p>
            <a:pPr>
              <a:buNone/>
            </a:pPr>
            <a:endParaRPr lang="nb-NO" sz="2000" dirty="0">
              <a:latin typeface="Arial" charset="0"/>
              <a:ea typeface="ＭＳ Ｐゴシック" pitchFamily="34" charset="-128"/>
              <a:cs typeface="Arial" charset="0"/>
            </a:endParaRPr>
          </a:p>
          <a:p>
            <a:pPr marL="174625" indent="-174625">
              <a:spcBef>
                <a:spcPts val="0"/>
              </a:spcBef>
              <a:spcAft>
                <a:spcPts val="0"/>
              </a:spcAft>
              <a:buFont typeface="Arial" pitchFamily="34" charset="0"/>
              <a:buChar char="•"/>
              <a:tabLst>
                <a:tab pos="273050" algn="l"/>
              </a:tabLst>
            </a:pPr>
            <a:r>
              <a:rPr lang="nb-NO" sz="2000" dirty="0"/>
              <a:t>den </a:t>
            </a:r>
            <a:r>
              <a:rPr lang="nb-NO" sz="2000" b="1" dirty="0"/>
              <a:t>normrasjonelle</a:t>
            </a:r>
            <a:r>
              <a:rPr lang="nb-NO" sz="2000" dirty="0"/>
              <a:t> tilnærmingen (juridisk tilnærming) </a:t>
            </a:r>
            <a:br>
              <a:rPr lang="nb-NO" sz="2000" dirty="0"/>
            </a:br>
            <a:r>
              <a:rPr lang="nb-NO" sz="2000" dirty="0"/>
              <a:t> </a:t>
            </a:r>
            <a:br>
              <a:rPr lang="nb-NO" sz="2000" dirty="0"/>
            </a:br>
            <a:r>
              <a:rPr lang="nb-NO" sz="2000" dirty="0"/>
              <a:t>og</a:t>
            </a:r>
            <a:br>
              <a:rPr lang="nb-NO" sz="2000" dirty="0"/>
            </a:br>
            <a:endParaRPr lang="nb-NO" sz="2000" dirty="0"/>
          </a:p>
          <a:p>
            <a:pPr marL="174625" indent="-174625">
              <a:spcBef>
                <a:spcPts val="600"/>
              </a:spcBef>
              <a:spcAft>
                <a:spcPts val="600"/>
              </a:spcAft>
              <a:buFont typeface="Arial" pitchFamily="34" charset="0"/>
              <a:buChar char="•"/>
            </a:pPr>
            <a:r>
              <a:rPr lang="nb-NO" sz="2000" dirty="0"/>
              <a:t>den </a:t>
            </a:r>
            <a:r>
              <a:rPr lang="nb-NO" sz="2000" b="1" dirty="0"/>
              <a:t>formålsrasjonelle</a:t>
            </a:r>
            <a:r>
              <a:rPr lang="nb-NO" sz="2000" dirty="0"/>
              <a:t> tilnærmingen (medisinsk tilnærming)</a:t>
            </a:r>
          </a:p>
          <a:p>
            <a:pPr eaLnBrk="1" hangingPunct="1">
              <a:lnSpc>
                <a:spcPct val="150000"/>
              </a:lnSpc>
              <a:buFontTx/>
              <a:buNone/>
            </a:pPr>
            <a:r>
              <a:rPr lang="nb-NO" dirty="0">
                <a:latin typeface="Arial" charset="0"/>
                <a:ea typeface="ＭＳ Ｐゴシック" pitchFamily="34" charset="-128"/>
                <a:cs typeface="Arial" charset="0"/>
              </a:rPr>
              <a:t>	</a:t>
            </a:r>
          </a:p>
          <a:p>
            <a:pPr eaLnBrk="1" hangingPunct="1">
              <a:lnSpc>
                <a:spcPct val="150000"/>
              </a:lnSpc>
              <a:buFontTx/>
              <a:buNone/>
            </a:pPr>
            <a:r>
              <a:rPr lang="nb-NO" b="1" dirty="0">
                <a:latin typeface="Arial" charset="0"/>
                <a:ea typeface="ＭＳ Ｐゴシック" pitchFamily="34" charset="-128"/>
                <a:cs typeface="Arial" charset="0"/>
              </a:rPr>
              <a:t>	Lover og forskrifter = samfunnets krav til tjenestene på vegne av brukerne</a:t>
            </a:r>
          </a:p>
          <a:p>
            <a:pPr eaLnBrk="1" hangingPunct="1">
              <a:lnSpc>
                <a:spcPct val="150000"/>
              </a:lnSpc>
              <a:buFontTx/>
              <a:buNone/>
            </a:pPr>
            <a:endParaRPr lang="nb-NO" sz="2800" b="1" dirty="0">
              <a:latin typeface="Arial" charset="0"/>
              <a:ea typeface="ＭＳ Ｐゴシック" pitchFamily="34" charset="-128"/>
              <a:cs typeface="Arial" charset="0"/>
            </a:endParaRPr>
          </a:p>
        </p:txBody>
      </p:sp>
      <p:sp>
        <p:nvSpPr>
          <p:cNvPr id="2" name="Plassholder for lysbildenummer 1"/>
          <p:cNvSpPr>
            <a:spLocks noGrp="1"/>
          </p:cNvSpPr>
          <p:nvPr>
            <p:ph type="sldNum" sz="quarter" idx="12"/>
          </p:nvPr>
        </p:nvSpPr>
        <p:spPr/>
        <p:txBody>
          <a:bodyPr/>
          <a:lstStyle/>
          <a:p>
            <a:fld id="{8854A01D-4E84-4D49-ACFD-A0A9F13796E4}" type="slidenum">
              <a:rPr lang="nb-NO" noProof="0" smtClean="0"/>
              <a:pPr/>
              <a:t>3</a:t>
            </a:fld>
            <a:endParaRPr lang="nb-NO" noProof="0" dirty="0"/>
          </a:p>
        </p:txBody>
      </p:sp>
    </p:spTree>
    <p:extLst>
      <p:ext uri="{BB962C8B-B14F-4D97-AF65-F5344CB8AC3E}">
        <p14:creationId xmlns:p14="http://schemas.microsoft.com/office/powerpoint/2010/main" val="2671677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57187" y="1130301"/>
            <a:ext cx="8434387" cy="485776"/>
          </a:xfrm>
        </p:spPr>
        <p:txBody>
          <a:bodyPr/>
          <a:lstStyle/>
          <a:p>
            <a:pPr defTabSz="703263" eaLnBrk="1" hangingPunct="1"/>
            <a:r>
              <a:rPr lang="nb-NO" sz="2400" dirty="0">
                <a:latin typeface="Arial" charset="0"/>
                <a:ea typeface="ＭＳ Ｐゴシック" pitchFamily="34" charset="-128"/>
                <a:cs typeface="Arial" charset="0"/>
              </a:rPr>
              <a:t>God praksis og forsvarlig virksomhet</a:t>
            </a:r>
          </a:p>
        </p:txBody>
      </p:sp>
      <p:sp>
        <p:nvSpPr>
          <p:cNvPr id="9219" name="Oval 3"/>
          <p:cNvSpPr>
            <a:spLocks noChangeArrowheads="1"/>
          </p:cNvSpPr>
          <p:nvPr/>
        </p:nvSpPr>
        <p:spPr bwMode="auto">
          <a:xfrm>
            <a:off x="5435600" y="3127375"/>
            <a:ext cx="1584325" cy="1368425"/>
          </a:xfrm>
          <a:prstGeom prst="ellipse">
            <a:avLst/>
          </a:prstGeom>
          <a:solidFill>
            <a:schemeClr val="accent3"/>
          </a:solidFill>
          <a:ln w="38100">
            <a:solidFill>
              <a:schemeClr val="tx1"/>
            </a:solidFill>
            <a:round/>
            <a:headEnd/>
            <a:tailEnd/>
          </a:ln>
        </p:spPr>
        <p:txBody>
          <a:bodyPr wrap="none" anchor="ctr"/>
          <a:lstStyle/>
          <a:p>
            <a:endParaRPr lang="nb-NO" dirty="0">
              <a:solidFill>
                <a:srgbClr val="00B050"/>
              </a:solidFill>
            </a:endParaRPr>
          </a:p>
        </p:txBody>
      </p:sp>
      <p:sp>
        <p:nvSpPr>
          <p:cNvPr id="9220" name="Text Box 4"/>
          <p:cNvSpPr txBox="1">
            <a:spLocks noChangeArrowheads="1"/>
          </p:cNvSpPr>
          <p:nvPr/>
        </p:nvSpPr>
        <p:spPr bwMode="auto">
          <a:xfrm>
            <a:off x="2700338" y="2622550"/>
            <a:ext cx="2376487" cy="519113"/>
          </a:xfrm>
          <a:prstGeom prst="rect">
            <a:avLst/>
          </a:prstGeom>
          <a:noFill/>
          <a:ln w="12700">
            <a:noFill/>
            <a:miter lim="800000"/>
            <a:headEnd/>
            <a:tailEnd/>
          </a:ln>
        </p:spPr>
        <p:txBody>
          <a:bodyPr>
            <a:spAutoFit/>
          </a:bodyPr>
          <a:lstStyle/>
          <a:p>
            <a:pPr eaLnBrk="0" hangingPunct="0"/>
            <a:r>
              <a:rPr lang="nb-NO" sz="2800" dirty="0">
                <a:solidFill>
                  <a:srgbClr val="005E78"/>
                </a:solidFill>
              </a:rPr>
              <a:t>God praksis</a:t>
            </a:r>
          </a:p>
        </p:txBody>
      </p:sp>
      <p:sp>
        <p:nvSpPr>
          <p:cNvPr id="9221" name="Line 5"/>
          <p:cNvSpPr>
            <a:spLocks noChangeShapeType="1"/>
          </p:cNvSpPr>
          <p:nvPr/>
        </p:nvSpPr>
        <p:spPr bwMode="auto">
          <a:xfrm>
            <a:off x="4779963" y="2952750"/>
            <a:ext cx="1016000" cy="823913"/>
          </a:xfrm>
          <a:prstGeom prst="line">
            <a:avLst/>
          </a:prstGeom>
          <a:noFill/>
          <a:ln w="25400">
            <a:solidFill>
              <a:srgbClr val="000000"/>
            </a:solidFill>
            <a:round/>
            <a:headEnd/>
            <a:tailEnd type="triangle" w="lg" len="lg"/>
          </a:ln>
        </p:spPr>
        <p:txBody>
          <a:bodyPr/>
          <a:lstStyle/>
          <a:p>
            <a:endParaRPr lang="nb-NO" dirty="0"/>
          </a:p>
        </p:txBody>
      </p:sp>
      <p:sp>
        <p:nvSpPr>
          <p:cNvPr id="9222" name="Line 7"/>
          <p:cNvSpPr>
            <a:spLocks noChangeShapeType="1"/>
          </p:cNvSpPr>
          <p:nvPr/>
        </p:nvSpPr>
        <p:spPr bwMode="auto">
          <a:xfrm>
            <a:off x="1116013" y="5359400"/>
            <a:ext cx="6624637" cy="0"/>
          </a:xfrm>
          <a:prstGeom prst="line">
            <a:avLst/>
          </a:prstGeom>
          <a:noFill/>
          <a:ln w="57150">
            <a:solidFill>
              <a:srgbClr val="000000"/>
            </a:solidFill>
            <a:round/>
            <a:headEnd/>
            <a:tailEnd/>
          </a:ln>
        </p:spPr>
        <p:txBody>
          <a:bodyPr/>
          <a:lstStyle/>
          <a:p>
            <a:endParaRPr lang="nb-NO" dirty="0"/>
          </a:p>
        </p:txBody>
      </p:sp>
      <p:sp>
        <p:nvSpPr>
          <p:cNvPr id="9223" name="Text Box 8"/>
          <p:cNvSpPr txBox="1">
            <a:spLocks noChangeArrowheads="1"/>
          </p:cNvSpPr>
          <p:nvPr/>
        </p:nvSpPr>
        <p:spPr bwMode="auto">
          <a:xfrm>
            <a:off x="2916238" y="5430838"/>
            <a:ext cx="4464050" cy="519112"/>
          </a:xfrm>
          <a:prstGeom prst="rect">
            <a:avLst/>
          </a:prstGeom>
          <a:noFill/>
          <a:ln w="12700">
            <a:noFill/>
            <a:miter lim="800000"/>
            <a:headEnd/>
            <a:tailEnd/>
          </a:ln>
        </p:spPr>
        <p:txBody>
          <a:bodyPr>
            <a:spAutoFit/>
          </a:bodyPr>
          <a:lstStyle/>
          <a:p>
            <a:pPr eaLnBrk="0" hangingPunct="0">
              <a:spcBef>
                <a:spcPct val="50000"/>
              </a:spcBef>
            </a:pPr>
            <a:r>
              <a:rPr lang="nb-NO" sz="2800" dirty="0">
                <a:solidFill>
                  <a:srgbClr val="005E78"/>
                </a:solidFill>
              </a:rPr>
              <a:t>Uforsvarlig virksomhet</a:t>
            </a:r>
          </a:p>
        </p:txBody>
      </p:sp>
      <p:sp>
        <p:nvSpPr>
          <p:cNvPr id="9224" name="Text Box 9"/>
          <p:cNvSpPr txBox="1">
            <a:spLocks noChangeArrowheads="1"/>
          </p:cNvSpPr>
          <p:nvPr/>
        </p:nvSpPr>
        <p:spPr bwMode="auto">
          <a:xfrm>
            <a:off x="1258888" y="3703638"/>
            <a:ext cx="3744912" cy="519112"/>
          </a:xfrm>
          <a:prstGeom prst="rect">
            <a:avLst/>
          </a:prstGeom>
          <a:noFill/>
          <a:ln w="12700">
            <a:noFill/>
            <a:miter lim="800000"/>
            <a:headEnd/>
            <a:tailEnd/>
          </a:ln>
        </p:spPr>
        <p:txBody>
          <a:bodyPr>
            <a:spAutoFit/>
          </a:bodyPr>
          <a:lstStyle/>
          <a:p>
            <a:pPr eaLnBrk="0" hangingPunct="0">
              <a:spcBef>
                <a:spcPct val="50000"/>
              </a:spcBef>
            </a:pPr>
            <a:r>
              <a:rPr lang="nb-NO" sz="2800" dirty="0">
                <a:solidFill>
                  <a:srgbClr val="005E78"/>
                </a:solidFill>
              </a:rPr>
              <a:t>Forsvarlig praksis</a:t>
            </a:r>
          </a:p>
        </p:txBody>
      </p:sp>
      <p:sp>
        <p:nvSpPr>
          <p:cNvPr id="9225" name="Line 12"/>
          <p:cNvSpPr>
            <a:spLocks noChangeShapeType="1"/>
          </p:cNvSpPr>
          <p:nvPr/>
        </p:nvSpPr>
        <p:spPr bwMode="auto">
          <a:xfrm flipV="1">
            <a:off x="1979613" y="4206875"/>
            <a:ext cx="0" cy="792163"/>
          </a:xfrm>
          <a:prstGeom prst="line">
            <a:avLst/>
          </a:prstGeom>
          <a:noFill/>
          <a:ln w="28575">
            <a:solidFill>
              <a:schemeClr val="tx1"/>
            </a:solidFill>
            <a:round/>
            <a:headEnd/>
            <a:tailEnd/>
          </a:ln>
        </p:spPr>
        <p:txBody>
          <a:bodyPr/>
          <a:lstStyle/>
          <a:p>
            <a:endParaRPr lang="nb-NO" dirty="0"/>
          </a:p>
        </p:txBody>
      </p:sp>
      <p:sp>
        <p:nvSpPr>
          <p:cNvPr id="9226" name="Line 13"/>
          <p:cNvSpPr>
            <a:spLocks noChangeShapeType="1"/>
          </p:cNvSpPr>
          <p:nvPr/>
        </p:nvSpPr>
        <p:spPr bwMode="auto">
          <a:xfrm flipV="1">
            <a:off x="1979613" y="2335213"/>
            <a:ext cx="0" cy="1511300"/>
          </a:xfrm>
          <a:prstGeom prst="line">
            <a:avLst/>
          </a:prstGeom>
          <a:noFill/>
          <a:ln w="28575">
            <a:solidFill>
              <a:schemeClr val="tx1"/>
            </a:solidFill>
            <a:round/>
            <a:headEnd/>
            <a:tailEnd type="triangle" w="lg" len="lg"/>
          </a:ln>
        </p:spPr>
        <p:txBody>
          <a:bodyPr/>
          <a:lstStyle/>
          <a:p>
            <a:endParaRPr lang="nb-NO" dirty="0"/>
          </a:p>
        </p:txBody>
      </p:sp>
      <p:sp>
        <p:nvSpPr>
          <p:cNvPr id="2" name="Plassholder for lysbildenummer 1"/>
          <p:cNvSpPr>
            <a:spLocks noGrp="1"/>
          </p:cNvSpPr>
          <p:nvPr>
            <p:ph type="sldNum" sz="quarter" idx="16"/>
          </p:nvPr>
        </p:nvSpPr>
        <p:spPr/>
        <p:txBody>
          <a:bodyPr/>
          <a:lstStyle/>
          <a:p>
            <a:pPr>
              <a:defRPr/>
            </a:pPr>
            <a:fld id="{E748E00E-313F-4119-8D71-DC41CE22B2BE}" type="slidenum">
              <a:rPr lang="nb-NO" smtClean="0"/>
              <a:pPr>
                <a:defRPr/>
              </a:pPr>
              <a:t>4</a:t>
            </a:fld>
            <a:endParaRPr lang="nb-NO" dirty="0"/>
          </a:p>
        </p:txBody>
      </p:sp>
    </p:spTree>
    <p:extLst>
      <p:ext uri="{BB962C8B-B14F-4D97-AF65-F5344CB8AC3E}">
        <p14:creationId xmlns:p14="http://schemas.microsoft.com/office/powerpoint/2010/main" val="2230469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0363" y="1064871"/>
            <a:ext cx="8423275" cy="515073"/>
          </a:xfrm>
        </p:spPr>
        <p:txBody>
          <a:bodyPr/>
          <a:lstStyle/>
          <a:p>
            <a:r>
              <a:rPr lang="nb-NO" sz="2400" dirty="0"/>
              <a:t>Tjenester av god kvalitet kjennetegnes av at de er:</a:t>
            </a:r>
          </a:p>
        </p:txBody>
      </p:sp>
      <p:sp>
        <p:nvSpPr>
          <p:cNvPr id="3" name="Plassholder for innhold 2"/>
          <p:cNvSpPr>
            <a:spLocks noGrp="1"/>
          </p:cNvSpPr>
          <p:nvPr>
            <p:ph idx="4294967295"/>
          </p:nvPr>
        </p:nvSpPr>
        <p:spPr>
          <a:xfrm>
            <a:off x="457200" y="2233533"/>
            <a:ext cx="5393803" cy="3032948"/>
          </a:xfrm>
          <a:prstGeom prst="rect">
            <a:avLst/>
          </a:prstGeom>
        </p:spPr>
        <p:txBody>
          <a:bodyPr/>
          <a:lstStyle/>
          <a:p>
            <a:pPr lvl="0">
              <a:buFont typeface="Arial" panose="020B0604020202020204" pitchFamily="34" charset="0"/>
              <a:buChar char="•"/>
            </a:pPr>
            <a:r>
              <a:rPr lang="nb-NO" sz="2000" dirty="0"/>
              <a:t>virkningsfulle (fører til en helsegevinst/økt livskvalitet)</a:t>
            </a:r>
          </a:p>
          <a:p>
            <a:pPr lvl="0">
              <a:buFont typeface="Arial" panose="020B0604020202020204" pitchFamily="34" charset="0"/>
              <a:buChar char="•"/>
            </a:pPr>
            <a:r>
              <a:rPr lang="nb-NO" sz="2000" dirty="0"/>
              <a:t>trygge og sikre (unngår uønskede hendelser)</a:t>
            </a:r>
          </a:p>
          <a:p>
            <a:pPr lvl="0">
              <a:buFont typeface="Arial" panose="020B0604020202020204" pitchFamily="34" charset="0"/>
              <a:buChar char="•"/>
            </a:pPr>
            <a:r>
              <a:rPr lang="nb-NO" sz="2000" dirty="0"/>
              <a:t>involverer brukerne og gir dem innflytelse</a:t>
            </a:r>
          </a:p>
          <a:p>
            <a:pPr lvl="0">
              <a:buFont typeface="Arial" panose="020B0604020202020204" pitchFamily="34" charset="0"/>
              <a:buChar char="•"/>
            </a:pPr>
            <a:r>
              <a:rPr lang="nb-NO" sz="2000" dirty="0"/>
              <a:t>er samordnet og preget av kontinuitet</a:t>
            </a:r>
          </a:p>
          <a:p>
            <a:pPr lvl="0">
              <a:buFont typeface="Arial" panose="020B0604020202020204" pitchFamily="34" charset="0"/>
              <a:buChar char="•"/>
            </a:pPr>
            <a:r>
              <a:rPr lang="nb-NO" sz="2000" dirty="0"/>
              <a:t>utnytter ressursene på en god måte</a:t>
            </a:r>
          </a:p>
          <a:p>
            <a:pPr lvl="0">
              <a:buFont typeface="Arial" panose="020B0604020202020204" pitchFamily="34" charset="0"/>
              <a:buChar char="•"/>
            </a:pPr>
            <a:r>
              <a:rPr lang="nb-NO" sz="2000" dirty="0"/>
              <a:t>er tilgjengelige og rettferdig fordelt</a:t>
            </a:r>
          </a:p>
          <a:p>
            <a:pPr marL="12700" indent="0">
              <a:buNone/>
            </a:pPr>
            <a:endParaRPr lang="nb-NO" dirty="0"/>
          </a:p>
        </p:txBody>
      </p:sp>
      <p:sp>
        <p:nvSpPr>
          <p:cNvPr id="5" name="Plassholder for lysbildenummer 4"/>
          <p:cNvSpPr>
            <a:spLocks noGrp="1"/>
          </p:cNvSpPr>
          <p:nvPr>
            <p:ph type="sldNum" sz="quarter" idx="16"/>
          </p:nvPr>
        </p:nvSpPr>
        <p:spPr/>
        <p:txBody>
          <a:bodyPr/>
          <a:lstStyle/>
          <a:p>
            <a:pPr>
              <a:defRPr/>
            </a:pPr>
            <a:fld id="{E748E00E-313F-4119-8D71-DC41CE22B2BE}" type="slidenum">
              <a:rPr lang="nb-NO" smtClean="0"/>
              <a:pPr>
                <a:defRPr/>
              </a:pPr>
              <a:t>5</a:t>
            </a:fld>
            <a:endParaRPr lang="nb-NO" dirty="0"/>
          </a:p>
        </p:txBody>
      </p:sp>
      <p:pic>
        <p:nvPicPr>
          <p:cNvPr id="6" name="Plassholder for innhold 4"/>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5052" t="48112" r="3616" b="1"/>
          <a:stretch/>
        </p:blipFill>
        <p:spPr>
          <a:xfrm>
            <a:off x="6944810" y="2233534"/>
            <a:ext cx="1838828" cy="3032947"/>
          </a:xfrm>
          <a:prstGeom prst="rect">
            <a:avLst/>
          </a:prstGeom>
        </p:spPr>
      </p:pic>
    </p:spTree>
    <p:extLst>
      <p:ext uri="{BB962C8B-B14F-4D97-AF65-F5344CB8AC3E}">
        <p14:creationId xmlns:p14="http://schemas.microsoft.com/office/powerpoint/2010/main" val="2648818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360363" y="296092"/>
            <a:ext cx="8423275" cy="592182"/>
          </a:xfrm>
        </p:spPr>
        <p:txBody>
          <a:bodyPr/>
          <a:lstStyle/>
          <a:p>
            <a:br>
              <a:rPr lang="nb-NO" sz="2400" dirty="0">
                <a:solidFill>
                  <a:schemeClr val="accent3">
                    <a:lumMod val="75000"/>
                  </a:schemeClr>
                </a:solidFill>
              </a:rPr>
            </a:br>
            <a:endParaRPr lang="nb-NO" sz="2000" dirty="0">
              <a:solidFill>
                <a:schemeClr val="accent3">
                  <a:lumMod val="75000"/>
                </a:schemeClr>
              </a:solidFill>
            </a:endParaRPr>
          </a:p>
        </p:txBody>
      </p:sp>
      <p:sp>
        <p:nvSpPr>
          <p:cNvPr id="7" name="Plassholder for innhold 6"/>
          <p:cNvSpPr>
            <a:spLocks noGrp="1"/>
          </p:cNvSpPr>
          <p:nvPr>
            <p:ph sz="half" idx="1"/>
          </p:nvPr>
        </p:nvSpPr>
        <p:spPr>
          <a:xfrm>
            <a:off x="360363" y="1070658"/>
            <a:ext cx="6636533" cy="5017626"/>
          </a:xfrm>
        </p:spPr>
        <p:txBody>
          <a:bodyPr/>
          <a:lstStyle/>
          <a:p>
            <a:pPr marL="0" indent="0">
              <a:buNone/>
            </a:pPr>
            <a:r>
              <a:rPr lang="nb-NO" sz="2400" b="1" dirty="0">
                <a:solidFill>
                  <a:srgbClr val="002060"/>
                </a:solidFill>
              </a:rPr>
              <a:t>Om tilsynet i kommunene</a:t>
            </a:r>
          </a:p>
          <a:p>
            <a:pPr marL="0" indent="0">
              <a:buNone/>
            </a:pPr>
            <a:endParaRPr lang="nb-NO" dirty="0"/>
          </a:p>
          <a:p>
            <a:r>
              <a:rPr lang="nb-NO" sz="2000" dirty="0"/>
              <a:t>Helse- og omsorgstjenester og sosiale tjenester i Nav</a:t>
            </a:r>
          </a:p>
          <a:p>
            <a:endParaRPr lang="nb-NO" sz="2000" dirty="0"/>
          </a:p>
          <a:p>
            <a:r>
              <a:rPr lang="nb-NO" sz="2000" dirty="0"/>
              <a:t>Voksne personer (&gt; 18 år) med samtidig rusmiddelproblem og psykisk lidelse</a:t>
            </a:r>
          </a:p>
          <a:p>
            <a:endParaRPr lang="nb-NO" sz="2000" dirty="0"/>
          </a:p>
          <a:p>
            <a:r>
              <a:rPr lang="nb-NO" sz="2000" dirty="0"/>
              <a:t>Rapporten oppsummerer tilsyn i 88 kommuner</a:t>
            </a:r>
          </a:p>
          <a:p>
            <a:pPr marL="0" indent="0">
              <a:buNone/>
            </a:pPr>
            <a:r>
              <a:rPr lang="nb-NO" sz="2000" dirty="0"/>
              <a:t>    (gjennomført i 95)</a:t>
            </a:r>
          </a:p>
          <a:p>
            <a:pPr marL="0" indent="0">
              <a:buNone/>
            </a:pPr>
            <a:r>
              <a:rPr lang="nb-NO" sz="2000" dirty="0"/>
              <a:t> </a:t>
            </a:r>
          </a:p>
          <a:p>
            <a:r>
              <a:rPr lang="nb-NO" sz="2000" dirty="0"/>
              <a:t>Lovbrudd i 7 av 10 kommuner</a:t>
            </a:r>
          </a:p>
          <a:p>
            <a:pPr marL="0" indent="0">
              <a:buNone/>
            </a:pPr>
            <a:r>
              <a:rPr lang="nb-NO" dirty="0"/>
              <a:t>   </a:t>
            </a:r>
          </a:p>
          <a:p>
            <a:endParaRPr lang="nb-NO" dirty="0"/>
          </a:p>
          <a:p>
            <a:endParaRPr lang="nb-NO" dirty="0"/>
          </a:p>
        </p:txBody>
      </p:sp>
      <p:sp>
        <p:nvSpPr>
          <p:cNvPr id="6" name="Slide Number Placeholder 5"/>
          <p:cNvSpPr>
            <a:spLocks noGrp="1"/>
          </p:cNvSpPr>
          <p:nvPr>
            <p:ph type="sldNum" sz="quarter" idx="12"/>
          </p:nvPr>
        </p:nvSpPr>
        <p:spPr/>
        <p:txBody>
          <a:bodyPr/>
          <a:lstStyle/>
          <a:p>
            <a:fld id="{8854A01D-4E84-4D49-ACFD-A0A9F13796E4}" type="slidenum">
              <a:rPr lang="nb-NO" noProof="0" smtClean="0"/>
              <a:pPr/>
              <a:t>6</a:t>
            </a:fld>
            <a:endParaRPr lang="nb-NO" noProof="0" dirty="0"/>
          </a:p>
        </p:txBody>
      </p:sp>
      <p:pic>
        <p:nvPicPr>
          <p:cNvPr id="10" name="Plassholder for innhold 9"/>
          <p:cNvPicPr>
            <a:picLocks noGrp="1" noChangeAspect="1"/>
          </p:cNvPicPr>
          <p:nvPr>
            <p:ph sz="half" idx="2"/>
          </p:nvPr>
        </p:nvPicPr>
        <p:blipFill>
          <a:blip r:embed="rId2"/>
          <a:stretch>
            <a:fillRect/>
          </a:stretch>
        </p:blipFill>
        <p:spPr>
          <a:xfrm>
            <a:off x="7592992" y="2239702"/>
            <a:ext cx="1190646" cy="2760562"/>
          </a:xfrm>
          <a:prstGeom prst="rect">
            <a:avLst/>
          </a:prstGeom>
        </p:spPr>
      </p:pic>
    </p:spTree>
    <p:extLst>
      <p:ext uri="{BB962C8B-B14F-4D97-AF65-F5344CB8AC3E}">
        <p14:creationId xmlns:p14="http://schemas.microsoft.com/office/powerpoint/2010/main" val="4232232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360363" y="296092"/>
            <a:ext cx="8423275" cy="592182"/>
          </a:xfrm>
        </p:spPr>
        <p:txBody>
          <a:bodyPr/>
          <a:lstStyle/>
          <a:p>
            <a:br>
              <a:rPr lang="nb-NO" sz="2400">
                <a:solidFill>
                  <a:schemeClr val="accent3">
                    <a:lumMod val="75000"/>
                  </a:schemeClr>
                </a:solidFill>
              </a:rPr>
            </a:br>
            <a:endParaRPr lang="nb-NO" sz="2000" dirty="0">
              <a:solidFill>
                <a:schemeClr val="accent3">
                  <a:lumMod val="75000"/>
                </a:schemeClr>
              </a:solidFill>
            </a:endParaRPr>
          </a:p>
        </p:txBody>
      </p:sp>
      <p:sp>
        <p:nvSpPr>
          <p:cNvPr id="7" name="Plassholder for innhold 6"/>
          <p:cNvSpPr>
            <a:spLocks noGrp="1"/>
          </p:cNvSpPr>
          <p:nvPr>
            <p:ph sz="half" idx="1"/>
          </p:nvPr>
        </p:nvSpPr>
        <p:spPr>
          <a:xfrm>
            <a:off x="360363" y="960699"/>
            <a:ext cx="8423275" cy="4334719"/>
          </a:xfrm>
        </p:spPr>
        <p:txBody>
          <a:bodyPr/>
          <a:lstStyle/>
          <a:p>
            <a:pPr marL="0" indent="0">
              <a:buNone/>
            </a:pPr>
            <a:r>
              <a:rPr lang="nb-NO" sz="2400" b="1" dirty="0">
                <a:solidFill>
                  <a:srgbClr val="002060"/>
                </a:solidFill>
              </a:rPr>
              <a:t>Hva ble undersøkt? </a:t>
            </a:r>
            <a:endParaRPr lang="nb-NO" dirty="0"/>
          </a:p>
          <a:p>
            <a:pPr marL="0" indent="0">
              <a:buNone/>
            </a:pPr>
            <a:endParaRPr lang="nb-NO" sz="2000" dirty="0"/>
          </a:p>
          <a:p>
            <a:r>
              <a:rPr lang="nb-NO" sz="2000" dirty="0"/>
              <a:t>Samarbeidet ulike kommunale enheter, fastlege og spesialisthelsetjenesten godt nok? </a:t>
            </a:r>
          </a:p>
          <a:p>
            <a:r>
              <a:rPr lang="nb-NO" sz="2000" dirty="0"/>
              <a:t>Var tjenestene samordnet?</a:t>
            </a:r>
          </a:p>
          <a:p>
            <a:r>
              <a:rPr lang="nb-NO" sz="2000" dirty="0"/>
              <a:t>Ble brukernes helhetlige situasjon og tjenestebehov kartlagt?</a:t>
            </a:r>
          </a:p>
          <a:p>
            <a:r>
              <a:rPr lang="nb-NO" sz="2000" dirty="0"/>
              <a:t>Ga kommunen tjenester rettet mot rusmiddelproblemet og den psykiske lidelsen? </a:t>
            </a:r>
          </a:p>
          <a:p>
            <a:r>
              <a:rPr lang="nb-NO" sz="2000" dirty="0"/>
              <a:t>Ble somatiske helseproblemer kartlagt og fulgt opp?</a:t>
            </a:r>
          </a:p>
          <a:p>
            <a:r>
              <a:rPr lang="nb-NO" sz="2000" dirty="0"/>
              <a:t>Ga kommunen tjenester slik at brukeren mestret å bo i egen bolig?</a:t>
            </a:r>
          </a:p>
          <a:p>
            <a:r>
              <a:rPr lang="nb-NO" sz="2000" dirty="0"/>
              <a:t>Sikret kommunen at brukerne kunne medvirke i eget tilbud?</a:t>
            </a:r>
          </a:p>
          <a:p>
            <a:pPr marL="0" indent="0">
              <a:buNone/>
            </a:pPr>
            <a:endParaRPr lang="nb-NO" dirty="0"/>
          </a:p>
          <a:p>
            <a:endParaRPr lang="nb-NO" dirty="0"/>
          </a:p>
          <a:p>
            <a:endParaRPr lang="nb-NO" dirty="0"/>
          </a:p>
        </p:txBody>
      </p:sp>
      <p:sp>
        <p:nvSpPr>
          <p:cNvPr id="6" name="Slide Number Placeholder 5"/>
          <p:cNvSpPr>
            <a:spLocks noGrp="1"/>
          </p:cNvSpPr>
          <p:nvPr>
            <p:ph type="sldNum" sz="quarter" idx="12"/>
          </p:nvPr>
        </p:nvSpPr>
        <p:spPr/>
        <p:txBody>
          <a:bodyPr/>
          <a:lstStyle/>
          <a:p>
            <a:fld id="{8854A01D-4E84-4D49-ACFD-A0A9F13796E4}" type="slidenum">
              <a:rPr lang="nb-NO" noProof="0" smtClean="0"/>
              <a:pPr/>
              <a:t>7</a:t>
            </a:fld>
            <a:endParaRPr lang="nb-NO" noProof="0" dirty="0"/>
          </a:p>
        </p:txBody>
      </p:sp>
      <p:pic>
        <p:nvPicPr>
          <p:cNvPr id="12" name="Plassholder for innhold 11"/>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62048"/>
          <a:stretch/>
        </p:blipFill>
        <p:spPr>
          <a:xfrm>
            <a:off x="360362" y="5382229"/>
            <a:ext cx="8423275" cy="810228"/>
          </a:xfrm>
          <a:prstGeom prst="rect">
            <a:avLst/>
          </a:prstGeom>
        </p:spPr>
      </p:pic>
    </p:spTree>
    <p:extLst>
      <p:ext uri="{BB962C8B-B14F-4D97-AF65-F5344CB8AC3E}">
        <p14:creationId xmlns:p14="http://schemas.microsoft.com/office/powerpoint/2010/main" val="173903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0363" y="1035935"/>
            <a:ext cx="8423275" cy="422476"/>
          </a:xfrm>
        </p:spPr>
        <p:txBody>
          <a:bodyPr/>
          <a:lstStyle/>
          <a:p>
            <a:r>
              <a:rPr lang="nb-NO" sz="2400" dirty="0">
                <a:solidFill>
                  <a:srgbClr val="002060"/>
                </a:solidFill>
              </a:rPr>
              <a:t>Mye godt arbeid, men også mye å forbedre! </a:t>
            </a:r>
          </a:p>
        </p:txBody>
      </p:sp>
      <p:sp>
        <p:nvSpPr>
          <p:cNvPr id="3" name="Plassholder for innhold 2"/>
          <p:cNvSpPr>
            <a:spLocks noGrp="1"/>
          </p:cNvSpPr>
          <p:nvPr>
            <p:ph idx="1"/>
          </p:nvPr>
        </p:nvSpPr>
        <p:spPr>
          <a:xfrm>
            <a:off x="360363" y="1666754"/>
            <a:ext cx="6270625" cy="4813421"/>
          </a:xfrm>
        </p:spPr>
        <p:txBody>
          <a:bodyPr>
            <a:normAutofit/>
          </a:bodyPr>
          <a:lstStyle/>
          <a:p>
            <a:pPr marL="0" indent="0">
              <a:buNone/>
            </a:pPr>
            <a:endParaRPr lang="nb-NO" dirty="0"/>
          </a:p>
          <a:p>
            <a:r>
              <a:rPr lang="nb-NO" sz="2000" dirty="0"/>
              <a:t>Funnene viser alvorlige svakheter i styring og ledelse både i kommuner og helseforetak</a:t>
            </a:r>
          </a:p>
          <a:p>
            <a:pPr marL="0" indent="0">
              <a:buNone/>
            </a:pPr>
            <a:endParaRPr lang="nb-NO" sz="2000" dirty="0"/>
          </a:p>
          <a:p>
            <a:r>
              <a:rPr lang="nb-NO" sz="2000" dirty="0"/>
              <a:t>Resultatet er at det kan være tilfeldig om brukere og pasienter får individuelt tilpassede tjenester av god kvalitet </a:t>
            </a:r>
          </a:p>
          <a:p>
            <a:pPr marL="0" indent="0">
              <a:buNone/>
            </a:pPr>
            <a:endParaRPr lang="nb-NO" dirty="0"/>
          </a:p>
          <a:p>
            <a:pPr marL="0" indent="0">
              <a:buNone/>
            </a:pPr>
            <a:r>
              <a:rPr lang="nb-NO" sz="2000" b="1" dirty="0"/>
              <a:t>Tjenestene skal være gode, trygge og tilpasset. Det er det mulig å få til!</a:t>
            </a:r>
          </a:p>
          <a:p>
            <a:pPr marL="0" indent="0">
              <a:buNone/>
            </a:pPr>
            <a:endParaRPr lang="nb-NO" dirty="0"/>
          </a:p>
          <a:p>
            <a:pPr marL="0" indent="0">
              <a:buNone/>
            </a:pPr>
            <a:endParaRPr lang="nb-NO" dirty="0"/>
          </a:p>
          <a:p>
            <a:pPr marL="0" indent="0">
              <a:buNone/>
            </a:pPr>
            <a:endParaRPr lang="nb-NO" sz="1100" dirty="0"/>
          </a:p>
        </p:txBody>
      </p:sp>
      <p:sp>
        <p:nvSpPr>
          <p:cNvPr id="6" name="Plassholder for lysbildenummer 5"/>
          <p:cNvSpPr>
            <a:spLocks noGrp="1"/>
          </p:cNvSpPr>
          <p:nvPr>
            <p:ph type="sldNum" sz="quarter" idx="12"/>
          </p:nvPr>
        </p:nvSpPr>
        <p:spPr/>
        <p:txBody>
          <a:bodyPr/>
          <a:lstStyle/>
          <a:p>
            <a:fld id="{8854A01D-4E84-4D49-ACFD-A0A9F13796E4}" type="slidenum">
              <a:rPr lang="nb-NO" noProof="0" smtClean="0"/>
              <a:pPr/>
              <a:t>8</a:t>
            </a:fld>
            <a:endParaRPr lang="nb-NO" noProof="0" dirty="0"/>
          </a:p>
        </p:txBody>
      </p:sp>
      <p:pic>
        <p:nvPicPr>
          <p:cNvPr id="8" name="Bilde 7" descr="dirigent.jpg"/>
          <p:cNvPicPr>
            <a:picLocks noChangeAspect="1"/>
          </p:cNvPicPr>
          <p:nvPr/>
        </p:nvPicPr>
        <p:blipFill>
          <a:blip r:embed="rId2"/>
          <a:stretch>
            <a:fillRect/>
          </a:stretch>
        </p:blipFill>
        <p:spPr>
          <a:xfrm>
            <a:off x="7373073" y="1956122"/>
            <a:ext cx="1410565" cy="322354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94414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0363" y="1151681"/>
            <a:ext cx="8423275" cy="486137"/>
          </a:xfrm>
        </p:spPr>
        <p:txBody>
          <a:bodyPr/>
          <a:lstStyle/>
          <a:p>
            <a:r>
              <a:rPr lang="nb-NO" sz="2400" dirty="0">
                <a:solidFill>
                  <a:srgbClr val="002060"/>
                </a:solidFill>
              </a:rPr>
              <a:t>Disse funnene gikk igjen (fellestrekk)</a:t>
            </a:r>
          </a:p>
        </p:txBody>
      </p:sp>
      <p:sp>
        <p:nvSpPr>
          <p:cNvPr id="6" name="Plassholder for lysbildenummer 5"/>
          <p:cNvSpPr>
            <a:spLocks noGrp="1"/>
          </p:cNvSpPr>
          <p:nvPr>
            <p:ph type="sldNum" sz="quarter" idx="12"/>
          </p:nvPr>
        </p:nvSpPr>
        <p:spPr/>
        <p:txBody>
          <a:bodyPr/>
          <a:lstStyle/>
          <a:p>
            <a:fld id="{8854A01D-4E84-4D49-ACFD-A0A9F13796E4}" type="slidenum">
              <a:rPr lang="nb-NO" noProof="0" smtClean="0"/>
              <a:pPr/>
              <a:t>9</a:t>
            </a:fld>
            <a:endParaRPr lang="nb-NO" noProof="0" dirty="0"/>
          </a:p>
        </p:txBody>
      </p:sp>
      <p:sp>
        <p:nvSpPr>
          <p:cNvPr id="7" name="Plassholder for innhold 2"/>
          <p:cNvSpPr>
            <a:spLocks noGrp="1"/>
          </p:cNvSpPr>
          <p:nvPr>
            <p:ph idx="1"/>
          </p:nvPr>
        </p:nvSpPr>
        <p:spPr>
          <a:xfrm>
            <a:off x="349115" y="2013995"/>
            <a:ext cx="6630419" cy="4385218"/>
          </a:xfrm>
        </p:spPr>
        <p:txBody>
          <a:bodyPr/>
          <a:lstStyle/>
          <a:p>
            <a:r>
              <a:rPr lang="nb-NO" sz="2000" dirty="0"/>
              <a:t>Mangelfullt grunnlagsarbeid; utilstrekkelig kartlegging og utredning av pasienter og brukere, bl.a.</a:t>
            </a:r>
          </a:p>
          <a:p>
            <a:pPr lvl="1"/>
            <a:r>
              <a:rPr lang="nb-NO" sz="2000" dirty="0"/>
              <a:t>mangelfull kartlegging av rusmiddelbruk og psykisk helse</a:t>
            </a:r>
          </a:p>
          <a:p>
            <a:pPr lvl="1"/>
            <a:r>
              <a:rPr lang="nb-NO" sz="2000" dirty="0"/>
              <a:t>mangelfull oppmerksomhet knyttet til somatisk helse</a:t>
            </a:r>
          </a:p>
          <a:p>
            <a:pPr lvl="1"/>
            <a:endParaRPr lang="nb-NO" sz="2000" dirty="0"/>
          </a:p>
          <a:p>
            <a:r>
              <a:rPr lang="nb-NO" sz="2000" dirty="0"/>
              <a:t>Lite planmessig arbeid – uønskede variasjoner i tjenestetilbud og oppfølging</a:t>
            </a:r>
          </a:p>
          <a:p>
            <a:pPr marL="0" indent="0">
              <a:buNone/>
            </a:pPr>
            <a:endParaRPr lang="nb-NO" sz="2000" dirty="0"/>
          </a:p>
          <a:p>
            <a:r>
              <a:rPr lang="nb-NO" sz="2000" dirty="0"/>
              <a:t>Uklarheter i oppgave- og ansvarsfordeling</a:t>
            </a:r>
          </a:p>
          <a:p>
            <a:endParaRPr lang="nb-NO" dirty="0"/>
          </a:p>
        </p:txBody>
      </p:sp>
      <p:pic>
        <p:nvPicPr>
          <p:cNvPr id="8" name="Bilde 7"/>
          <p:cNvPicPr>
            <a:picLocks noChangeAspect="1"/>
          </p:cNvPicPr>
          <p:nvPr/>
        </p:nvPicPr>
        <p:blipFill>
          <a:blip r:embed="rId2"/>
          <a:stretch>
            <a:fillRect/>
          </a:stretch>
        </p:blipFill>
        <p:spPr>
          <a:xfrm>
            <a:off x="7535119" y="2320724"/>
            <a:ext cx="1256456" cy="2795286"/>
          </a:xfrm>
          <a:prstGeom prst="rect">
            <a:avLst/>
          </a:prstGeom>
        </p:spPr>
      </p:pic>
    </p:spTree>
    <p:extLst>
      <p:ext uri="{BB962C8B-B14F-4D97-AF65-F5344CB8AC3E}">
        <p14:creationId xmlns:p14="http://schemas.microsoft.com/office/powerpoint/2010/main" val="1026956348"/>
      </p:ext>
    </p:extLst>
  </p:cSld>
  <p:clrMapOvr>
    <a:masterClrMapping/>
  </p:clrMapOvr>
</p:sld>
</file>

<file path=ppt/theme/theme1.xml><?xml version="1.0" encoding="utf-8"?>
<a:theme xmlns:a="http://schemas.openxmlformats.org/drawingml/2006/main" name="Helsetilsynet_2007">
  <a:themeElements>
    <a:clrScheme name="Helsetilynet">
      <a:dk1>
        <a:sysClr val="windowText" lastClr="000000"/>
      </a:dk1>
      <a:lt1>
        <a:sysClr val="window" lastClr="FFFFFF"/>
      </a:lt1>
      <a:dk2>
        <a:srgbClr val="041A1D"/>
      </a:dk2>
      <a:lt2>
        <a:srgbClr val="DCDCDC"/>
      </a:lt2>
      <a:accent1>
        <a:srgbClr val="CC0033"/>
      </a:accent1>
      <a:accent2>
        <a:srgbClr val="06180F"/>
      </a:accent2>
      <a:accent3>
        <a:srgbClr val="509325"/>
      </a:accent3>
      <a:accent4>
        <a:srgbClr val="525051"/>
      </a:accent4>
      <a:accent5>
        <a:srgbClr val="958F8F"/>
      </a:accent5>
      <a:accent6>
        <a:srgbClr val="DCDCDC"/>
      </a:accent6>
      <a:hlink>
        <a:srgbClr val="CC0033"/>
      </a:hlink>
      <a:folHlink>
        <a:srgbClr val="041A1D"/>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2"/>
            </a:gs>
            <a:gs pos="100000">
              <a:schemeClr val="bg2"/>
            </a:gs>
          </a:gsLst>
        </a:gradFill>
        <a:ln>
          <a:noFill/>
        </a:ln>
      </a:spPr>
      <a:bodyPr rtlCol="0" anchor="ctr"/>
      <a:lstStyle>
        <a:defPPr algn="ctr">
          <a:defRPr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lsetilsynet [Skrivebeskyttet]" id="{9F306EF5-9950-4B7A-BA4D-6FA90B6C9D41}" vid="{9EF0D368-BF1E-419F-BE19-46C8ED608FB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Helsetilsynet</Template>
  <TotalTime>1114</TotalTime>
  <Words>1297</Words>
  <Application>Microsoft Office PowerPoint</Application>
  <PresentationFormat>Skjermfremvisning (4:3)</PresentationFormat>
  <Paragraphs>271</Paragraphs>
  <Slides>28</Slides>
  <Notes>9</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28</vt:i4>
      </vt:variant>
    </vt:vector>
  </HeadingPairs>
  <TitlesOfParts>
    <vt:vector size="33" baseType="lpstr">
      <vt:lpstr>1Wingdings</vt:lpstr>
      <vt:lpstr>Arial</vt:lpstr>
      <vt:lpstr>Calibri</vt:lpstr>
      <vt:lpstr>Times New Roman</vt:lpstr>
      <vt:lpstr>Helsetilsynet_2007</vt:lpstr>
      <vt:lpstr>Konferanse – Scandic Hell hotell, Stjørdal 5. desember 2019</vt:lpstr>
      <vt:lpstr>Landsomfattende tilsyn 2017-2018 med tjenester  til personer med psykisk lidelse og samtidig rusmiddelproblem  «Det heng dårleg saman»  - rapport fra Helsetilsynet 7/2019  «Et stykke igjen til likeverdige tjenester»  - rapport fra Helsetilsynet 5/2019</vt:lpstr>
      <vt:lpstr>Verdimessige utfordringer?  </vt:lpstr>
      <vt:lpstr>God praksis og forsvarlig virksomhet</vt:lpstr>
      <vt:lpstr>Tjenester av god kvalitet kjennetegnes av at de er:</vt:lpstr>
      <vt:lpstr> </vt:lpstr>
      <vt:lpstr> </vt:lpstr>
      <vt:lpstr>Mye godt arbeid, men også mye å forbedre! </vt:lpstr>
      <vt:lpstr>Disse funnene gikk igjen (fellestrekk)</vt:lpstr>
      <vt:lpstr>Hva fant fylkesmannen i kommunene?</vt:lpstr>
      <vt:lpstr>Tilfeldig og lite planlagt tjenesteyting (eksempler)  </vt:lpstr>
      <vt:lpstr>Mangelfull samordning av tjenester (eksempler) </vt:lpstr>
      <vt:lpstr> Lite oppmerksomhet om somatisk helse (eksempler) </vt:lpstr>
      <vt:lpstr>Ikke god nok hjelp til å mestre å bo i egen bolig (eksempler) </vt:lpstr>
      <vt:lpstr> Svikt og mangler i styringen (eksempler)   </vt:lpstr>
      <vt:lpstr>Hva forventer Statens helsetilsyn?</vt:lpstr>
      <vt:lpstr>Et stykke igjen til likeverdige tjenester </vt:lpstr>
      <vt:lpstr>Hva fant fylkesmannen i spesialisthelsetjenesten?</vt:lpstr>
      <vt:lpstr>Et stykke igjen til likeverdige tjenester</vt:lpstr>
      <vt:lpstr>Mangelfull styring utgjør en risiko i både kommuner og helseforetak</vt:lpstr>
      <vt:lpstr>Mangelfull styring utgjør en risiko i både kommuner og helseforetak</vt:lpstr>
      <vt:lpstr>Et stykke igjen til likeverdige tjenester </vt:lpstr>
      <vt:lpstr>PowerPoint-presentasjon</vt:lpstr>
      <vt:lpstr>Kan sjefen gjøre en forskjell? </vt:lpstr>
      <vt:lpstr>Det heng dårleg saman! </vt:lpstr>
      <vt:lpstr>Erfaringer fra tilsyn</vt:lpstr>
      <vt:lpstr>PowerPoint-presentasjon</vt:lpstr>
      <vt:lpstr>Her finner du oss:</vt:lpstr>
    </vt:vector>
  </TitlesOfParts>
  <Company>Helsetilsynet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Magne Braaten</dc:creator>
  <cp:lastModifiedBy>Hegvold, Ingrid Karin</cp:lastModifiedBy>
  <cp:revision>124</cp:revision>
  <cp:lastPrinted>2019-10-01T11:14:16Z</cp:lastPrinted>
  <dcterms:created xsi:type="dcterms:W3CDTF">2019-06-06T07:55:23Z</dcterms:created>
  <dcterms:modified xsi:type="dcterms:W3CDTF">2019-12-04T21:50:22Z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