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08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kommuneøkonomi, </a:t>
          </a:r>
          <a:br>
            <a:rPr lang="nb-NO" sz="1050" dirty="0"/>
          </a:br>
          <a:r>
            <a:rPr lang="nb-NO" sz="1050" dirty="0"/>
            <a:t>beredskap og</a:t>
          </a:r>
          <a:br>
            <a:rPr lang="nb-NO" sz="1050" dirty="0"/>
          </a:br>
          <a:r>
            <a:rPr lang="nb-NO" sz="1050" dirty="0"/>
            <a:t>kommunikasjon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 og sosial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administrasjonsstab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utdanning og barnevern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 og vergemål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7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6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570085"/>
          <a:ext cx="188588" cy="77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36"/>
              </a:lnTo>
              <a:lnTo>
                <a:pt x="188588" y="77143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7923" y="1570085"/>
          <a:ext cx="181169" cy="764016"/>
        </a:xfrm>
        <a:custGeom>
          <a:avLst/>
          <a:gdLst/>
          <a:ahLst/>
          <a:cxnLst/>
          <a:rect l="0" t="0" r="0" b="0"/>
          <a:pathLst>
            <a:path>
              <a:moveTo>
                <a:pt x="181169" y="0"/>
              </a:moveTo>
              <a:lnTo>
                <a:pt x="181169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4175520" y="1406218"/>
              </a:lnTo>
              <a:lnTo>
                <a:pt x="41755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2087760" y="1406218"/>
              </a:lnTo>
              <a:lnTo>
                <a:pt x="208776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1570085"/>
          <a:ext cx="9144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998695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998695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</a:t>
          </a:r>
        </a:p>
      </dsp:txBody>
      <dsp:txXfrm>
        <a:off x="861" y="3157473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2088621" y="3157473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 og sosial</a:t>
          </a:r>
        </a:p>
      </dsp:txBody>
      <dsp:txXfrm>
        <a:off x="4176382" y="3157473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utdanning og barnevern</a:t>
          </a:r>
        </a:p>
      </dsp:txBody>
      <dsp:txXfrm>
        <a:off x="6264142" y="3157473"/>
        <a:ext cx="1725421" cy="862710"/>
      </dsp:txXfrm>
    </dsp:sp>
    <dsp:sp modelId="{EFB304F1-F6B6-401C-BEFD-6DEB5E98C5F2}">
      <dsp:nvSpPr>
        <dsp:cNvPr id="0" name=""/>
        <dsp:cNvSpPr/>
      </dsp:nvSpPr>
      <dsp:spPr>
        <a:xfrm>
          <a:off x="835190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 og vergemål</a:t>
          </a:r>
        </a:p>
      </dsp:txBody>
      <dsp:txXfrm>
        <a:off x="8351902" y="3157473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496097" y="195317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kommuneøkonomi, </a:t>
          </a:r>
          <a:br>
            <a:rPr lang="nb-NO" sz="1050" kern="1200" dirty="0"/>
          </a:br>
          <a:r>
            <a:rPr lang="nb-NO" sz="1050" kern="1200" dirty="0"/>
            <a:t>beredskap og</a:t>
          </a:r>
          <a:br>
            <a:rPr lang="nb-NO" sz="1050" kern="1200" dirty="0"/>
          </a:br>
          <a:r>
            <a:rPr lang="nb-NO" sz="1050" kern="1200" dirty="0"/>
            <a:t>kommunikasjon</a:t>
          </a:r>
        </a:p>
      </dsp:txBody>
      <dsp:txXfrm>
        <a:off x="2496097" y="1953176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27681" y="196059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administrasjonsstab</a:t>
          </a:r>
        </a:p>
      </dsp:txBody>
      <dsp:txXfrm>
        <a:off x="5227681" y="1960596"/>
        <a:ext cx="2361826" cy="76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E8A85DF1-748E-7242-BFF4-FBCD74184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78E5DD6-4909-2041-9F56-7E3E9CF8EE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7131E36-7A28-CA43-BCF7-06723AF58DE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0AD192-F0F1-F04C-9A81-3A2976A6C0E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021E96-51B6-5F45-8EE8-3EEDFDA19B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31B9BFC-C231-224C-889C-18968DA40A3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C60832-1878-2F40-8DF8-CFCB14A45B9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8C247E1-C8A7-014C-80A1-F0B00371D3C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D26B669-E3EA-414A-91E0-98958DA5287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AC2F612-5312-954F-8EAD-420318230B5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8E59E44-6C06-5F48-9199-8557F0D3E1A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4BD6FE1-F1B8-6541-B601-CB01026E2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BDA44F3-C77F-2144-91DD-047D4B4A61F5}"/>
              </a:ext>
            </a:extLst>
          </p:cNvPr>
          <p:cNvSpPr txBox="1"/>
          <p:nvPr userDrawn="1"/>
        </p:nvSpPr>
        <p:spPr>
          <a:xfrm>
            <a:off x="9918700" y="664260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23A31C5-4FFA-A64C-85AF-44E3512CA58B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FD85543-5CFC-4773-9D5C-C0D8C75AA642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A01AAE-AE02-4D85-895C-1E1DB1C50045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6793308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8006ADF-9C80-481D-9788-0FE05C4E347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8E6ACE4-145F-AE40-AA9F-A36687246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C4BA68-BC6B-4CE7-A84C-A83EB76F76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478A4916-4E7D-594F-93AA-C6823BCBB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11881B8-559C-4DD9-968F-BF8BD5DD78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AE4178B-A5E2-4C90-98B8-4EC7F7565405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9BA7390-BF2B-2C44-AE9F-EF33A9196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55FEF15-F022-4250-9B94-802C2CB6213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CE9FCD0F-013D-4E4B-9F81-B58F5C7ACD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17" y="5322411"/>
            <a:ext cx="3850093" cy="115502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D58A1AE-36E9-4141-A92B-E6E16B76536F}"/>
              </a:ext>
            </a:extLst>
          </p:cNvPr>
          <p:cNvSpPr txBox="1"/>
          <p:nvPr userDrawn="1"/>
        </p:nvSpPr>
        <p:spPr>
          <a:xfrm>
            <a:off x="9247301" y="575317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CCD27E50-7936-F242-9C91-77ED46E19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DBB7E2-021F-4AD3-939F-235519C1ADF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E0FB740-F46E-458B-BF9A-E8BA2C95766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BD543683-6752-5142-A97D-8847E34E9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655ECC2A-4B08-C542-85F0-8BAE4699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10A073BB-8BAA-C945-AD81-BBA242953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A46597-83EE-864E-9411-86BBB710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78" b="9724"/>
          <a:stretch/>
        </p:blipFill>
        <p:spPr>
          <a:xfrm>
            <a:off x="7948775" y="1859156"/>
            <a:ext cx="4243225" cy="499884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5D7FCC5-AE82-4CFF-881B-35AC9BBC676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38182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DF1B22E6-F42A-8440-BAAA-AD139C4CF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44D60B9-ADB7-CF47-A09A-1B47D1D3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b="14429"/>
          <a:stretch/>
        </p:blipFill>
        <p:spPr>
          <a:xfrm>
            <a:off x="0" y="2370303"/>
            <a:ext cx="2736633" cy="448769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46CDFB9-BDD0-1C4F-BF78-69A2BD280A4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51337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61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di.no/kvalifisering/regelverk/juridisk-veileder-til-integreringsforskriften/kapittel-5-opplaring-i-norsk-og-samfunnskunnskap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i.no/kvalifisering/regelverk/juridisk-veileder-til-integreringsforskriften/" TargetMode="External"/><Relationship Id="rId2" Type="http://schemas.openxmlformats.org/officeDocument/2006/relationships/hyperlink" Target="https://www.imdi.no/kvalifisering/regelverk/juridisk-veileder-til-integreringsloven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ntroduksjonsprogrammet.imdi.no/kompetansepakke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028D22-29E7-6F41-A74A-35DF425993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8F993C-3634-ED40-8F6E-FE789B36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8866807" cy="2576997"/>
          </a:xfrm>
        </p:spPr>
        <p:txBody>
          <a:bodyPr/>
          <a:lstStyle/>
          <a:p>
            <a:r>
              <a:rPr lang="nb-NO" dirty="0"/>
              <a:t>Spørretime om integreringsloven 14.12.23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F2C629-C1AE-9D4A-B12B-382EE5B06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Anna Goderstad</a:t>
            </a:r>
          </a:p>
          <a:p>
            <a:r>
              <a:rPr lang="nb-NO" dirty="0"/>
              <a:t>Sofie Kleivene-Briseid	</a:t>
            </a:r>
          </a:p>
          <a:p>
            <a:r>
              <a:rPr lang="nb-NO" dirty="0"/>
              <a:t>Utdanning- og barnevernsavdelingen</a:t>
            </a:r>
          </a:p>
        </p:txBody>
      </p:sp>
    </p:spTree>
    <p:extLst>
      <p:ext uri="{BB962C8B-B14F-4D97-AF65-F5344CB8AC3E}">
        <p14:creationId xmlns:p14="http://schemas.microsoft.com/office/powerpoint/2010/main" val="104593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45201-ACB2-DBD7-D4C2-79AE6E62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1006475"/>
          </a:xfrm>
        </p:spPr>
        <p:txBody>
          <a:bodyPr/>
          <a:lstStyle/>
          <a:p>
            <a:r>
              <a:rPr lang="nb-NO" dirty="0"/>
              <a:t>Statsforvalterens rolle på integreringsfeltet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782C12-B8C9-846E-90AB-5A978BC9A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6085990" cy="4144259"/>
          </a:xfrm>
        </p:spPr>
        <p:txBody>
          <a:bodyPr/>
          <a:lstStyle/>
          <a:p>
            <a:r>
              <a:rPr lang="nb-NO" dirty="0"/>
              <a:t>Utdanning- og barnevernsavdelingen har ansvar for kvalifiseringsbiten – </a:t>
            </a:r>
            <a:r>
              <a:rPr lang="nb-NO" dirty="0" err="1"/>
              <a:t>integreringslov</a:t>
            </a:r>
            <a:r>
              <a:rPr lang="nb-NO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Veilede på </a:t>
            </a:r>
            <a:r>
              <a:rPr lang="nb-NO" dirty="0" err="1"/>
              <a:t>integreringslov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Klageinstans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Tilsyn med kommune</a:t>
            </a:r>
          </a:p>
          <a:p>
            <a:endParaRPr lang="nb-NO" dirty="0"/>
          </a:p>
          <a:p>
            <a:r>
              <a:rPr lang="nb-NO" dirty="0"/>
              <a:t>Andre aktører: Fylkeskommunen, NAV, UDI, Husbanken, KS, </a:t>
            </a:r>
            <a:r>
              <a:rPr lang="nb-NO" dirty="0" err="1"/>
              <a:t>IMDi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96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C2360-EB60-F07A-F2EF-F4F55DDA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Forskriftsendring – har vært på høring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6AAB15-FA2B-C3FE-E3C4-ADBE404E88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6004710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Høringsfrist 5. desember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Bakgrunn for endringene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Mer arbeidsretting av introduksjonsprogrammet</a:t>
            </a:r>
          </a:p>
          <a:p>
            <a:pPr marL="1028700" lvl="1" indent="-342900"/>
            <a:r>
              <a:rPr lang="nb-NO" dirty="0"/>
              <a:t>Minstekrav til </a:t>
            </a:r>
            <a:r>
              <a:rPr lang="nb-NO" dirty="0" err="1"/>
              <a:t>arbeidsrsrettede</a:t>
            </a:r>
            <a:r>
              <a:rPr lang="nb-NO" dirty="0"/>
              <a:t> elementer </a:t>
            </a:r>
          </a:p>
          <a:p>
            <a:pPr marL="1028700" lvl="1" indent="-342900"/>
            <a:r>
              <a:rPr lang="nb-NO" dirty="0"/>
              <a:t>Deltid bare dersom kommunen ikke har kapasitet</a:t>
            </a:r>
          </a:p>
          <a:p>
            <a:pPr marL="1028700" lvl="1" indent="-342900"/>
            <a:r>
              <a:rPr lang="nb-NO" dirty="0"/>
              <a:t>Kommunen mulighet for å avslå program når personen er i jobb</a:t>
            </a:r>
          </a:p>
          <a:p>
            <a:pPr marL="1028700" lvl="1" indent="-342900"/>
            <a:r>
              <a:rPr lang="nb-NO" dirty="0"/>
              <a:t>Skjerpet krav til forlengelse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Ikke vedtatt enda</a:t>
            </a:r>
          </a:p>
        </p:txBody>
      </p:sp>
    </p:spTree>
    <p:extLst>
      <p:ext uri="{BB962C8B-B14F-4D97-AF65-F5344CB8AC3E}">
        <p14:creationId xmlns:p14="http://schemas.microsoft.com/office/powerpoint/2010/main" val="125071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37CFDB-F5AE-D73A-ACB2-E09CC62B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Omfang av norskopplæring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FA1B59-0671-0433-3BC6-D24E56ED9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8311030" cy="4144259"/>
          </a:xfrm>
        </p:spPr>
        <p:txBody>
          <a:bodyPr/>
          <a:lstStyle/>
          <a:p>
            <a:r>
              <a:rPr lang="nb-NO" b="1" dirty="0"/>
              <a:t>Kommunen skal sørge for opplæring slik at deltageren oppnår minimumsnivået i norsk. Minimumsnivået utgjør deltagerens norskmål.​ Med forskriftsendringer som foreslås om omfang av arbeidsretting av introprogram (som nå er på høring) kan enkelte deltagere få et for lite omfang av norskopplæring til å nå sine mål. Hvordan skal kommunen forholde seg til dette? Skal minimumsnivået justeres ned? Hvilke rettigheter har deltagere? </a:t>
            </a:r>
          </a:p>
          <a:p>
            <a:r>
              <a:rPr lang="nb-NO" dirty="0"/>
              <a:t>- Ingen signaler om at det skal gjøres endringer i minimumsnivåene. </a:t>
            </a:r>
          </a:p>
          <a:p>
            <a:r>
              <a:rPr lang="nb-NO" dirty="0"/>
              <a:t>- Arbeidsrettede elementer – også en arena for å lære språk</a:t>
            </a:r>
          </a:p>
          <a:p>
            <a:r>
              <a:rPr lang="nb-NO" dirty="0"/>
              <a:t>- Fordrevne fra Ukraina har rett til norskopplæring i ett år</a:t>
            </a:r>
          </a:p>
        </p:txBody>
      </p:sp>
    </p:spTree>
    <p:extLst>
      <p:ext uri="{BB962C8B-B14F-4D97-AF65-F5344CB8AC3E}">
        <p14:creationId xmlns:p14="http://schemas.microsoft.com/office/powerpoint/2010/main" val="1190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A0E813-F7A0-4BAD-9D0B-B68A485F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Fritak fra å avlegge muntlig norskprøve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1D2DBE-EB31-E4B5-8F40-3D3A09C47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8138310" cy="4418692"/>
          </a:xfrm>
        </p:spPr>
        <p:txBody>
          <a:bodyPr/>
          <a:lstStyle/>
          <a:p>
            <a:r>
              <a:rPr lang="nb-NO" b="1" dirty="0"/>
              <a:t>Deltagere i grunnskole for voksne kan få fritak dersom de har standpunktkarakter 2 eller høyere. Forstår vi dette riktig at det gjelder det den muntlige karakteren i norsk og ikke den skriftlige?</a:t>
            </a:r>
          </a:p>
          <a:p>
            <a:endParaRPr lang="nb-NO" b="1" dirty="0"/>
          </a:p>
          <a:p>
            <a:r>
              <a:rPr lang="nb-NO" dirty="0"/>
              <a:t>Sluttvurdering med minst karakteren 2, integreringsforskrift § 36 jf. § 23 c</a:t>
            </a:r>
          </a:p>
          <a:p>
            <a:r>
              <a:rPr lang="nb-NO" dirty="0"/>
              <a:t>Karakteren 2 indikerer at eleven stort sett kan uttrykke seg hensiktsmessig skriftlig og kommunisere og begrunne egne oppfatninger og meninger muntlig.</a:t>
            </a:r>
          </a:p>
          <a:p>
            <a:r>
              <a:rPr lang="nb-NO" dirty="0"/>
              <a:t> </a:t>
            </a:r>
            <a:r>
              <a:rPr lang="nb-NO" dirty="0">
                <a:hlinkClick r:id="rId2"/>
              </a:rPr>
              <a:t>https://www.imdi.no/kvalifisering/regelverk/juridisk-veileder-til-integreringsforskriften/kapittel-5-opplaring-i-norsk-og-samfunnskunnskap/</a:t>
            </a:r>
            <a:endParaRPr lang="nb-NO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09961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E3E22B-B73A-07A4-062F-396700D0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Utvidet norskopplæring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0746AD-DE55-AF67-C3D3-49C059E8D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7559190" cy="3819887"/>
          </a:xfrm>
        </p:spPr>
        <p:txBody>
          <a:bodyPr/>
          <a:lstStyle/>
          <a:p>
            <a:r>
              <a:rPr lang="nb-NO" b="1" dirty="0"/>
              <a:t>Ukrainere med midlertidig kollektiv beskyttelse har rett til ett år med norskopplæring, og de kan få utvidelse med 6 mnd. Kan utvidelsen på 6 </a:t>
            </a:r>
            <a:r>
              <a:rPr lang="nb-NO" b="1" dirty="0" err="1"/>
              <a:t>mnd</a:t>
            </a:r>
            <a:r>
              <a:rPr lang="nb-NO" b="1" dirty="0"/>
              <a:t> tas ut på et senere tidspunkt eller må det tas ut i direkte avslutning av første vedtak?</a:t>
            </a:r>
          </a:p>
          <a:p>
            <a:endParaRPr lang="nb-NO" b="1" dirty="0"/>
          </a:p>
          <a:p>
            <a:r>
              <a:rPr lang="nb-NO" dirty="0"/>
              <a:t>Opplæringen må gis tilknytning til opplæringen etter integreringsloven § 37 d, jf. integreringsforskriften § 43 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22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21820-6F8C-C7E3-9558-B27C9913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 av personopplysninger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0D1B19-34BE-AAE2-C637-16038811F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7640470" cy="4276452"/>
          </a:xfrm>
        </p:spPr>
        <p:txBody>
          <a:bodyPr/>
          <a:lstStyle/>
          <a:p>
            <a:r>
              <a:rPr lang="nb-NO" b="1" dirty="0"/>
              <a:t>I hvilken grad kan programrådgiver drøfte faglig utvikling mv. for deltaker i introduksjonsprogrammet med kontaktlærer i VGO eller i kommunens voksenopplæringssenter uten hinder av lovbestemt taushetsplikt?</a:t>
            </a:r>
          </a:p>
          <a:p>
            <a:endParaRPr lang="nb-NO" b="1" dirty="0"/>
          </a:p>
          <a:p>
            <a:r>
              <a:rPr lang="nb-NO" dirty="0"/>
              <a:t>Integreringsloven §§ 41-44 og forskriftens kapittel 9</a:t>
            </a:r>
          </a:p>
          <a:p>
            <a:r>
              <a:rPr lang="nb-NO" dirty="0"/>
              <a:t>Integreringsloven § 41 første ledd bokstav b: offentlige organer kan behandle personopplysninger når det er nødvendig for å utføre oppgaver </a:t>
            </a:r>
          </a:p>
          <a:p>
            <a:r>
              <a:rPr lang="nb-NO" dirty="0"/>
              <a:t>§ 42 andre ledd: personopplysninger nevnt i § 41 første ledd kan utveksles mellom offentlige organer som har behov for opplysningene for å utføre nødvendige oppgaver</a:t>
            </a:r>
          </a:p>
        </p:txBody>
      </p:sp>
    </p:spTree>
    <p:extLst>
      <p:ext uri="{BB962C8B-B14F-4D97-AF65-F5344CB8AC3E}">
        <p14:creationId xmlns:p14="http://schemas.microsoft.com/office/powerpoint/2010/main" val="86746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ACC9D8-48CB-3A47-9384-AB0296E7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nettsider og kompetansepakker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F89D5B-C2A8-1719-ABC6-3F4A186B3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6807350" cy="4144259"/>
          </a:xfrm>
        </p:spPr>
        <p:txBody>
          <a:bodyPr/>
          <a:lstStyle/>
          <a:p>
            <a:r>
              <a:rPr lang="nb-NO" dirty="0">
                <a:hlinkClick r:id="rId2"/>
              </a:rPr>
              <a:t>Juridisk veileder til integreringsloven | </a:t>
            </a:r>
            <a:r>
              <a:rPr lang="nb-NO" dirty="0" err="1">
                <a:hlinkClick r:id="rId2"/>
              </a:rPr>
              <a:t>IMDi</a:t>
            </a:r>
            <a:endParaRPr lang="nb-NO" dirty="0">
              <a:hlinkClick r:id="rId3"/>
            </a:endParaRPr>
          </a:p>
          <a:p>
            <a:r>
              <a:rPr lang="nb-NO" dirty="0">
                <a:hlinkClick r:id="rId3"/>
              </a:rPr>
              <a:t>Juridisk veileder til integreringsforskriften | </a:t>
            </a:r>
            <a:r>
              <a:rPr lang="nb-NO" dirty="0" err="1">
                <a:hlinkClick r:id="rId3"/>
              </a:rPr>
              <a:t>IMDi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4"/>
              </a:rPr>
              <a:t>Kompetansepakker | Introduksjonsprogrammet (imdi.no)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89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FC3B337-E307-EEAF-6845-1C750B90B8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85CA282-B1F7-3B1B-198C-92DAEA0C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Takk for oss!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FB2857-BE12-E1DE-7BB4-A39BF7B1C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sfagpost@statsforvalteren.no</a:t>
            </a:r>
          </a:p>
        </p:txBody>
      </p:sp>
    </p:spTree>
    <p:extLst>
      <p:ext uri="{BB962C8B-B14F-4D97-AF65-F5344CB8AC3E}">
        <p14:creationId xmlns:p14="http://schemas.microsoft.com/office/powerpoint/2010/main" val="247844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FAG" id="{39076D8C-EE3A-45F2-B86A-8362F2CF6C06}" vid="{DC8CB727-F3E0-4F54-9E3A-A47C949E3E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SFAG</Template>
  <TotalTime>249</TotalTime>
  <Words>480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Statsforvalterens rolle på integreringsfeltet</vt:lpstr>
      <vt:lpstr>Forskriftsendring – har vært på høring</vt:lpstr>
      <vt:lpstr>Omfang av norskopplæring</vt:lpstr>
      <vt:lpstr>Fritak fra å avlegge muntlig norskprøve</vt:lpstr>
      <vt:lpstr>Utvidet norskopplæring</vt:lpstr>
      <vt:lpstr>Behandling av personopplysninger</vt:lpstr>
      <vt:lpstr>Nyttige nettsider og kompetansepakker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Kleivene-Briseid, Sofie</dc:creator>
  <cp:lastModifiedBy>Kleivene-Briseid, Sofie</cp:lastModifiedBy>
  <cp:revision>4</cp:revision>
  <dcterms:created xsi:type="dcterms:W3CDTF">2023-12-11T11:25:48Z</dcterms:created>
  <dcterms:modified xsi:type="dcterms:W3CDTF">2023-12-14T08:54:18Z</dcterms:modified>
</cp:coreProperties>
</file>