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notesSlides/notesSlide22.xml" ContentType="application/vnd.openxmlformats-officedocument.presentationml.notesSlide+xml"/>
  <Override PartName="/ppt/ink/ink2.xml" ContentType="application/inkml+xml"/>
  <Override PartName="/ppt/ink/ink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258" r:id="rId2"/>
    <p:sldId id="787" r:id="rId3"/>
    <p:sldId id="752" r:id="rId4"/>
    <p:sldId id="733" r:id="rId5"/>
    <p:sldId id="557" r:id="rId6"/>
    <p:sldId id="722" r:id="rId7"/>
    <p:sldId id="723" r:id="rId8"/>
    <p:sldId id="724" r:id="rId9"/>
    <p:sldId id="725" r:id="rId10"/>
    <p:sldId id="772" r:id="rId11"/>
    <p:sldId id="727" r:id="rId12"/>
    <p:sldId id="728" r:id="rId13"/>
    <p:sldId id="729" r:id="rId14"/>
    <p:sldId id="731" r:id="rId15"/>
    <p:sldId id="732" r:id="rId16"/>
    <p:sldId id="776" r:id="rId17"/>
    <p:sldId id="777" r:id="rId18"/>
    <p:sldId id="798" r:id="rId19"/>
    <p:sldId id="570" r:id="rId20"/>
    <p:sldId id="771" r:id="rId21"/>
    <p:sldId id="773" r:id="rId22"/>
    <p:sldId id="774" r:id="rId23"/>
    <p:sldId id="775" r:id="rId24"/>
    <p:sldId id="788" r:id="rId25"/>
    <p:sldId id="789" r:id="rId26"/>
    <p:sldId id="790" r:id="rId27"/>
    <p:sldId id="791" r:id="rId28"/>
    <p:sldId id="792" r:id="rId29"/>
    <p:sldId id="793" r:id="rId30"/>
    <p:sldId id="794" r:id="rId31"/>
    <p:sldId id="795" r:id="rId32"/>
    <p:sldId id="768" r:id="rId33"/>
    <p:sldId id="797" r:id="rId34"/>
    <p:sldId id="778" r:id="rId35"/>
    <p:sldId id="779" r:id="rId36"/>
    <p:sldId id="796" r:id="rId37"/>
    <p:sldId id="799" r:id="rId38"/>
    <p:sldId id="781" r:id="rId39"/>
    <p:sldId id="755" r:id="rId40"/>
    <p:sldId id="785" r:id="rId41"/>
    <p:sldId id="721" r:id="rId42"/>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02F9989-AF2E-497E-B9D6-CA4AE5C03F25}">
          <p14:sldIdLst>
            <p14:sldId id="258"/>
            <p14:sldId id="787"/>
            <p14:sldId id="752"/>
            <p14:sldId id="733"/>
            <p14:sldId id="557"/>
            <p14:sldId id="722"/>
            <p14:sldId id="723"/>
            <p14:sldId id="724"/>
            <p14:sldId id="725"/>
            <p14:sldId id="772"/>
            <p14:sldId id="727"/>
            <p14:sldId id="728"/>
            <p14:sldId id="729"/>
            <p14:sldId id="731"/>
            <p14:sldId id="732"/>
            <p14:sldId id="776"/>
            <p14:sldId id="777"/>
            <p14:sldId id="798"/>
            <p14:sldId id="570"/>
            <p14:sldId id="771"/>
            <p14:sldId id="773"/>
            <p14:sldId id="774"/>
            <p14:sldId id="775"/>
            <p14:sldId id="788"/>
            <p14:sldId id="789"/>
            <p14:sldId id="790"/>
            <p14:sldId id="791"/>
            <p14:sldId id="792"/>
            <p14:sldId id="793"/>
            <p14:sldId id="794"/>
            <p14:sldId id="795"/>
            <p14:sldId id="768"/>
            <p14:sldId id="797"/>
            <p14:sldId id="778"/>
            <p14:sldId id="779"/>
            <p14:sldId id="796"/>
            <p14:sldId id="799"/>
            <p14:sldId id="781"/>
            <p14:sldId id="755"/>
            <p14:sldId id="785"/>
            <p14:sldId id="7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ddels stil 4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4501" autoAdjust="0"/>
  </p:normalViewPr>
  <p:slideViewPr>
    <p:cSldViewPr snapToGrid="0">
      <p:cViewPr varScale="1">
        <p:scale>
          <a:sx n="47" d="100"/>
          <a:sy n="47" d="100"/>
        </p:scale>
        <p:origin x="12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7T10:32:23.491"/>
    </inkml:context>
    <inkml:brush xml:id="br0">
      <inkml:brushProperty name="width" value="0.035" units="cm"/>
      <inkml:brushProperty name="height" value="0.035" units="cm"/>
      <inkml:brushProperty name="color" value="#E71224"/>
    </inkml:brush>
  </inkml:definitions>
  <inkml:trace contextRef="#ctx0" brushRef="#br0">991 320 24575,'-30'0'0,"7"-1"0,1 1 0,0 1 0,0 1 0,-38 9 0,10 4 0,13-3 0,0-2 0,-66 9 0,-104-18 0,5 0 0,196-1 0,0 1 0,-1 0 0,1 0 0,0 1 0,-1 0 0,1 0 0,0 0 0,0 1 0,1-1 0,-1 1 0,0 1 0,1-1 0,0 1 0,0 0 0,0 0 0,0 1 0,1-1 0,0 1 0,0 0 0,0 1 0,0-1 0,1 0 0,0 1 0,0 0 0,0 0 0,1 0 0,0 0 0,0 0 0,0 0 0,1 0 0,0 1 0,0 6 0,-20 206 0,8 322 0,15-345 0,-2 1109 0,3-1219 0,5 0 0,30 143 0,-11-50 0,-19-114 0,2-1 0,29 98 0,-5-36 0,-25-84 0,28 74 0,-16-64 0,-2 2 0,-3-1 0,14 80 0,9 58 0,5 39 0,-37-148 0,-6 144 0,-3-103 0,0-27 0,5 119 0,-3-209 0,1 1 0,0-1 0,1 0 0,0 0 0,0 1 0,0-1 0,1 0 0,0 0 0,0-1 0,0 1 0,1-1 0,-1 1 0,1-1 0,1 0 0,-1-1 0,1 1 0,0-1 0,0 0 0,0 0 0,0 0 0,1-1 0,6 4 0,4 2 0,158 87 0,-141-80 0,1-2 0,1-1 0,50 11 0,106 4 0,-112-19 0,220 11 0,-276-18 0,0 2 0,0 0 0,-1 1 0,0 1 0,0 1 0,37 17 0,-31-12 0,0-1 0,0-2 0,41 8 0,-16-12 0,1-2 0,79-6 0,-29 0 0,1423 3 0,-1492 1 0,0 2 0,59 12 0,67 26 0,-45-10 0,-57-16 0,-17-4 0,0-1 0,1-3 0,44 3 0,-38-6 0,-1 3 0,63 16 0,-59-11 0,85 8 0,225-16 0,-205-6 0,-106 0 0,-1-1 0,86-19 0,94-37 0,88-17 0,-202 60 0,98-16 0,-174 23 0,67-26 0,22-6 0,94-25 0,-193 58 0,1 1 0,0 1 0,0 1 0,34 0 0,132 6 0,-105 1 0,325-1 0,-334 3 0,127 23 0,-29-2 0,-77-18 0,1-5 0,131-15 0,205-45 0,-392 50 0,168-32 0,41-6 0,-158 38 0,-69 6 0,0 0 0,-1-2 0,1-1 0,44-14 0,-16-1 0,64-24 0,-103 36 0,0 0 0,0 2 0,1 0 0,0 1 0,0 2 0,0 0 0,0 1 0,0 1 0,1 1 0,-1 0 0,0 2 0,34 7 0,28 6 0,-61-13 0,0 2 0,0 0 0,-1 2 0,1 0 0,33 16 0,-40-16 0,0 0 0,0-1 0,0 0 0,1-1 0,-1-1 0,25 2 0,-17-2 0,0 0 0,30 10 0,141 35 0,-117-31 0,200 30 0,-246-44 0,1-1 0,0-1 0,-1-2 0,1-2 0,-1-1 0,1-1 0,-1-1 0,-1-2 0,1-1 0,-1-2 0,-1-1 0,0-1 0,-1-1 0,0-2 0,37-27 0,116-106 0,-69 53 0,-98 85 0,123-106 0,-111 92 0,-1 0 0,41-57 0,49-67 0,-67 92 0,41-67 0,-55 64 0,50-119 0,-56 118 0,41-65 0,-46 87 0,35-53 0,14-26 0,-52 79 0,-4 6 0,1 1 0,2 1 0,30-40 0,-35 54 0,-2-1 0,0-1 0,-1 0 0,-1 0 0,9-24 0,30-107 0,-40 122 0,15-58 0,22-153 0,-37 128 0,-6-133 0,-4 171 0,-4-23 0,-35-185 0,29 218 0,-7-132 0,5 28 0,7 117 0,1 11 0,-16-68 0,20 103 0,-20-65 0,-16-95 0,10-43 0,-27-152 0,36 269 0,-52-219 0,57 262 0,-22-61 0,29 95 0,1 1 0,-2 0 0,0 0 0,0 1 0,-1 0 0,-14-15 0,-93-86 0,92 93 0,0 1 0,-1 2 0,-40-22 0,45 28 0,0 1 0,-1 1 0,0 0 0,-1 2 0,1 0 0,-39-5 0,-74-4 0,-109-6 0,-482 20 0,335 3 0,-592-2 0,935 3 0,1 2 0,-86 20 0,126-23 0,-30 8 0,0 1 0,0 2 0,-34 19 0,30-13 0,-62 20 0,10-13 0,-1-4 0,-169 17 0,-26-3 0,67-7 0,-200-20 0,249-11 0,-3540 2 0,3664-2 0,-75-14 0,-17-1 0,-214 14 0,183 5 0,23-3 0,-179 3 0,141 16 0,-32 1 0,-787-21 0,950 5 0,-76 13 0,-37 2 0,-107-18 97,124-1-1559,120 1-5364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7T10:35:09.306"/>
    </inkml:context>
    <inkml:brush xml:id="br0">
      <inkml:brushProperty name="width" value="0.035" units="cm"/>
      <inkml:brushProperty name="height" value="0.035" units="cm"/>
      <inkml:brushProperty name="color" value="#E71224"/>
    </inkml:brush>
  </inkml:definitions>
  <inkml:trace contextRef="#ctx0" brushRef="#br0">0 0 24575,'7'12'0,"1"-8"-8191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7T10:35:28.134"/>
    </inkml:context>
    <inkml:brush xml:id="br0">
      <inkml:brushProperty name="width" value="0.035" units="cm"/>
      <inkml:brushProperty name="height" value="0.035" units="cm"/>
      <inkml:brushProperty name="color" value="#E71224"/>
    </inkml:brush>
  </inkml:definitions>
  <inkml:trace contextRef="#ctx0" brushRef="#br0">1914 36 24575,'-381'0'0,"339"2"0,-77 14 0,-12 1 0,103-14 0,-44 11 0,2-1 0,50-9 0,1 1 0,-1 1 0,-34 15 0,34-13 0,0 0 0,0-1 0,-30 5 0,27-8 0,0 1 0,0 0 0,0 2 0,1 1 0,-28 13 0,32-14 0,-1 0 0,0-1 0,0-1 0,0-1 0,-28 2 0,-6 2 0,-46 14 0,58-12 0,0-1 0,-64 4 0,74-12 0,16-2 0,0 2 0,0 0 0,1 0 0,-28 7 0,38-7 0,1 1 0,-1-1 0,1 1 0,0-1 0,-1 1 0,1 0 0,0 0 0,0 1 0,0-1 0,0 0 0,1 1 0,-1 0 0,1 0 0,-1 0 0,1 0 0,0 0 0,0 0 0,0 0 0,1 1 0,-1-1 0,1 1 0,0-1 0,0 1 0,-1 4 0,-3 28 0,2 1 0,2 0 0,1-1 0,7 57 0,-5-78 0,0 0 0,1 0 0,0 0 0,2-1 0,6 19 0,-7-25 0,0-1 0,0 0 0,0 0 0,1 0 0,0 0 0,0-1 0,1 0 0,0 0 0,0 0 0,0-1 0,11 7 0,20 12 0,0 1 0,48 24 0,-41-32 0,-33-14 0,0 1 0,-1 1 0,1 0 0,15 10 0,0 5 0,43 43 0,-7-4 0,-44-43 0,0-1 0,2 0 0,-1-1 0,2-2 0,0 0 0,27 11 0,-12-7 0,-1 1 0,-1 2 0,-1 1 0,35 27 0,-46-31 0,-5-5 0,1 0 0,1-1 0,-1-1 0,1-1 0,1 0 0,-1-2 0,40 9 0,-14-9 0,-1-1 0,73-3 0,876-6 0,-721 4 0,-257-1 0,-1-1 0,1-1 0,-1 0 0,0-1 0,0 0 0,0-1 0,18-10 0,11-3 0,-15 7 0,0 1 0,0 2 0,1 0 0,0 2 0,1 2 0,45-3 0,432 8 0,-172 1 0,-319-1 0,1 2 0,-1-1 0,0 2 0,1 0 0,-1 1 0,24 11 0,-21-8 0,0-1 0,1-1 0,37 7 0,19-8 0,113-6 0,-70-2 0,-38 2 0,116 3 0,-82 14 0,-3 0 0,277-11 0,-221-7 0,256 2 0,-413 0 0,0-1 0,0-1 0,0 0 0,0 0 0,17-7 0,54-26 0,-58 24 0,0 0 0,36-9 0,-22 13 0,-1 1 0,58 0 0,25-4 0,173-12 0,3 22 0,-112 2 0,-138-2 0,95 3 0,-125-1 0,0 1 0,0 0 0,0 1 0,0 0 0,-1 1 0,24 12 0,-20-7 0,0 0 0,2-1 0,-1 0 0,1-2 0,0-1 0,0 0 0,28 2 0,73 8 0,59 4 0,-175-20 0,217 15 0,-82-1 0,208-6 0,-297-9 0,-13 3 0,76 13 0,11 1 0,-58-14 0,-35-2 0,1 2 0,58 10 0,-19 6 0,-29-7 0,0-1 0,83 7 0,216-16 0,-160-3 0,0-14 0,-41 1 0,-135 15 0,230-19 0,328-66 0,-487 70 0,-31 5 0,55-4 0,279 10 0,-207 6 0,853-2 0,-983 3 0,-1 1 0,1 3 0,44 12 0,40 7 0,-22-9 0,111 12 0,268-26 0,-254-5 0,587 2 0,-805 0 0,0 0 0,0-1 0,0-1 0,-1 0 0,1-1 0,-1 0 0,1-1 0,-1-1 0,0 0 0,20-11 0,61-39 0,100-53 0,-101 56 0,93-66 0,-182 116 0,39-30 0,-2-2 0,55-57 0,-54 49 0,-20 18 0,0 0 0,-2-2 0,-1 0 0,-1-1 0,-1-1 0,-1 0 0,14-40 0,-27 62 0,-1-1 0,1 1 0,-1 0 0,-1-1 0,1 1 0,-1 0 0,0-1 0,0 1 0,-1-1 0,0 1 0,0 0 0,-1 0 0,-3-11 0,-2-3 0,-1 0 0,-20-34 0,20 41 0,1 0 0,-2 1 0,0 0 0,0 0 0,-1 1 0,0 0 0,-1 1 0,-24-18 0,-4 3 0,-2 2 0,-1 2 0,-87-32 0,61 32 0,-1 3 0,-72-9 0,56 18 0,-1 3 0,-106 7 0,72 2 0,-38-3 0,-418 14 0,434-3 0,-304 35 0,277-22 0,-14 3 0,117-18 0,-97 4 0,-69-14 0,97-1 0,-916 1 0,821 19 0,90-3 0,62-6 0,1 4 0,-113 34 0,100-22 0,-108 15 0,49-28 0,-210-10 0,164-5 0,-226 3 0,403 0 0,-1-2 0,0 0 0,0-1 0,1 0 0,-1-2 0,1 0 0,0-1 0,-27-14 0,7-1 0,0-1 0,-54-45 0,75 54 0,-1 1 0,0 0 0,-1 1 0,0 1 0,0 1 0,-37-12 0,13 6 0,-71-36 0,-5-1 0,78 36 0,11 4 0,0 1 0,-1 2 0,-32-6 0,-80-10 0,50 7 0,-140-8 0,-99 25 0,155 2 0,146 1 0,-1 1 0,-39 9 0,34-5 0,-44 2 0,78-8 0,-45 1 0,-68 12 0,-113 37 0,203-42 0,-31 13 0,38-13 0,-1-1 0,0-1 0,-38 8 0,-108-3 0,17-3 0,-185 14 0,-3-24 0,125-1 0,-6 20 0,5-1 0,-1016-18 0,1184-1 0,-72-13 0,67 7 0,-54-2 0,-103 11 0,194-2 0,0-1 0,0 0 0,0-1 0,0 0 0,1-1 0,-1 0 0,-15-8 0,-41-13 0,17 11 0,17 4 0,-1 1 0,0 2 0,-53-4 0,45 10 0,-75-12 0,-26-5 0,95 13 0,-42-11 0,63 9 0,-50-4 0,-273 9 0,177 4 0,-262-2-1365,399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27F3F11-CEDF-4AE0-84AE-3B12742EFBD0}" type="datetimeFigureOut">
              <a:rPr lang="nb-NO" smtClean="0"/>
              <a:t>19.11.2023</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02D9313-6130-4B55-A81B-4EB1F34850AD}" type="slidenum">
              <a:rPr lang="nb-NO" smtClean="0"/>
              <a:t>‹#›</a:t>
            </a:fld>
            <a:endParaRPr lang="nb-NO"/>
          </a:p>
        </p:txBody>
      </p:sp>
    </p:spTree>
    <p:extLst>
      <p:ext uri="{BB962C8B-B14F-4D97-AF65-F5344CB8AC3E}">
        <p14:creationId xmlns:p14="http://schemas.microsoft.com/office/powerpoint/2010/main" val="242018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tatsforvalteren.no/nb/Trondelag/Barnehage-og-opplaring/Barnehage/regional-ordning-for-kompetanseutvikling-rek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308619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jeg usikker på i hvor stor grad svarene er knyttet til kompetansetiltak med midler fra </a:t>
            </a:r>
            <a:r>
              <a:rPr lang="nb-NO" dirty="0" err="1"/>
              <a:t>Rekom</a:t>
            </a:r>
            <a:r>
              <a:rPr lang="nb-NO" dirty="0"/>
              <a:t>, eller om svarene er basert på tiltak utover </a:t>
            </a:r>
            <a:r>
              <a:rPr lang="nb-NO" dirty="0" err="1"/>
              <a:t>Rekom</a:t>
            </a:r>
            <a:r>
              <a:rPr lang="nb-NO" dirty="0"/>
              <a:t>…?</a:t>
            </a:r>
          </a:p>
          <a:p>
            <a:r>
              <a:rPr lang="nb-NO" dirty="0"/>
              <a:t>I noen kommuner og barnehager er det nok slik at de har inkludert samisk kultur og tradisjon i sitt utviklingsarbeid, men for mange gjøres det på andre måter enn gjennom de konkrete kompetansetiltakene i </a:t>
            </a:r>
            <a:r>
              <a:rPr lang="nb-NO" dirty="0" err="1"/>
              <a:t>Rekom</a:t>
            </a:r>
            <a:r>
              <a:rPr lang="nb-NO" dirty="0"/>
              <a:t>.</a:t>
            </a:r>
          </a:p>
          <a:p>
            <a:r>
              <a:rPr lang="nb-NO" dirty="0"/>
              <a:t>Noen avventer fellestiltaket som vi skal få høre mer om i en senere sak.</a:t>
            </a:r>
          </a:p>
          <a:p>
            <a:r>
              <a:rPr lang="nb-NO" dirty="0"/>
              <a:t>Flere av de samiske barnehagene eller barnehager med samisk avdeling i Trøndelag deler sine erfaringer med andre barnehager i kommunen (Snåsa i Innherredsnettverket, Røyrvik i Indre Namdal. Det er noen som mottar midler fra Sametinget, men det savnes sør-samisk språkkompetanse.</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D9313-6130-4B55-A81B-4EB1F34850A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68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tenker at det kan se ut som det er stor grad av medvirkning.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Ansatte, styrere, barnehageeier, tillitsvalgte, barn, foreldre, UH har i stor grad medvirket i vurderingen av kompetansebehov (her var flere kryss mulig).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kommentarfeltet er også PPT nevnt.</a:t>
            </a:r>
          </a:p>
          <a:p>
            <a:endParaRPr lang="nb-NO" dirty="0"/>
          </a:p>
          <a:p>
            <a:r>
              <a:rPr lang="nb-NO" dirty="0"/>
              <a:t>Blir SU orientert om kompetansetiltak eller er de med i drøftingene….</a:t>
            </a:r>
          </a:p>
        </p:txBody>
      </p:sp>
      <p:sp>
        <p:nvSpPr>
          <p:cNvPr id="4" name="Plassholder for lysbildenummer 3"/>
          <p:cNvSpPr>
            <a:spLocks noGrp="1"/>
          </p:cNvSpPr>
          <p:nvPr>
            <p:ph type="sldNum" sz="quarter" idx="5"/>
          </p:nvPr>
        </p:nvSpPr>
        <p:spPr/>
        <p:txBody>
          <a:bodyPr/>
          <a:lstStyle/>
          <a:p>
            <a:fld id="{B02D9313-6130-4B55-A81B-4EB1F34850AD}" type="slidenum">
              <a:rPr lang="nb-NO" smtClean="0"/>
              <a:t>11</a:t>
            </a:fld>
            <a:endParaRPr lang="nb-NO"/>
          </a:p>
        </p:txBody>
      </p:sp>
    </p:spTree>
    <p:extLst>
      <p:ext uri="{BB962C8B-B14F-4D97-AF65-F5344CB8AC3E}">
        <p14:creationId xmlns:p14="http://schemas.microsoft.com/office/powerpoint/2010/main" val="3406592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Spørsmålet her er; </a:t>
            </a:r>
            <a:r>
              <a:rPr lang="nb-NO" i="1" dirty="0"/>
              <a:t>beskriv kort partnerskapets vurdering av måloppnåelse, herunder hvordan kollektive tiltak bidrar til kollektiv utvikling i barnehagene.</a:t>
            </a:r>
          </a:p>
          <a:p>
            <a:r>
              <a:rPr lang="nb-NO" i="0" dirty="0"/>
              <a:t>Hva er hovedmålet med ordningen, jo, det er å heve kvaliteten på tilbudet til barna, -hvordan kommer tiltak barna til gode?</a:t>
            </a:r>
          </a:p>
          <a:p>
            <a:endParaRPr lang="nb-NO" i="0" dirty="0"/>
          </a:p>
          <a:p>
            <a:r>
              <a:rPr lang="nb-NO" i="0" dirty="0"/>
              <a:t>Det er her det er mest tekst/kommentarer, 9 av 10 nettverk har her utfyllende svar.</a:t>
            </a:r>
          </a:p>
          <a:p>
            <a:endParaRPr lang="nb-NO" i="0" dirty="0"/>
          </a:p>
          <a:p>
            <a:r>
              <a:rPr lang="nb-NO" i="0" dirty="0"/>
              <a:t>Vi leser oss frem til dette, </a:t>
            </a:r>
            <a:r>
              <a:rPr lang="nb-NO" i="0" dirty="0" err="1"/>
              <a:t>ndg</a:t>
            </a:r>
            <a:r>
              <a:rPr lang="nb-NO" i="0" dirty="0"/>
              <a:t> hva som kommer barna til gode (til barnets beste), om det skjer praksisendring:</a:t>
            </a:r>
          </a:p>
          <a:p>
            <a:r>
              <a:rPr lang="nb-NO" i="0" dirty="0"/>
              <a:t>-trygghet hos ansatte</a:t>
            </a:r>
          </a:p>
          <a:p>
            <a:r>
              <a:rPr lang="nb-NO" i="0" dirty="0"/>
              <a:t>-mer refleksjon</a:t>
            </a:r>
          </a:p>
          <a:p>
            <a:r>
              <a:rPr lang="nb-NO" i="0" dirty="0"/>
              <a:t>-fokus på voksenrollen</a:t>
            </a:r>
          </a:p>
          <a:p>
            <a:r>
              <a:rPr lang="nb-NO" i="0" dirty="0"/>
              <a:t>-større fokus og bevissthet på det psykososiale barnehagemiljøet</a:t>
            </a:r>
          </a:p>
          <a:p>
            <a:r>
              <a:rPr lang="nb-NO" i="0" dirty="0"/>
              <a:t>-økt samarbeid i barnehagen, mellom barnehager, skoler og </a:t>
            </a:r>
            <a:r>
              <a:rPr lang="nb-NO" i="0" dirty="0" err="1"/>
              <a:t>PPt</a:t>
            </a:r>
            <a:endParaRPr lang="nb-NO" i="0" dirty="0"/>
          </a:p>
          <a:p>
            <a:endParaRPr lang="nb-NO" i="0" dirty="0"/>
          </a:p>
          <a:p>
            <a:r>
              <a:rPr lang="nb-NO" i="0" dirty="0"/>
              <a:t>Men så er det veldig varierende, og noen sier at dette er rammefaktorer som hindrer måloppnåelse:</a:t>
            </a:r>
          </a:p>
          <a:p>
            <a:r>
              <a:rPr lang="nb-NO" i="0" dirty="0"/>
              <a:t>-sykdom, etterdønninger etter pandemien, rekrutteringsutfordringer, mangel på plantid, ikke alle har forstått hvordan vi bør og kan jobbe innenfor rammen av partnerskapet.</a:t>
            </a:r>
          </a:p>
          <a:p>
            <a:endParaRPr lang="nb-NO" i="0" dirty="0"/>
          </a:p>
          <a:p>
            <a:r>
              <a:rPr lang="nb-NO" i="0" dirty="0"/>
              <a:t>Samtidig så er det nettverk som sier at de barnehagene som har klart å utvikle gode strukturer og kulturer for kollektiv utvikling gjennom tidligere tiltak/erfaringer, blir mindre påvirket av rammefaktorer som utfordrer dem. Og at det handler mye om ledelse av utviklingsarbeid.</a:t>
            </a:r>
          </a:p>
          <a:p>
            <a:endParaRPr lang="nb-NO" i="0" dirty="0"/>
          </a:p>
          <a:p>
            <a:r>
              <a:rPr lang="nb-NO" i="0" dirty="0"/>
              <a:t>Så tror vi at det bestandig vil være barnehager som i perioder ikke har kapasitet til å driv kollektive utviklingsprosesser, så blir det nettverkets og partnerskapets ansvar å fange de opp og gi støtte. Så kommer vi tilbake til det vi snakket om tidligere; gjør vi de riktige prioriteringene, hva med de barnehagene som vi ser trenger å være med/ sette i gang tiltak. Husk barnehagemyndigheten sitt ansvar med å påse at barnehagene følger barnehageloven og rammeplanen som forskrift…</a:t>
            </a:r>
          </a:p>
          <a:p>
            <a:endParaRPr lang="nb-NO" i="0" dirty="0"/>
          </a:p>
        </p:txBody>
      </p:sp>
      <p:sp>
        <p:nvSpPr>
          <p:cNvPr id="4" name="Plassholder for lysbildenummer 3"/>
          <p:cNvSpPr>
            <a:spLocks noGrp="1"/>
          </p:cNvSpPr>
          <p:nvPr>
            <p:ph type="sldNum" sz="quarter" idx="5"/>
          </p:nvPr>
        </p:nvSpPr>
        <p:spPr/>
        <p:txBody>
          <a:bodyPr/>
          <a:lstStyle/>
          <a:p>
            <a:fld id="{B02D9313-6130-4B55-A81B-4EB1F34850AD}" type="slidenum">
              <a:rPr lang="nb-NO" smtClean="0"/>
              <a:t>12</a:t>
            </a:fld>
            <a:endParaRPr lang="nb-NO"/>
          </a:p>
        </p:txBody>
      </p:sp>
    </p:spTree>
    <p:extLst>
      <p:ext uri="{BB962C8B-B14F-4D97-AF65-F5344CB8AC3E}">
        <p14:creationId xmlns:p14="http://schemas.microsoft.com/office/powerpoint/2010/main" val="287384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Osv.osv</a:t>
            </a:r>
            <a:r>
              <a:rPr lang="nb-NO" dirty="0"/>
              <a:t>…</a:t>
            </a:r>
          </a:p>
          <a:p>
            <a:endParaRPr lang="nb-NO" dirty="0"/>
          </a:p>
          <a:p>
            <a:r>
              <a:rPr lang="nb-NO" b="0" i="0" dirty="0"/>
              <a:t>Det kan virke som det er mye bevisst tilrettelegging i UH for å heve kvaliteten/videreutvikle utdanningstilbudene</a:t>
            </a:r>
          </a:p>
          <a:p>
            <a:r>
              <a:rPr lang="nb-NO" b="0" i="0" dirty="0" err="1"/>
              <a:t>Rekom</a:t>
            </a:r>
            <a:r>
              <a:rPr lang="nb-NO" b="0" i="0" dirty="0"/>
              <a:t> er med på å gi UH verdifull innsikt i praksisfeltet.</a:t>
            </a:r>
          </a:p>
          <a:p>
            <a:endParaRPr lang="nb-NO" b="0" i="0" dirty="0"/>
          </a:p>
          <a:p>
            <a:r>
              <a:rPr lang="nb-NO" b="0" i="0" dirty="0"/>
              <a:t>Vinn-vinn; ved at barnehager er åpne om de utfordringene de har, arbeider med tema som de har behov for å bli enda bedre på; så får UH innsikt og mer kjennskap til sektor. Det igjen vil gi nyutdannede barnehagelærere som har relevant kompetanse, og kanskje også være med på å gi de en trygghet når de skal ut i jobb i en barnehage. </a:t>
            </a:r>
          </a:p>
          <a:p>
            <a:endParaRPr lang="nb-NO" b="0" i="0" dirty="0"/>
          </a:p>
          <a:p>
            <a:r>
              <a:rPr lang="nb-NO" b="0" i="0" dirty="0"/>
              <a:t>Utvalget foreslår i </a:t>
            </a:r>
            <a:r>
              <a:rPr lang="nb-NO" b="0" i="0" dirty="0" err="1"/>
              <a:t>NOU`n</a:t>
            </a:r>
            <a:r>
              <a:rPr lang="nb-NO" b="0" i="0" dirty="0"/>
              <a:t>; å forplikte UH til å delta i partnerskap gjennom tildelingsbrev fra KD. Det er bra! Vi er jo avhengige av at UH har nødvendig kompetanse og kapasitet for å være en god partner til kompetansenettverkene. Vi er heldige i Trøndelag som opplever å ha to lokale UH med barnehagelærerutdanning som bidrar i så stor grad som de gjør.</a:t>
            </a:r>
            <a:endParaRPr lang="nb-NO" b="1" i="1" dirty="0"/>
          </a:p>
        </p:txBody>
      </p:sp>
      <p:sp>
        <p:nvSpPr>
          <p:cNvPr id="4" name="Plassholder for lysbildenummer 3"/>
          <p:cNvSpPr>
            <a:spLocks noGrp="1"/>
          </p:cNvSpPr>
          <p:nvPr>
            <p:ph type="sldNum" sz="quarter" idx="5"/>
          </p:nvPr>
        </p:nvSpPr>
        <p:spPr/>
        <p:txBody>
          <a:bodyPr/>
          <a:lstStyle/>
          <a:p>
            <a:fld id="{B02D9313-6130-4B55-A81B-4EB1F34850AD}" type="slidenum">
              <a:rPr lang="nb-NO" smtClean="0"/>
              <a:t>13</a:t>
            </a:fld>
            <a:endParaRPr lang="nb-NO"/>
          </a:p>
        </p:txBody>
      </p:sp>
    </p:spTree>
    <p:extLst>
      <p:ext uri="{BB962C8B-B14F-4D97-AF65-F5344CB8AC3E}">
        <p14:creationId xmlns:p14="http://schemas.microsoft.com/office/powerpoint/2010/main" val="20351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t>Her er det 7 nettverk som har svart.</a:t>
            </a:r>
          </a:p>
          <a:p>
            <a:endParaRPr lang="nb-NO" b="0" i="0" dirty="0"/>
          </a:p>
          <a:p>
            <a:r>
              <a:rPr lang="nb-NO" b="0" i="0" dirty="0"/>
              <a:t>Kan vi se hvilke tiltak/prosesser/organisering/strukturer som påvirker god samordning og sammenheng mellom ordningene?</a:t>
            </a:r>
          </a:p>
          <a:p>
            <a:r>
              <a:rPr lang="nb-NO" b="0" i="0" dirty="0"/>
              <a:t>-når lykkes nettverk? Det hadde vært interessant å hatt opp som et tema til senere.</a:t>
            </a:r>
          </a:p>
          <a:p>
            <a:endParaRPr lang="nb-NO" b="0" i="0" dirty="0"/>
          </a:p>
          <a:p>
            <a:r>
              <a:rPr lang="nb-NO" b="0" i="0" dirty="0"/>
              <a:t>Vi fikk en veldig fin presentasjon fra Malvik, og </a:t>
            </a:r>
            <a:r>
              <a:rPr lang="nb-NO" b="0" i="0" dirty="0" err="1"/>
              <a:t>Sandfjæran</a:t>
            </a:r>
            <a:r>
              <a:rPr lang="nb-NO" b="0" i="0" dirty="0"/>
              <a:t> barnehage på konferansen om spesialpedagogikk og inkluderende praksiser som var i Bodø i forrige uke, flere av dere var på konferansen, og fikk med dere de fine beskrivelsene på hvordan de ser ordningene i sammenheng.</a:t>
            </a:r>
          </a:p>
        </p:txBody>
      </p:sp>
      <p:sp>
        <p:nvSpPr>
          <p:cNvPr id="4" name="Plassholder for lysbildenummer 3"/>
          <p:cNvSpPr>
            <a:spLocks noGrp="1"/>
          </p:cNvSpPr>
          <p:nvPr>
            <p:ph type="sldNum" sz="quarter" idx="5"/>
          </p:nvPr>
        </p:nvSpPr>
        <p:spPr/>
        <p:txBody>
          <a:bodyPr/>
          <a:lstStyle/>
          <a:p>
            <a:fld id="{B02D9313-6130-4B55-A81B-4EB1F34850AD}" type="slidenum">
              <a:rPr lang="nb-NO" smtClean="0"/>
              <a:t>14</a:t>
            </a:fld>
            <a:endParaRPr lang="nb-NO"/>
          </a:p>
        </p:txBody>
      </p:sp>
    </p:spTree>
    <p:extLst>
      <p:ext uri="{BB962C8B-B14F-4D97-AF65-F5344CB8AC3E}">
        <p14:creationId xmlns:p14="http://schemas.microsoft.com/office/powerpoint/2010/main" val="8089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t>Her er det bare 2 som har svart</a:t>
            </a:r>
          </a:p>
          <a:p>
            <a:endParaRPr lang="nb-NO" b="0" i="0" dirty="0"/>
          </a:p>
          <a:p>
            <a:r>
              <a:rPr lang="nb-NO" b="0" i="0" dirty="0"/>
              <a:t>Rapporteringa viser jo </a:t>
            </a:r>
            <a:r>
              <a:rPr lang="nb-NO" b="0" i="0" dirty="0" err="1"/>
              <a:t>ståa</a:t>
            </a:r>
            <a:r>
              <a:rPr lang="nb-NO" b="0" i="0" dirty="0"/>
              <a:t> i Trøndelag. Hva kan vi trekke frem fra 2022, viktig å ta med seg videre:</a:t>
            </a:r>
          </a:p>
          <a:p>
            <a:r>
              <a:rPr lang="nb-NO" b="0" i="0" dirty="0"/>
              <a:t>-mye bra arbeid som gjøres, positive partnere som støtter hverandre til det beste for barnehagene/og dermed barna i vårt fylke</a:t>
            </a:r>
          </a:p>
          <a:p>
            <a:r>
              <a:rPr lang="nb-NO" b="0" i="0" dirty="0"/>
              <a:t>-avhengig av en aktiv UH som er relevant og kan tilby det som barnehagene har behov for</a:t>
            </a:r>
          </a:p>
          <a:p>
            <a:r>
              <a:rPr lang="nb-NO" b="0" i="0" dirty="0"/>
              <a:t>-partnerskapet virker til å være mer opp å gå, fra bestiller-utfører, til å se på behov sammen</a:t>
            </a:r>
          </a:p>
          <a:p>
            <a:r>
              <a:rPr lang="nb-NO" b="0" i="0" dirty="0"/>
              <a:t>-kontinuitet er et </a:t>
            </a:r>
            <a:r>
              <a:rPr lang="nb-NO" b="0" i="0" dirty="0" err="1"/>
              <a:t>suksesskriterie</a:t>
            </a:r>
            <a:endParaRPr lang="nb-NO" b="0" i="0" dirty="0"/>
          </a:p>
          <a:p>
            <a:r>
              <a:rPr lang="nb-NO" b="0" i="0" dirty="0"/>
              <a:t>-spørsmål som vi stiller oss; </a:t>
            </a:r>
          </a:p>
          <a:p>
            <a:r>
              <a:rPr lang="nb-NO" b="0" i="0" dirty="0"/>
              <a:t>----er vi dristige nok til å prioritere-altså når vi de som har størst behov</a:t>
            </a:r>
          </a:p>
          <a:p>
            <a:r>
              <a:rPr lang="nb-NO" b="0" i="0" dirty="0"/>
              <a:t>----er det barnehagebasert kompetanseutvikling; er hele kollegiet med</a:t>
            </a:r>
          </a:p>
          <a:p>
            <a:r>
              <a:rPr lang="nb-NO" b="0" i="0" dirty="0"/>
              <a:t>----og aller viktigst: skjer det praksisendring til det bedre for barna?</a:t>
            </a:r>
          </a:p>
          <a:p>
            <a:endParaRPr lang="nb-NO" b="0" i="0" dirty="0"/>
          </a:p>
        </p:txBody>
      </p:sp>
      <p:sp>
        <p:nvSpPr>
          <p:cNvPr id="4" name="Plassholder for lysbildenummer 3"/>
          <p:cNvSpPr>
            <a:spLocks noGrp="1"/>
          </p:cNvSpPr>
          <p:nvPr>
            <p:ph type="sldNum" sz="quarter" idx="5"/>
          </p:nvPr>
        </p:nvSpPr>
        <p:spPr/>
        <p:txBody>
          <a:bodyPr/>
          <a:lstStyle/>
          <a:p>
            <a:fld id="{B02D9313-6130-4B55-A81B-4EB1F34850AD}" type="slidenum">
              <a:rPr lang="nb-NO" smtClean="0"/>
              <a:t>15</a:t>
            </a:fld>
            <a:endParaRPr lang="nb-NO"/>
          </a:p>
        </p:txBody>
      </p:sp>
    </p:spTree>
    <p:extLst>
      <p:ext uri="{BB962C8B-B14F-4D97-AF65-F5344CB8AC3E}">
        <p14:creationId xmlns:p14="http://schemas.microsoft.com/office/powerpoint/2010/main" val="3457386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Folk sliter seg ut, høyt sykefravær, lite tid til planlegging, etterdønninger etter koronaen, lange åpningstider med for lite bemanning gjennom dagen. Det har vært overskrifter i aviser om at barnehagelærere søker seg bort fra yrket. Forbundene roper høyt om vanskelige arbeidsforhold og dårlig lønn….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------kunne fortsatt i det negative sporet!!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Vi har tall fra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Basil</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(tall fra 2022) som viser at </a:t>
            </a:r>
            <a:r>
              <a:rPr lang="nb-NO" sz="1800" dirty="0"/>
              <a:t>96,5 % av barna går over 41 timer pr. uke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t>3 389 barn er minoritetsspråklige, vi er litt bekymret for om alle minoritetsspråklige barn får optimal språklæring</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t>38 barnehager under normkrav for </a:t>
            </a:r>
            <a:r>
              <a:rPr lang="nb-NO" sz="1800" dirty="0" err="1"/>
              <a:t>ped</a:t>
            </a:r>
            <a:r>
              <a:rPr lang="nb-NO" sz="1800" dirty="0"/>
              <a:t>. bemanning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Regjeringens mål er minst 50% barnehagelærere, minst 25%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barne-og</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ungdomsarbeidere</a:t>
            </a:r>
          </a:p>
          <a:p>
            <a:r>
              <a:rPr lang="nb-NO" sz="3200" dirty="0"/>
              <a:t>46,5 % av ansatte er barnehagelærere</a:t>
            </a:r>
          </a:p>
          <a:p>
            <a:r>
              <a:rPr lang="nb-NO" sz="3200" dirty="0"/>
              <a:t>24 % av ansatte er BUA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Vi kjenner en bekymring på hvordan skal vi klare å rekruttere. DMMH gikk ned med klasser i høst. Nord U starter ikke fulltidsklasser.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-----det er litt krise i enkelte kommuner allerede, hvordan blir det når det går ut små klasser med barnehagelærere om 3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Hvordan kan vi møte denne utfordringa? Og det blir spennende med dialog med dere, og så skal vi se om vi finner noen gode løsninger, tiltak sammen.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Cecilie skriver og utfordres til å sammenfatte på slutten av økta.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-KD må se på hvordan yrket er innrettet. Det må bringes oppover de reelle utfordringene som finnes i sektor.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Rekom</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-midler, individuelle tiltak og 30% som kan bidra.</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-Viktig med ABLU, deltids, nettbasert, tenke nytt.</a:t>
            </a:r>
            <a:endParaRPr lang="nb-NO" dirty="0"/>
          </a:p>
        </p:txBody>
      </p:sp>
      <p:sp>
        <p:nvSpPr>
          <p:cNvPr id="4" name="Plassholder for lysbildenummer 3"/>
          <p:cNvSpPr>
            <a:spLocks noGrp="1"/>
          </p:cNvSpPr>
          <p:nvPr>
            <p:ph type="sldNum" sz="quarter" idx="5"/>
          </p:nvPr>
        </p:nvSpPr>
        <p:spPr/>
        <p:txBody>
          <a:bodyPr/>
          <a:lstStyle/>
          <a:p>
            <a:fld id="{104BDFCA-36CC-4F26-A59E-925115419246}" type="slidenum">
              <a:rPr lang="nb-NO" smtClean="0"/>
              <a:t>16</a:t>
            </a:fld>
            <a:endParaRPr lang="nb-NO"/>
          </a:p>
        </p:txBody>
      </p:sp>
    </p:spTree>
    <p:extLst>
      <p:ext uri="{BB962C8B-B14F-4D97-AF65-F5344CB8AC3E}">
        <p14:creationId xmlns:p14="http://schemas.microsoft.com/office/powerpoint/2010/main" val="2990894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Nord U starter opp nettbaserte studier i Ytre Namdal i 2024, og i Trøndelag sørvest fra 2025, og DMMH har deltidsstudier.</a:t>
            </a:r>
          </a:p>
          <a:p>
            <a:r>
              <a:rPr lang="nb-NO" dirty="0"/>
              <a:t>Være mer tydelig i vår overordnede langsiktige plan? Skrive inn at vi ønsker å prioritere 30%èn til å øke antallet barnehagelærere.</a:t>
            </a:r>
          </a:p>
          <a:p>
            <a:r>
              <a:rPr lang="nb-NO" dirty="0"/>
              <a:t>Sette av midler til høsten 2024, ( vi ser først da hvor mange som har fått plass på studiene da)</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 trenger å drøfte dette nærmere i januarmøtet.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-hvilke kriterier skal vi ha?</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-skal vi stille krav om at det skal være et ansettelsesforhold i barnehagen, hvor stor stillingsprosent er nødvendig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-størst mangel på </a:t>
            </a:r>
            <a:r>
              <a:rPr lang="nb-NO" dirty="0" err="1"/>
              <a:t>bhglærere</a:t>
            </a:r>
            <a:r>
              <a:rPr lang="nb-NO" dirty="0"/>
              <a:t>/med flest </a:t>
            </a:r>
            <a:r>
              <a:rPr lang="nb-NO" dirty="0" err="1"/>
              <a:t>disp</a:t>
            </a:r>
            <a:r>
              <a:rPr lang="nb-NO" dirty="0"/>
              <a:t> eller ikke oppfyller normen for pedagogisk bemanning osv.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-kan midlene tildeles nettverkene?  Hvordan skal </a:t>
            </a:r>
            <a:r>
              <a:rPr lang="nb-NO" dirty="0" err="1"/>
              <a:t>evnt</a:t>
            </a:r>
            <a:r>
              <a:rPr lang="nb-NO" dirty="0"/>
              <a:t> dette da gjøres?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-hvem har ansvar/hvem sprer budskapet om at vi har midler de kan søke på?</a:t>
            </a:r>
          </a:p>
        </p:txBody>
      </p:sp>
      <p:sp>
        <p:nvSpPr>
          <p:cNvPr id="4" name="Plassholder for lysbildenummer 3"/>
          <p:cNvSpPr>
            <a:spLocks noGrp="1"/>
          </p:cNvSpPr>
          <p:nvPr>
            <p:ph type="sldNum" sz="quarter" idx="5"/>
          </p:nvPr>
        </p:nvSpPr>
        <p:spPr/>
        <p:txBody>
          <a:bodyPr/>
          <a:lstStyle/>
          <a:p>
            <a:fld id="{104BDFCA-36CC-4F26-A59E-925115419246}" type="slidenum">
              <a:rPr lang="nb-NO" smtClean="0"/>
              <a:t>17</a:t>
            </a:fld>
            <a:endParaRPr lang="nb-NO"/>
          </a:p>
        </p:txBody>
      </p:sp>
    </p:spTree>
    <p:extLst>
      <p:ext uri="{BB962C8B-B14F-4D97-AF65-F5344CB8AC3E}">
        <p14:creationId xmlns:p14="http://schemas.microsoft.com/office/powerpoint/2010/main" val="50075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legges inn i den langsiktige overordnede planen.</a:t>
            </a:r>
          </a:p>
        </p:txBody>
      </p:sp>
      <p:sp>
        <p:nvSpPr>
          <p:cNvPr id="4" name="Plassholder for lysbildenummer 3"/>
          <p:cNvSpPr>
            <a:spLocks noGrp="1"/>
          </p:cNvSpPr>
          <p:nvPr>
            <p:ph type="sldNum" sz="quarter" idx="5"/>
          </p:nvPr>
        </p:nvSpPr>
        <p:spPr/>
        <p:txBody>
          <a:bodyPr/>
          <a:lstStyle/>
          <a:p>
            <a:fld id="{B02D9313-6130-4B55-A81B-4EB1F34850AD}" type="slidenum">
              <a:rPr lang="nb-NO" smtClean="0"/>
              <a:t>18</a:t>
            </a:fld>
            <a:endParaRPr lang="nb-NO"/>
          </a:p>
        </p:txBody>
      </p:sp>
    </p:spTree>
    <p:extLst>
      <p:ext uri="{BB962C8B-B14F-4D97-AF65-F5344CB8AC3E}">
        <p14:creationId xmlns:p14="http://schemas.microsoft.com/office/powerpoint/2010/main" val="666355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DMMH og Nord U presenterer</a:t>
            </a:r>
          </a:p>
        </p:txBody>
      </p:sp>
      <p:sp>
        <p:nvSpPr>
          <p:cNvPr id="4" name="Plassholder for lysbildenummer 3"/>
          <p:cNvSpPr>
            <a:spLocks noGrp="1"/>
          </p:cNvSpPr>
          <p:nvPr>
            <p:ph type="sldNum" sz="quarter" idx="5"/>
          </p:nvPr>
        </p:nvSpPr>
        <p:spPr/>
        <p:txBody>
          <a:bodyPr/>
          <a:lstStyle/>
          <a:p>
            <a:fld id="{104BDFCA-36CC-4F26-A59E-925115419246}" type="slidenum">
              <a:rPr lang="nb-NO" smtClean="0"/>
              <a:t>19</a:t>
            </a:fld>
            <a:endParaRPr lang="nb-NO"/>
          </a:p>
        </p:txBody>
      </p:sp>
    </p:spTree>
    <p:extLst>
      <p:ext uri="{BB962C8B-B14F-4D97-AF65-F5344CB8AC3E}">
        <p14:creationId xmlns:p14="http://schemas.microsoft.com/office/powerpoint/2010/main" val="381691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Siste møte vi hadde i samarbeidsforum for </a:t>
            </a:r>
            <a:r>
              <a:rPr lang="nb-NO" dirty="0" err="1"/>
              <a:t>Rekom</a:t>
            </a:r>
            <a:r>
              <a:rPr lang="nb-NO" dirty="0"/>
              <a:t> var i mars, men vi møttes også i september, siden da har det kommet til noen nye personer, som vi ønsker velkommen!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Så vi tar en kjapp presentasjonsrunde</a:t>
            </a: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D9313-6130-4B55-A81B-4EB1F34850A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055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04BDFCA-36CC-4F26-A59E-925115419246}" type="slidenum">
              <a:rPr lang="nb-NO" smtClean="0"/>
              <a:t>20</a:t>
            </a:fld>
            <a:endParaRPr lang="nb-NO"/>
          </a:p>
        </p:txBody>
      </p:sp>
    </p:spTree>
    <p:extLst>
      <p:ext uri="{BB962C8B-B14F-4D97-AF65-F5344CB8AC3E}">
        <p14:creationId xmlns:p14="http://schemas.microsoft.com/office/powerpoint/2010/main" val="2144370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 bort det som omhandler KL; da det er en mye bedre plan som omhandler KL.</a:t>
            </a:r>
          </a:p>
        </p:txBody>
      </p:sp>
      <p:sp>
        <p:nvSpPr>
          <p:cNvPr id="4" name="Plassholder for lysbildenummer 3"/>
          <p:cNvSpPr>
            <a:spLocks noGrp="1"/>
          </p:cNvSpPr>
          <p:nvPr>
            <p:ph type="sldNum" sz="quarter" idx="5"/>
          </p:nvPr>
        </p:nvSpPr>
        <p:spPr/>
        <p:txBody>
          <a:bodyPr/>
          <a:lstStyle/>
          <a:p>
            <a:fld id="{B02D9313-6130-4B55-A81B-4EB1F34850AD}" type="slidenum">
              <a:rPr lang="nb-NO" smtClean="0"/>
              <a:t>21</a:t>
            </a:fld>
            <a:endParaRPr lang="nb-NO"/>
          </a:p>
        </p:txBody>
      </p:sp>
    </p:spTree>
    <p:extLst>
      <p:ext uri="{BB962C8B-B14F-4D97-AF65-F5344CB8AC3E}">
        <p14:creationId xmlns:p14="http://schemas.microsoft.com/office/powerpoint/2010/main" val="2459261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400.000,- </a:t>
            </a:r>
            <a:r>
              <a:rPr lang="nb-NO" dirty="0" err="1"/>
              <a:t>Tr.h</a:t>
            </a:r>
            <a:r>
              <a:rPr lang="nb-NO" dirty="0"/>
              <a:t>/Malvik</a:t>
            </a:r>
          </a:p>
          <a:p>
            <a:r>
              <a:rPr lang="nb-NO" dirty="0"/>
              <a:t>100.000,- til UH for hvert nettverk de er i partnerskap med.</a:t>
            </a:r>
          </a:p>
          <a:p>
            <a:r>
              <a:rPr lang="nb-NO" dirty="0" err="1"/>
              <a:t>Tr.h</a:t>
            </a:r>
            <a:r>
              <a:rPr lang="nb-NO" dirty="0"/>
              <a:t>/Malvik har 4 hovedtiltak derfor følger 100.000,- pr. tiltak som UH følger her.</a:t>
            </a:r>
          </a:p>
          <a:p>
            <a:endParaRPr lang="nb-NO" dirty="0"/>
          </a:p>
          <a:p>
            <a:r>
              <a:rPr lang="nb-NO" dirty="0"/>
              <a:t>MIB må inn, 150.000,- som fordeles til UH, si noe om tiltaket?</a:t>
            </a:r>
          </a:p>
          <a:p>
            <a:endParaRPr lang="nb-NO" dirty="0"/>
          </a:p>
          <a:p>
            <a:r>
              <a:rPr lang="nb-NO" dirty="0"/>
              <a:t>30% individuelle tiltak, legge føringer her?</a:t>
            </a:r>
          </a:p>
          <a:p>
            <a:r>
              <a:rPr lang="nb-NO" dirty="0"/>
              <a:t>-ang rekruttering og beholde barnehagelærere</a:t>
            </a:r>
          </a:p>
        </p:txBody>
      </p:sp>
      <p:sp>
        <p:nvSpPr>
          <p:cNvPr id="4" name="Plassholder for lysbildenummer 3"/>
          <p:cNvSpPr>
            <a:spLocks noGrp="1"/>
          </p:cNvSpPr>
          <p:nvPr>
            <p:ph type="sldNum" sz="quarter" idx="5"/>
          </p:nvPr>
        </p:nvSpPr>
        <p:spPr/>
        <p:txBody>
          <a:bodyPr/>
          <a:lstStyle/>
          <a:p>
            <a:fld id="{B02D9313-6130-4B55-A81B-4EB1F34850AD}" type="slidenum">
              <a:rPr lang="nb-NO" smtClean="0"/>
              <a:t>22</a:t>
            </a:fld>
            <a:endParaRPr lang="nb-NO"/>
          </a:p>
        </p:txBody>
      </p:sp>
    </p:spTree>
    <p:extLst>
      <p:ext uri="{BB962C8B-B14F-4D97-AF65-F5344CB8AC3E}">
        <p14:creationId xmlns:p14="http://schemas.microsoft.com/office/powerpoint/2010/main" val="761019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 inn rapportering (som ikke er med i den gamle)</a:t>
            </a:r>
          </a:p>
          <a:p>
            <a:endParaRPr lang="nb-NO" dirty="0"/>
          </a:p>
          <a:p>
            <a:r>
              <a:rPr lang="nb-NO" dirty="0"/>
              <a:t>Ta ut </a:t>
            </a:r>
            <a:r>
              <a:rPr lang="nb-NO" dirty="0" err="1"/>
              <a:t>årshjulet</a:t>
            </a:r>
            <a:r>
              <a:rPr lang="nb-NO" dirty="0"/>
              <a:t>, legges med som vedlegg?</a:t>
            </a:r>
          </a:p>
          <a:p>
            <a:endParaRPr lang="nb-NO" dirty="0"/>
          </a:p>
          <a:p>
            <a:r>
              <a:rPr lang="nb-NO" dirty="0"/>
              <a:t>Andre vedlegg til langsiktig plan er faktaark og samiske perspektiver</a:t>
            </a:r>
          </a:p>
        </p:txBody>
      </p:sp>
      <p:sp>
        <p:nvSpPr>
          <p:cNvPr id="4" name="Plassholder for lysbildenummer 3"/>
          <p:cNvSpPr>
            <a:spLocks noGrp="1"/>
          </p:cNvSpPr>
          <p:nvPr>
            <p:ph type="sldNum" sz="quarter" idx="5"/>
          </p:nvPr>
        </p:nvSpPr>
        <p:spPr/>
        <p:txBody>
          <a:bodyPr/>
          <a:lstStyle/>
          <a:p>
            <a:fld id="{B02D9313-6130-4B55-A81B-4EB1F34850AD}" type="slidenum">
              <a:rPr lang="nb-NO" smtClean="0"/>
              <a:t>23</a:t>
            </a:fld>
            <a:endParaRPr lang="nb-NO"/>
          </a:p>
        </p:txBody>
      </p:sp>
    </p:spTree>
    <p:extLst>
      <p:ext uri="{BB962C8B-B14F-4D97-AF65-F5344CB8AC3E}">
        <p14:creationId xmlns:p14="http://schemas.microsoft.com/office/powerpoint/2010/main" val="2226023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 kommer tips til hva en langsiktig plan for nettverket kan inneholde.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EVALUEIRNG AV PROSJEKT KOMPETANSENETTVERK KNYTTET TIL REKOM 2020-2022</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Vi viser til mange gode spørsmål fra denne evalueringen, som også kan brukes for å evaluere seg selv og brukes til å sette noen tematiske fokus i den langsiktige planen. </a:t>
            </a:r>
          </a:p>
        </p:txBody>
      </p:sp>
      <p:sp>
        <p:nvSpPr>
          <p:cNvPr id="4" name="Plassholder for lysbildenummer 3"/>
          <p:cNvSpPr>
            <a:spLocks noGrp="1"/>
          </p:cNvSpPr>
          <p:nvPr>
            <p:ph type="sldNum" sz="quarter" idx="5"/>
          </p:nvPr>
        </p:nvSpPr>
        <p:spPr/>
        <p:txBody>
          <a:bodyPr/>
          <a:lstStyle/>
          <a:p>
            <a:fld id="{B02D9313-6130-4B55-A81B-4EB1F34850AD}" type="slidenum">
              <a:rPr lang="nb-NO" smtClean="0"/>
              <a:t>24</a:t>
            </a:fld>
            <a:endParaRPr lang="nb-NO"/>
          </a:p>
        </p:txBody>
      </p:sp>
    </p:spTree>
    <p:extLst>
      <p:ext uri="{BB962C8B-B14F-4D97-AF65-F5344CB8AC3E}">
        <p14:creationId xmlns:p14="http://schemas.microsoft.com/office/powerpoint/2010/main" val="3603468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  NOU: med videre betydning. Hva er relevant for oss? Innledningsvis så sies det noe om det kollektive perspektivet</a:t>
            </a:r>
          </a:p>
          <a:p>
            <a:r>
              <a:rPr lang="nb-NO" dirty="0"/>
              <a:t>-nevner distribuert ledelse (noe som kan deles og veksler mellom menneskene i en organisasjon), jeg oversetter det til kollektiv utvikling. </a:t>
            </a:r>
            <a:r>
              <a:rPr lang="nb-NO" i="1" dirty="0"/>
              <a:t>Når lærere er i posisjon til å drive utviklingsarbeid med kollegaer, bidrar dette til å styrke de faglige samtalene og dermed også den uformelle læringen som foregår kontinuerlig på arbeidsplassen i et kollegium. Og at det skal føre til endringer som kommer barn til gode. </a:t>
            </a:r>
          </a:p>
          <a:p>
            <a:endParaRPr lang="nb-NO" i="1" dirty="0"/>
          </a:p>
          <a:p>
            <a:r>
              <a:rPr lang="nb-NO" i="1" dirty="0"/>
              <a:t>For å lykkes med god ledelse i barnehage og skole må </a:t>
            </a:r>
            <a:r>
              <a:rPr lang="nb-NO" i="1" dirty="0" err="1"/>
              <a:t>barnehage-og</a:t>
            </a:r>
            <a:r>
              <a:rPr lang="nb-NO" i="1" dirty="0"/>
              <a:t> skoleeiere gi gode rammevilkår for sine ledere og ansatte. Utvalget er opptatt av at både eiere, ledere og ansatte har et tilstrekkelig handlingsrom og tillit til å utøve et godt profesjonelt skjønn med utgangspunkt i lokale behov. </a:t>
            </a:r>
          </a:p>
          <a:p>
            <a:endParaRPr lang="nb-NO" i="1" dirty="0"/>
          </a:p>
          <a:p>
            <a:pPr marL="228600" indent="-228600">
              <a:buAutoNum type="arabicPeriod" startAt="2"/>
            </a:pPr>
            <a:r>
              <a:rPr lang="nb-NO" dirty="0"/>
              <a:t>Slå sammen ordningene ( </a:t>
            </a:r>
            <a:r>
              <a:rPr lang="nb-NO" i="1" dirty="0"/>
              <a:t>tilskuddsordning for </a:t>
            </a:r>
            <a:r>
              <a:rPr lang="nb-NO" i="1" dirty="0" err="1"/>
              <a:t>barnehage-og</a:t>
            </a:r>
            <a:r>
              <a:rPr lang="nb-NO" i="1" dirty="0"/>
              <a:t> skoleutvikling).</a:t>
            </a:r>
          </a:p>
          <a:p>
            <a:pPr marL="0" indent="0">
              <a:buNone/>
            </a:pPr>
            <a:endParaRPr lang="nb-NO" dirty="0"/>
          </a:p>
          <a:p>
            <a:endParaRPr lang="nb-NO" dirty="0"/>
          </a:p>
          <a:p>
            <a:r>
              <a:rPr lang="nb-NO" sz="1800" dirty="0">
                <a:solidFill>
                  <a:srgbClr val="000000"/>
                </a:solidFill>
                <a:effectLst/>
                <a:latin typeface="Calibri" panose="020F0502020204030204" pitchFamily="34" charset="0"/>
                <a:ea typeface="Calibri" panose="020F0502020204030204" pitchFamily="34" charset="0"/>
              </a:rPr>
              <a:t>August -24-august -25; ferdigstilling og implementering.</a:t>
            </a:r>
            <a:endParaRPr lang="nb-NO" sz="1800" dirty="0">
              <a:effectLst/>
              <a:latin typeface="Calibri" panose="020F0502020204030204" pitchFamily="34" charset="0"/>
              <a:ea typeface="Calibri" panose="020F0502020204030204" pitchFamily="34" charset="0"/>
            </a:endParaRPr>
          </a:p>
          <a:p>
            <a:r>
              <a:rPr lang="nb-NO" sz="1800" kern="0" dirty="0">
                <a:solidFill>
                  <a:srgbClr val="000000"/>
                </a:solidFill>
                <a:effectLst/>
                <a:latin typeface="Calibri" panose="020F0502020204030204" pitchFamily="34" charset="0"/>
                <a:ea typeface="Calibri" panose="020F0502020204030204" pitchFamily="34" charset="0"/>
              </a:rPr>
              <a:t>August -25; oppstart.</a:t>
            </a:r>
          </a:p>
          <a:p>
            <a:endParaRPr lang="nb-NO" sz="1800" kern="0" dirty="0">
              <a:solidFill>
                <a:srgbClr val="000000"/>
              </a:solidFill>
              <a:effectLst/>
              <a:latin typeface="Calibri" panose="020F0502020204030204" pitchFamily="34" charset="0"/>
              <a:ea typeface="Calibri" panose="020F0502020204030204" pitchFamily="34" charset="0"/>
            </a:endParaRPr>
          </a:p>
          <a:p>
            <a:r>
              <a:rPr lang="nb-NO" sz="1800" kern="0" dirty="0">
                <a:solidFill>
                  <a:srgbClr val="000000"/>
                </a:solidFill>
                <a:effectLst/>
                <a:latin typeface="Calibri" panose="020F0502020204030204" pitchFamily="34" charset="0"/>
                <a:ea typeface="Calibri" panose="020F0502020204030204" pitchFamily="34" charset="0"/>
              </a:rPr>
              <a:t>Vi ser at vi ønsker å drøfte det med representasjon med dere, og vi ser at vi har vært for ambisiøs med tida, så vi ønsker å bringe denne saken inn i januarmøtet. Kanskje kan vi lage et saksfremlegg til møte i januar slik at dere er mer forberedt til diskusjonen.</a:t>
            </a:r>
          </a:p>
          <a:p>
            <a:endParaRPr lang="nb-NO" sz="1800" kern="0" dirty="0">
              <a:solidFill>
                <a:srgbClr val="000000"/>
              </a:solidFill>
              <a:effectLst/>
              <a:latin typeface="Calibri" panose="020F0502020204030204" pitchFamily="34" charset="0"/>
              <a:ea typeface="Calibri" panose="020F0502020204030204" pitchFamily="34" charset="0"/>
            </a:endParaRPr>
          </a:p>
          <a:p>
            <a:r>
              <a:rPr lang="nb-NO" sz="1800" kern="0" dirty="0">
                <a:solidFill>
                  <a:srgbClr val="000000"/>
                </a:solidFill>
                <a:effectLst/>
                <a:latin typeface="Calibri" panose="020F0502020204030204" pitchFamily="34" charset="0"/>
                <a:ea typeface="Calibri" panose="020F0502020204030204" pitchFamily="34" charset="0"/>
              </a:rPr>
              <a:t>Hvis tid: Er det andre som har gjort seg opp tanker knytta til innholdet i </a:t>
            </a:r>
            <a:r>
              <a:rPr lang="nb-NO" sz="1800" kern="0" dirty="0" err="1">
                <a:solidFill>
                  <a:srgbClr val="000000"/>
                </a:solidFill>
                <a:effectLst/>
                <a:latin typeface="Calibri" panose="020F0502020204030204" pitchFamily="34" charset="0"/>
                <a:ea typeface="Calibri" panose="020F0502020204030204" pitchFamily="34" charset="0"/>
              </a:rPr>
              <a:t>NOUèn</a:t>
            </a:r>
            <a:r>
              <a:rPr lang="nb-NO" sz="1800" kern="0" dirty="0">
                <a:solidFill>
                  <a:srgbClr val="000000"/>
                </a:solidFill>
                <a:effectLst/>
                <a:latin typeface="Calibri" panose="020F0502020204030204" pitchFamily="34" charset="0"/>
                <a:ea typeface="Calibri" panose="020F0502020204030204" pitchFamily="34" charset="0"/>
              </a:rPr>
              <a:t>?</a:t>
            </a:r>
            <a:endParaRPr lang="nb-NO" dirty="0"/>
          </a:p>
        </p:txBody>
      </p:sp>
      <p:sp>
        <p:nvSpPr>
          <p:cNvPr id="4" name="Plassholder for lysbildenummer 3"/>
          <p:cNvSpPr>
            <a:spLocks noGrp="1"/>
          </p:cNvSpPr>
          <p:nvPr>
            <p:ph type="sldNum" sz="quarter" idx="5"/>
          </p:nvPr>
        </p:nvSpPr>
        <p:spPr/>
        <p:txBody>
          <a:bodyPr/>
          <a:lstStyle/>
          <a:p>
            <a:fld id="{B02D9313-6130-4B55-A81B-4EB1F34850AD}" type="slidenum">
              <a:rPr lang="nb-NO" smtClean="0"/>
              <a:t>32</a:t>
            </a:fld>
            <a:endParaRPr lang="nb-NO"/>
          </a:p>
        </p:txBody>
      </p:sp>
    </p:spTree>
    <p:extLst>
      <p:ext uri="{BB962C8B-B14F-4D97-AF65-F5344CB8AC3E}">
        <p14:creationId xmlns:p14="http://schemas.microsoft.com/office/powerpoint/2010/main" val="2789495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Hva betyr dette for barnehage, vår profesjon, kompetanseheving for barnehagene, kvaliteten på kompetansehevinga, kvaliteten på prosessene i samarbeidsforum, </a:t>
            </a:r>
            <a:r>
              <a:rPr lang="nb-NO" dirty="0" err="1"/>
              <a:t>osv</a:t>
            </a:r>
            <a:r>
              <a:rPr lang="nb-NO" dirty="0"/>
              <a:t>…</a:t>
            </a:r>
          </a:p>
          <a:p>
            <a:endParaRPr lang="nb-NO" dirty="0"/>
          </a:p>
          <a:p>
            <a:r>
              <a:rPr lang="nb-NO" dirty="0"/>
              <a:t>Vi ønsker å bringe opp dette som sak til neste </a:t>
            </a:r>
            <a:r>
              <a:rPr lang="nb-NO" dirty="0" err="1"/>
              <a:t>samarbeidsforumsmøte</a:t>
            </a:r>
            <a:r>
              <a:rPr lang="nb-NO" dirty="0"/>
              <a:t> 12.januar.</a:t>
            </a:r>
          </a:p>
        </p:txBody>
      </p:sp>
      <p:sp>
        <p:nvSpPr>
          <p:cNvPr id="4" name="Plassholder for lysbildenummer 3"/>
          <p:cNvSpPr>
            <a:spLocks noGrp="1"/>
          </p:cNvSpPr>
          <p:nvPr>
            <p:ph type="sldNum" sz="quarter" idx="5"/>
          </p:nvPr>
        </p:nvSpPr>
        <p:spPr/>
        <p:txBody>
          <a:bodyPr/>
          <a:lstStyle/>
          <a:p>
            <a:fld id="{B02D9313-6130-4B55-A81B-4EB1F34850AD}" type="slidenum">
              <a:rPr lang="nb-NO" smtClean="0"/>
              <a:t>33</a:t>
            </a:fld>
            <a:endParaRPr lang="nb-NO"/>
          </a:p>
        </p:txBody>
      </p:sp>
    </p:spTree>
    <p:extLst>
      <p:ext uri="{BB962C8B-B14F-4D97-AF65-F5344CB8AC3E}">
        <p14:creationId xmlns:p14="http://schemas.microsoft.com/office/powerpoint/2010/main" val="1457997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04BDFCA-36CC-4F26-A59E-925115419246}" type="slidenum">
              <a:rPr lang="nb-NO" smtClean="0"/>
              <a:t>34</a:t>
            </a:fld>
            <a:endParaRPr lang="nb-NO"/>
          </a:p>
        </p:txBody>
      </p:sp>
    </p:spTree>
    <p:extLst>
      <p:ext uri="{BB962C8B-B14F-4D97-AF65-F5344CB8AC3E}">
        <p14:creationId xmlns:p14="http://schemas.microsoft.com/office/powerpoint/2010/main" val="1447187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Hvilke erfaringer har dere med skjemaet?</a:t>
            </a:r>
          </a:p>
        </p:txBody>
      </p:sp>
      <p:sp>
        <p:nvSpPr>
          <p:cNvPr id="4" name="Plassholder for lysbildenummer 3"/>
          <p:cNvSpPr>
            <a:spLocks noGrp="1"/>
          </p:cNvSpPr>
          <p:nvPr>
            <p:ph type="sldNum" sz="quarter" idx="5"/>
          </p:nvPr>
        </p:nvSpPr>
        <p:spPr/>
        <p:txBody>
          <a:bodyPr/>
          <a:lstStyle/>
          <a:p>
            <a:fld id="{B02D9313-6130-4B55-A81B-4EB1F34850AD}" type="slidenum">
              <a:rPr lang="nb-NO" smtClean="0"/>
              <a:t>35</a:t>
            </a:fld>
            <a:endParaRPr lang="nb-NO"/>
          </a:p>
        </p:txBody>
      </p:sp>
    </p:spTree>
    <p:extLst>
      <p:ext uri="{BB962C8B-B14F-4D97-AF65-F5344CB8AC3E}">
        <p14:creationId xmlns:p14="http://schemas.microsoft.com/office/powerpoint/2010/main" val="3717964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Forslag: bruke restbeløpet til samisk kompetansepakke?</a:t>
            </a:r>
          </a:p>
          <a:p>
            <a:r>
              <a:rPr lang="nb-NO" dirty="0"/>
              <a:t>-andre forslag?</a:t>
            </a:r>
          </a:p>
        </p:txBody>
      </p:sp>
      <p:sp>
        <p:nvSpPr>
          <p:cNvPr id="4" name="Plassholder for lysbildenummer 3"/>
          <p:cNvSpPr>
            <a:spLocks noGrp="1"/>
          </p:cNvSpPr>
          <p:nvPr>
            <p:ph type="sldNum" sz="quarter" idx="5"/>
          </p:nvPr>
        </p:nvSpPr>
        <p:spPr/>
        <p:txBody>
          <a:bodyPr/>
          <a:lstStyle/>
          <a:p>
            <a:fld id="{104BDFCA-36CC-4F26-A59E-925115419246}" type="slidenum">
              <a:rPr lang="nb-NO" smtClean="0"/>
              <a:t>36</a:t>
            </a:fld>
            <a:endParaRPr lang="nb-NO"/>
          </a:p>
        </p:txBody>
      </p:sp>
    </p:spTree>
    <p:extLst>
      <p:ext uri="{BB962C8B-B14F-4D97-AF65-F5344CB8AC3E}">
        <p14:creationId xmlns:p14="http://schemas.microsoft.com/office/powerpoint/2010/main" val="211065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Sakslista er skrevet ut og ligger fremme, så går ikke igjennom den.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Til sak 11, paneldebatt så får vi 2 gjester som skal delta på paneldebatten og være med oss på lunsj.</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Husk å sjekke 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dirty="0"/>
              <a:t>Noen eventuelt-saker?</a:t>
            </a:r>
          </a:p>
          <a:p>
            <a:endParaRPr lang="nb-NO" dirty="0"/>
          </a:p>
        </p:txBody>
      </p:sp>
      <p:sp>
        <p:nvSpPr>
          <p:cNvPr id="4" name="Plassholder for lysbildenummer 3"/>
          <p:cNvSpPr>
            <a:spLocks noGrp="1"/>
          </p:cNvSpPr>
          <p:nvPr>
            <p:ph type="sldNum" sz="quarter" idx="5"/>
          </p:nvPr>
        </p:nvSpPr>
        <p:spPr/>
        <p:txBody>
          <a:bodyPr/>
          <a:lstStyle/>
          <a:p>
            <a:fld id="{B02D9313-6130-4B55-A81B-4EB1F34850AD}" type="slidenum">
              <a:rPr lang="nb-NO" smtClean="0"/>
              <a:t>3</a:t>
            </a:fld>
            <a:endParaRPr lang="nb-NO"/>
          </a:p>
        </p:txBody>
      </p:sp>
    </p:spTree>
    <p:extLst>
      <p:ext uri="{BB962C8B-B14F-4D97-AF65-F5344CB8AC3E}">
        <p14:creationId xmlns:p14="http://schemas.microsoft.com/office/powerpoint/2010/main" val="2994429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02D9313-6130-4B55-A81B-4EB1F34850AD}" type="slidenum">
              <a:rPr lang="nb-NO" smtClean="0"/>
              <a:t>37</a:t>
            </a:fld>
            <a:endParaRPr lang="nb-NO"/>
          </a:p>
        </p:txBody>
      </p:sp>
    </p:spTree>
    <p:extLst>
      <p:ext uri="{BB962C8B-B14F-4D97-AF65-F5344CB8AC3E}">
        <p14:creationId xmlns:p14="http://schemas.microsoft.com/office/powerpoint/2010/main" val="3563870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04BDFCA-36CC-4F26-A59E-925115419246}" type="slidenum">
              <a:rPr lang="nb-NO" smtClean="0"/>
              <a:t>38</a:t>
            </a:fld>
            <a:endParaRPr lang="nb-NO"/>
          </a:p>
        </p:txBody>
      </p:sp>
    </p:spTree>
    <p:extLst>
      <p:ext uri="{BB962C8B-B14F-4D97-AF65-F5344CB8AC3E}">
        <p14:creationId xmlns:p14="http://schemas.microsoft.com/office/powerpoint/2010/main" val="2732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Lagt ut både på hjemmesida og på </a:t>
            </a:r>
            <a:r>
              <a:rPr lang="nb-NO" dirty="0" err="1"/>
              <a:t>teamsgruppa</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D9313-6130-4B55-A81B-4EB1F34850A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238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Møte er på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Andre </a:t>
            </a:r>
            <a:r>
              <a:rPr lang="nb-NO" b="0" dirty="0" err="1"/>
              <a:t>eventueltsaker</a:t>
            </a:r>
            <a:r>
              <a:rPr lang="nb-NO" b="0" dirty="0"/>
              <a:t>?</a:t>
            </a:r>
          </a:p>
        </p:txBody>
      </p:sp>
      <p:sp>
        <p:nvSpPr>
          <p:cNvPr id="4" name="Plassholder for lysbildenummer 3"/>
          <p:cNvSpPr>
            <a:spLocks noGrp="1"/>
          </p:cNvSpPr>
          <p:nvPr>
            <p:ph type="sldNum" sz="quarter" idx="5"/>
          </p:nvPr>
        </p:nvSpPr>
        <p:spPr/>
        <p:txBody>
          <a:bodyPr/>
          <a:lstStyle/>
          <a:p>
            <a:fld id="{B02D9313-6130-4B55-A81B-4EB1F34850AD}" type="slidenum">
              <a:rPr lang="nb-NO" smtClean="0"/>
              <a:t>40</a:t>
            </a:fld>
            <a:endParaRPr lang="nb-NO"/>
          </a:p>
        </p:txBody>
      </p:sp>
    </p:spTree>
    <p:extLst>
      <p:ext uri="{BB962C8B-B14F-4D97-AF65-F5344CB8AC3E}">
        <p14:creationId xmlns:p14="http://schemas.microsoft.com/office/powerpoint/2010/main" val="1828295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02D9313-6130-4B55-A81B-4EB1F34850AD}" type="slidenum">
              <a:rPr lang="nb-NO" smtClean="0"/>
              <a:t>41</a:t>
            </a:fld>
            <a:endParaRPr lang="nb-NO"/>
          </a:p>
        </p:txBody>
      </p:sp>
    </p:spTree>
    <p:extLst>
      <p:ext uri="{BB962C8B-B14F-4D97-AF65-F5344CB8AC3E}">
        <p14:creationId xmlns:p14="http://schemas.microsoft.com/office/powerpoint/2010/main" val="374849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dirty="0"/>
              <a:t>I Oktober hadde UH; DMMH og Nord universitet møte med Statsforvalteren, ang </a:t>
            </a:r>
            <a:r>
              <a:rPr lang="nb-NO" dirty="0" err="1"/>
              <a:t>Rekom</a:t>
            </a:r>
            <a:r>
              <a:rPr lang="nb-NO" dirty="0"/>
              <a:t>. Har 3 slike møter i året, fast.</a:t>
            </a:r>
          </a:p>
          <a:p>
            <a:pPr marL="0" indent="0">
              <a:buFontTx/>
              <a:buNone/>
            </a:pPr>
            <a:r>
              <a:rPr lang="nb-NO" dirty="0"/>
              <a:t>Hovedintensjonen med møtene er å utveksler informasjon/kunnskap/erfaringer som gjør at vi sammen kan være med å løfte arbeidet med kompetanseutviklinga i fylket. I tillegg til den viktige rollen dere har som representanter for nettverkene og alle dere andre aktørene så er jo UH en viktig bidragsyter/partner i arbeidet med å øke kunnskapen og bidra til praksisendringer i sektor.</a:t>
            </a:r>
          </a:p>
          <a:p>
            <a:pPr marL="0" indent="0">
              <a:buFontTx/>
              <a:buNone/>
            </a:pPr>
            <a:endParaRPr lang="nb-NO" dirty="0"/>
          </a:p>
          <a:p>
            <a:pPr marL="0" marR="0" lvl="0" indent="0" algn="l" defTabSz="914400" rtl="0" eaLnBrk="1" fontAlgn="auto" latinLnBrk="0" hangingPunct="1">
              <a:lnSpc>
                <a:spcPct val="100000"/>
              </a:lnSpc>
              <a:spcBef>
                <a:spcPts val="0"/>
              </a:spcBef>
              <a:spcAft>
                <a:spcPts val="750"/>
              </a:spcAft>
              <a:buClrTx/>
              <a:buSzTx/>
              <a:buFontTx/>
              <a:buNone/>
              <a:tabLst/>
              <a:defRPr/>
            </a:pPr>
            <a:r>
              <a:rPr lang="nb-NO" dirty="0"/>
              <a:t>Statsforvalteren skal på ei samling med </a:t>
            </a:r>
            <a:r>
              <a:rPr lang="nb-NO" dirty="0" err="1"/>
              <a:t>Udir</a:t>
            </a:r>
            <a:r>
              <a:rPr lang="nb-NO" dirty="0"/>
              <a:t> 23.og 24.nov; der temaene er </a:t>
            </a:r>
            <a:r>
              <a:rPr lang="nb-NO" sz="1800" dirty="0">
                <a:effectLst/>
                <a:latin typeface="Calibri" panose="020F0502020204030204" pitchFamily="34" charset="0"/>
                <a:ea typeface="Calibri" panose="020F0502020204030204" pitchFamily="34" charset="0"/>
              </a:rPr>
              <a:t>status og utfordringer for ordningene, samiske perspektiver, tilskuddsforvaltning og Statsforvalterens rolle, partnerskap med UH, og diskusjoner som; hva hvis det oppstår utfordringer i partnerskapet, hvor langt går SF ansvarsområde? Videre oppfølging av </a:t>
            </a:r>
            <a:r>
              <a:rPr lang="nb-NO" sz="1800" dirty="0" err="1">
                <a:effectLst/>
                <a:latin typeface="Calibri" panose="020F0502020204030204" pitchFamily="34" charset="0"/>
                <a:ea typeface="Calibri" panose="020F0502020204030204" pitchFamily="34" charset="0"/>
              </a:rPr>
              <a:t>NOUèn</a:t>
            </a:r>
            <a:r>
              <a:rPr lang="nb-NO" sz="18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750"/>
              </a:spcAft>
              <a:buClrTx/>
              <a:buSzTx/>
              <a:buFontTx/>
              <a:buNone/>
              <a:tabLst/>
              <a:defRPr/>
            </a:pPr>
            <a:endParaRPr lang="nb-NO"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750"/>
              </a:spcAft>
              <a:buClrTx/>
              <a:buSzTx/>
              <a:buFontTx/>
              <a:buNone/>
              <a:tabLst/>
              <a:defRPr/>
            </a:pPr>
            <a:r>
              <a:rPr lang="nb-NO" sz="1800" dirty="0">
                <a:effectLst/>
                <a:latin typeface="Calibri" panose="020F0502020204030204" pitchFamily="34" charset="0"/>
                <a:ea typeface="Calibri" panose="020F0502020204030204" pitchFamily="34" charset="0"/>
              </a:rPr>
              <a:t>Fra januar skal </a:t>
            </a:r>
            <a:r>
              <a:rPr lang="nb-NO" sz="1800" dirty="0"/>
              <a:t>Statsforvalteren, seksjon barnehage, ha </a:t>
            </a:r>
            <a:r>
              <a:rPr lang="nb-NO" sz="1800" dirty="0" err="1"/>
              <a:t>regionvise</a:t>
            </a:r>
            <a:r>
              <a:rPr lang="nb-NO" sz="1800" dirty="0"/>
              <a:t> samlinger, (der vi ønsker å møte barnehagemyndighetene i kommunene) der det er fokus på rettssikkerhetstema; psykososialt barnehagemiljø, erfaring fra tilsyn (der tema har vært vedtak på </a:t>
            </a:r>
            <a:r>
              <a:rPr lang="nb-NO" sz="1800" dirty="0" err="1"/>
              <a:t>spes.pedhjelp</a:t>
            </a:r>
            <a:r>
              <a:rPr lang="nb-NO" sz="1800" dirty="0"/>
              <a:t>, samhandlingsplikten, myndighetsansvaret med å påse regelverksetterlevelse; og da vil vi kom litt innom kompetanse og rekruttering og erfaringsdeling). Det som er et spennende tema her knytta til </a:t>
            </a:r>
            <a:r>
              <a:rPr lang="nb-NO" sz="1800" dirty="0" err="1"/>
              <a:t>Rekom</a:t>
            </a:r>
            <a:r>
              <a:rPr lang="nb-NO" sz="1800" dirty="0"/>
              <a:t> er hvordan barnehagemyndighetene med sin kjennskap til barnehagene i kommunen kan være med på å sikre at de barnehagene som trenger å arbeide med kompetanseheving blir med. Vi vet at UH har utfordret regioner på å sikre </a:t>
            </a:r>
            <a:r>
              <a:rPr lang="nb-NO" sz="1800" dirty="0" err="1"/>
              <a:t>bhg</a:t>
            </a:r>
            <a:r>
              <a:rPr lang="nb-NO" sz="1800" dirty="0"/>
              <a:t> som trenger å delta, men opplever at det kan være vanskelig å få nettverkene til å ta ballen. UH forteller at enkelte myndigheter har halvårlige møter med lærerne som driver kompetanseutviklingsarbeid i barnehagene gir info om tilstanden til </a:t>
            </a:r>
            <a:r>
              <a:rPr lang="nb-NO" sz="1800" dirty="0" err="1"/>
              <a:t>bhg</a:t>
            </a:r>
            <a:r>
              <a:rPr lang="nb-NO" sz="1800" dirty="0"/>
              <a:t>-myndigheten. Vi vet at </a:t>
            </a:r>
            <a:r>
              <a:rPr lang="nb-NO" sz="1800" dirty="0" err="1"/>
              <a:t>bhg-myngdighet</a:t>
            </a:r>
            <a:r>
              <a:rPr lang="nb-NO" sz="1800" dirty="0"/>
              <a:t> som har hatt tilsyn med barnehager har avdekket regelverksbrudd på </a:t>
            </a:r>
            <a:r>
              <a:rPr lang="nb-NO" sz="1800" dirty="0" err="1"/>
              <a:t>f.eks</a:t>
            </a:r>
            <a:r>
              <a:rPr lang="nb-NO" sz="1800" dirty="0"/>
              <a:t> det psykososiale barnehagemiljøet i en barnehage; da kan en jo tenke at her kan vi bruke av </a:t>
            </a:r>
            <a:r>
              <a:rPr lang="nb-NO" sz="1800" dirty="0" err="1"/>
              <a:t>Rekom</a:t>
            </a:r>
            <a:r>
              <a:rPr lang="nb-NO" sz="1800" dirty="0"/>
              <a:t>-midler til å få heva kompetansen på dette området.</a:t>
            </a:r>
          </a:p>
          <a:p>
            <a:pPr>
              <a:spcAft>
                <a:spcPts val="750"/>
              </a:spcAft>
            </a:pPr>
            <a:endParaRPr lang="nb-NO" sz="1800" dirty="0">
              <a:effectLst/>
              <a:latin typeface="Calibri" panose="020F0502020204030204" pitchFamily="34" charset="0"/>
              <a:ea typeface="Calibri" panose="020F0502020204030204" pitchFamily="34" charset="0"/>
            </a:endParaRPr>
          </a:p>
          <a:p>
            <a:pPr marL="0" indent="0">
              <a:buFontTx/>
              <a:buNone/>
            </a:pPr>
            <a:r>
              <a:rPr lang="nb-NO" dirty="0"/>
              <a:t>Tett samarbeid mellom </a:t>
            </a:r>
            <a:r>
              <a:rPr lang="nb-NO" dirty="0" err="1"/>
              <a:t>Rekom</a:t>
            </a:r>
            <a:r>
              <a:rPr lang="nb-NO" dirty="0"/>
              <a:t>/</a:t>
            </a:r>
            <a:r>
              <a:rPr lang="nb-NO" dirty="0" err="1"/>
              <a:t>Dekom</a:t>
            </a:r>
            <a:r>
              <a:rPr lang="nb-NO" dirty="0"/>
              <a:t>/KL hos Statsforvalteren. Så selv om en person sender ut saksliste, så er det et samarbeid internt hos oss.</a:t>
            </a:r>
          </a:p>
          <a:p>
            <a:pPr marL="0" indent="0">
              <a:buFontTx/>
              <a:buNone/>
            </a:pPr>
            <a:endParaRPr lang="nb-NO" dirty="0"/>
          </a:p>
          <a:p>
            <a:pPr marL="0" indent="0">
              <a:buFontTx/>
              <a:buNone/>
            </a:pPr>
            <a:endParaRPr lang="nb-NO" dirty="0"/>
          </a:p>
          <a:p>
            <a:pPr marL="0" indent="0">
              <a:buFontTx/>
              <a:buNone/>
            </a:pPr>
            <a:r>
              <a:rPr lang="nb-NO" dirty="0"/>
              <a:t>VIS hjemmesida…. Denne er nå oppdatert, her finner dere og alle andre som er inne på sidene info om ordningen. Si ifra om det er ting dere ønsker/tenker kan legges ut her. Vi sendte ut et informasjonsbrev om ordningen til alle barnehagene i 2019, og det kan være på tide og sende ut et nytt. </a:t>
            </a:r>
          </a:p>
          <a:p>
            <a:pPr marL="0" indent="0">
              <a:buFontTx/>
              <a:buNone/>
            </a:pPr>
            <a:r>
              <a:rPr lang="nb-NO" dirty="0">
                <a:hlinkClick r:id="rId3"/>
              </a:rPr>
              <a:t>Regional ordning for kompetanseutvikling REKOM | Statsforvalteren i Trøndelag</a:t>
            </a:r>
            <a:endParaRPr lang="nb-NO" dirty="0"/>
          </a:p>
          <a:p>
            <a:pPr marL="0" indent="0">
              <a:buFontTx/>
              <a:buNone/>
            </a:pPr>
            <a:endParaRPr lang="nb-NO" dirty="0"/>
          </a:p>
          <a:p>
            <a:pPr marL="0" indent="0">
              <a:buFontTx/>
              <a:buNone/>
            </a:pPr>
            <a:r>
              <a:rPr lang="nb-NO" dirty="0"/>
              <a:t>VIS </a:t>
            </a:r>
            <a:r>
              <a:rPr lang="nb-NO" dirty="0" err="1"/>
              <a:t>teamsgruppa</a:t>
            </a:r>
            <a:r>
              <a:rPr lang="nb-NO" dirty="0"/>
              <a:t>….  </a:t>
            </a:r>
            <a:r>
              <a:rPr lang="nb-NO" dirty="0" err="1"/>
              <a:t>Dekom</a:t>
            </a:r>
            <a:r>
              <a:rPr lang="nb-NO" dirty="0"/>
              <a:t> har hatt ei slik gruppe, vi har snakka om det, og nå er det rett rundt hjørnet. Det fungerer slik at dere blir invitert inn. En del av den samme infoen her som på hjemmesida, MEN her kan en jo dele ting, vi kan kommunisere og legge ut mer her.</a:t>
            </a:r>
          </a:p>
        </p:txBody>
      </p:sp>
      <p:sp>
        <p:nvSpPr>
          <p:cNvPr id="4" name="Plassholder for lysbildenummer 3"/>
          <p:cNvSpPr>
            <a:spLocks noGrp="1"/>
          </p:cNvSpPr>
          <p:nvPr>
            <p:ph type="sldNum" sz="quarter" idx="5"/>
          </p:nvPr>
        </p:nvSpPr>
        <p:spPr/>
        <p:txBody>
          <a:bodyPr/>
          <a:lstStyle/>
          <a:p>
            <a:fld id="{B02D9313-6130-4B55-A81B-4EB1F34850AD}" type="slidenum">
              <a:rPr lang="nb-NO" smtClean="0"/>
              <a:t>4</a:t>
            </a:fld>
            <a:endParaRPr lang="nb-NO"/>
          </a:p>
        </p:txBody>
      </p:sp>
    </p:spTree>
    <p:extLst>
      <p:ext uri="{BB962C8B-B14F-4D97-AF65-F5344CB8AC3E}">
        <p14:creationId xmlns:p14="http://schemas.microsoft.com/office/powerpoint/2010/main" val="148487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rapportering på bruk av midler tildelt våren -22, for bruk 2022/vår 2023, rapportert 15.juni i år.</a:t>
            </a:r>
          </a:p>
          <a:p>
            <a:endParaRPr lang="nb-NO" dirty="0"/>
          </a:p>
          <a:p>
            <a:r>
              <a:rPr lang="nb-NO" dirty="0"/>
              <a:t>1:      Det er som vi vet varierende hvor mange kommuner hvert enkelt nettverk har, alt ifra 2 til 6, og vi vet det er store variasjoner i avstand, antall barnehager, barn og ansatte osv. </a:t>
            </a:r>
            <a:r>
              <a:rPr lang="nb-NO" dirty="0" err="1"/>
              <a:t>osv</a:t>
            </a:r>
            <a:r>
              <a:rPr lang="nb-NO" dirty="0"/>
              <a:t>… </a:t>
            </a:r>
            <a:br>
              <a:rPr lang="nb-NO" dirty="0"/>
            </a:b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11 rapporteringer, vil si 10 nettverk med UH-partnere, og DMMH/Nord universitet har rapportert på midler til MIB, samt samisk språk og kultur.</a:t>
            </a:r>
            <a:br>
              <a:rPr lang="nb-NO" dirty="0"/>
            </a:br>
            <a:br>
              <a:rPr lang="nb-NO" b="0" i="0" dirty="0"/>
            </a:br>
            <a:r>
              <a:rPr lang="nb-NO" b="0" i="0" dirty="0"/>
              <a:t>2:     </a:t>
            </a:r>
            <a:r>
              <a:rPr lang="nb-NO" dirty="0"/>
              <a:t>2 av nettverkene har samarbeid med mer enn 1 UH</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0" i="0" dirty="0"/>
              <a:t>Frist for rapportering av årets tildeling vil være 15.juni også neste år. Tenk over hvordan dere organiserer rapporteringen. Bruk det som en mulighet til å evaluere. Hva var målene for arbeidet.</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3450771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tenker vi om at det er 61% som er med på kompetansetiltak?</a:t>
            </a:r>
          </a:p>
          <a:p>
            <a:r>
              <a:rPr lang="nb-NO" dirty="0"/>
              <a:t>-min første tanke var at det kanskje burde vært høyere, men så er det sikkert flere som driver med «egne» kompetansetiltak, uten at de mottar midler fra </a:t>
            </a:r>
            <a:r>
              <a:rPr lang="nb-NO" dirty="0" err="1"/>
              <a:t>Rekom</a:t>
            </a:r>
            <a:r>
              <a:rPr lang="nb-NO" dirty="0"/>
              <a:t>. </a:t>
            </a:r>
          </a:p>
          <a:p>
            <a:r>
              <a:rPr lang="nb-NO" dirty="0"/>
              <a:t>Så kan en stille seg spørsmål om tiltakene burde vært mer styrt. Er det slik at de barnehagene som virkelig burde vært med på kompetansehevingstiltak er med? </a:t>
            </a:r>
          </a:p>
          <a:p>
            <a:r>
              <a:rPr lang="nb-NO" dirty="0"/>
              <a:t>-er vi/nettverkene dristige nok til å styre hvem som skal prioriteres…….</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Hva tenker representantene i samarbeidsforum om dette?</a:t>
            </a:r>
            <a:br>
              <a:rPr lang="nb-NO" dirty="0"/>
            </a:br>
            <a:r>
              <a:rPr lang="nb-NO" dirty="0"/>
              <a:t>Blir strekket i laget enda større, og trenger vi/dere å prioritere i større grad…</a:t>
            </a:r>
          </a:p>
          <a:p>
            <a:endParaRPr lang="nb-NO" dirty="0"/>
          </a:p>
        </p:txBody>
      </p:sp>
      <p:sp>
        <p:nvSpPr>
          <p:cNvPr id="4" name="Plassholder for lysbildenummer 3"/>
          <p:cNvSpPr>
            <a:spLocks noGrp="1"/>
          </p:cNvSpPr>
          <p:nvPr>
            <p:ph type="sldNum" sz="quarter" idx="5"/>
          </p:nvPr>
        </p:nvSpPr>
        <p:spPr/>
        <p:txBody>
          <a:bodyPr/>
          <a:lstStyle/>
          <a:p>
            <a:fld id="{B02D9313-6130-4B55-A81B-4EB1F34850AD}" type="slidenum">
              <a:rPr lang="nb-NO" smtClean="0"/>
              <a:t>6</a:t>
            </a:fld>
            <a:endParaRPr lang="nb-NO"/>
          </a:p>
        </p:txBody>
      </p:sp>
    </p:spTree>
    <p:extLst>
      <p:ext uri="{BB962C8B-B14F-4D97-AF65-F5344CB8AC3E}">
        <p14:creationId xmlns:p14="http://schemas.microsoft.com/office/powerpoint/2010/main" val="1648216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skulle det estimeres i %, og det er sikkert ikke enkelt å foreta en slik estimering.</a:t>
            </a:r>
          </a:p>
          <a:p>
            <a:r>
              <a:rPr lang="nb-NO" dirty="0"/>
              <a:t>De fleste vurderingene er nok gjort før 2022, og her er det nok fortløpende vurderinger som inngår som en del av gjennomføringen.</a:t>
            </a:r>
          </a:p>
          <a:p>
            <a:r>
              <a:rPr lang="nb-NO" dirty="0"/>
              <a:t>Generelt kan det virke som det er brukt minimalt med tid på planlegging og utvikling av nye tiltak i 2022, men at det er brukt for å planlegge nye tiltak for 2023.</a:t>
            </a:r>
          </a:p>
          <a:p>
            <a:r>
              <a:rPr lang="nb-NO" dirty="0"/>
              <a:t>Mesteparten av midlene er brukt til å gjennomføre tiltak</a:t>
            </a:r>
          </a:p>
          <a:p>
            <a:endParaRPr lang="nb-NO" dirty="0"/>
          </a:p>
          <a:p>
            <a:r>
              <a:rPr lang="nb-NO" dirty="0"/>
              <a:t>I møte med UH så får vi inntrykk at alle kompetansenettverk er i drivet, og at alle nettverk har kommet godt i gang med kompetanseutvikling. Men at det er ulikt hvordan barnehagene er involvert, om det er etter tur, eller om det er etter behov, eller om det er tema som favner alle/eller noen.</a:t>
            </a:r>
          </a:p>
          <a:p>
            <a:endParaRPr lang="nb-NO" i="1" u="sng" dirty="0">
              <a:solidFill>
                <a:srgbClr val="FF0000"/>
              </a:solidFill>
              <a:highlight>
                <a:srgbClr val="FF0000"/>
              </a:highlight>
            </a:endParaRPr>
          </a:p>
          <a:p>
            <a:endParaRPr lang="nb-NO" i="1" dirty="0">
              <a:solidFill>
                <a:srgbClr val="FF0000"/>
              </a:solidFill>
              <a:highlight>
                <a:srgbClr val="FF0000"/>
              </a:highlight>
            </a:endParaRPr>
          </a:p>
        </p:txBody>
      </p:sp>
      <p:sp>
        <p:nvSpPr>
          <p:cNvPr id="4" name="Plassholder for lysbildenummer 3"/>
          <p:cNvSpPr>
            <a:spLocks noGrp="1"/>
          </p:cNvSpPr>
          <p:nvPr>
            <p:ph type="sldNum" sz="quarter" idx="5"/>
          </p:nvPr>
        </p:nvSpPr>
        <p:spPr/>
        <p:txBody>
          <a:bodyPr/>
          <a:lstStyle/>
          <a:p>
            <a:fld id="{B02D9313-6130-4B55-A81B-4EB1F34850AD}" type="slidenum">
              <a:rPr lang="nb-NO" smtClean="0"/>
              <a:t>7</a:t>
            </a:fld>
            <a:endParaRPr lang="nb-NO"/>
          </a:p>
        </p:txBody>
      </p:sp>
    </p:spTree>
    <p:extLst>
      <p:ext uri="{BB962C8B-B14F-4D97-AF65-F5344CB8AC3E}">
        <p14:creationId xmlns:p14="http://schemas.microsoft.com/office/powerpoint/2010/main" val="142374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0" dirty="0"/>
              <a:t>Prosjekt kompetansenettverk vedtok i sin tid 100.000,- flatt til hvert nettverk, </a:t>
            </a:r>
            <a:r>
              <a:rPr lang="nb-NO" i="0" dirty="0" err="1"/>
              <a:t>Tr.h</a:t>
            </a:r>
            <a:r>
              <a:rPr lang="nb-NO" i="0" dirty="0"/>
              <a:t>/Malvik har 400.000,- </a:t>
            </a:r>
          </a:p>
          <a:p>
            <a:r>
              <a:rPr lang="nb-NO" i="0" dirty="0"/>
              <a:t>Ett nettverk sier at kommunene bidrar med egen andel. Er det flere som har en slik ordning?</a:t>
            </a:r>
          </a:p>
          <a:p>
            <a:r>
              <a:rPr lang="nb-NO" i="0" dirty="0"/>
              <a:t>-Det ligger forslag i </a:t>
            </a:r>
            <a:r>
              <a:rPr lang="nb-NO" i="0" dirty="0" err="1"/>
              <a:t>NOUèn</a:t>
            </a:r>
            <a:r>
              <a:rPr lang="nb-NO" i="0" dirty="0"/>
              <a:t> </a:t>
            </a:r>
            <a:r>
              <a:rPr lang="nb-NO" i="0" dirty="0">
                <a:solidFill>
                  <a:schemeClr val="tx1"/>
                </a:solidFill>
              </a:rPr>
              <a:t>Med videre betydning; et krav om medfinansiering på 30% også for barnehageeiere (slik som det er på </a:t>
            </a:r>
            <a:r>
              <a:rPr lang="nb-NO" i="0" dirty="0" err="1">
                <a:solidFill>
                  <a:schemeClr val="tx1"/>
                </a:solidFill>
              </a:rPr>
              <a:t>Dekom</a:t>
            </a:r>
            <a:r>
              <a:rPr lang="nb-NO" i="0" dirty="0">
                <a:solidFill>
                  <a:schemeClr val="tx1"/>
                </a:solidFill>
              </a:rPr>
              <a:t>).</a:t>
            </a:r>
            <a:endParaRPr lang="nb-NO" i="0" dirty="0"/>
          </a:p>
          <a:p>
            <a:r>
              <a:rPr lang="nb-NO" i="0" dirty="0"/>
              <a:t>Det sies, og vi ser, at det er viktig og nødvendig med koordinering, for å ivareta strukturen i samarbeidet med partnerskapet, og en er gjensidig avhengig av at det fungerer. Dette er også omtalt i </a:t>
            </a:r>
            <a:r>
              <a:rPr lang="nb-NO" i="0" dirty="0" err="1"/>
              <a:t>NOUèn</a:t>
            </a:r>
            <a:r>
              <a:rPr lang="nb-NO" i="0" dirty="0"/>
              <a:t>; forslag om å kunne bruke midler til koordinering.</a:t>
            </a:r>
          </a:p>
          <a:p>
            <a:r>
              <a:rPr lang="nb-NO" i="0" dirty="0"/>
              <a:t>I tillegg har UH 100.000,- for hvert nettverk de er inne i. Dette skal vi se på under saken om Langsiktig plan.</a:t>
            </a:r>
          </a:p>
          <a:p>
            <a:endParaRPr lang="nb-NO" i="0" dirty="0"/>
          </a:p>
          <a:p>
            <a:r>
              <a:rPr lang="nb-NO" i="0" dirty="0"/>
              <a:t>Noen nettverk har felles koordinator for alle de tre ordningene. Dette skal vi også se nærmere på .</a:t>
            </a:r>
          </a:p>
        </p:txBody>
      </p:sp>
      <p:sp>
        <p:nvSpPr>
          <p:cNvPr id="4" name="Plassholder for lysbildenummer 3"/>
          <p:cNvSpPr>
            <a:spLocks noGrp="1"/>
          </p:cNvSpPr>
          <p:nvPr>
            <p:ph type="sldNum" sz="quarter" idx="5"/>
          </p:nvPr>
        </p:nvSpPr>
        <p:spPr/>
        <p:txBody>
          <a:bodyPr/>
          <a:lstStyle/>
          <a:p>
            <a:fld id="{B02D9313-6130-4B55-A81B-4EB1F34850AD}" type="slidenum">
              <a:rPr lang="nb-NO" smtClean="0"/>
              <a:t>8</a:t>
            </a:fld>
            <a:endParaRPr lang="nb-NO"/>
          </a:p>
        </p:txBody>
      </p:sp>
    </p:spTree>
    <p:extLst>
      <p:ext uri="{BB962C8B-B14F-4D97-AF65-F5344CB8AC3E}">
        <p14:creationId xmlns:p14="http://schemas.microsoft.com/office/powerpoint/2010/main" val="425455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som går igjen i kommentarene her er at tiltakene er knyttet til barnehagenes behov.</a:t>
            </a:r>
          </a:p>
          <a:p>
            <a:r>
              <a:rPr lang="nb-NO" dirty="0"/>
              <a:t>Vi har inntrykk av at det i veldig stor grad er barnehagebaserte kompetansetiltak, altså at det er utfra barnehagens behov (tiltakene er lokalt forankret), og at det er kollektive tiltak (alle ansatte er involvert). </a:t>
            </a:r>
          </a:p>
          <a:p>
            <a:endParaRPr lang="nb-NO" dirty="0"/>
          </a:p>
          <a:p>
            <a:r>
              <a:rPr lang="nb-NO" dirty="0"/>
              <a:t>Er det mye på tema; ledelse av utviklingsprosesser/arbeid…..</a:t>
            </a:r>
          </a:p>
          <a:p>
            <a:r>
              <a:rPr lang="nb-NO" dirty="0"/>
              <a:t>-når tiltakene alle ansatte? (eller er det slik at ledelse/pedagogisk ledelse er prioritert)</a:t>
            </a:r>
          </a:p>
          <a:p>
            <a:r>
              <a:rPr lang="nb-NO" dirty="0"/>
              <a:t>----hva tenker representantene i SF om det?</a:t>
            </a:r>
          </a:p>
        </p:txBody>
      </p:sp>
      <p:sp>
        <p:nvSpPr>
          <p:cNvPr id="4" name="Plassholder for lysbildenummer 3"/>
          <p:cNvSpPr>
            <a:spLocks noGrp="1"/>
          </p:cNvSpPr>
          <p:nvPr>
            <p:ph type="sldNum" sz="quarter" idx="5"/>
          </p:nvPr>
        </p:nvSpPr>
        <p:spPr/>
        <p:txBody>
          <a:bodyPr/>
          <a:lstStyle/>
          <a:p>
            <a:fld id="{B02D9313-6130-4B55-A81B-4EB1F34850AD}" type="slidenum">
              <a:rPr lang="nb-NO" smtClean="0"/>
              <a:t>9</a:t>
            </a:fld>
            <a:endParaRPr lang="nb-NO"/>
          </a:p>
        </p:txBody>
      </p:sp>
    </p:spTree>
    <p:extLst>
      <p:ext uri="{BB962C8B-B14F-4D97-AF65-F5344CB8AC3E}">
        <p14:creationId xmlns:p14="http://schemas.microsoft.com/office/powerpoint/2010/main" val="353570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7E67CA-DE47-4484-4847-DFF5B060113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D3D809D-08C7-54D2-EB5A-D9C7749BFF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066AFB8-CB88-BBF2-320A-623B3F225D0D}"/>
              </a:ext>
            </a:extLst>
          </p:cNvPr>
          <p:cNvSpPr>
            <a:spLocks noGrp="1"/>
          </p:cNvSpPr>
          <p:nvPr>
            <p:ph type="dt" sz="half" idx="10"/>
          </p:nvPr>
        </p:nvSpPr>
        <p:spPr/>
        <p:txBody>
          <a:bodyPr/>
          <a:lstStyle/>
          <a:p>
            <a:fld id="{D006983C-B314-4C6B-B9A5-2D5A12BDB797}" type="datetimeFigureOut">
              <a:rPr lang="nb-NO" smtClean="0"/>
              <a:t>19.11.2023</a:t>
            </a:fld>
            <a:endParaRPr lang="nb-NO"/>
          </a:p>
        </p:txBody>
      </p:sp>
      <p:sp>
        <p:nvSpPr>
          <p:cNvPr id="5" name="Plassholder for bunntekst 4">
            <a:extLst>
              <a:ext uri="{FF2B5EF4-FFF2-40B4-BE49-F238E27FC236}">
                <a16:creationId xmlns:a16="http://schemas.microsoft.com/office/drawing/2014/main" id="{45D6C57E-78A8-D5CF-C49C-DEF4DB67A22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321986-519D-08BD-B995-73EAB35052E1}"/>
              </a:ext>
            </a:extLst>
          </p:cNvPr>
          <p:cNvSpPr>
            <a:spLocks noGrp="1"/>
          </p:cNvSpPr>
          <p:nvPr>
            <p:ph type="sldNum" sz="quarter" idx="12"/>
          </p:nvPr>
        </p:nvSpPr>
        <p:spPr/>
        <p:txBody>
          <a:bodyPr/>
          <a:lstStyle/>
          <a:p>
            <a:fld id="{99D05078-7DBE-46B7-A471-B020DA6F0A2F}" type="slidenum">
              <a:rPr lang="nb-NO" smtClean="0"/>
              <a:t>‹#›</a:t>
            </a:fld>
            <a:endParaRPr lang="nb-NO"/>
          </a:p>
        </p:txBody>
      </p:sp>
    </p:spTree>
    <p:extLst>
      <p:ext uri="{BB962C8B-B14F-4D97-AF65-F5344CB8AC3E}">
        <p14:creationId xmlns:p14="http://schemas.microsoft.com/office/powerpoint/2010/main" val="194314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2C62B0-8277-4E88-D5A4-D69C406198C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4489230-EFE3-6950-3855-EE5FC90C9C2B}"/>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0AFE340-FA01-8773-98F3-26931155FDE8}"/>
              </a:ext>
            </a:extLst>
          </p:cNvPr>
          <p:cNvSpPr>
            <a:spLocks noGrp="1"/>
          </p:cNvSpPr>
          <p:nvPr>
            <p:ph type="dt" sz="half" idx="10"/>
          </p:nvPr>
        </p:nvSpPr>
        <p:spPr/>
        <p:txBody>
          <a:bodyPr/>
          <a:lstStyle/>
          <a:p>
            <a:fld id="{D006983C-B314-4C6B-B9A5-2D5A12BDB797}" type="datetimeFigureOut">
              <a:rPr lang="nb-NO" smtClean="0"/>
              <a:t>19.11.2023</a:t>
            </a:fld>
            <a:endParaRPr lang="nb-NO"/>
          </a:p>
        </p:txBody>
      </p:sp>
      <p:sp>
        <p:nvSpPr>
          <p:cNvPr id="5" name="Plassholder for bunntekst 4">
            <a:extLst>
              <a:ext uri="{FF2B5EF4-FFF2-40B4-BE49-F238E27FC236}">
                <a16:creationId xmlns:a16="http://schemas.microsoft.com/office/drawing/2014/main" id="{7E9B1205-58CC-2E4C-D38F-3A2E14231C1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3F639D-E782-2061-1922-673EF1E95A74}"/>
              </a:ext>
            </a:extLst>
          </p:cNvPr>
          <p:cNvSpPr>
            <a:spLocks noGrp="1"/>
          </p:cNvSpPr>
          <p:nvPr>
            <p:ph type="sldNum" sz="quarter" idx="12"/>
          </p:nvPr>
        </p:nvSpPr>
        <p:spPr/>
        <p:txBody>
          <a:bodyPr/>
          <a:lstStyle/>
          <a:p>
            <a:fld id="{99D05078-7DBE-46B7-A471-B020DA6F0A2F}" type="slidenum">
              <a:rPr lang="nb-NO" smtClean="0"/>
              <a:t>‹#›</a:t>
            </a:fld>
            <a:endParaRPr lang="nb-NO"/>
          </a:p>
        </p:txBody>
      </p:sp>
    </p:spTree>
    <p:extLst>
      <p:ext uri="{BB962C8B-B14F-4D97-AF65-F5344CB8AC3E}">
        <p14:creationId xmlns:p14="http://schemas.microsoft.com/office/powerpoint/2010/main" val="234389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54FC55C-8FAB-EA85-5859-732EC697FFF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B9AD6FD-3AF5-3A71-D13D-50F61E28C7B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0BFDD94-5191-FC64-9D40-DA82796ABFC4}"/>
              </a:ext>
            </a:extLst>
          </p:cNvPr>
          <p:cNvSpPr>
            <a:spLocks noGrp="1"/>
          </p:cNvSpPr>
          <p:nvPr>
            <p:ph type="dt" sz="half" idx="10"/>
          </p:nvPr>
        </p:nvSpPr>
        <p:spPr/>
        <p:txBody>
          <a:bodyPr/>
          <a:lstStyle/>
          <a:p>
            <a:fld id="{D006983C-B314-4C6B-B9A5-2D5A12BDB797}" type="datetimeFigureOut">
              <a:rPr lang="nb-NO" smtClean="0"/>
              <a:t>19.11.2023</a:t>
            </a:fld>
            <a:endParaRPr lang="nb-NO"/>
          </a:p>
        </p:txBody>
      </p:sp>
      <p:sp>
        <p:nvSpPr>
          <p:cNvPr id="5" name="Plassholder for bunntekst 4">
            <a:extLst>
              <a:ext uri="{FF2B5EF4-FFF2-40B4-BE49-F238E27FC236}">
                <a16:creationId xmlns:a16="http://schemas.microsoft.com/office/drawing/2014/main" id="{3877A6D1-8C37-398A-3170-03F96648F32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9E186B6-B9D4-7A85-935D-C9A305F5783C}"/>
              </a:ext>
            </a:extLst>
          </p:cNvPr>
          <p:cNvSpPr>
            <a:spLocks noGrp="1"/>
          </p:cNvSpPr>
          <p:nvPr>
            <p:ph type="sldNum" sz="quarter" idx="12"/>
          </p:nvPr>
        </p:nvSpPr>
        <p:spPr/>
        <p:txBody>
          <a:bodyPr/>
          <a:lstStyle/>
          <a:p>
            <a:fld id="{99D05078-7DBE-46B7-A471-B020DA6F0A2F}" type="slidenum">
              <a:rPr lang="nb-NO" smtClean="0"/>
              <a:t>‹#›</a:t>
            </a:fld>
            <a:endParaRPr lang="nb-NO"/>
          </a:p>
        </p:txBody>
      </p:sp>
    </p:spTree>
    <p:extLst>
      <p:ext uri="{BB962C8B-B14F-4D97-AF65-F5344CB8AC3E}">
        <p14:creationId xmlns:p14="http://schemas.microsoft.com/office/powerpoint/2010/main" val="266367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84E19F4-FDEC-49AD-94E3-C1DD77F145A9}" type="datetime1">
              <a:rPr lang="nb-NO" smtClean="0"/>
              <a:t>19.11.2023</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79FEB085-0190-4AD4-B146-7E11A3CED7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829663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0471605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87AB83-18D1-4E11-2905-97A3DD25B6B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C246301-871D-7344-6C1F-6EB24DA435D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7136A0A-D681-2647-F7BA-F50012707523}"/>
              </a:ext>
            </a:extLst>
          </p:cNvPr>
          <p:cNvSpPr>
            <a:spLocks noGrp="1"/>
          </p:cNvSpPr>
          <p:nvPr>
            <p:ph type="dt" sz="half" idx="10"/>
          </p:nvPr>
        </p:nvSpPr>
        <p:spPr/>
        <p:txBody>
          <a:bodyPr/>
          <a:lstStyle/>
          <a:p>
            <a:fld id="{D006983C-B314-4C6B-B9A5-2D5A12BDB797}" type="datetimeFigureOut">
              <a:rPr lang="nb-NO" smtClean="0"/>
              <a:t>19.11.2023</a:t>
            </a:fld>
            <a:endParaRPr lang="nb-NO"/>
          </a:p>
        </p:txBody>
      </p:sp>
      <p:sp>
        <p:nvSpPr>
          <p:cNvPr id="5" name="Plassholder for bunntekst 4">
            <a:extLst>
              <a:ext uri="{FF2B5EF4-FFF2-40B4-BE49-F238E27FC236}">
                <a16:creationId xmlns:a16="http://schemas.microsoft.com/office/drawing/2014/main" id="{3295AE7B-6344-56FB-DE1B-73A8E6F82B6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0691E18-0CE4-EAF0-FFDD-FF492982DBC4}"/>
              </a:ext>
            </a:extLst>
          </p:cNvPr>
          <p:cNvSpPr>
            <a:spLocks noGrp="1"/>
          </p:cNvSpPr>
          <p:nvPr>
            <p:ph type="sldNum" sz="quarter" idx="12"/>
          </p:nvPr>
        </p:nvSpPr>
        <p:spPr/>
        <p:txBody>
          <a:bodyPr/>
          <a:lstStyle/>
          <a:p>
            <a:fld id="{99D05078-7DBE-46B7-A471-B020DA6F0A2F}" type="slidenum">
              <a:rPr lang="nb-NO" smtClean="0"/>
              <a:t>‹#›</a:t>
            </a:fld>
            <a:endParaRPr lang="nb-NO"/>
          </a:p>
        </p:txBody>
      </p:sp>
    </p:spTree>
    <p:extLst>
      <p:ext uri="{BB962C8B-B14F-4D97-AF65-F5344CB8AC3E}">
        <p14:creationId xmlns:p14="http://schemas.microsoft.com/office/powerpoint/2010/main" val="343453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6AD0A1-FE4F-7C3D-2CD0-124D8DEB44F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644B25C-87FC-C825-7DC6-2B00A5241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C9D9C9D-4DD8-3E44-C08A-95EF8928EE9F}"/>
              </a:ext>
            </a:extLst>
          </p:cNvPr>
          <p:cNvSpPr>
            <a:spLocks noGrp="1"/>
          </p:cNvSpPr>
          <p:nvPr>
            <p:ph type="dt" sz="half" idx="10"/>
          </p:nvPr>
        </p:nvSpPr>
        <p:spPr/>
        <p:txBody>
          <a:bodyPr/>
          <a:lstStyle/>
          <a:p>
            <a:fld id="{D006983C-B314-4C6B-B9A5-2D5A12BDB797}" type="datetimeFigureOut">
              <a:rPr lang="nb-NO" smtClean="0"/>
              <a:t>19.11.2023</a:t>
            </a:fld>
            <a:endParaRPr lang="nb-NO"/>
          </a:p>
        </p:txBody>
      </p:sp>
      <p:sp>
        <p:nvSpPr>
          <p:cNvPr id="5" name="Plassholder for bunntekst 4">
            <a:extLst>
              <a:ext uri="{FF2B5EF4-FFF2-40B4-BE49-F238E27FC236}">
                <a16:creationId xmlns:a16="http://schemas.microsoft.com/office/drawing/2014/main" id="{A7F2BCDF-918D-8D3B-951F-0A5C6B628C3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6150C15-914D-28FD-13B8-F465ED4431F4}"/>
              </a:ext>
            </a:extLst>
          </p:cNvPr>
          <p:cNvSpPr>
            <a:spLocks noGrp="1"/>
          </p:cNvSpPr>
          <p:nvPr>
            <p:ph type="sldNum" sz="quarter" idx="12"/>
          </p:nvPr>
        </p:nvSpPr>
        <p:spPr/>
        <p:txBody>
          <a:bodyPr/>
          <a:lstStyle/>
          <a:p>
            <a:fld id="{99D05078-7DBE-46B7-A471-B020DA6F0A2F}" type="slidenum">
              <a:rPr lang="nb-NO" smtClean="0"/>
              <a:t>‹#›</a:t>
            </a:fld>
            <a:endParaRPr lang="nb-NO"/>
          </a:p>
        </p:txBody>
      </p:sp>
    </p:spTree>
    <p:extLst>
      <p:ext uri="{BB962C8B-B14F-4D97-AF65-F5344CB8AC3E}">
        <p14:creationId xmlns:p14="http://schemas.microsoft.com/office/powerpoint/2010/main" val="409956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86949A-425D-58C8-4366-3DF02D01DFB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B246D80-AD49-D553-BC74-D2A64877F6B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2507611-0DAC-076F-1377-A40D9D2735D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C747584-4D18-C02F-71DB-BA0210F859E5}"/>
              </a:ext>
            </a:extLst>
          </p:cNvPr>
          <p:cNvSpPr>
            <a:spLocks noGrp="1"/>
          </p:cNvSpPr>
          <p:nvPr>
            <p:ph type="dt" sz="half" idx="10"/>
          </p:nvPr>
        </p:nvSpPr>
        <p:spPr/>
        <p:txBody>
          <a:bodyPr/>
          <a:lstStyle/>
          <a:p>
            <a:fld id="{D006983C-B314-4C6B-B9A5-2D5A12BDB797}" type="datetimeFigureOut">
              <a:rPr lang="nb-NO" smtClean="0"/>
              <a:t>19.11.2023</a:t>
            </a:fld>
            <a:endParaRPr lang="nb-NO"/>
          </a:p>
        </p:txBody>
      </p:sp>
      <p:sp>
        <p:nvSpPr>
          <p:cNvPr id="6" name="Plassholder for bunntekst 5">
            <a:extLst>
              <a:ext uri="{FF2B5EF4-FFF2-40B4-BE49-F238E27FC236}">
                <a16:creationId xmlns:a16="http://schemas.microsoft.com/office/drawing/2014/main" id="{8AAC785B-D300-DB9A-2B00-7D9D83A2F5B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F63DA60-2D2C-A963-BA44-4BD0B549D592}"/>
              </a:ext>
            </a:extLst>
          </p:cNvPr>
          <p:cNvSpPr>
            <a:spLocks noGrp="1"/>
          </p:cNvSpPr>
          <p:nvPr>
            <p:ph type="sldNum" sz="quarter" idx="12"/>
          </p:nvPr>
        </p:nvSpPr>
        <p:spPr/>
        <p:txBody>
          <a:bodyPr/>
          <a:lstStyle/>
          <a:p>
            <a:fld id="{99D05078-7DBE-46B7-A471-B020DA6F0A2F}" type="slidenum">
              <a:rPr lang="nb-NO" smtClean="0"/>
              <a:t>‹#›</a:t>
            </a:fld>
            <a:endParaRPr lang="nb-NO"/>
          </a:p>
        </p:txBody>
      </p:sp>
    </p:spTree>
    <p:extLst>
      <p:ext uri="{BB962C8B-B14F-4D97-AF65-F5344CB8AC3E}">
        <p14:creationId xmlns:p14="http://schemas.microsoft.com/office/powerpoint/2010/main" val="271451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809631-851F-A450-B58F-28DA76FEE22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18DE254-9937-A4F4-A0D7-D234DB0E4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5799FAD-33ED-5392-0B98-DC2BC17A256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729DD16-F69B-D90D-9C2F-410BF78B0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B7D74F9-FC4E-3265-909C-11CD87611C9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063844F-A6EB-32C8-378B-C318DD5BD92F}"/>
              </a:ext>
            </a:extLst>
          </p:cNvPr>
          <p:cNvSpPr>
            <a:spLocks noGrp="1"/>
          </p:cNvSpPr>
          <p:nvPr>
            <p:ph type="dt" sz="half" idx="10"/>
          </p:nvPr>
        </p:nvSpPr>
        <p:spPr/>
        <p:txBody>
          <a:bodyPr/>
          <a:lstStyle/>
          <a:p>
            <a:fld id="{D006983C-B314-4C6B-B9A5-2D5A12BDB797}" type="datetimeFigureOut">
              <a:rPr lang="nb-NO" smtClean="0"/>
              <a:t>19.11.2023</a:t>
            </a:fld>
            <a:endParaRPr lang="nb-NO"/>
          </a:p>
        </p:txBody>
      </p:sp>
      <p:sp>
        <p:nvSpPr>
          <p:cNvPr id="8" name="Plassholder for bunntekst 7">
            <a:extLst>
              <a:ext uri="{FF2B5EF4-FFF2-40B4-BE49-F238E27FC236}">
                <a16:creationId xmlns:a16="http://schemas.microsoft.com/office/drawing/2014/main" id="{51FE90CA-A629-8F1E-E697-B82087A4D93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F0A3DB0-5E7B-3508-3058-27F81D2098CE}"/>
              </a:ext>
            </a:extLst>
          </p:cNvPr>
          <p:cNvSpPr>
            <a:spLocks noGrp="1"/>
          </p:cNvSpPr>
          <p:nvPr>
            <p:ph type="sldNum" sz="quarter" idx="12"/>
          </p:nvPr>
        </p:nvSpPr>
        <p:spPr/>
        <p:txBody>
          <a:bodyPr/>
          <a:lstStyle/>
          <a:p>
            <a:fld id="{99D05078-7DBE-46B7-A471-B020DA6F0A2F}" type="slidenum">
              <a:rPr lang="nb-NO" smtClean="0"/>
              <a:t>‹#›</a:t>
            </a:fld>
            <a:endParaRPr lang="nb-NO"/>
          </a:p>
        </p:txBody>
      </p:sp>
    </p:spTree>
    <p:extLst>
      <p:ext uri="{BB962C8B-B14F-4D97-AF65-F5344CB8AC3E}">
        <p14:creationId xmlns:p14="http://schemas.microsoft.com/office/powerpoint/2010/main" val="86387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288188-04C5-4692-2C8A-62D75F621E8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40367DB-87D6-3F5C-CD41-E1147D52E13B}"/>
              </a:ext>
            </a:extLst>
          </p:cNvPr>
          <p:cNvSpPr>
            <a:spLocks noGrp="1"/>
          </p:cNvSpPr>
          <p:nvPr>
            <p:ph type="dt" sz="half" idx="10"/>
          </p:nvPr>
        </p:nvSpPr>
        <p:spPr/>
        <p:txBody>
          <a:bodyPr/>
          <a:lstStyle/>
          <a:p>
            <a:fld id="{D006983C-B314-4C6B-B9A5-2D5A12BDB797}" type="datetimeFigureOut">
              <a:rPr lang="nb-NO" smtClean="0"/>
              <a:t>19.11.2023</a:t>
            </a:fld>
            <a:endParaRPr lang="nb-NO"/>
          </a:p>
        </p:txBody>
      </p:sp>
      <p:sp>
        <p:nvSpPr>
          <p:cNvPr id="4" name="Plassholder for bunntekst 3">
            <a:extLst>
              <a:ext uri="{FF2B5EF4-FFF2-40B4-BE49-F238E27FC236}">
                <a16:creationId xmlns:a16="http://schemas.microsoft.com/office/drawing/2014/main" id="{25DDDB01-FF90-A840-7640-7EAA54A34DB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2DFFA83-80BA-6616-F96A-6282A27AD402}"/>
              </a:ext>
            </a:extLst>
          </p:cNvPr>
          <p:cNvSpPr>
            <a:spLocks noGrp="1"/>
          </p:cNvSpPr>
          <p:nvPr>
            <p:ph type="sldNum" sz="quarter" idx="12"/>
          </p:nvPr>
        </p:nvSpPr>
        <p:spPr/>
        <p:txBody>
          <a:bodyPr/>
          <a:lstStyle/>
          <a:p>
            <a:fld id="{99D05078-7DBE-46B7-A471-B020DA6F0A2F}" type="slidenum">
              <a:rPr lang="nb-NO" smtClean="0"/>
              <a:t>‹#›</a:t>
            </a:fld>
            <a:endParaRPr lang="nb-NO"/>
          </a:p>
        </p:txBody>
      </p:sp>
    </p:spTree>
    <p:extLst>
      <p:ext uri="{BB962C8B-B14F-4D97-AF65-F5344CB8AC3E}">
        <p14:creationId xmlns:p14="http://schemas.microsoft.com/office/powerpoint/2010/main" val="31331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19804C0-91D4-3607-E6AD-860B8A39011E}"/>
              </a:ext>
            </a:extLst>
          </p:cNvPr>
          <p:cNvSpPr>
            <a:spLocks noGrp="1"/>
          </p:cNvSpPr>
          <p:nvPr>
            <p:ph type="dt" sz="half" idx="10"/>
          </p:nvPr>
        </p:nvSpPr>
        <p:spPr/>
        <p:txBody>
          <a:bodyPr/>
          <a:lstStyle/>
          <a:p>
            <a:fld id="{D006983C-B314-4C6B-B9A5-2D5A12BDB797}" type="datetimeFigureOut">
              <a:rPr lang="nb-NO" smtClean="0"/>
              <a:t>19.11.2023</a:t>
            </a:fld>
            <a:endParaRPr lang="nb-NO"/>
          </a:p>
        </p:txBody>
      </p:sp>
      <p:sp>
        <p:nvSpPr>
          <p:cNvPr id="3" name="Plassholder for bunntekst 2">
            <a:extLst>
              <a:ext uri="{FF2B5EF4-FFF2-40B4-BE49-F238E27FC236}">
                <a16:creationId xmlns:a16="http://schemas.microsoft.com/office/drawing/2014/main" id="{CB924060-8176-51F9-F21D-4FF043BF713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C12DF56-ABC9-B977-1648-45278943C2F0}"/>
              </a:ext>
            </a:extLst>
          </p:cNvPr>
          <p:cNvSpPr>
            <a:spLocks noGrp="1"/>
          </p:cNvSpPr>
          <p:nvPr>
            <p:ph type="sldNum" sz="quarter" idx="12"/>
          </p:nvPr>
        </p:nvSpPr>
        <p:spPr/>
        <p:txBody>
          <a:bodyPr/>
          <a:lstStyle/>
          <a:p>
            <a:fld id="{99D05078-7DBE-46B7-A471-B020DA6F0A2F}" type="slidenum">
              <a:rPr lang="nb-NO" smtClean="0"/>
              <a:t>‹#›</a:t>
            </a:fld>
            <a:endParaRPr lang="nb-NO"/>
          </a:p>
        </p:txBody>
      </p:sp>
    </p:spTree>
    <p:extLst>
      <p:ext uri="{BB962C8B-B14F-4D97-AF65-F5344CB8AC3E}">
        <p14:creationId xmlns:p14="http://schemas.microsoft.com/office/powerpoint/2010/main" val="397156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8D1EA4-BC9C-573A-231E-715B70D4A45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99FB929-D69E-77A7-C66B-C9154F646E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FE21D0E-A95E-10D8-BB55-1AE1D7B3E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987F56B-A1E3-0C44-A4F5-0D9F9BB78655}"/>
              </a:ext>
            </a:extLst>
          </p:cNvPr>
          <p:cNvSpPr>
            <a:spLocks noGrp="1"/>
          </p:cNvSpPr>
          <p:nvPr>
            <p:ph type="dt" sz="half" idx="10"/>
          </p:nvPr>
        </p:nvSpPr>
        <p:spPr/>
        <p:txBody>
          <a:bodyPr/>
          <a:lstStyle/>
          <a:p>
            <a:fld id="{D006983C-B314-4C6B-B9A5-2D5A12BDB797}" type="datetimeFigureOut">
              <a:rPr lang="nb-NO" smtClean="0"/>
              <a:t>19.11.2023</a:t>
            </a:fld>
            <a:endParaRPr lang="nb-NO"/>
          </a:p>
        </p:txBody>
      </p:sp>
      <p:sp>
        <p:nvSpPr>
          <p:cNvPr id="6" name="Plassholder for bunntekst 5">
            <a:extLst>
              <a:ext uri="{FF2B5EF4-FFF2-40B4-BE49-F238E27FC236}">
                <a16:creationId xmlns:a16="http://schemas.microsoft.com/office/drawing/2014/main" id="{9CAF91A7-BE49-EE7F-0ED0-709A7F45829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A86730B-3C33-FBB0-8AA0-A0F828D59488}"/>
              </a:ext>
            </a:extLst>
          </p:cNvPr>
          <p:cNvSpPr>
            <a:spLocks noGrp="1"/>
          </p:cNvSpPr>
          <p:nvPr>
            <p:ph type="sldNum" sz="quarter" idx="12"/>
          </p:nvPr>
        </p:nvSpPr>
        <p:spPr/>
        <p:txBody>
          <a:bodyPr/>
          <a:lstStyle/>
          <a:p>
            <a:fld id="{99D05078-7DBE-46B7-A471-B020DA6F0A2F}" type="slidenum">
              <a:rPr lang="nb-NO" smtClean="0"/>
              <a:t>‹#›</a:t>
            </a:fld>
            <a:endParaRPr lang="nb-NO"/>
          </a:p>
        </p:txBody>
      </p:sp>
    </p:spTree>
    <p:extLst>
      <p:ext uri="{BB962C8B-B14F-4D97-AF65-F5344CB8AC3E}">
        <p14:creationId xmlns:p14="http://schemas.microsoft.com/office/powerpoint/2010/main" val="21817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13F438-25C0-2986-4A84-66A313C6083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7E54507-160C-FAAC-7365-3BC0B095C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8C29030-B6F2-9726-F257-89CA08B40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21C0FAA-C341-465E-5866-D53A1F61012B}"/>
              </a:ext>
            </a:extLst>
          </p:cNvPr>
          <p:cNvSpPr>
            <a:spLocks noGrp="1"/>
          </p:cNvSpPr>
          <p:nvPr>
            <p:ph type="dt" sz="half" idx="10"/>
          </p:nvPr>
        </p:nvSpPr>
        <p:spPr/>
        <p:txBody>
          <a:bodyPr/>
          <a:lstStyle/>
          <a:p>
            <a:fld id="{D006983C-B314-4C6B-B9A5-2D5A12BDB797}" type="datetimeFigureOut">
              <a:rPr lang="nb-NO" smtClean="0"/>
              <a:t>19.11.2023</a:t>
            </a:fld>
            <a:endParaRPr lang="nb-NO"/>
          </a:p>
        </p:txBody>
      </p:sp>
      <p:sp>
        <p:nvSpPr>
          <p:cNvPr id="6" name="Plassholder for bunntekst 5">
            <a:extLst>
              <a:ext uri="{FF2B5EF4-FFF2-40B4-BE49-F238E27FC236}">
                <a16:creationId xmlns:a16="http://schemas.microsoft.com/office/drawing/2014/main" id="{E46B66E2-78C4-C550-84E2-3DDF7E67478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36C382F-7F09-546F-5B59-4DEA5CB123D9}"/>
              </a:ext>
            </a:extLst>
          </p:cNvPr>
          <p:cNvSpPr>
            <a:spLocks noGrp="1"/>
          </p:cNvSpPr>
          <p:nvPr>
            <p:ph type="sldNum" sz="quarter" idx="12"/>
          </p:nvPr>
        </p:nvSpPr>
        <p:spPr/>
        <p:txBody>
          <a:bodyPr/>
          <a:lstStyle/>
          <a:p>
            <a:fld id="{99D05078-7DBE-46B7-A471-B020DA6F0A2F}" type="slidenum">
              <a:rPr lang="nb-NO" smtClean="0"/>
              <a:t>‹#›</a:t>
            </a:fld>
            <a:endParaRPr lang="nb-NO"/>
          </a:p>
        </p:txBody>
      </p:sp>
    </p:spTree>
    <p:extLst>
      <p:ext uri="{BB962C8B-B14F-4D97-AF65-F5344CB8AC3E}">
        <p14:creationId xmlns:p14="http://schemas.microsoft.com/office/powerpoint/2010/main" val="290537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B2970F8-DC99-B2B6-3215-B22333018D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EFF4923-72CB-F467-A30B-CCF3481A9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861BE1C-E0DA-7E40-5D2A-F96747CA9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6983C-B314-4C6B-B9A5-2D5A12BDB797}" type="datetimeFigureOut">
              <a:rPr lang="nb-NO" smtClean="0"/>
              <a:t>19.11.2023</a:t>
            </a:fld>
            <a:endParaRPr lang="nb-NO"/>
          </a:p>
        </p:txBody>
      </p:sp>
      <p:sp>
        <p:nvSpPr>
          <p:cNvPr id="5" name="Plassholder for bunntekst 4">
            <a:extLst>
              <a:ext uri="{FF2B5EF4-FFF2-40B4-BE49-F238E27FC236}">
                <a16:creationId xmlns:a16="http://schemas.microsoft.com/office/drawing/2014/main" id="{2BCFF2D2-F722-4234-E5C9-FEDEB1D8D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B6D3315C-9171-3BB2-6971-7D48E5F90A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05078-7DBE-46B7-A471-B020DA6F0A2F}" type="slidenum">
              <a:rPr lang="nb-NO" smtClean="0"/>
              <a:t>‹#›</a:t>
            </a:fld>
            <a:endParaRPr lang="nb-NO"/>
          </a:p>
        </p:txBody>
      </p:sp>
    </p:spTree>
    <p:extLst>
      <p:ext uri="{BB962C8B-B14F-4D97-AF65-F5344CB8AC3E}">
        <p14:creationId xmlns:p14="http://schemas.microsoft.com/office/powerpoint/2010/main" val="360566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18.png"/><Relationship Id="rId4" Type="http://schemas.openxmlformats.org/officeDocument/2006/relationships/customXml" Target="../ink/ink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www.statsforvalteren.no/nb/Trondelag/Barnehage-og-opplaring/Barnehage/regional-ordning-for-kompetanseutvikling-rek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C31ACBF-7C22-CEA4-8E7F-8A579BA4D9C9}"/>
              </a:ext>
            </a:extLst>
          </p:cNvPr>
          <p:cNvPicPr>
            <a:picLocks noChangeAspect="1"/>
          </p:cNvPicPr>
          <p:nvPr/>
        </p:nvPicPr>
        <p:blipFill>
          <a:blip r:embed="rId3"/>
          <a:stretch>
            <a:fillRect/>
          </a:stretch>
        </p:blipFill>
        <p:spPr>
          <a:xfrm>
            <a:off x="8320457" y="27189"/>
            <a:ext cx="3871543" cy="2576997"/>
          </a:xfrm>
          <a:prstGeom prst="rect">
            <a:avLst/>
          </a:prstGeom>
        </p:spPr>
      </p:pic>
      <p:sp>
        <p:nvSpPr>
          <p:cNvPr id="3" name="Plassholder for tekst 2">
            <a:extLst>
              <a:ext uri="{FF2B5EF4-FFF2-40B4-BE49-F238E27FC236}">
                <a16:creationId xmlns:a16="http://schemas.microsoft.com/office/drawing/2014/main" id="{E0CADBB2-8980-44F7-93F1-DFD4170CD9EE}"/>
              </a:ext>
            </a:extLst>
          </p:cNvPr>
          <p:cNvSpPr>
            <a:spLocks noGrp="1"/>
          </p:cNvSpPr>
          <p:nvPr>
            <p:ph type="body" sz="quarter" idx="10"/>
          </p:nvPr>
        </p:nvSpPr>
        <p:spPr>
          <a:xfrm>
            <a:off x="937593" y="112061"/>
            <a:ext cx="8258026" cy="2576997"/>
          </a:xfrm>
        </p:spPr>
        <p:txBody>
          <a:bodyPr>
            <a:normAutofit/>
          </a:bodyPr>
          <a:lstStyle/>
          <a:p>
            <a:r>
              <a:rPr lang="nb-NO" sz="4000" i="1" dirty="0"/>
              <a:t>Møte i samarbeidsforum REKOM</a:t>
            </a:r>
          </a:p>
        </p:txBody>
      </p:sp>
      <p:sp>
        <p:nvSpPr>
          <p:cNvPr id="4" name="TekstSylinder 3">
            <a:extLst>
              <a:ext uri="{FF2B5EF4-FFF2-40B4-BE49-F238E27FC236}">
                <a16:creationId xmlns:a16="http://schemas.microsoft.com/office/drawing/2014/main" id="{25466174-6F00-B7EE-69E1-3B543EA2AE33}"/>
              </a:ext>
            </a:extLst>
          </p:cNvPr>
          <p:cNvSpPr txBox="1"/>
          <p:nvPr/>
        </p:nvSpPr>
        <p:spPr>
          <a:xfrm>
            <a:off x="937593" y="3815834"/>
            <a:ext cx="7079972" cy="1477328"/>
          </a:xfrm>
          <a:prstGeom prst="rect">
            <a:avLst/>
          </a:prstGeom>
          <a:noFill/>
        </p:spPr>
        <p:txBody>
          <a:bodyPr wrap="square">
            <a:spAutoFit/>
          </a:bodyPr>
          <a:lstStyle/>
          <a:p>
            <a:r>
              <a:rPr lang="nb-NO" sz="1800" dirty="0">
                <a:solidFill>
                  <a:schemeClr val="bg1"/>
                </a:solidFill>
              </a:rPr>
              <a:t>20.november 2023</a:t>
            </a:r>
          </a:p>
          <a:p>
            <a:endParaRPr lang="nb-NO" dirty="0">
              <a:solidFill>
                <a:schemeClr val="bg1"/>
              </a:solidFill>
            </a:endParaRPr>
          </a:p>
          <a:p>
            <a:endParaRPr lang="nb-NO" sz="1800" dirty="0">
              <a:solidFill>
                <a:schemeClr val="bg1"/>
              </a:solidFill>
            </a:endParaRPr>
          </a:p>
          <a:p>
            <a:r>
              <a:rPr lang="nb-NO" dirty="0">
                <a:solidFill>
                  <a:schemeClr val="bg1"/>
                </a:solidFill>
              </a:rPr>
              <a:t>Cecilie Halland og Berit Sunnset </a:t>
            </a:r>
            <a:endParaRPr lang="nb-NO" sz="1800" dirty="0">
              <a:solidFill>
                <a:schemeClr val="bg1"/>
              </a:solidFill>
            </a:endParaRPr>
          </a:p>
          <a:p>
            <a:endParaRPr lang="nb-NO" dirty="0">
              <a:solidFill>
                <a:schemeClr val="bg1"/>
              </a:solidFill>
            </a:endParaRPr>
          </a:p>
        </p:txBody>
      </p:sp>
    </p:spTree>
    <p:extLst>
      <p:ext uri="{BB962C8B-B14F-4D97-AF65-F5344CB8AC3E}">
        <p14:creationId xmlns:p14="http://schemas.microsoft.com/office/powerpoint/2010/main" val="357944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tel 1">
            <a:extLst>
              <a:ext uri="{FF2B5EF4-FFF2-40B4-BE49-F238E27FC236}">
                <a16:creationId xmlns:a16="http://schemas.microsoft.com/office/drawing/2014/main" id="{511AFA12-F972-9597-EB2A-40CCB6DF208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90000"/>
              </a:lnSpc>
            </a:pP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Sak 10/23 </a:t>
            </a:r>
            <a:r>
              <a:rPr lang="en-US" sz="3100" kern="1200" dirty="0" err="1">
                <a:solidFill>
                  <a:srgbClr val="FFFFFF"/>
                </a:solidFill>
                <a:latin typeface="+mj-lt"/>
                <a:ea typeface="+mj-ea"/>
                <a:cs typeface="+mj-cs"/>
              </a:rPr>
              <a:t>Presentasjon</a:t>
            </a:r>
            <a:r>
              <a:rPr lang="en-US" sz="3100" kern="1200" dirty="0">
                <a:solidFill>
                  <a:srgbClr val="FFFFFF"/>
                </a:solidFill>
                <a:latin typeface="+mj-lt"/>
                <a:ea typeface="+mj-ea"/>
                <a:cs typeface="+mj-cs"/>
              </a:rPr>
              <a:t> av </a:t>
            </a:r>
            <a:r>
              <a:rPr lang="en-US" sz="3100" kern="1200" dirty="0" err="1">
                <a:solidFill>
                  <a:srgbClr val="FFFFFF"/>
                </a:solidFill>
                <a:latin typeface="+mj-lt"/>
                <a:ea typeface="+mj-ea"/>
                <a:cs typeface="+mj-cs"/>
              </a:rPr>
              <a:t>rapporteringen</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fra</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Trøndelag</a:t>
            </a:r>
            <a:r>
              <a:rPr lang="en-US" sz="3100" kern="1200" dirty="0">
                <a:solidFill>
                  <a:srgbClr val="FFFFFF"/>
                </a:solidFill>
                <a:latin typeface="+mj-lt"/>
                <a:ea typeface="+mj-ea"/>
                <a:cs typeface="+mj-cs"/>
              </a:rPr>
              <a:t> for 2022 </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sp>
        <p:nvSpPr>
          <p:cNvPr id="3" name="Plassholder for tekst 2">
            <a:extLst>
              <a:ext uri="{FF2B5EF4-FFF2-40B4-BE49-F238E27FC236}">
                <a16:creationId xmlns:a16="http://schemas.microsoft.com/office/drawing/2014/main" id="{60F6338F-FD24-A7AF-5D2D-F87097A95956}"/>
              </a:ext>
            </a:extLst>
          </p:cNvPr>
          <p:cNvSpPr>
            <a:spLocks noGrp="1"/>
          </p:cNvSpPr>
          <p:nvPr>
            <p:ph type="body" sz="quarter" idx="11"/>
          </p:nvPr>
        </p:nvSpPr>
        <p:spPr>
          <a:xfrm>
            <a:off x="4291737" y="586855"/>
            <a:ext cx="7369589" cy="1421916"/>
          </a:xfrm>
        </p:spPr>
        <p:txBody>
          <a:bodyPr vert="horz" lIns="91440" tIns="45720" rIns="91440" bIns="45720" rtlCol="0" anchor="ctr">
            <a:normAutofit/>
          </a:bodyPr>
          <a:lstStyle/>
          <a:p>
            <a:pPr>
              <a:lnSpc>
                <a:spcPct val="90000"/>
              </a:lnSpc>
            </a:pPr>
            <a:r>
              <a:rPr lang="en-US" sz="2000" b="1" dirty="0"/>
              <a:t>Er </a:t>
            </a:r>
            <a:r>
              <a:rPr lang="en-US" sz="2000" b="1" dirty="0" err="1"/>
              <a:t>samiske</a:t>
            </a:r>
            <a:r>
              <a:rPr lang="en-US" sz="2000" b="1" dirty="0"/>
              <a:t> </a:t>
            </a:r>
            <a:r>
              <a:rPr lang="en-US" sz="2000" b="1" dirty="0" err="1"/>
              <a:t>perspektiver</a:t>
            </a:r>
            <a:r>
              <a:rPr lang="en-US" sz="2000" b="1" dirty="0"/>
              <a:t> </a:t>
            </a:r>
            <a:r>
              <a:rPr lang="en-US" sz="2000" b="1" dirty="0" err="1"/>
              <a:t>ivaretatt</a:t>
            </a:r>
            <a:r>
              <a:rPr lang="en-US" sz="2000" b="1" dirty="0"/>
              <a:t> i </a:t>
            </a:r>
            <a:r>
              <a:rPr lang="en-US" sz="2000" b="1" dirty="0" err="1"/>
              <a:t>kompetansetiltakene</a:t>
            </a:r>
            <a:r>
              <a:rPr lang="en-US" sz="2000" b="1" dirty="0"/>
              <a:t> i </a:t>
            </a:r>
            <a:r>
              <a:rPr lang="en-US" sz="2000" b="1" dirty="0" err="1"/>
              <a:t>tråd</a:t>
            </a:r>
            <a:r>
              <a:rPr lang="en-US" sz="2000" b="1" dirty="0"/>
              <a:t> med </a:t>
            </a:r>
            <a:r>
              <a:rPr lang="en-US" sz="2000" b="1" dirty="0" err="1"/>
              <a:t>rammeplan</a:t>
            </a:r>
            <a:r>
              <a:rPr lang="en-US" sz="2000" b="1" dirty="0"/>
              <a:t> for </a:t>
            </a:r>
            <a:r>
              <a:rPr lang="en-US" sz="2000" b="1" dirty="0" err="1"/>
              <a:t>barnehagen</a:t>
            </a:r>
            <a:r>
              <a:rPr lang="en-US" sz="2000" b="1" dirty="0"/>
              <a:t>:</a:t>
            </a:r>
          </a:p>
          <a:p>
            <a:pPr indent="-228600">
              <a:lnSpc>
                <a:spcPct val="90000"/>
              </a:lnSpc>
              <a:buFont typeface="Arial" panose="020B0604020202020204" pitchFamily="34" charset="0"/>
              <a:buChar char="•"/>
            </a:pPr>
            <a:endParaRPr lang="en-US" sz="2000" dirty="0"/>
          </a:p>
        </p:txBody>
      </p:sp>
      <p:pic>
        <p:nvPicPr>
          <p:cNvPr id="5" name="Bilde 4">
            <a:extLst>
              <a:ext uri="{FF2B5EF4-FFF2-40B4-BE49-F238E27FC236}">
                <a16:creationId xmlns:a16="http://schemas.microsoft.com/office/drawing/2014/main" id="{D16D2C16-78DF-462B-DA5F-B965D9AC5DEA}"/>
              </a:ext>
            </a:extLst>
          </p:cNvPr>
          <p:cNvPicPr>
            <a:picLocks noChangeAspect="1"/>
          </p:cNvPicPr>
          <p:nvPr/>
        </p:nvPicPr>
        <p:blipFill>
          <a:blip r:embed="rId3"/>
          <a:stretch>
            <a:fillRect/>
          </a:stretch>
        </p:blipFill>
        <p:spPr>
          <a:xfrm>
            <a:off x="4355689" y="1696754"/>
            <a:ext cx="7369589" cy="5012728"/>
          </a:xfrm>
          <a:prstGeom prst="rect">
            <a:avLst/>
          </a:prstGeom>
        </p:spPr>
      </p:pic>
    </p:spTree>
    <p:extLst>
      <p:ext uri="{BB962C8B-B14F-4D97-AF65-F5344CB8AC3E}">
        <p14:creationId xmlns:p14="http://schemas.microsoft.com/office/powerpoint/2010/main" val="251555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tel 1">
            <a:extLst>
              <a:ext uri="{FF2B5EF4-FFF2-40B4-BE49-F238E27FC236}">
                <a16:creationId xmlns:a16="http://schemas.microsoft.com/office/drawing/2014/main" id="{9EEBC3C2-F581-512A-C825-E65097B5C2F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90000"/>
              </a:lnSpc>
            </a:pP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Sak 10/23  </a:t>
            </a:r>
            <a:r>
              <a:rPr lang="en-US" sz="3100" kern="1200" dirty="0" err="1">
                <a:solidFill>
                  <a:srgbClr val="FFFFFF"/>
                </a:solidFill>
                <a:latin typeface="+mj-lt"/>
                <a:ea typeface="+mj-ea"/>
                <a:cs typeface="+mj-cs"/>
              </a:rPr>
              <a:t>Presentasjon</a:t>
            </a:r>
            <a:r>
              <a:rPr lang="en-US" sz="3100" kern="1200" dirty="0">
                <a:solidFill>
                  <a:srgbClr val="FFFFFF"/>
                </a:solidFill>
                <a:latin typeface="+mj-lt"/>
                <a:ea typeface="+mj-ea"/>
                <a:cs typeface="+mj-cs"/>
              </a:rPr>
              <a:t> av </a:t>
            </a:r>
            <a:r>
              <a:rPr lang="en-US" sz="3100" kern="1200" dirty="0" err="1">
                <a:solidFill>
                  <a:srgbClr val="FFFFFF"/>
                </a:solidFill>
                <a:latin typeface="+mj-lt"/>
                <a:ea typeface="+mj-ea"/>
                <a:cs typeface="+mj-cs"/>
              </a:rPr>
              <a:t>rapporteringen</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fra</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Trøndelag</a:t>
            </a:r>
            <a:r>
              <a:rPr lang="en-US" sz="3100" kern="1200" dirty="0">
                <a:solidFill>
                  <a:srgbClr val="FFFFFF"/>
                </a:solidFill>
                <a:latin typeface="+mj-lt"/>
                <a:ea typeface="+mj-ea"/>
                <a:cs typeface="+mj-cs"/>
              </a:rPr>
              <a:t> for 2022 </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sp>
        <p:nvSpPr>
          <p:cNvPr id="3" name="Plassholder for tekst 2">
            <a:extLst>
              <a:ext uri="{FF2B5EF4-FFF2-40B4-BE49-F238E27FC236}">
                <a16:creationId xmlns:a16="http://schemas.microsoft.com/office/drawing/2014/main" id="{60F6338F-FD24-A7AF-5D2D-F87097A95956}"/>
              </a:ext>
            </a:extLst>
          </p:cNvPr>
          <p:cNvSpPr>
            <a:spLocks noGrp="1"/>
          </p:cNvSpPr>
          <p:nvPr>
            <p:ph type="body" sz="quarter" idx="11"/>
          </p:nvPr>
        </p:nvSpPr>
        <p:spPr>
          <a:xfrm>
            <a:off x="4504548" y="244533"/>
            <a:ext cx="7044216" cy="1636520"/>
          </a:xfrm>
        </p:spPr>
        <p:txBody>
          <a:bodyPr vert="horz" lIns="91440" tIns="45720" rIns="91440" bIns="45720" rtlCol="0" anchor="ctr">
            <a:normAutofit/>
          </a:bodyPr>
          <a:lstStyle/>
          <a:p>
            <a:pPr>
              <a:lnSpc>
                <a:spcPct val="90000"/>
              </a:lnSpc>
            </a:pPr>
            <a:r>
              <a:rPr lang="en-US" sz="2000" b="1" dirty="0" err="1"/>
              <a:t>Medvirkning</a:t>
            </a:r>
            <a:r>
              <a:rPr lang="en-US" sz="2000" b="1" dirty="0"/>
              <a:t> i </a:t>
            </a:r>
            <a:r>
              <a:rPr lang="en-US" sz="2000" b="1" dirty="0" err="1"/>
              <a:t>vurderingen</a:t>
            </a:r>
            <a:r>
              <a:rPr lang="en-US" sz="2000" b="1" dirty="0"/>
              <a:t> av </a:t>
            </a:r>
            <a:r>
              <a:rPr lang="en-US" sz="2000" b="1" dirty="0" err="1"/>
              <a:t>kompetansebehov</a:t>
            </a:r>
            <a:r>
              <a:rPr lang="en-US" sz="2000" b="1" dirty="0"/>
              <a:t>:</a:t>
            </a:r>
          </a:p>
          <a:p>
            <a:pPr indent="-228600">
              <a:lnSpc>
                <a:spcPct val="90000"/>
              </a:lnSpc>
              <a:buFont typeface="Arial" panose="020B0604020202020204" pitchFamily="34" charset="0"/>
              <a:buChar char="•"/>
            </a:pPr>
            <a:endParaRPr lang="en-US" sz="2000" dirty="0"/>
          </a:p>
        </p:txBody>
      </p:sp>
      <p:pic>
        <p:nvPicPr>
          <p:cNvPr id="4" name="Bilde 3">
            <a:extLst>
              <a:ext uri="{FF2B5EF4-FFF2-40B4-BE49-F238E27FC236}">
                <a16:creationId xmlns:a16="http://schemas.microsoft.com/office/drawing/2014/main" id="{ABD2103D-2732-86AD-C94E-319A91FAA9A7}"/>
              </a:ext>
            </a:extLst>
          </p:cNvPr>
          <p:cNvPicPr>
            <a:picLocks noChangeAspect="1"/>
          </p:cNvPicPr>
          <p:nvPr/>
        </p:nvPicPr>
        <p:blipFill>
          <a:blip r:embed="rId3"/>
          <a:stretch>
            <a:fillRect/>
          </a:stretch>
        </p:blipFill>
        <p:spPr>
          <a:xfrm>
            <a:off x="4622030" y="1238018"/>
            <a:ext cx="6625089" cy="5576916"/>
          </a:xfrm>
          <a:prstGeom prst="rect">
            <a:avLst/>
          </a:prstGeom>
        </p:spPr>
      </p:pic>
    </p:spTree>
    <p:extLst>
      <p:ext uri="{BB962C8B-B14F-4D97-AF65-F5344CB8AC3E}">
        <p14:creationId xmlns:p14="http://schemas.microsoft.com/office/powerpoint/2010/main" val="351698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tel 1">
            <a:extLst>
              <a:ext uri="{FF2B5EF4-FFF2-40B4-BE49-F238E27FC236}">
                <a16:creationId xmlns:a16="http://schemas.microsoft.com/office/drawing/2014/main" id="{C10A10B1-1464-3287-8FF9-DD74E45FA0A9}"/>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90000"/>
              </a:lnSpc>
            </a:pP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Sak 10/23	  </a:t>
            </a:r>
            <a:r>
              <a:rPr lang="en-US" sz="3100" kern="1200" dirty="0" err="1">
                <a:solidFill>
                  <a:srgbClr val="FFFFFF"/>
                </a:solidFill>
                <a:latin typeface="+mj-lt"/>
                <a:ea typeface="+mj-ea"/>
                <a:cs typeface="+mj-cs"/>
              </a:rPr>
              <a:t>Presentasjon</a:t>
            </a:r>
            <a:r>
              <a:rPr lang="en-US" sz="3100" kern="1200" dirty="0">
                <a:solidFill>
                  <a:srgbClr val="FFFFFF"/>
                </a:solidFill>
                <a:latin typeface="+mj-lt"/>
                <a:ea typeface="+mj-ea"/>
                <a:cs typeface="+mj-cs"/>
              </a:rPr>
              <a:t> av </a:t>
            </a:r>
            <a:r>
              <a:rPr lang="en-US" sz="3100" kern="1200" dirty="0" err="1">
                <a:solidFill>
                  <a:srgbClr val="FFFFFF"/>
                </a:solidFill>
                <a:latin typeface="+mj-lt"/>
                <a:ea typeface="+mj-ea"/>
                <a:cs typeface="+mj-cs"/>
              </a:rPr>
              <a:t>rapporteringen</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fra</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Trøndelag</a:t>
            </a:r>
            <a:r>
              <a:rPr lang="en-US" sz="3100" kern="1200" dirty="0">
                <a:solidFill>
                  <a:srgbClr val="FFFFFF"/>
                </a:solidFill>
                <a:latin typeface="+mj-lt"/>
                <a:ea typeface="+mj-ea"/>
                <a:cs typeface="+mj-cs"/>
              </a:rPr>
              <a:t> for 2022 </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sp>
        <p:nvSpPr>
          <p:cNvPr id="3" name="Plassholder for tekst 2">
            <a:extLst>
              <a:ext uri="{FF2B5EF4-FFF2-40B4-BE49-F238E27FC236}">
                <a16:creationId xmlns:a16="http://schemas.microsoft.com/office/drawing/2014/main" id="{60F6338F-FD24-A7AF-5D2D-F87097A95956}"/>
              </a:ext>
            </a:extLst>
          </p:cNvPr>
          <p:cNvSpPr>
            <a:spLocks noGrp="1"/>
          </p:cNvSpPr>
          <p:nvPr>
            <p:ph type="body" sz="quarter" idx="11"/>
          </p:nvPr>
        </p:nvSpPr>
        <p:spPr>
          <a:xfrm>
            <a:off x="4367687" y="596255"/>
            <a:ext cx="6286570" cy="1584269"/>
          </a:xfrm>
        </p:spPr>
        <p:txBody>
          <a:bodyPr vert="horz" lIns="91440" tIns="45720" rIns="91440" bIns="45720" rtlCol="0" anchor="ctr">
            <a:normAutofit/>
          </a:bodyPr>
          <a:lstStyle/>
          <a:p>
            <a:pPr>
              <a:lnSpc>
                <a:spcPct val="90000"/>
              </a:lnSpc>
            </a:pPr>
            <a:r>
              <a:rPr lang="en-US" sz="2000" b="1" dirty="0" err="1"/>
              <a:t>Måloppnåelse</a:t>
            </a:r>
            <a:r>
              <a:rPr lang="en-US" sz="2000" b="1" dirty="0"/>
              <a:t>, </a:t>
            </a:r>
            <a:r>
              <a:rPr lang="en-US" sz="2000" b="1" dirty="0" err="1"/>
              <a:t>kollektiv</a:t>
            </a:r>
            <a:r>
              <a:rPr lang="en-US" sz="2000" b="1" dirty="0"/>
              <a:t> </a:t>
            </a:r>
            <a:r>
              <a:rPr lang="en-US" sz="2000" b="1" dirty="0" err="1"/>
              <a:t>utvikling</a:t>
            </a:r>
            <a:r>
              <a:rPr lang="en-US" sz="2000" b="1" dirty="0"/>
              <a:t>:</a:t>
            </a:r>
          </a:p>
          <a:p>
            <a:pPr indent="-228600">
              <a:lnSpc>
                <a:spcPct val="90000"/>
              </a:lnSpc>
              <a:buFont typeface="Arial" panose="020B0604020202020204" pitchFamily="34" charset="0"/>
              <a:buChar char="•"/>
            </a:pPr>
            <a:endParaRPr lang="en-US" sz="2000" dirty="0"/>
          </a:p>
        </p:txBody>
      </p:sp>
      <p:pic>
        <p:nvPicPr>
          <p:cNvPr id="4" name="Bilde 3">
            <a:extLst>
              <a:ext uri="{FF2B5EF4-FFF2-40B4-BE49-F238E27FC236}">
                <a16:creationId xmlns:a16="http://schemas.microsoft.com/office/drawing/2014/main" id="{ED8C66CB-A1D7-1DCB-8790-465A29CB0709}"/>
              </a:ext>
            </a:extLst>
          </p:cNvPr>
          <p:cNvPicPr>
            <a:picLocks noChangeAspect="1"/>
          </p:cNvPicPr>
          <p:nvPr/>
        </p:nvPicPr>
        <p:blipFill>
          <a:blip r:embed="rId3"/>
          <a:stretch>
            <a:fillRect/>
          </a:stretch>
        </p:blipFill>
        <p:spPr>
          <a:xfrm>
            <a:off x="4367695" y="1732218"/>
            <a:ext cx="7599726" cy="4476302"/>
          </a:xfrm>
          <a:prstGeom prst="rect">
            <a:avLst/>
          </a:prstGeom>
        </p:spPr>
      </p:pic>
    </p:spTree>
    <p:extLst>
      <p:ext uri="{BB962C8B-B14F-4D97-AF65-F5344CB8AC3E}">
        <p14:creationId xmlns:p14="http://schemas.microsoft.com/office/powerpoint/2010/main" val="375034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0F6338F-FD24-A7AF-5D2D-F87097A95956}"/>
              </a:ext>
            </a:extLst>
          </p:cNvPr>
          <p:cNvSpPr>
            <a:spLocks noGrp="1"/>
          </p:cNvSpPr>
          <p:nvPr>
            <p:ph type="body" sz="quarter" idx="11"/>
          </p:nvPr>
        </p:nvSpPr>
        <p:spPr>
          <a:xfrm>
            <a:off x="679622" y="2164988"/>
            <a:ext cx="11108723" cy="4144259"/>
          </a:xfrm>
        </p:spPr>
        <p:txBody>
          <a:bodyPr>
            <a:normAutofit fontScale="92500" lnSpcReduction="10000"/>
          </a:bodyPr>
          <a:lstStyle/>
          <a:p>
            <a:r>
              <a:rPr lang="nb-NO" sz="2400" b="1" dirty="0"/>
              <a:t>Hvordan har UH brukt erfaringene gjennom partnerskapet som bidrag til å videreutvikle sine utdanningstilbud:</a:t>
            </a:r>
          </a:p>
          <a:p>
            <a:r>
              <a:rPr lang="nb-NO" sz="2400" dirty="0"/>
              <a:t>-erfaring fra praksis deles på seksjonsmøter, for alle ansatte i UH, i egen undervisning, og på tvers av regioner. Gjør undervisningen mer </a:t>
            </a:r>
            <a:r>
              <a:rPr lang="nb-NO" sz="2400" dirty="0" err="1"/>
              <a:t>praksisnær</a:t>
            </a:r>
            <a:r>
              <a:rPr lang="nb-NO" sz="2400" dirty="0"/>
              <a:t>.</a:t>
            </a:r>
          </a:p>
          <a:p>
            <a:r>
              <a:rPr lang="nb-NO" sz="2400" dirty="0"/>
              <a:t>-fagsamlinger for lærere som er tilknyttet ordningen</a:t>
            </a:r>
          </a:p>
          <a:p>
            <a:r>
              <a:rPr lang="nb-NO" sz="2400" dirty="0"/>
              <a:t>-bruker gjesteforelesere fra praksisfeltet i undervisningen</a:t>
            </a:r>
          </a:p>
          <a:p>
            <a:r>
              <a:rPr lang="nb-NO" sz="2400" dirty="0"/>
              <a:t>-forskningsprosjekter (med stipend) knyttet til </a:t>
            </a:r>
            <a:r>
              <a:rPr lang="nb-NO" sz="2400" dirty="0" err="1"/>
              <a:t>Rekom</a:t>
            </a:r>
            <a:r>
              <a:rPr lang="nb-NO" sz="2400" dirty="0"/>
              <a:t>-arbeid</a:t>
            </a:r>
          </a:p>
          <a:p>
            <a:r>
              <a:rPr lang="nb-NO" sz="2400" dirty="0"/>
              <a:t>-bedre forankret i ledelsen ved UH</a:t>
            </a:r>
          </a:p>
          <a:p>
            <a:r>
              <a:rPr lang="nb-NO" sz="2400" dirty="0"/>
              <a:t>-tatt med tema det er arbeidet med i </a:t>
            </a:r>
            <a:r>
              <a:rPr lang="nb-NO" sz="2400" dirty="0" err="1"/>
              <a:t>Rekom</a:t>
            </a:r>
            <a:r>
              <a:rPr lang="nb-NO" sz="2400" dirty="0"/>
              <a:t> (eks: digital praksis) inn i undervisninga.</a:t>
            </a:r>
          </a:p>
          <a:p>
            <a:r>
              <a:rPr lang="nb-NO" sz="2400" dirty="0"/>
              <a:t>-veiledet masterstudenter inn i mot prosjekter som er praksisnære og relevante</a:t>
            </a:r>
          </a:p>
          <a:p>
            <a:endParaRPr lang="nb-NO" sz="2400" dirty="0"/>
          </a:p>
          <a:p>
            <a:endParaRPr lang="nb-NO" sz="2400" dirty="0"/>
          </a:p>
        </p:txBody>
      </p:sp>
      <p:sp>
        <p:nvSpPr>
          <p:cNvPr id="6" name="Tittel 1">
            <a:extLst>
              <a:ext uri="{FF2B5EF4-FFF2-40B4-BE49-F238E27FC236}">
                <a16:creationId xmlns:a16="http://schemas.microsoft.com/office/drawing/2014/main" id="{47B46189-8C23-712C-EC51-828F8F01A1E1}"/>
              </a:ext>
            </a:extLst>
          </p:cNvPr>
          <p:cNvSpPr>
            <a:spLocks noGrp="1"/>
          </p:cNvSpPr>
          <p:nvPr>
            <p:ph type="title"/>
          </p:nvPr>
        </p:nvSpPr>
        <p:spPr>
          <a:xfrm>
            <a:off x="798236" y="1547828"/>
            <a:ext cx="10080625" cy="1077913"/>
          </a:xfrm>
        </p:spPr>
        <p:txBody>
          <a:bodyPr/>
          <a:lstStyle/>
          <a:p>
            <a:br>
              <a:rPr lang="nb-NO" dirty="0"/>
            </a:br>
            <a:r>
              <a:rPr lang="nb-NO" sz="2800" dirty="0">
                <a:solidFill>
                  <a:schemeClr val="bg1"/>
                </a:solidFill>
              </a:rPr>
              <a:t>Sak 10/23	  Presentasjon av rapporteringen fra Trøndelag for 2022 </a:t>
            </a:r>
            <a:br>
              <a:rPr lang="nb-NO" dirty="0">
                <a:solidFill>
                  <a:schemeClr val="bg1"/>
                </a:solidFill>
              </a:rPr>
            </a:br>
            <a:br>
              <a:rPr lang="nb-NO" dirty="0">
                <a:solidFill>
                  <a:schemeClr val="bg1"/>
                </a:solidFill>
              </a:rPr>
            </a:br>
            <a:endParaRPr lang="nb-NO" dirty="0">
              <a:solidFill>
                <a:schemeClr val="bg1"/>
              </a:solidFill>
            </a:endParaRPr>
          </a:p>
        </p:txBody>
      </p:sp>
    </p:spTree>
    <p:extLst>
      <p:ext uri="{BB962C8B-B14F-4D97-AF65-F5344CB8AC3E}">
        <p14:creationId xmlns:p14="http://schemas.microsoft.com/office/powerpoint/2010/main" val="17224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0F6338F-FD24-A7AF-5D2D-F87097A95956}"/>
              </a:ext>
            </a:extLst>
          </p:cNvPr>
          <p:cNvSpPr>
            <a:spLocks noGrp="1"/>
          </p:cNvSpPr>
          <p:nvPr>
            <p:ph type="body" sz="quarter" idx="11"/>
          </p:nvPr>
        </p:nvSpPr>
        <p:spPr>
          <a:xfrm>
            <a:off x="356359" y="2462437"/>
            <a:ext cx="11835641" cy="4095118"/>
          </a:xfrm>
        </p:spPr>
        <p:txBody>
          <a:bodyPr>
            <a:normAutofit fontScale="92500"/>
          </a:bodyPr>
          <a:lstStyle/>
          <a:p>
            <a:r>
              <a:rPr lang="nb-NO" sz="2400" b="1" dirty="0"/>
              <a:t>Beskriv sammenhenger mellom kompetansetiltak:</a:t>
            </a:r>
          </a:p>
          <a:p>
            <a:endParaRPr lang="nb-NO" sz="2400" b="1" dirty="0"/>
          </a:p>
          <a:p>
            <a:r>
              <a:rPr lang="nb-NO" sz="2400" dirty="0"/>
              <a:t>-</a:t>
            </a:r>
            <a:r>
              <a:rPr lang="nb-NO" sz="2400" dirty="0" err="1"/>
              <a:t>Rekom</a:t>
            </a:r>
            <a:r>
              <a:rPr lang="nb-NO" sz="2400" dirty="0"/>
              <a:t> og KL består av et felles nettverk for barnehage; gir god samhandling og rammer for videre      kompetanseheving</a:t>
            </a:r>
          </a:p>
          <a:p>
            <a:r>
              <a:rPr lang="nb-NO" sz="2400" dirty="0"/>
              <a:t>-Arbeid med å omorganisere </a:t>
            </a:r>
            <a:r>
              <a:rPr lang="nb-NO" sz="2400" dirty="0" err="1"/>
              <a:t>spespedhjelp</a:t>
            </a:r>
            <a:r>
              <a:rPr lang="nb-NO" sz="2400" dirty="0"/>
              <a:t> i </a:t>
            </a:r>
            <a:r>
              <a:rPr lang="nb-NO" sz="2400" dirty="0" err="1"/>
              <a:t>bhg</a:t>
            </a:r>
            <a:r>
              <a:rPr lang="nb-NO" sz="2400" dirty="0"/>
              <a:t>, </a:t>
            </a:r>
            <a:r>
              <a:rPr lang="nb-NO" sz="2400" dirty="0" err="1"/>
              <a:t>Rekom</a:t>
            </a:r>
            <a:r>
              <a:rPr lang="nb-NO" sz="2400" dirty="0"/>
              <a:t> og KL, omfatter </a:t>
            </a:r>
            <a:r>
              <a:rPr lang="nb-NO" sz="2400" dirty="0" err="1"/>
              <a:t>bhg</a:t>
            </a:r>
            <a:r>
              <a:rPr lang="nb-NO" sz="2400" dirty="0"/>
              <a:t>, PPT, UH</a:t>
            </a:r>
          </a:p>
          <a:p>
            <a:r>
              <a:rPr lang="nb-NO" sz="2400" dirty="0"/>
              <a:t>-Ser </a:t>
            </a:r>
            <a:r>
              <a:rPr lang="nb-NO" sz="2400" dirty="0" err="1"/>
              <a:t>Dekom</a:t>
            </a:r>
            <a:r>
              <a:rPr lang="nb-NO" sz="2400" dirty="0"/>
              <a:t> og </a:t>
            </a:r>
            <a:r>
              <a:rPr lang="nb-NO" sz="2400" dirty="0" err="1"/>
              <a:t>Rekom</a:t>
            </a:r>
            <a:r>
              <a:rPr lang="nb-NO" sz="2400" dirty="0"/>
              <a:t> i sammenheng; det jobbes med ledelse og profesjonelle læringsfelleskap</a:t>
            </a:r>
          </a:p>
          <a:p>
            <a:r>
              <a:rPr lang="nb-NO" sz="2400" dirty="0"/>
              <a:t>-det jobbes mer bevisst med inkluderende praksiser og godt psykososialt barnehagemiljø, med PPT og barnehagene</a:t>
            </a:r>
          </a:p>
          <a:p>
            <a:r>
              <a:rPr lang="nb-NO" sz="2400" dirty="0"/>
              <a:t>-Inkluderingsanalysen sammen med </a:t>
            </a:r>
            <a:r>
              <a:rPr lang="nb-NO" sz="2400" dirty="0" err="1"/>
              <a:t>PPt</a:t>
            </a:r>
            <a:r>
              <a:rPr lang="nb-NO" sz="2400" dirty="0"/>
              <a:t>, og ser </a:t>
            </a:r>
            <a:r>
              <a:rPr lang="nb-NO" sz="2400" dirty="0" err="1"/>
              <a:t>bhg</a:t>
            </a:r>
            <a:r>
              <a:rPr lang="nb-NO" sz="2400" dirty="0"/>
              <a:t>, skole og </a:t>
            </a:r>
            <a:r>
              <a:rPr lang="nb-NO" sz="2400" dirty="0" err="1"/>
              <a:t>PPt</a:t>
            </a:r>
            <a:r>
              <a:rPr lang="nb-NO" sz="2400" dirty="0"/>
              <a:t> i en sammenheng her</a:t>
            </a:r>
          </a:p>
          <a:p>
            <a:endParaRPr lang="nb-NO" sz="2400" dirty="0"/>
          </a:p>
        </p:txBody>
      </p:sp>
      <p:sp>
        <p:nvSpPr>
          <p:cNvPr id="6" name="Tittel 1">
            <a:extLst>
              <a:ext uri="{FF2B5EF4-FFF2-40B4-BE49-F238E27FC236}">
                <a16:creationId xmlns:a16="http://schemas.microsoft.com/office/drawing/2014/main" id="{AEA4802F-5312-8892-6073-E4DEB1158471}"/>
              </a:ext>
            </a:extLst>
          </p:cNvPr>
          <p:cNvSpPr>
            <a:spLocks noGrp="1"/>
          </p:cNvSpPr>
          <p:nvPr>
            <p:ph type="title"/>
          </p:nvPr>
        </p:nvSpPr>
        <p:spPr>
          <a:xfrm>
            <a:off x="940278" y="1609972"/>
            <a:ext cx="10080625" cy="1077913"/>
          </a:xfrm>
        </p:spPr>
        <p:txBody>
          <a:bodyPr/>
          <a:lstStyle/>
          <a:p>
            <a:br>
              <a:rPr lang="nb-NO" dirty="0"/>
            </a:br>
            <a:r>
              <a:rPr lang="nb-NO" sz="2800" dirty="0">
                <a:solidFill>
                  <a:schemeClr val="bg1"/>
                </a:solidFill>
              </a:rPr>
              <a:t>Sak 10/23	  Presentasjon av rapporteringen fra Trøndelag for 2022 </a:t>
            </a:r>
            <a:br>
              <a:rPr lang="nb-NO" dirty="0">
                <a:solidFill>
                  <a:schemeClr val="bg1"/>
                </a:solidFill>
              </a:rPr>
            </a:br>
            <a:br>
              <a:rPr lang="nb-NO" dirty="0">
                <a:solidFill>
                  <a:schemeClr val="bg1"/>
                </a:solidFill>
              </a:rPr>
            </a:br>
            <a:endParaRPr lang="nb-NO" dirty="0">
              <a:solidFill>
                <a:schemeClr val="bg1"/>
              </a:solidFill>
            </a:endParaRPr>
          </a:p>
        </p:txBody>
      </p:sp>
    </p:spTree>
    <p:extLst>
      <p:ext uri="{BB962C8B-B14F-4D97-AF65-F5344CB8AC3E}">
        <p14:creationId xmlns:p14="http://schemas.microsoft.com/office/powerpoint/2010/main" val="96541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0F6338F-FD24-A7AF-5D2D-F87097A95956}"/>
              </a:ext>
            </a:extLst>
          </p:cNvPr>
          <p:cNvSpPr>
            <a:spLocks noGrp="1"/>
          </p:cNvSpPr>
          <p:nvPr>
            <p:ph type="body" sz="quarter" idx="11"/>
          </p:nvPr>
        </p:nvSpPr>
        <p:spPr>
          <a:xfrm>
            <a:off x="601245" y="2634618"/>
            <a:ext cx="10515247" cy="3136307"/>
          </a:xfrm>
        </p:spPr>
        <p:txBody>
          <a:bodyPr>
            <a:normAutofit lnSpcReduction="10000"/>
          </a:bodyPr>
          <a:lstStyle/>
          <a:p>
            <a:r>
              <a:rPr lang="nb-NO" sz="2400" b="1" dirty="0"/>
              <a:t>Suksesskriterier og gode grep i tiltaket:</a:t>
            </a:r>
          </a:p>
          <a:p>
            <a:endParaRPr lang="nb-NO" sz="2400" b="1" dirty="0"/>
          </a:p>
          <a:p>
            <a:r>
              <a:rPr lang="nb-NO" sz="2400" dirty="0"/>
              <a:t>-</a:t>
            </a:r>
            <a:r>
              <a:rPr lang="nb-NO" sz="2400" u="sng" dirty="0"/>
              <a:t>lederstøtte</a:t>
            </a:r>
            <a:r>
              <a:rPr lang="nb-NO" sz="2400" dirty="0"/>
              <a:t> er prioritert og vi ser at da lykkes vi med tiltakene våre</a:t>
            </a:r>
          </a:p>
          <a:p>
            <a:r>
              <a:rPr lang="nb-NO" sz="2400" dirty="0"/>
              <a:t>-der </a:t>
            </a:r>
            <a:r>
              <a:rPr lang="nb-NO" sz="2400" u="sng" dirty="0"/>
              <a:t>UH er inne å observerer/er tett på barnehagen</a:t>
            </a:r>
            <a:r>
              <a:rPr lang="nb-NO" sz="2400" dirty="0"/>
              <a:t>; gir en veldig god støtte til utviklingsarbeidet</a:t>
            </a:r>
          </a:p>
          <a:p>
            <a:r>
              <a:rPr lang="nb-NO" sz="2400" dirty="0"/>
              <a:t>-løfter fram samarbeidet mellom barnehagene og </a:t>
            </a:r>
            <a:r>
              <a:rPr lang="nb-NO" sz="2400" dirty="0" err="1"/>
              <a:t>PPt</a:t>
            </a:r>
            <a:r>
              <a:rPr lang="nb-NO" sz="2400" dirty="0"/>
              <a:t>, der de ser </a:t>
            </a:r>
            <a:r>
              <a:rPr lang="nb-NO" sz="2400" u="sng" dirty="0"/>
              <a:t>allmennpedagogikk og spesialpedagogikk i sammenheng</a:t>
            </a:r>
          </a:p>
        </p:txBody>
      </p:sp>
      <p:sp>
        <p:nvSpPr>
          <p:cNvPr id="6" name="Tittel 1">
            <a:extLst>
              <a:ext uri="{FF2B5EF4-FFF2-40B4-BE49-F238E27FC236}">
                <a16:creationId xmlns:a16="http://schemas.microsoft.com/office/drawing/2014/main" id="{387DF077-8C16-885C-B295-B9236A774752}"/>
              </a:ext>
            </a:extLst>
          </p:cNvPr>
          <p:cNvSpPr>
            <a:spLocks noGrp="1"/>
          </p:cNvSpPr>
          <p:nvPr>
            <p:ph type="title"/>
          </p:nvPr>
        </p:nvSpPr>
        <p:spPr>
          <a:xfrm>
            <a:off x="771602" y="1556705"/>
            <a:ext cx="10080625" cy="1077913"/>
          </a:xfrm>
        </p:spPr>
        <p:txBody>
          <a:bodyPr/>
          <a:lstStyle/>
          <a:p>
            <a:br>
              <a:rPr lang="nb-NO" dirty="0"/>
            </a:br>
            <a:r>
              <a:rPr lang="nb-NO" sz="2800" dirty="0">
                <a:solidFill>
                  <a:schemeClr val="bg1"/>
                </a:solidFill>
              </a:rPr>
              <a:t>Sak 10/23	  Presentasjon av rapporteringen fra Trøndelag for 2022 </a:t>
            </a:r>
            <a:br>
              <a:rPr lang="nb-NO" dirty="0">
                <a:solidFill>
                  <a:schemeClr val="bg1"/>
                </a:solidFill>
              </a:rPr>
            </a:br>
            <a:br>
              <a:rPr lang="nb-NO" dirty="0">
                <a:solidFill>
                  <a:schemeClr val="bg1"/>
                </a:solidFill>
              </a:rPr>
            </a:br>
            <a:endParaRPr lang="nb-NO" dirty="0">
              <a:solidFill>
                <a:schemeClr val="bg1"/>
              </a:solidFill>
            </a:endParaRPr>
          </a:p>
        </p:txBody>
      </p:sp>
    </p:spTree>
    <p:extLst>
      <p:ext uri="{BB962C8B-B14F-4D97-AF65-F5344CB8AC3E}">
        <p14:creationId xmlns:p14="http://schemas.microsoft.com/office/powerpoint/2010/main" val="315492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B59342-7EAB-A88B-C191-159918745428}"/>
              </a:ext>
            </a:extLst>
          </p:cNvPr>
          <p:cNvSpPr>
            <a:spLocks noGrp="1"/>
          </p:cNvSpPr>
          <p:nvPr>
            <p:ph type="title"/>
          </p:nvPr>
        </p:nvSpPr>
        <p:spPr>
          <a:xfrm>
            <a:off x="1055688" y="873125"/>
            <a:ext cx="11136312" cy="1077209"/>
          </a:xfrm>
        </p:spPr>
        <p:txBody>
          <a:bodyPr/>
          <a:lstStyle/>
          <a:p>
            <a:r>
              <a:rPr lang="nb-NO" dirty="0">
                <a:solidFill>
                  <a:schemeClr val="bg1"/>
                </a:solidFill>
              </a:rPr>
              <a:t>Sak 11/23      Rekruttering</a:t>
            </a:r>
          </a:p>
        </p:txBody>
      </p:sp>
      <p:sp>
        <p:nvSpPr>
          <p:cNvPr id="4" name="Plassholder for tekst 2">
            <a:extLst>
              <a:ext uri="{FF2B5EF4-FFF2-40B4-BE49-F238E27FC236}">
                <a16:creationId xmlns:a16="http://schemas.microsoft.com/office/drawing/2014/main" id="{52C0C230-DA06-AC13-9462-733507302821}"/>
              </a:ext>
            </a:extLst>
          </p:cNvPr>
          <p:cNvSpPr txBox="1">
            <a:spLocks/>
          </p:cNvSpPr>
          <p:nvPr/>
        </p:nvSpPr>
        <p:spPr>
          <a:xfrm>
            <a:off x="861133" y="2948713"/>
            <a:ext cx="9961541" cy="1254798"/>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Hva kan gjøres for å øke rekrutteringa til barnehagelæreutdanninga og barnehagelæreryrker i Trøndelag?</a:t>
            </a:r>
          </a:p>
          <a:p>
            <a:endParaRPr lang="nb-NO" dirty="0"/>
          </a:p>
        </p:txBody>
      </p:sp>
    </p:spTree>
    <p:extLst>
      <p:ext uri="{BB962C8B-B14F-4D97-AF65-F5344CB8AC3E}">
        <p14:creationId xmlns:p14="http://schemas.microsoft.com/office/powerpoint/2010/main" val="392619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B59342-7EAB-A88B-C191-159918745428}"/>
              </a:ext>
            </a:extLst>
          </p:cNvPr>
          <p:cNvSpPr>
            <a:spLocks noGrp="1"/>
          </p:cNvSpPr>
          <p:nvPr>
            <p:ph type="title"/>
          </p:nvPr>
        </p:nvSpPr>
        <p:spPr>
          <a:xfrm>
            <a:off x="1055688" y="873125"/>
            <a:ext cx="11136312" cy="1077209"/>
          </a:xfrm>
        </p:spPr>
        <p:txBody>
          <a:bodyPr/>
          <a:lstStyle/>
          <a:p>
            <a:r>
              <a:rPr lang="nb-NO" dirty="0">
                <a:solidFill>
                  <a:schemeClr val="bg1"/>
                </a:solidFill>
              </a:rPr>
              <a:t>Sak 12/23    </a:t>
            </a:r>
            <a:r>
              <a:rPr lang="nb-NO" sz="2800" dirty="0">
                <a:solidFill>
                  <a:schemeClr val="bg1"/>
                </a:solidFill>
              </a:rPr>
              <a:t>Individuelle tiltak, knytta opp mot rekruttering (30%èn)</a:t>
            </a:r>
            <a:br>
              <a:rPr lang="nb-NO" dirty="0"/>
            </a:br>
            <a:endParaRPr lang="nb-NO" dirty="0">
              <a:solidFill>
                <a:schemeClr val="bg1"/>
              </a:solidFill>
            </a:endParaRPr>
          </a:p>
        </p:txBody>
      </p:sp>
      <p:sp>
        <p:nvSpPr>
          <p:cNvPr id="3" name="Plassholder for tekst 2">
            <a:extLst>
              <a:ext uri="{FF2B5EF4-FFF2-40B4-BE49-F238E27FC236}">
                <a16:creationId xmlns:a16="http://schemas.microsoft.com/office/drawing/2014/main" id="{17106B2D-857E-077F-B659-D8ABD0658540}"/>
              </a:ext>
            </a:extLst>
          </p:cNvPr>
          <p:cNvSpPr>
            <a:spLocks noGrp="1"/>
          </p:cNvSpPr>
          <p:nvPr>
            <p:ph type="body" sz="quarter" idx="11"/>
          </p:nvPr>
        </p:nvSpPr>
        <p:spPr>
          <a:xfrm>
            <a:off x="861134" y="2288266"/>
            <a:ext cx="10575690" cy="4221715"/>
          </a:xfrm>
        </p:spPr>
        <p:txBody>
          <a:bodyPr>
            <a:normAutofit/>
          </a:bodyPr>
          <a:lstStyle/>
          <a:p>
            <a:r>
              <a:rPr lang="nb-NO" sz="2000" b="1" dirty="0"/>
              <a:t>Hvordan kan vi innrette midlene til lokal prioritering, for å øke antall barnehagelærere der det er mangel?</a:t>
            </a:r>
          </a:p>
          <a:p>
            <a:endParaRPr lang="nb-NO" sz="2000" dirty="0"/>
          </a:p>
          <a:p>
            <a:r>
              <a:rPr lang="nb-NO" sz="2000" dirty="0"/>
              <a:t>Vi har brukt </a:t>
            </a:r>
            <a:r>
              <a:rPr lang="nb-NO" sz="2000" dirty="0" err="1"/>
              <a:t>ca</a:t>
            </a:r>
            <a:r>
              <a:rPr lang="nb-NO" sz="2000" dirty="0"/>
              <a:t> 12% av de 30%-ene av midler for 2023.</a:t>
            </a:r>
          </a:p>
          <a:p>
            <a:r>
              <a:rPr lang="nb-NO" sz="2000" dirty="0"/>
              <a:t>- </a:t>
            </a:r>
            <a:r>
              <a:rPr lang="nb-NO" sz="2000" dirty="0" err="1"/>
              <a:t>ca</a:t>
            </a:r>
            <a:r>
              <a:rPr lang="nb-NO" sz="2000" dirty="0"/>
              <a:t> 1,2 </a:t>
            </a:r>
            <a:r>
              <a:rPr lang="nb-NO" sz="2000" dirty="0" err="1"/>
              <a:t>mill</a:t>
            </a:r>
            <a:r>
              <a:rPr lang="nb-NO" sz="2000" dirty="0"/>
              <a:t> til ABLU med samisk profil.</a:t>
            </a:r>
          </a:p>
          <a:p>
            <a:r>
              <a:rPr lang="nb-NO" sz="2000" dirty="0"/>
              <a:t>- noen nettverk har brukt 30%-en til de som går deltids barnehagelærerutdanning.</a:t>
            </a:r>
          </a:p>
          <a:p>
            <a:r>
              <a:rPr lang="nb-NO" sz="2000" dirty="0"/>
              <a:t> </a:t>
            </a:r>
          </a:p>
          <a:p>
            <a:r>
              <a:rPr lang="nb-NO" sz="2000" dirty="0"/>
              <a:t>Kompetansestrategien sier at: </a:t>
            </a:r>
            <a:r>
              <a:rPr lang="nb-NO" sz="2000" i="1" dirty="0"/>
              <a:t>Tilretteleggingsmidler for lokal prioritering inngår i regional ordning for kompetanseutvikling. Tildeling av disse midlene skal vurderes av samarbeidsforum ut fra lokale behov. I fylker der det er mangel på barnehagelærere benyttes midlene fortrinnsvis til å støtte opp om deltakelse på ABLU eller annen deltidsbarnehagelærerutdanning. </a:t>
            </a:r>
          </a:p>
          <a:p>
            <a:endParaRPr lang="nb-NO" sz="2000" dirty="0"/>
          </a:p>
        </p:txBody>
      </p:sp>
    </p:spTree>
    <p:extLst>
      <p:ext uri="{BB962C8B-B14F-4D97-AF65-F5344CB8AC3E}">
        <p14:creationId xmlns:p14="http://schemas.microsoft.com/office/powerpoint/2010/main" val="424659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A5FFC3-7226-9517-C41B-83974B289E57}"/>
              </a:ext>
            </a:extLst>
          </p:cNvPr>
          <p:cNvSpPr>
            <a:spLocks noGrp="1"/>
          </p:cNvSpPr>
          <p:nvPr>
            <p:ph type="title"/>
          </p:nvPr>
        </p:nvSpPr>
        <p:spPr/>
        <p:txBody>
          <a:bodyPr/>
          <a:lstStyle/>
          <a:p>
            <a:r>
              <a:rPr lang="nb-NO" dirty="0">
                <a:solidFill>
                  <a:schemeClr val="bg1"/>
                </a:solidFill>
              </a:rPr>
              <a:t>Sak 12/23  Individuelle tiltak</a:t>
            </a:r>
          </a:p>
        </p:txBody>
      </p:sp>
      <p:sp>
        <p:nvSpPr>
          <p:cNvPr id="3" name="Plassholder for tekst 2">
            <a:extLst>
              <a:ext uri="{FF2B5EF4-FFF2-40B4-BE49-F238E27FC236}">
                <a16:creationId xmlns:a16="http://schemas.microsoft.com/office/drawing/2014/main" id="{B99FD6BA-D8E0-DB8B-FD4A-F5BB80A2B6F6}"/>
              </a:ext>
            </a:extLst>
          </p:cNvPr>
          <p:cNvSpPr>
            <a:spLocks noGrp="1"/>
          </p:cNvSpPr>
          <p:nvPr>
            <p:ph type="body" sz="quarter" idx="11"/>
          </p:nvPr>
        </p:nvSpPr>
        <p:spPr>
          <a:xfrm>
            <a:off x="395785" y="2634018"/>
            <a:ext cx="11464119" cy="4507561"/>
          </a:xfrm>
        </p:spPr>
        <p:txBody>
          <a:bodyPr/>
          <a:lstStyle/>
          <a:p>
            <a:r>
              <a:rPr lang="nb-NO" b="1" dirty="0"/>
              <a:t>Forslag til vedtak:</a:t>
            </a:r>
          </a:p>
          <a:p>
            <a:r>
              <a:rPr lang="nb-NO" dirty="0"/>
              <a:t>Det skal prioriteres å bruke 30% av midlene til å øke barnehagelærermangelen i fylket, ved å tildele midler til de som tar barnehagelærerutdanning via </a:t>
            </a:r>
            <a:r>
              <a:rPr lang="nb-NO" dirty="0" err="1"/>
              <a:t>deltids-og</a:t>
            </a:r>
            <a:r>
              <a:rPr lang="nb-NO" dirty="0"/>
              <a:t> nettbaserte studier og arbeidsplassbaserte studier. </a:t>
            </a:r>
          </a:p>
          <a:p>
            <a:endParaRPr lang="nb-NO" dirty="0"/>
          </a:p>
        </p:txBody>
      </p:sp>
    </p:spTree>
    <p:extLst>
      <p:ext uri="{BB962C8B-B14F-4D97-AF65-F5344CB8AC3E}">
        <p14:creationId xmlns:p14="http://schemas.microsoft.com/office/powerpoint/2010/main" val="83845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B59342-7EAB-A88B-C191-159918745428}"/>
              </a:ext>
            </a:extLst>
          </p:cNvPr>
          <p:cNvSpPr>
            <a:spLocks noGrp="1"/>
          </p:cNvSpPr>
          <p:nvPr>
            <p:ph type="title"/>
          </p:nvPr>
        </p:nvSpPr>
        <p:spPr>
          <a:xfrm>
            <a:off x="1055688" y="873125"/>
            <a:ext cx="11136312" cy="1077209"/>
          </a:xfrm>
        </p:spPr>
        <p:txBody>
          <a:bodyPr/>
          <a:lstStyle/>
          <a:p>
            <a:r>
              <a:rPr lang="nb-NO" dirty="0">
                <a:solidFill>
                  <a:schemeClr val="bg1"/>
                </a:solidFill>
              </a:rPr>
              <a:t>Sak 13/23      Fellestiltak</a:t>
            </a:r>
          </a:p>
        </p:txBody>
      </p:sp>
      <p:sp>
        <p:nvSpPr>
          <p:cNvPr id="3" name="Plassholder for tekst 2">
            <a:extLst>
              <a:ext uri="{FF2B5EF4-FFF2-40B4-BE49-F238E27FC236}">
                <a16:creationId xmlns:a16="http://schemas.microsoft.com/office/drawing/2014/main" id="{17106B2D-857E-077F-B659-D8ABD0658540}"/>
              </a:ext>
            </a:extLst>
          </p:cNvPr>
          <p:cNvSpPr>
            <a:spLocks noGrp="1"/>
          </p:cNvSpPr>
          <p:nvPr>
            <p:ph type="body" sz="quarter" idx="11"/>
          </p:nvPr>
        </p:nvSpPr>
        <p:spPr>
          <a:xfrm>
            <a:off x="584299" y="3019927"/>
            <a:ext cx="6350424" cy="4144259"/>
          </a:xfrm>
        </p:spPr>
        <p:txBody>
          <a:bodyPr>
            <a:normAutofit/>
          </a:bodyPr>
          <a:lstStyle/>
          <a:p>
            <a:r>
              <a:rPr lang="nb-NO" dirty="0"/>
              <a:t>Evaluering av MIB</a:t>
            </a:r>
          </a:p>
          <a:p>
            <a:endParaRPr lang="nb-NO" dirty="0"/>
          </a:p>
          <a:p>
            <a:r>
              <a:rPr lang="nb-NO" dirty="0"/>
              <a:t>Evaluering av samisk språk og kultur</a:t>
            </a:r>
          </a:p>
          <a:p>
            <a:endParaRPr lang="nb-NO" dirty="0"/>
          </a:p>
          <a:p>
            <a:pPr marL="457200" indent="-457200">
              <a:buFontTx/>
              <a:buChar char="-"/>
            </a:pPr>
            <a:r>
              <a:rPr lang="nb-NO" dirty="0"/>
              <a:t>Hvor er vi nå, og planer fremover.</a:t>
            </a:r>
          </a:p>
        </p:txBody>
      </p:sp>
      <p:pic>
        <p:nvPicPr>
          <p:cNvPr id="4" name="Bilde 3">
            <a:extLst>
              <a:ext uri="{FF2B5EF4-FFF2-40B4-BE49-F238E27FC236}">
                <a16:creationId xmlns:a16="http://schemas.microsoft.com/office/drawing/2014/main" id="{904CBE06-D5AB-00B6-2753-04CD486449DA}"/>
              </a:ext>
            </a:extLst>
          </p:cNvPr>
          <p:cNvPicPr>
            <a:picLocks noChangeAspect="1"/>
          </p:cNvPicPr>
          <p:nvPr/>
        </p:nvPicPr>
        <p:blipFill>
          <a:blip r:embed="rId3"/>
          <a:stretch>
            <a:fillRect/>
          </a:stretch>
        </p:blipFill>
        <p:spPr>
          <a:xfrm>
            <a:off x="7407965" y="3265488"/>
            <a:ext cx="3809999" cy="2719387"/>
          </a:xfrm>
          <a:prstGeom prst="rect">
            <a:avLst/>
          </a:prstGeom>
          <a:ln>
            <a:noFill/>
          </a:ln>
          <a:effectLst>
            <a:softEdge rad="112500"/>
          </a:effectLst>
        </p:spPr>
      </p:pic>
    </p:spTree>
    <p:extLst>
      <p:ext uri="{BB962C8B-B14F-4D97-AF65-F5344CB8AC3E}">
        <p14:creationId xmlns:p14="http://schemas.microsoft.com/office/powerpoint/2010/main" val="29228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10A5D6B9-741F-F1F8-A83B-E7BF58CD31C1}"/>
              </a:ext>
            </a:extLst>
          </p:cNvPr>
          <p:cNvGraphicFramePr>
            <a:graphicFrameLocks noGrp="1"/>
          </p:cNvGraphicFramePr>
          <p:nvPr>
            <p:extLst>
              <p:ext uri="{D42A27DB-BD31-4B8C-83A1-F6EECF244321}">
                <p14:modId xmlns:p14="http://schemas.microsoft.com/office/powerpoint/2010/main" val="408545778"/>
              </p:ext>
            </p:extLst>
          </p:nvPr>
        </p:nvGraphicFramePr>
        <p:xfrm>
          <a:off x="2101755" y="2047164"/>
          <a:ext cx="6359858" cy="4686000"/>
        </p:xfrm>
        <a:graphic>
          <a:graphicData uri="http://schemas.openxmlformats.org/drawingml/2006/table">
            <a:tbl>
              <a:tblPr firstRow="1" firstCol="1" bandRow="1"/>
              <a:tblGrid>
                <a:gridCol w="2866030">
                  <a:extLst>
                    <a:ext uri="{9D8B030D-6E8A-4147-A177-3AD203B41FA5}">
                      <a16:colId xmlns:a16="http://schemas.microsoft.com/office/drawing/2014/main" val="4224547498"/>
                    </a:ext>
                  </a:extLst>
                </a:gridCol>
                <a:gridCol w="3493828">
                  <a:extLst>
                    <a:ext uri="{9D8B030D-6E8A-4147-A177-3AD203B41FA5}">
                      <a16:colId xmlns:a16="http://schemas.microsoft.com/office/drawing/2014/main" val="381805165"/>
                    </a:ext>
                  </a:extLst>
                </a:gridCol>
              </a:tblGrid>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Nettverk/organisasjon</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Navn </a:t>
                      </a:r>
                      <a:endParaRPr lang="en-US"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216568027"/>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Statsforvalteren i Trøndelag</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Berit Sunnset og Cecilie Halland </a:t>
                      </a:r>
                      <a:endParaRPr lang="en-US"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78874557"/>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Trondheim/Malvik kompetansenettverk</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Anne Kirsti Welde og Ann-Kristin Aalberg</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33618499"/>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Fosen kompetansenettverk</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Gørill Dønheim-Nilsen</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06511137"/>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Gauldal kompetansenettverk</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Hilde Brandegg</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19335169"/>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Trøndelag sørvest kompetansenettverk</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Robert Øyum-Jakobsen</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59839278"/>
                  </a:ext>
                </a:extLst>
              </a:tr>
              <a:tr h="187440">
                <a:tc>
                  <a:txBody>
                    <a:bodyPr/>
                    <a:lstStyle/>
                    <a:p>
                      <a:pPr algn="l" fontAlgn="t">
                        <a:lnSpc>
                          <a:spcPct val="107000"/>
                        </a:lnSpc>
                        <a:spcBef>
                          <a:spcPts val="0"/>
                        </a:spcBef>
                        <a:spcAft>
                          <a:spcPts val="800"/>
                        </a:spcAft>
                      </a:pPr>
                      <a:r>
                        <a:rPr lang="nb-NO" sz="1000" b="0" i="0" u="none" strike="noStrike"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Midtre Namdal kompetansenettverk</a:t>
                      </a:r>
                      <a:endParaRPr lang="nb-NO" sz="2100" b="0" i="0" u="none" strike="noStrike" dirty="0">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Marthe Hatland</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55022806"/>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Indre Namdal kompetansenettverk</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Eva Bruvoll Bach</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6854842"/>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Verdal/Levanger kompetansenettverk</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Anne Haugskott Bjugan</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60240180"/>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Innherred kompetansenettverk</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Heidi Ruth Alstad </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23502803"/>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Værnes kompetansenettverk</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Tove Furunes</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23291980"/>
                  </a:ext>
                </a:extLst>
              </a:tr>
              <a:tr h="187440">
                <a:tc>
                  <a:txBody>
                    <a:bodyPr/>
                    <a:lstStyle/>
                    <a:p>
                      <a:pPr algn="l" fontAlgn="t">
                        <a:lnSpc>
                          <a:spcPct val="107000"/>
                        </a:lnSpc>
                        <a:spcBef>
                          <a:spcPts val="0"/>
                        </a:spcBef>
                        <a:spcAft>
                          <a:spcPts val="800"/>
                        </a:spcAft>
                      </a:pPr>
                      <a:r>
                        <a:rPr lang="nb-NO" sz="1000" b="0" i="0" u="none" strike="noStrike"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Ytre Namdal kompetansenettverk</a:t>
                      </a:r>
                      <a:endParaRPr lang="nb-NO" sz="2100" b="0" i="0" u="none" strike="noStrike" dirty="0">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Kitt Sagmo</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93686084"/>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Private barnehager</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en-US"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Paal Christian Bjønnes </a:t>
                      </a:r>
                      <a:endParaRPr lang="en-US"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64158857"/>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Nord universitet</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Elin Børve</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88290710"/>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Nord universitet</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Jeanett Pettersen </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07108764"/>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DMMH</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Anne Lise Holmvik</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20102597"/>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DMMH</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Kris Kalkman</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49774274"/>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Utdanningsforbundet </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Ann-Kathrin Mulstad</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86057976"/>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Fagforbundet </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Janne Kristin Bjørnerås</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65739870"/>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KS</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May-Iren Evenmo</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85341053"/>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PBL</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Geoffrey Armstrong</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22943643"/>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Statped</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Svein Harald Nygård</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31519871"/>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PPT</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Tone Dahl</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71998711"/>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PPT</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Ellen Vinne</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38991940"/>
                  </a:ext>
                </a:extLst>
              </a:tr>
              <a:tr h="187440">
                <a:tc>
                  <a:txBody>
                    <a:bodyPr/>
                    <a:lstStyle/>
                    <a:p>
                      <a:pPr algn="l" fontAlgn="t">
                        <a:lnSpc>
                          <a:spcPct val="107000"/>
                        </a:lnSpc>
                        <a:spcBef>
                          <a:spcPts val="0"/>
                        </a:spcBef>
                        <a:spcAft>
                          <a:spcPts val="800"/>
                        </a:spcAft>
                      </a:pPr>
                      <a:r>
                        <a:rPr lang="nb-NO" sz="1000" b="0" i="0" u="none" strike="noStrike">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Sametinget</a:t>
                      </a:r>
                      <a:endParaRPr lang="nb-NO" sz="2100" b="0" i="0" u="none" strike="noStrike">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07000"/>
                        </a:lnSpc>
                        <a:spcBef>
                          <a:spcPts val="0"/>
                        </a:spcBef>
                        <a:spcAft>
                          <a:spcPts val="800"/>
                        </a:spcAft>
                      </a:pPr>
                      <a:r>
                        <a:rPr lang="nb-NO" sz="1000" b="0" i="0" u="none" strike="noStrike"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Anne Jannok Eira  </a:t>
                      </a:r>
                      <a:endParaRPr lang="nb-NO" sz="2100" b="0" i="0" u="none" strike="noStrike" dirty="0">
                        <a:effectLst/>
                        <a:latin typeface="Arial" panose="020B0604020202020204" pitchFamily="34" charset="0"/>
                      </a:endParaRPr>
                    </a:p>
                  </a:txBody>
                  <a:tcPr marL="79246" marR="79246" marT="11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17684480"/>
                  </a:ext>
                </a:extLst>
              </a:tr>
            </a:tbl>
          </a:graphicData>
        </a:graphic>
      </p:graphicFrame>
      <p:sp>
        <p:nvSpPr>
          <p:cNvPr id="5" name="Tittel 1">
            <a:extLst>
              <a:ext uri="{FF2B5EF4-FFF2-40B4-BE49-F238E27FC236}">
                <a16:creationId xmlns:a16="http://schemas.microsoft.com/office/drawing/2014/main" id="{7F8CDF6D-FC68-CADE-E25E-30BB413BE7CA}"/>
              </a:ext>
            </a:extLst>
          </p:cNvPr>
          <p:cNvSpPr>
            <a:spLocks noGrp="1"/>
          </p:cNvSpPr>
          <p:nvPr>
            <p:ph type="title"/>
          </p:nvPr>
        </p:nvSpPr>
        <p:spPr>
          <a:xfrm>
            <a:off x="1055687" y="1508559"/>
            <a:ext cx="10080625" cy="1077209"/>
          </a:xfrm>
        </p:spPr>
        <p:txBody>
          <a:bodyPr/>
          <a:lstStyle/>
          <a:p>
            <a:br>
              <a:rPr lang="nb-NO" dirty="0"/>
            </a:br>
            <a:r>
              <a:rPr lang="nb-NO" sz="3200" dirty="0">
                <a:solidFill>
                  <a:schemeClr val="bg1"/>
                </a:solidFill>
              </a:rPr>
              <a:t>	</a:t>
            </a:r>
            <a:r>
              <a:rPr lang="nb-NO"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Representanter i samarbeidsforum </a:t>
            </a:r>
            <a:r>
              <a:rPr lang="nb-NO"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Rekom</a:t>
            </a:r>
            <a:br>
              <a:rPr lang="nb-NO" dirty="0">
                <a:solidFill>
                  <a:schemeClr val="bg1"/>
                </a:solidFill>
              </a:rPr>
            </a:br>
            <a:br>
              <a:rPr lang="nb-NO" dirty="0">
                <a:solidFill>
                  <a:schemeClr val="bg1"/>
                </a:solidFill>
              </a:rPr>
            </a:br>
            <a:endParaRPr lang="nb-NO" dirty="0">
              <a:solidFill>
                <a:schemeClr val="bg1"/>
              </a:solidFill>
            </a:endParaRPr>
          </a:p>
        </p:txBody>
      </p:sp>
    </p:spTree>
    <p:extLst>
      <p:ext uri="{BB962C8B-B14F-4D97-AF65-F5344CB8AC3E}">
        <p14:creationId xmlns:p14="http://schemas.microsoft.com/office/powerpoint/2010/main" val="3908131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B59342-7EAB-A88B-C191-159918745428}"/>
              </a:ext>
            </a:extLst>
          </p:cNvPr>
          <p:cNvSpPr>
            <a:spLocks noGrp="1"/>
          </p:cNvSpPr>
          <p:nvPr>
            <p:ph type="title"/>
          </p:nvPr>
        </p:nvSpPr>
        <p:spPr>
          <a:xfrm>
            <a:off x="1055688" y="873125"/>
            <a:ext cx="11136312" cy="1077209"/>
          </a:xfrm>
        </p:spPr>
        <p:txBody>
          <a:bodyPr/>
          <a:lstStyle/>
          <a:p>
            <a:r>
              <a:rPr lang="nb-NO" dirty="0">
                <a:solidFill>
                  <a:schemeClr val="bg1"/>
                </a:solidFill>
              </a:rPr>
              <a:t>Sak 14/23</a:t>
            </a:r>
          </a:p>
        </p:txBody>
      </p:sp>
      <p:sp>
        <p:nvSpPr>
          <p:cNvPr id="3" name="Plassholder for tekst 2">
            <a:extLst>
              <a:ext uri="{FF2B5EF4-FFF2-40B4-BE49-F238E27FC236}">
                <a16:creationId xmlns:a16="http://schemas.microsoft.com/office/drawing/2014/main" id="{17106B2D-857E-077F-B659-D8ABD0658540}"/>
              </a:ext>
            </a:extLst>
          </p:cNvPr>
          <p:cNvSpPr>
            <a:spLocks noGrp="1"/>
          </p:cNvSpPr>
          <p:nvPr>
            <p:ph type="body" sz="quarter" idx="11"/>
          </p:nvPr>
        </p:nvSpPr>
        <p:spPr>
          <a:xfrm>
            <a:off x="584299" y="3019927"/>
            <a:ext cx="6350424" cy="4144259"/>
          </a:xfrm>
        </p:spPr>
        <p:txBody>
          <a:bodyPr>
            <a:normAutofit/>
          </a:bodyPr>
          <a:lstStyle/>
          <a:p>
            <a:r>
              <a:rPr lang="nb-NO" dirty="0"/>
              <a:t>Revidering av langsiktig plan, og </a:t>
            </a:r>
            <a:r>
              <a:rPr lang="nb-NO" dirty="0" err="1"/>
              <a:t>evnt</a:t>
            </a:r>
            <a:r>
              <a:rPr lang="nb-NO" dirty="0"/>
              <a:t>. mandat.</a:t>
            </a:r>
          </a:p>
        </p:txBody>
      </p:sp>
      <p:pic>
        <p:nvPicPr>
          <p:cNvPr id="6" name="Bilde 5">
            <a:extLst>
              <a:ext uri="{FF2B5EF4-FFF2-40B4-BE49-F238E27FC236}">
                <a16:creationId xmlns:a16="http://schemas.microsoft.com/office/drawing/2014/main" id="{ECF966C2-63E5-44DC-9D73-33E417780C67}"/>
              </a:ext>
            </a:extLst>
          </p:cNvPr>
          <p:cNvPicPr>
            <a:picLocks noChangeAspect="1"/>
          </p:cNvPicPr>
          <p:nvPr/>
        </p:nvPicPr>
        <p:blipFill>
          <a:blip r:embed="rId3"/>
          <a:stretch>
            <a:fillRect/>
          </a:stretch>
        </p:blipFill>
        <p:spPr>
          <a:xfrm>
            <a:off x="6454953" y="398400"/>
            <a:ext cx="4582707" cy="6211405"/>
          </a:xfrm>
          <a:prstGeom prst="rect">
            <a:avLst/>
          </a:prstGeom>
        </p:spPr>
      </p:pic>
    </p:spTree>
    <p:extLst>
      <p:ext uri="{BB962C8B-B14F-4D97-AF65-F5344CB8AC3E}">
        <p14:creationId xmlns:p14="http://schemas.microsoft.com/office/powerpoint/2010/main" val="3450958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01AF0BD6-03A3-FB46-E413-F8E0DB1A7C36}"/>
              </a:ext>
            </a:extLst>
          </p:cNvPr>
          <p:cNvPicPr>
            <a:picLocks noChangeAspect="1"/>
          </p:cNvPicPr>
          <p:nvPr/>
        </p:nvPicPr>
        <p:blipFill>
          <a:blip r:embed="rId3"/>
          <a:stretch>
            <a:fillRect/>
          </a:stretch>
        </p:blipFill>
        <p:spPr>
          <a:xfrm>
            <a:off x="3370217" y="-51500"/>
            <a:ext cx="5094514" cy="696100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Håndskrift 9">
                <a:extLst>
                  <a:ext uri="{FF2B5EF4-FFF2-40B4-BE49-F238E27FC236}">
                    <a16:creationId xmlns:a16="http://schemas.microsoft.com/office/drawing/2014/main" id="{CE854B39-FD43-86D2-FC2C-820BAADC2859}"/>
                  </a:ext>
                </a:extLst>
              </p14:cNvPr>
              <p14:cNvContentPartPr/>
              <p14:nvPr/>
            </p14:nvContentPartPr>
            <p14:xfrm>
              <a:off x="3631360" y="4761480"/>
              <a:ext cx="4865400" cy="2186280"/>
            </p14:xfrm>
          </p:contentPart>
        </mc:Choice>
        <mc:Fallback xmlns="">
          <p:pic>
            <p:nvPicPr>
              <p:cNvPr id="10" name="Håndskrift 9">
                <a:extLst>
                  <a:ext uri="{FF2B5EF4-FFF2-40B4-BE49-F238E27FC236}">
                    <a16:creationId xmlns:a16="http://schemas.microsoft.com/office/drawing/2014/main" id="{CE854B39-FD43-86D2-FC2C-820BAADC2859}"/>
                  </a:ext>
                </a:extLst>
              </p:cNvPr>
              <p:cNvPicPr/>
              <p:nvPr/>
            </p:nvPicPr>
            <p:blipFill>
              <a:blip r:embed="rId5"/>
              <a:stretch>
                <a:fillRect/>
              </a:stretch>
            </p:blipFill>
            <p:spPr>
              <a:xfrm>
                <a:off x="3625240" y="4755360"/>
                <a:ext cx="4877640" cy="2198520"/>
              </a:xfrm>
              <a:prstGeom prst="rect">
                <a:avLst/>
              </a:prstGeom>
            </p:spPr>
          </p:pic>
        </mc:Fallback>
      </mc:AlternateContent>
    </p:spTree>
    <p:extLst>
      <p:ext uri="{BB962C8B-B14F-4D97-AF65-F5344CB8AC3E}">
        <p14:creationId xmlns:p14="http://schemas.microsoft.com/office/powerpoint/2010/main" val="3148726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AB4E12-D3BE-E1C3-F50C-E6488BA86EA4}"/>
              </a:ext>
            </a:extLst>
          </p:cNvPr>
          <p:cNvPicPr>
            <a:picLocks noChangeAspect="1"/>
          </p:cNvPicPr>
          <p:nvPr/>
        </p:nvPicPr>
        <p:blipFill>
          <a:blip r:embed="rId3"/>
          <a:stretch>
            <a:fillRect/>
          </a:stretch>
        </p:blipFill>
        <p:spPr>
          <a:xfrm>
            <a:off x="2370020" y="165100"/>
            <a:ext cx="7401839" cy="6483894"/>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Håndskrift 3">
                <a:extLst>
                  <a:ext uri="{FF2B5EF4-FFF2-40B4-BE49-F238E27FC236}">
                    <a16:creationId xmlns:a16="http://schemas.microsoft.com/office/drawing/2014/main" id="{A5621565-B16F-3408-1DC7-E0D69443AC7F}"/>
                  </a:ext>
                </a:extLst>
              </p14:cNvPr>
              <p14:cNvContentPartPr/>
              <p14:nvPr/>
            </p14:nvContentPartPr>
            <p14:xfrm>
              <a:off x="-597200" y="482520"/>
              <a:ext cx="5400" cy="6120"/>
            </p14:xfrm>
          </p:contentPart>
        </mc:Choice>
        <mc:Fallback xmlns="">
          <p:pic>
            <p:nvPicPr>
              <p:cNvPr id="4" name="Håndskrift 3">
                <a:extLst>
                  <a:ext uri="{FF2B5EF4-FFF2-40B4-BE49-F238E27FC236}">
                    <a16:creationId xmlns:a16="http://schemas.microsoft.com/office/drawing/2014/main" id="{A5621565-B16F-3408-1DC7-E0D69443AC7F}"/>
                  </a:ext>
                </a:extLst>
              </p:cNvPr>
              <p:cNvPicPr/>
              <p:nvPr/>
            </p:nvPicPr>
            <p:blipFill>
              <a:blip r:embed="rId5"/>
              <a:stretch>
                <a:fillRect/>
              </a:stretch>
            </p:blipFill>
            <p:spPr>
              <a:xfrm>
                <a:off x="-603320" y="476400"/>
                <a:ext cx="17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Håndskrift 5">
                <a:extLst>
                  <a:ext uri="{FF2B5EF4-FFF2-40B4-BE49-F238E27FC236}">
                    <a16:creationId xmlns:a16="http://schemas.microsoft.com/office/drawing/2014/main" id="{AEDC80FA-BFAC-2F6A-DA19-8D84764BFCB3}"/>
                  </a:ext>
                </a:extLst>
              </p14:cNvPr>
              <p14:cNvContentPartPr/>
              <p14:nvPr/>
            </p14:nvContentPartPr>
            <p14:xfrm>
              <a:off x="2498440" y="1091640"/>
              <a:ext cx="5929200" cy="572400"/>
            </p14:xfrm>
          </p:contentPart>
        </mc:Choice>
        <mc:Fallback xmlns="">
          <p:pic>
            <p:nvPicPr>
              <p:cNvPr id="6" name="Håndskrift 5">
                <a:extLst>
                  <a:ext uri="{FF2B5EF4-FFF2-40B4-BE49-F238E27FC236}">
                    <a16:creationId xmlns:a16="http://schemas.microsoft.com/office/drawing/2014/main" id="{AEDC80FA-BFAC-2F6A-DA19-8D84764BFCB3}"/>
                  </a:ext>
                </a:extLst>
              </p:cNvPr>
              <p:cNvPicPr/>
              <p:nvPr/>
            </p:nvPicPr>
            <p:blipFill>
              <a:blip r:embed="rId7"/>
              <a:stretch>
                <a:fillRect/>
              </a:stretch>
            </p:blipFill>
            <p:spPr>
              <a:xfrm>
                <a:off x="2492320" y="1085520"/>
                <a:ext cx="5941440" cy="584640"/>
              </a:xfrm>
              <a:prstGeom prst="rect">
                <a:avLst/>
              </a:prstGeom>
            </p:spPr>
          </p:pic>
        </mc:Fallback>
      </mc:AlternateContent>
    </p:spTree>
    <p:extLst>
      <p:ext uri="{BB962C8B-B14F-4D97-AF65-F5344CB8AC3E}">
        <p14:creationId xmlns:p14="http://schemas.microsoft.com/office/powerpoint/2010/main" val="386619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C0F98B8-114F-8914-040C-4CAA48BBB08A}"/>
              </a:ext>
            </a:extLst>
          </p:cNvPr>
          <p:cNvPicPr>
            <a:picLocks noChangeAspect="1"/>
          </p:cNvPicPr>
          <p:nvPr/>
        </p:nvPicPr>
        <p:blipFill>
          <a:blip r:embed="rId3"/>
          <a:stretch>
            <a:fillRect/>
          </a:stretch>
        </p:blipFill>
        <p:spPr>
          <a:xfrm>
            <a:off x="3323771" y="180486"/>
            <a:ext cx="5675085" cy="6650100"/>
          </a:xfrm>
          <a:prstGeom prst="rect">
            <a:avLst/>
          </a:prstGeom>
        </p:spPr>
      </p:pic>
    </p:spTree>
    <p:extLst>
      <p:ext uri="{BB962C8B-B14F-4D97-AF65-F5344CB8AC3E}">
        <p14:creationId xmlns:p14="http://schemas.microsoft.com/office/powerpoint/2010/main" val="3669488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6F253A23-7172-9FC9-BD66-36E796C6E851}"/>
              </a:ext>
            </a:extLst>
          </p:cNvPr>
          <p:cNvSpPr txBox="1"/>
          <p:nvPr/>
        </p:nvSpPr>
        <p:spPr>
          <a:xfrm>
            <a:off x="3046863" y="433033"/>
            <a:ext cx="6093724" cy="5998758"/>
          </a:xfrm>
          <a:prstGeom prst="rect">
            <a:avLst/>
          </a:prstGeom>
          <a:noFill/>
        </p:spPr>
        <p:txBody>
          <a:bodyPr wrap="square">
            <a:spAutoFit/>
          </a:bodyPr>
          <a:lstStyle/>
          <a:p>
            <a:pPr>
              <a:lnSpc>
                <a:spcPct val="107000"/>
              </a:lnSpc>
              <a:spcAft>
                <a:spcPts val="800"/>
              </a:spcAft>
            </a:pPr>
            <a:r>
              <a:rPr lang="nb-NO" sz="1100" b="1"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2800" b="1" dirty="0">
                <a:effectLst/>
                <a:latin typeface="Open Sans" panose="020B0606030504020204" pitchFamily="34" charset="0"/>
                <a:ea typeface="Calibri" panose="020F0502020204030204" pitchFamily="34" charset="0"/>
                <a:cs typeface="Times New Roman" panose="02020603050405020304" pitchFamily="18" charset="0"/>
              </a:rPr>
              <a:t>Langsiktig kompetanseutviklingsplan</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2800" b="1" dirty="0">
                <a:effectLst/>
                <a:latin typeface="Open Sans" panose="020B0606030504020204" pitchFamily="34" charset="0"/>
                <a:ea typeface="Calibri" panose="020F0502020204030204" pitchFamily="34" charset="0"/>
                <a:cs typeface="Times New Roman" panose="02020603050405020304" pitchFamily="18" charset="0"/>
              </a:rPr>
              <a:t>for</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2800" b="1" dirty="0">
                <a:effectLst/>
                <a:latin typeface="Open Sans" panose="020B0606030504020204" pitchFamily="34" charset="0"/>
                <a:ea typeface="Calibri" panose="020F0502020204030204" pitchFamily="34" charset="0"/>
                <a:cs typeface="Times New Roman" panose="02020603050405020304" pitchFamily="18" charset="0"/>
              </a:rPr>
              <a:t>-----</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2800" b="1" dirty="0">
                <a:effectLst/>
                <a:latin typeface="Open Sans" panose="020B0606030504020204" pitchFamily="34" charset="0"/>
                <a:ea typeface="Calibri" panose="020F0502020204030204" pitchFamily="34" charset="0"/>
                <a:cs typeface="Times New Roman" panose="02020603050405020304" pitchFamily="18" charset="0"/>
              </a:rPr>
              <a:t>kompetansenettverk</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Regional ordning for kompetanseutvikling for barnehage</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REKOM</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400" dirty="0">
                <a:effectLst/>
                <a:latin typeface="Open Sans" panose="020B0606030504020204" pitchFamily="34" charset="0"/>
                <a:ea typeface="Calibri" panose="020F0502020204030204" pitchFamily="34" charset="0"/>
                <a:cs typeface="Times New Roman" panose="02020603050405020304" pitchFamily="18" charset="0"/>
              </a:rPr>
              <a:t>(eventuelt en og samme plan for </a:t>
            </a:r>
            <a:r>
              <a:rPr lang="nb-NO" sz="1400" dirty="0" err="1">
                <a:effectLst/>
                <a:latin typeface="Open Sans" panose="020B0606030504020204" pitchFamily="34" charset="0"/>
                <a:ea typeface="Calibri" panose="020F0502020204030204" pitchFamily="34" charset="0"/>
                <a:cs typeface="Times New Roman" panose="02020603050405020304" pitchFamily="18" charset="0"/>
              </a:rPr>
              <a:t>Rekom</a:t>
            </a:r>
            <a:r>
              <a:rPr lang="nb-NO" sz="1400" dirty="0">
                <a:effectLst/>
                <a:latin typeface="Open Sans" panose="020B0606030504020204" pitchFamily="34" charset="0"/>
                <a:ea typeface="Calibri" panose="020F0502020204030204" pitchFamily="34" charset="0"/>
                <a:cs typeface="Times New Roman" panose="02020603050405020304" pitchFamily="18" charset="0"/>
              </a:rPr>
              <a:t>/</a:t>
            </a:r>
            <a:r>
              <a:rPr lang="nb-NO" sz="1400" dirty="0" err="1">
                <a:effectLst/>
                <a:latin typeface="Open Sans" panose="020B0606030504020204" pitchFamily="34" charset="0"/>
                <a:ea typeface="Calibri" panose="020F0502020204030204" pitchFamily="34" charset="0"/>
                <a:cs typeface="Times New Roman" panose="02020603050405020304" pitchFamily="18" charset="0"/>
              </a:rPr>
              <a:t>Dekom</a:t>
            </a:r>
            <a:r>
              <a:rPr lang="nb-NO" sz="1400" dirty="0">
                <a:effectLst/>
                <a:latin typeface="Open Sans" panose="020B0606030504020204" pitchFamily="34" charset="0"/>
                <a:ea typeface="Calibri" panose="020F0502020204030204" pitchFamily="34" charset="0"/>
                <a:cs typeface="Times New Roman" panose="02020603050405020304" pitchFamily="18" charset="0"/>
              </a:rPr>
              <a:t>/KL)</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endParaRPr lang="nb-NO" dirty="0"/>
          </a:p>
        </p:txBody>
      </p:sp>
      <p:sp>
        <p:nvSpPr>
          <p:cNvPr id="5" name="TekstSylinder 4">
            <a:extLst>
              <a:ext uri="{FF2B5EF4-FFF2-40B4-BE49-F238E27FC236}">
                <a16:creationId xmlns:a16="http://schemas.microsoft.com/office/drawing/2014/main" id="{A4099676-0AAA-8F21-AB28-95C4DB6ECD29}"/>
              </a:ext>
            </a:extLst>
          </p:cNvPr>
          <p:cNvSpPr txBox="1"/>
          <p:nvPr/>
        </p:nvSpPr>
        <p:spPr>
          <a:xfrm>
            <a:off x="3046863" y="433033"/>
            <a:ext cx="6093724" cy="5998758"/>
          </a:xfrm>
          <a:prstGeom prst="rect">
            <a:avLst/>
          </a:prstGeom>
          <a:noFill/>
        </p:spPr>
        <p:txBody>
          <a:bodyPr wrap="square">
            <a:spAutoFit/>
          </a:bodyPr>
          <a:lstStyle/>
          <a:p>
            <a:pPr>
              <a:lnSpc>
                <a:spcPct val="107000"/>
              </a:lnSpc>
              <a:spcAft>
                <a:spcPts val="800"/>
              </a:spcAft>
            </a:pPr>
            <a:r>
              <a:rPr lang="nb-NO" sz="1100" b="1"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2800" b="1" dirty="0">
                <a:effectLst/>
                <a:latin typeface="Open Sans" panose="020B0606030504020204" pitchFamily="34" charset="0"/>
                <a:ea typeface="Calibri" panose="020F0502020204030204" pitchFamily="34" charset="0"/>
                <a:cs typeface="Times New Roman" panose="02020603050405020304" pitchFamily="18" charset="0"/>
              </a:rPr>
              <a:t>Langsiktig kompetanseutviklingsplan</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2800" b="1" dirty="0">
                <a:effectLst/>
                <a:latin typeface="Open Sans" panose="020B0606030504020204" pitchFamily="34" charset="0"/>
                <a:ea typeface="Calibri" panose="020F0502020204030204" pitchFamily="34" charset="0"/>
                <a:cs typeface="Times New Roman" panose="02020603050405020304" pitchFamily="18" charset="0"/>
              </a:rPr>
              <a:t>for</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2800" b="1" dirty="0">
                <a:effectLst/>
                <a:latin typeface="Open Sans" panose="020B0606030504020204" pitchFamily="34" charset="0"/>
                <a:ea typeface="Calibri" panose="020F0502020204030204" pitchFamily="34" charset="0"/>
                <a:cs typeface="Times New Roman" panose="02020603050405020304" pitchFamily="18" charset="0"/>
              </a:rPr>
              <a:t>-----</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2800" b="1" dirty="0">
                <a:effectLst/>
                <a:latin typeface="Open Sans" panose="020B0606030504020204" pitchFamily="34" charset="0"/>
                <a:ea typeface="Calibri" panose="020F0502020204030204" pitchFamily="34" charset="0"/>
                <a:cs typeface="Times New Roman" panose="02020603050405020304" pitchFamily="18" charset="0"/>
              </a:rPr>
              <a:t>kompetansenettverk</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Regional ordning for kompetanseutvikling for barnehage</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REKOM</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400" dirty="0">
                <a:effectLst/>
                <a:latin typeface="Open Sans" panose="020B0606030504020204" pitchFamily="34" charset="0"/>
                <a:ea typeface="Calibri" panose="020F0502020204030204" pitchFamily="34" charset="0"/>
                <a:cs typeface="Times New Roman" panose="02020603050405020304" pitchFamily="18" charset="0"/>
              </a:rPr>
              <a:t>(eventuelt en og samme plan for </a:t>
            </a:r>
            <a:r>
              <a:rPr lang="nb-NO" sz="1400" dirty="0" err="1">
                <a:effectLst/>
                <a:latin typeface="Open Sans" panose="020B0606030504020204" pitchFamily="34" charset="0"/>
                <a:ea typeface="Calibri" panose="020F0502020204030204" pitchFamily="34" charset="0"/>
                <a:cs typeface="Times New Roman" panose="02020603050405020304" pitchFamily="18" charset="0"/>
              </a:rPr>
              <a:t>Rekom</a:t>
            </a:r>
            <a:r>
              <a:rPr lang="nb-NO" sz="1400" dirty="0">
                <a:effectLst/>
                <a:latin typeface="Open Sans" panose="020B0606030504020204" pitchFamily="34" charset="0"/>
                <a:ea typeface="Calibri" panose="020F0502020204030204" pitchFamily="34" charset="0"/>
                <a:cs typeface="Times New Roman" panose="02020603050405020304" pitchFamily="18" charset="0"/>
              </a:rPr>
              <a:t>/</a:t>
            </a:r>
            <a:r>
              <a:rPr lang="nb-NO" sz="1400" dirty="0" err="1">
                <a:effectLst/>
                <a:latin typeface="Open Sans" panose="020B0606030504020204" pitchFamily="34" charset="0"/>
                <a:ea typeface="Calibri" panose="020F0502020204030204" pitchFamily="34" charset="0"/>
                <a:cs typeface="Times New Roman" panose="02020603050405020304" pitchFamily="18" charset="0"/>
              </a:rPr>
              <a:t>Dekom</a:t>
            </a:r>
            <a:r>
              <a:rPr lang="nb-NO" sz="1400" dirty="0">
                <a:effectLst/>
                <a:latin typeface="Open Sans" panose="020B0606030504020204" pitchFamily="34" charset="0"/>
                <a:ea typeface="Calibri" panose="020F0502020204030204" pitchFamily="34" charset="0"/>
                <a:cs typeface="Times New Roman" panose="02020603050405020304" pitchFamily="18" charset="0"/>
              </a:rPr>
              <a:t>/KL)</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endParaRPr lang="nb-NO" dirty="0"/>
          </a:p>
        </p:txBody>
      </p:sp>
    </p:spTree>
    <p:extLst>
      <p:ext uri="{BB962C8B-B14F-4D97-AF65-F5344CB8AC3E}">
        <p14:creationId xmlns:p14="http://schemas.microsoft.com/office/powerpoint/2010/main" val="1063951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AA0A5101-8B80-FD53-BCB1-E611563C3250}"/>
              </a:ext>
            </a:extLst>
          </p:cNvPr>
          <p:cNvSpPr txBox="1"/>
          <p:nvPr/>
        </p:nvSpPr>
        <p:spPr>
          <a:xfrm>
            <a:off x="2879678" y="920667"/>
            <a:ext cx="6373503" cy="5023491"/>
          </a:xfrm>
          <a:prstGeom prst="rect">
            <a:avLst/>
          </a:prstGeom>
          <a:noFill/>
        </p:spPr>
        <p:txBody>
          <a:bodyPr wrap="square">
            <a:spAutoFit/>
          </a:bodyPr>
          <a:lstStyle/>
          <a:p>
            <a:pPr algn="ctr">
              <a:lnSpc>
                <a:spcPct val="107000"/>
              </a:lnSpc>
              <a:spcAft>
                <a:spcPts val="800"/>
              </a:spcAft>
            </a:pPr>
            <a:r>
              <a:rPr lang="nb-NO" sz="2200" b="1" dirty="0">
                <a:effectLst/>
                <a:latin typeface="Open Sans" panose="020B0606030504020204" pitchFamily="34" charset="0"/>
                <a:ea typeface="Calibri" panose="020F0502020204030204" pitchFamily="34" charset="0"/>
                <a:cs typeface="Times New Roman" panose="02020603050405020304" pitchFamily="18" charset="0"/>
              </a:rPr>
              <a:t>Trøndelag</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b-NO" sz="1400" b="1" dirty="0">
                <a:effectLst/>
                <a:latin typeface="Open Sans" panose="020B0606030504020204" pitchFamily="34" charset="0"/>
                <a:ea typeface="Calibri" panose="020F0502020204030204" pitchFamily="34" charset="0"/>
                <a:cs typeface="Times New Roman" panose="02020603050405020304" pitchFamily="18" charset="0"/>
              </a:rPr>
              <a:t>Innledning:</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Formålet med ordningen. Hvordan sikres intensjonen med ordningen?</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Hvordan er ordningen organisert i dette kompetansenettverket.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Det regionale kompetansenettverket</a:t>
            </a:r>
            <a:r>
              <a:rPr lang="nb-NO" sz="1200" b="1" dirty="0">
                <a:solidFill>
                  <a:srgbClr val="2E74B5"/>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nb-NO" sz="1000" dirty="0">
                <a:effectLst/>
                <a:latin typeface="Open Sans" panose="020B0606030504020204" pitchFamily="34" charset="0"/>
                <a:ea typeface="Calibri" panose="020F0502020204030204" pitchFamily="34" charset="0"/>
                <a:cs typeface="Times New Roman" panose="02020603050405020304" pitchFamily="18" charset="0"/>
              </a:rPr>
              <a:t>er en arena for utvikling av partnerskap mellom barnehageeiere og UH-sektoren. Sammensetningen i vårt kompetansenettverk:</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representanter fra kommunale og private barnehageeiere (representasjonen bør gjenspeile antall kommunale og private barnehager i de kommunene som er med i nettverket)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UH deltar som likeverdig partner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Barnehagemyndighet deltar, </a:t>
            </a:r>
            <a:r>
              <a:rPr lang="nb-NO" sz="1000" dirty="0" err="1">
                <a:effectLst/>
                <a:latin typeface="Open Sans" panose="020B0606030504020204" pitchFamily="34" charset="0"/>
                <a:ea typeface="Calibri" panose="020F0502020204030204" pitchFamily="34" charset="0"/>
                <a:cs typeface="Times New Roman" panose="02020603050405020304" pitchFamily="18" charset="0"/>
              </a:rPr>
              <a:t>èn</a:t>
            </a:r>
            <a:r>
              <a:rPr lang="nb-NO" sz="1000" dirty="0">
                <a:effectLst/>
                <a:latin typeface="Open Sans" panose="020B0606030504020204" pitchFamily="34" charset="0"/>
                <a:ea typeface="Calibri" panose="020F0502020204030204" pitchFamily="34" charset="0"/>
                <a:cs typeface="Times New Roman" panose="02020603050405020304" pitchFamily="18" charset="0"/>
              </a:rPr>
              <a:t> representant fra hver kommune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representant fra PPT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for å sikre bred barnehagefaglig kompetanse deltar barnehageledelse og/eller pedagogisk personale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andre aktører som er invitert inn er: (</a:t>
            </a:r>
            <a:r>
              <a:rPr lang="nb-NO" sz="1000" dirty="0" err="1">
                <a:effectLst/>
                <a:latin typeface="Open Sans" panose="020B0606030504020204" pitchFamily="34" charset="0"/>
                <a:ea typeface="Calibri" panose="020F0502020204030204" pitchFamily="34" charset="0"/>
                <a:cs typeface="Times New Roman" panose="02020603050405020304" pitchFamily="18" charset="0"/>
              </a:rPr>
              <a:t>f.eks</a:t>
            </a:r>
            <a:r>
              <a:rPr lang="nb-NO" sz="1000" dirty="0">
                <a:effectLst/>
                <a:latin typeface="Open Sans" panose="020B0606030504020204" pitchFamily="34" charset="0"/>
                <a:ea typeface="Calibri" panose="020F0502020204030204" pitchFamily="34" charset="0"/>
                <a:cs typeface="Times New Roman" panose="02020603050405020304" pitchFamily="18" charset="0"/>
              </a:rPr>
              <a:t>…) Utdanningsforbundet, Fagforbundet, </a:t>
            </a:r>
            <a:r>
              <a:rPr lang="nb-NO" sz="1000" dirty="0" err="1">
                <a:effectLst/>
                <a:latin typeface="Open Sans" panose="020B0606030504020204" pitchFamily="34" charset="0"/>
                <a:ea typeface="Calibri" panose="020F0502020204030204" pitchFamily="34" charset="0"/>
                <a:cs typeface="Times New Roman" panose="02020603050405020304" pitchFamily="18" charset="0"/>
              </a:rPr>
              <a:t>Statped</a:t>
            </a:r>
            <a:r>
              <a:rPr lang="nb-NO" sz="1000" dirty="0">
                <a:effectLst/>
                <a:latin typeface="Open Sans" panose="020B0606030504020204" pitchFamily="34" charset="0"/>
                <a:ea typeface="Calibri" panose="020F0502020204030204" pitchFamily="34" charset="0"/>
                <a:cs typeface="Times New Roman" panose="02020603050405020304" pitchFamily="18" charset="0"/>
              </a:rPr>
              <a:t>, relevante kommunale samarbeidspartnere eller andre som vil være nyttige ressurspersoner i nettverket</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Kompetansenettverket har barnehagefaglig kompetanse og erfaring, som er med på å sikre kjennskap og kompetanse om sektoren.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1606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E75B863E-992D-8369-8492-C4DDD6CA68E5}"/>
              </a:ext>
            </a:extLst>
          </p:cNvPr>
          <p:cNvSpPr txBox="1"/>
          <p:nvPr/>
        </p:nvSpPr>
        <p:spPr>
          <a:xfrm>
            <a:off x="3046863" y="755782"/>
            <a:ext cx="6093724" cy="5353260"/>
          </a:xfrm>
          <a:prstGeom prst="rect">
            <a:avLst/>
          </a:prstGeom>
          <a:noFill/>
        </p:spPr>
        <p:txBody>
          <a:bodyPr wrap="square">
            <a:spAutoFit/>
          </a:bodyPr>
          <a:lstStyle/>
          <a:p>
            <a:pPr>
              <a:lnSpc>
                <a:spcPct val="107000"/>
              </a:lnSpc>
              <a:spcAft>
                <a:spcPts val="800"/>
              </a:spcAft>
            </a:pPr>
            <a:r>
              <a:rPr lang="nb-NO" sz="1400" b="1" dirty="0">
                <a:effectLst/>
                <a:latin typeface="Open Sans" panose="020B0606030504020204" pitchFamily="34" charset="0"/>
                <a:ea typeface="Calibri" panose="020F0502020204030204" pitchFamily="34" charset="0"/>
                <a:cs typeface="Times New Roman" panose="02020603050405020304" pitchFamily="18" charset="0"/>
              </a:rPr>
              <a:t>Aktørenes roller og ansvar</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b="1" dirty="0">
                <a:effectLst/>
                <a:latin typeface="Open Sans" panose="020B0606030504020204" pitchFamily="34" charset="0"/>
                <a:ea typeface="Calibri" panose="020F0502020204030204" pitchFamily="34" charset="0"/>
                <a:cs typeface="Times New Roman" panose="02020603050405020304" pitchFamily="18" charset="0"/>
              </a:rPr>
              <a:t>Øvrige ansatte</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b="1" dirty="0">
                <a:effectLst/>
                <a:latin typeface="Open Sans" panose="020B0606030504020204" pitchFamily="34" charset="0"/>
                <a:ea typeface="Calibri" panose="020F0502020204030204" pitchFamily="34" charset="0"/>
                <a:cs typeface="Times New Roman" panose="02020603050405020304" pitchFamily="18" charset="0"/>
              </a:rPr>
              <a:t>Pedagogisk leder</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b="1" dirty="0">
                <a:effectLst/>
                <a:latin typeface="Open Sans" panose="020B0606030504020204" pitchFamily="34" charset="0"/>
                <a:ea typeface="Calibri" panose="020F0502020204030204" pitchFamily="34" charset="0"/>
                <a:cs typeface="Times New Roman" panose="02020603050405020304" pitchFamily="18" charset="0"/>
              </a:rPr>
              <a:t>Styrer</a:t>
            </a:r>
            <a:r>
              <a:rPr lang="nb-NO" sz="1000" dirty="0">
                <a:effectLst/>
                <a:latin typeface="Open Sans" panose="020B0606030504020204" pitchFamily="34" charset="0"/>
                <a:ea typeface="Calibri" panose="020F0502020204030204" pitchFamily="34" charset="0"/>
                <a:cs typeface="Times New Roman" panose="02020603050405020304" pitchFamily="18" charset="0"/>
              </a:rPr>
              <a:t> involverer personalgruppen i barnehagen om barnehagens kompetansebehov og er i dialog med barnehageeier slik at behovet formidles til det regionale kompetansenettverket.</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b="1" dirty="0">
                <a:effectLst/>
                <a:latin typeface="Open Sans" panose="020B0606030504020204" pitchFamily="34" charset="0"/>
                <a:ea typeface="Calibri" panose="020F0502020204030204" pitchFamily="34" charset="0"/>
                <a:cs typeface="Times New Roman" panose="02020603050405020304" pitchFamily="18" charset="0"/>
              </a:rPr>
              <a:t>Barnehageeier</a:t>
            </a:r>
            <a:r>
              <a:rPr lang="nb-NO" sz="1000" dirty="0">
                <a:effectLst/>
                <a:latin typeface="Open Sans" panose="020B0606030504020204" pitchFamily="34" charset="0"/>
                <a:ea typeface="Calibri" panose="020F0502020204030204" pitchFamily="34" charset="0"/>
                <a:cs typeface="Times New Roman" panose="02020603050405020304" pitchFamily="18" charset="0"/>
              </a:rPr>
              <a:t> sørger for at personalet har riktig og nødvendig kompetanse. De vurderer kompetansebehovet og har en langsiktig plan for rekruttering og kompetanseutvikling, og bringer behovene opp til det regionale kompetansenettverket. Samarbeider tett med UH for både å analysere/vurdere behov, i planlegging, gjennomføring og evaluering av tiltak.</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b="1" dirty="0">
                <a:effectLst/>
                <a:latin typeface="Open Sans" panose="020B0606030504020204" pitchFamily="34" charset="0"/>
                <a:ea typeface="Calibri" panose="020F0502020204030204" pitchFamily="34" charset="0"/>
                <a:cs typeface="Times New Roman" panose="02020603050405020304" pitchFamily="18" charset="0"/>
              </a:rPr>
              <a:t>Barnehagemyndighet</a:t>
            </a:r>
            <a:r>
              <a:rPr lang="nb-NO" sz="1000" dirty="0">
                <a:effectLst/>
                <a:latin typeface="Open Sans" panose="020B0606030504020204" pitchFamily="34" charset="0"/>
                <a:ea typeface="Calibri" panose="020F0502020204030204" pitchFamily="34" charset="0"/>
                <a:cs typeface="Times New Roman" panose="02020603050405020304" pitchFamily="18" charset="0"/>
              </a:rPr>
              <a:t> har oversikt over kompetansebehov i kommunale og private barnehager i sin kommune, og bidrar med sin kunnskap om barnehagene i utviklingen av planer og prioritering av tiltak i det regionale kompetansenettverket.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b="1" dirty="0">
                <a:effectLst/>
                <a:latin typeface="Open Sans" panose="020B0606030504020204" pitchFamily="34" charset="0"/>
                <a:ea typeface="Calibri" panose="020F0502020204030204" pitchFamily="34" charset="0"/>
                <a:cs typeface="Times New Roman" panose="02020603050405020304" pitchFamily="18" charset="0"/>
              </a:rPr>
              <a:t>Pedagogisk psykologisk tjeneste (</a:t>
            </a:r>
            <a:r>
              <a:rPr lang="nb-NO" sz="1000" b="1" dirty="0" err="1">
                <a:effectLst/>
                <a:latin typeface="Open Sans" panose="020B0606030504020204" pitchFamily="34" charset="0"/>
                <a:ea typeface="Calibri" panose="020F0502020204030204" pitchFamily="34" charset="0"/>
                <a:cs typeface="Times New Roman" panose="02020603050405020304" pitchFamily="18" charset="0"/>
              </a:rPr>
              <a:t>PPt</a:t>
            </a:r>
            <a:r>
              <a:rPr lang="nb-NO" sz="1000" b="1" dirty="0">
                <a:effectLst/>
                <a:latin typeface="Open Sans" panose="020B0606030504020204" pitchFamily="34" charset="0"/>
                <a:ea typeface="Calibri" panose="020F0502020204030204" pitchFamily="34" charset="0"/>
                <a:cs typeface="Times New Roman" panose="02020603050405020304" pitchFamily="18" charset="0"/>
              </a:rPr>
              <a:t>)</a:t>
            </a:r>
            <a:r>
              <a:rPr lang="nb-NO" sz="1000" dirty="0">
                <a:effectLst/>
                <a:latin typeface="Open Sans" panose="020B0606030504020204" pitchFamily="34" charset="0"/>
                <a:ea typeface="Calibri" panose="020F0502020204030204" pitchFamily="34" charset="0"/>
                <a:cs typeface="Times New Roman" panose="02020603050405020304" pitchFamily="18" charset="0"/>
              </a:rPr>
              <a:t> er en støttetjeneste som skal bidra til at den spesialpedagogiske hjelpen er tett på barna som har behov for det, og kan være både målgruppe og bidragsyter i kompetansetiltak knyttet spesielt mot Kompetanseløftet.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b="1" dirty="0">
                <a:effectLst/>
                <a:latin typeface="Open Sans" panose="020B0606030504020204" pitchFamily="34" charset="0"/>
                <a:ea typeface="Calibri" panose="020F0502020204030204" pitchFamily="34" charset="0"/>
                <a:cs typeface="Times New Roman" panose="02020603050405020304" pitchFamily="18" charset="0"/>
              </a:rPr>
              <a:t>Leder av kompetansenettverket</a:t>
            </a:r>
            <a:r>
              <a:rPr lang="nb-NO" sz="1000" dirty="0">
                <a:effectLst/>
                <a:latin typeface="Open Sans" panose="020B0606030504020204" pitchFamily="34" charset="0"/>
                <a:ea typeface="Calibri" panose="020F0502020204030204" pitchFamily="34" charset="0"/>
                <a:cs typeface="Times New Roman" panose="02020603050405020304" pitchFamily="18" charset="0"/>
              </a:rPr>
              <a:t> (representant i samarbeidsforum) har en sentral rolle, både i nettverket, opp mot Statsforvalteren og i samarbeid med UH. Kompetansenettverk som har egen koordinator i tillegg til leder av nettverket må sikre tilstrekkelig kommunikasjon i egen region slik at koordinator sin rolle og ansvar er ivaretatt i de ulike fora.</a:t>
            </a:r>
            <a:r>
              <a:rPr lang="nb-NO" sz="1000" dirty="0">
                <a:solidFill>
                  <a:srgbClr val="2E74B5"/>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b="1" dirty="0">
                <a:solidFill>
                  <a:srgbClr val="2E74B5"/>
                </a:solidFill>
                <a:effectLst/>
                <a:latin typeface="Open Sans" panose="020B0606030504020204" pitchFamily="34" charset="0"/>
                <a:ea typeface="Times New Roman" panose="02020603050405020304" pitchFamily="18" charset="0"/>
                <a:cs typeface="Times New Roman" panose="02020603050405020304" pitchFamily="18" charset="0"/>
              </a:rPr>
              <a:t>Universitet og høgskole </a:t>
            </a:r>
            <a:r>
              <a:rPr lang="nb-NO" sz="1000" b="1" dirty="0">
                <a:effectLst/>
                <a:latin typeface="Open Sans" panose="020B0606030504020204" pitchFamily="34" charset="0"/>
                <a:ea typeface="Calibri" panose="020F0502020204030204" pitchFamily="34" charset="0"/>
                <a:cs typeface="Times New Roman" panose="02020603050405020304" pitchFamily="18" charset="0"/>
              </a:rPr>
              <a:t>(UH)</a:t>
            </a:r>
            <a:r>
              <a:rPr lang="nb-NO" sz="1000" dirty="0">
                <a:effectLst/>
                <a:latin typeface="Open Sans" panose="020B0606030504020204" pitchFamily="34" charset="0"/>
                <a:ea typeface="Calibri" panose="020F0502020204030204" pitchFamily="34" charset="0"/>
                <a:cs typeface="Times New Roman" panose="02020603050405020304" pitchFamily="18" charset="0"/>
              </a:rPr>
              <a:t> samarbeider med barnehageeier om å vurdere behov, planlegge og gjennomføre tiltak i barnehagene. Med vekt på barnehagebasert kompetanseutvikling bidrar UH med forskningsbasert og praksisrettet innhold. Nettverket samarbeider med Dronning Maud Minne høgskole for barnehagelærerutdanning (DMMH) og/eller Nord universitet. UH bidrar også i arbeidet med langsiktig plan for kompetansenettverket.</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Si noe konkret om samarbeidet med UH?  Partnerskapsbegrepet, gjensidig læring, likeverdige partnere</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847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2F92FD59-2A3F-AE7B-4DE9-7638543FBC2D}"/>
              </a:ext>
            </a:extLst>
          </p:cNvPr>
          <p:cNvSpPr txBox="1"/>
          <p:nvPr/>
        </p:nvSpPr>
        <p:spPr>
          <a:xfrm>
            <a:off x="3046863" y="73063"/>
            <a:ext cx="6093724" cy="6718699"/>
          </a:xfrm>
          <a:prstGeom prst="rect">
            <a:avLst/>
          </a:prstGeom>
          <a:noFill/>
        </p:spPr>
        <p:txBody>
          <a:bodyPr wrap="square">
            <a:spAutoFit/>
          </a:bodyPr>
          <a:lstStyle/>
          <a:p>
            <a:pPr>
              <a:lnSpc>
                <a:spcPct val="107000"/>
              </a:lnSpc>
              <a:spcAft>
                <a:spcPts val="800"/>
              </a:spcAft>
            </a:pPr>
            <a:r>
              <a:rPr lang="nb-NO" sz="1200" b="1" dirty="0">
                <a:effectLst/>
                <a:latin typeface="Open Sans" panose="020B0606030504020204" pitchFamily="34" charset="0"/>
                <a:ea typeface="Times New Roman" panose="02020603050405020304" pitchFamily="18" charset="0"/>
                <a:cs typeface="Times New Roman" panose="02020603050405020304" pitchFamily="18" charset="0"/>
              </a:rPr>
              <a:t>Det regionale kompetansenettverkenes oppgaver</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være pådriver for at barnehageeiere involverer styrer og personalgruppen i vurdering av kompetansebehov. På den måten vektlegges de ansattes faglige og pedagogiske vurderinger når barnehageeier formidler kompetansebehov videre til det regionale kompetansenettverket. Både private- og kommunale barnehager/eiere skal involveres.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involvere barnehagemyndigheten som bidrar med kunnskap og oversikt over kompetansebehov for både kommunale og private barnehager. Utviklingsarbeidet bør forankres i kommunens/eiers ledelse</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være pådriver overfor barnehageeier for å oppnå best mulig kunnskap og kompetanse hos barnehageansatte slik at samiske barn i barnehage får innfridd sine rettigheter i og utenfor forvaltningskommunene, og at alle barn i Trøndelag får kunnskap og kompetanse om samisk språk og kultur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involvere PPT i arbeidet med vurdering av behov knyttet til Kompetanseløftet, og sørge for at «laget rundt barn» er inkludert i den langsiktige kompetanseutviklingsplanen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med utgangspunkt i punktene over, skaffe seg en oversikt over kompetansebehov nettverket. Behov vurderes og planlegges i partnerskap med UH. Nettverket samler seg om en prioritering lokalt, og utarbeider et </a:t>
            </a:r>
            <a:r>
              <a:rPr lang="nb-NO" sz="1000" u="sng" dirty="0">
                <a:effectLst/>
                <a:latin typeface="Open Sans" panose="020B0606030504020204" pitchFamily="34" charset="0"/>
                <a:ea typeface="Calibri" panose="020F0502020204030204" pitchFamily="34" charset="0"/>
                <a:cs typeface="Times New Roman" panose="02020603050405020304" pitchFamily="18" charset="0"/>
              </a:rPr>
              <a:t>beslutningsgrunnlag </a:t>
            </a:r>
            <a:r>
              <a:rPr lang="nb-NO" sz="1000" dirty="0">
                <a:effectLst/>
                <a:latin typeface="Open Sans" panose="020B0606030504020204" pitchFamily="34" charset="0"/>
                <a:ea typeface="Calibri" panose="020F0502020204030204" pitchFamily="34" charset="0"/>
                <a:cs typeface="Times New Roman" panose="02020603050405020304" pitchFamily="18" charset="0"/>
              </a:rPr>
              <a:t>til samarbeidsforum.</a:t>
            </a:r>
            <a:r>
              <a:rPr lang="nb-NO" sz="1000" dirty="0">
                <a:solidFill>
                  <a:srgbClr val="00B050"/>
                </a:solidFill>
                <a:effectLst/>
                <a:latin typeface="Open Sans" panose="020B0606030504020204" pitchFamily="34" charset="0"/>
                <a:ea typeface="Calibri" panose="020F0502020204030204" pitchFamily="34" charset="0"/>
                <a:cs typeface="Times New Roman" panose="02020603050405020304" pitchFamily="18" charset="0"/>
              </a:rPr>
              <a:t> </a:t>
            </a:r>
            <a:r>
              <a:rPr lang="nb-NO" sz="1000" dirty="0">
                <a:effectLst/>
                <a:latin typeface="Open Sans" panose="020B0606030504020204" pitchFamily="34" charset="0"/>
                <a:ea typeface="Calibri" panose="020F0502020204030204" pitchFamily="34" charset="0"/>
                <a:cs typeface="Times New Roman" panose="02020603050405020304" pitchFamily="18" charset="0"/>
              </a:rPr>
              <a:t>Vi planlegger hvilke barnehager som igangsetter i det enkelte år, i tråd med forventet tildeling</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utarbeide langsiktig kompetanseutviklingsplan, basert på barnehageeiers vurdering av kompetansebehov, med utgangspunkt i føringer i retningslinjer for tilskuddsordning for lokal kompetanseutvikling, kompetansestrategiens mål og kravene i rammeplanen. Planen kan inneholde mål, kompetansetiltak, prioriteringer, arbeidsmåter, samarbeid, informasjonsflyt, bruk av kompetansemidler, tidsrammer, møteplan for nettverket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ut fra langsiktig kompetanseutviklingsplan planlegge og legge til rette for arbeidsformen barnehagebasert kompetanseutvikling, og forberede barnehagene/eierne på flere års utviklingsarbeid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732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9C6C7F0A-F238-477E-4A8F-DB3F3C443F90}"/>
              </a:ext>
            </a:extLst>
          </p:cNvPr>
          <p:cNvSpPr txBox="1"/>
          <p:nvPr/>
        </p:nvSpPr>
        <p:spPr>
          <a:xfrm>
            <a:off x="3046863" y="735167"/>
            <a:ext cx="6093724" cy="5394490"/>
          </a:xfrm>
          <a:prstGeom prst="rect">
            <a:avLst/>
          </a:prstGeom>
          <a:noFill/>
        </p:spPr>
        <p:txBody>
          <a:bodyPr wrap="square">
            <a:spAutoFit/>
          </a:bodyPr>
          <a:lstStyle/>
          <a:p>
            <a:pPr>
              <a:lnSpc>
                <a:spcPct val="107000"/>
              </a:lnSpc>
              <a:spcBef>
                <a:spcPts val="200"/>
              </a:spcBef>
              <a:spcAft>
                <a:spcPts val="800"/>
              </a:spcAft>
            </a:pPr>
            <a:r>
              <a:rPr lang="nb-NO" sz="1200" u="sng" dirty="0">
                <a:effectLst/>
                <a:latin typeface="Open Sans" panose="020B0606030504020204" pitchFamily="34" charset="0"/>
                <a:ea typeface="Times New Roman" panose="02020603050405020304" pitchFamily="18" charset="0"/>
                <a:cs typeface="Times New Roman" panose="02020603050405020304" pitchFamily="18" charset="0"/>
              </a:rPr>
              <a:t>Leder/Koordinators oppgaver knyttet til kompetansenettverkene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sørger for oppfølging og involvering fra alle kommuner/deltakere i nettverket, og informerer om mulighet for å melde behov i behovsmeldingsskjema til barnehageeiere/virksomheter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sørger for at all informasjon/data/referat videreformidles til alle deltakerne i nettverket</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lager møteplan, kaller inn til møter i det regionale kompetansenettverket og lager </a:t>
            </a:r>
            <a:r>
              <a:rPr lang="nb-NO" sz="1000" dirty="0" err="1">
                <a:effectLst/>
                <a:latin typeface="Open Sans" panose="020B0606030504020204" pitchFamily="34" charset="0"/>
                <a:ea typeface="Calibri" panose="020F0502020204030204" pitchFamily="34" charset="0"/>
                <a:cs typeface="Times New Roman" panose="02020603050405020304" pitchFamily="18" charset="0"/>
              </a:rPr>
              <a:t>årshjul</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har ansvar for at det utarbeides langsiktig kompetanseutviklingsplan for sitt regionale kompetansenettverk, i samarbeid med representantene i nettverket</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800"/>
              </a:spcAft>
            </a:pPr>
            <a:r>
              <a:rPr lang="nb-NO" sz="1200" u="sng" dirty="0">
                <a:effectLst/>
                <a:latin typeface="Open Sans" panose="020B0606030504020204" pitchFamily="34" charset="0"/>
                <a:ea typeface="Times New Roman" panose="02020603050405020304" pitchFamily="18" charset="0"/>
                <a:cs typeface="Times New Roman" panose="02020603050405020304" pitchFamily="18" charset="0"/>
              </a:rPr>
              <a:t>Leder/Koordinators oppgaver knyttet til UH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er bindeleddet mellom det regionale kompetansenettverket og UH</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etablerer og opprettholder kontakt, og møter faglærere/koordinatorer for </a:t>
            </a:r>
            <a:r>
              <a:rPr lang="nb-NO" sz="1000" dirty="0" err="1">
                <a:effectLst/>
                <a:latin typeface="Open Sans" panose="020B0606030504020204" pitchFamily="34" charset="0"/>
                <a:ea typeface="Calibri" panose="020F0502020204030204" pitchFamily="34" charset="0"/>
                <a:cs typeface="Times New Roman" panose="02020603050405020304" pitchFamily="18" charset="0"/>
              </a:rPr>
              <a:t>Rekom</a:t>
            </a:r>
            <a:r>
              <a:rPr lang="nb-NO" sz="1000" dirty="0">
                <a:effectLst/>
                <a:latin typeface="Open Sans" panose="020B0606030504020204" pitchFamily="34" charset="0"/>
                <a:ea typeface="Calibri" panose="020F0502020204030204" pitchFamily="34" charset="0"/>
                <a:cs typeface="Times New Roman" panose="02020603050405020304" pitchFamily="18" charset="0"/>
              </a:rPr>
              <a:t> i UH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har ansvar for at det utarbeides langsiktig kompetanseutviklingsplan</a:t>
            </a:r>
            <a:r>
              <a:rPr lang="nb-NO" sz="1000"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 </a:t>
            </a:r>
            <a:r>
              <a:rPr lang="nb-NO" sz="1000" dirty="0">
                <a:effectLst/>
                <a:latin typeface="Open Sans" panose="020B0606030504020204" pitchFamily="34" charset="0"/>
                <a:ea typeface="Calibri" panose="020F0502020204030204" pitchFamily="34" charset="0"/>
                <a:cs typeface="Times New Roman" panose="02020603050405020304" pitchFamily="18" charset="0"/>
              </a:rPr>
              <a:t>og beslutningsgrunnlag i samarbeid med UH</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tilrettelegger for dialog og samskapningsprosesser med UH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nb-NO" sz="10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800"/>
              </a:spcAft>
            </a:pPr>
            <a:r>
              <a:rPr lang="nb-NO" sz="1200" u="sng" dirty="0">
                <a:effectLst/>
                <a:latin typeface="Open Sans" panose="020B0606030504020204" pitchFamily="34" charset="0"/>
                <a:ea typeface="Times New Roman" panose="02020603050405020304" pitchFamily="18" charset="0"/>
                <a:cs typeface="Times New Roman" panose="02020603050405020304" pitchFamily="18" charset="0"/>
              </a:rPr>
              <a:t>Leder/Koordinators oppgaver knyttet til Statsforvalteren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deltar i fylkets samarbeidsforum og andre møter som er aktuelle for å ivareta rollen som leder av det regionale kompetansenettverket</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Open Sans" panose="020B0606030504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har ansvar for at rapporteringer og spørringer blir svart opp, og bringer inn beslutningsgrunnlaget fra sitt kompetansenettverk</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Open Sans" panose="020B0606030504020204" pitchFamily="34" charset="0"/>
              <a:buChar char="-"/>
            </a:pPr>
            <a:r>
              <a:rPr lang="nb-NO" sz="1000" dirty="0">
                <a:effectLst/>
                <a:latin typeface="Open Sans" panose="020B0606030504020204" pitchFamily="34" charset="0"/>
                <a:ea typeface="Calibri" panose="020F0502020204030204" pitchFamily="34" charset="0"/>
                <a:cs typeface="Times New Roman" panose="02020603050405020304" pitchFamily="18" charset="0"/>
              </a:rPr>
              <a:t>ivaretar kommunikasjon med Statsforvalteren, og bringer nødvendig informasjon videre til deltakerne i nettverket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2231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F7C87742-714A-258B-7AE3-1DBD19A8BFF9}"/>
              </a:ext>
            </a:extLst>
          </p:cNvPr>
          <p:cNvSpPr txBox="1"/>
          <p:nvPr/>
        </p:nvSpPr>
        <p:spPr>
          <a:xfrm>
            <a:off x="3046863" y="43151"/>
            <a:ext cx="6093724" cy="6778522"/>
          </a:xfrm>
          <a:prstGeom prst="rect">
            <a:avLst/>
          </a:prstGeom>
          <a:noFill/>
        </p:spPr>
        <p:txBody>
          <a:bodyPr wrap="square">
            <a:spAutoFit/>
          </a:bodyPr>
          <a:lstStyle/>
          <a:p>
            <a:pPr>
              <a:lnSpc>
                <a:spcPct val="107000"/>
              </a:lnSpc>
              <a:spcAft>
                <a:spcPts val="800"/>
              </a:spcAft>
            </a:pPr>
            <a:r>
              <a:rPr lang="nb-NO" sz="1600" b="1" dirty="0">
                <a:effectLst/>
                <a:latin typeface="Open Sans" panose="020B0606030504020204" pitchFamily="34" charset="0"/>
                <a:ea typeface="Times New Roman" panose="02020603050405020304" pitchFamily="18" charset="0"/>
                <a:cs typeface="Times New Roman" panose="02020603050405020304" pitchFamily="18" charset="0"/>
              </a:rPr>
              <a:t>Innretning og forvaltning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800"/>
              </a:spcAft>
            </a:pPr>
            <a:r>
              <a:rPr lang="nb-NO" sz="1200" b="1" dirty="0">
                <a:effectLst/>
                <a:latin typeface="Open Sans" panose="020B0606030504020204" pitchFamily="34" charset="0"/>
                <a:ea typeface="Times New Roman" panose="02020603050405020304" pitchFamily="18" charset="0"/>
                <a:cs typeface="Times New Roman" panose="02020603050405020304" pitchFamily="18" charset="0"/>
              </a:rPr>
              <a:t>Bruk av midler</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b="1" u="sng" dirty="0">
                <a:effectLst/>
                <a:latin typeface="Open Sans" panose="020B0606030504020204" pitchFamily="34" charset="0"/>
                <a:ea typeface="Calibri" panose="020F0502020204030204" pitchFamily="34" charset="0"/>
                <a:cs typeface="Times New Roman" panose="02020603050405020304" pitchFamily="18" charset="0"/>
              </a:rPr>
              <a:t>Faste årlige beløp: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u="sng" dirty="0">
                <a:effectLst/>
                <a:latin typeface="Open Sans" panose="020B0606030504020204" pitchFamily="34" charset="0"/>
                <a:ea typeface="Calibri" panose="020F0502020204030204" pitchFamily="34" charset="0"/>
                <a:cs typeface="Times New Roman" panose="02020603050405020304" pitchFamily="18" charset="0"/>
              </a:rPr>
              <a:t>Leder/Koordinator på nettverksnivå: </a:t>
            </a:r>
            <a:r>
              <a:rPr lang="nb-NO" sz="1000" dirty="0">
                <a:effectLst/>
                <a:latin typeface="Open Sans" panose="020B0606030504020204" pitchFamily="34" charset="0"/>
                <a:ea typeface="Calibri" panose="020F0502020204030204" pitchFamily="34" charset="0"/>
                <a:cs typeface="Times New Roman" panose="02020603050405020304" pitchFamily="18" charset="0"/>
              </a:rPr>
              <a:t>100.000,- (tildeles årlig utover rammen)</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u="none" strike="noStrike"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u="sng" dirty="0">
                <a:effectLst/>
                <a:latin typeface="Open Sans" panose="020B0606030504020204" pitchFamily="34" charset="0"/>
                <a:ea typeface="Calibri" panose="020F0502020204030204" pitchFamily="34" charset="0"/>
                <a:cs typeface="Times New Roman" panose="02020603050405020304" pitchFamily="18" charset="0"/>
              </a:rPr>
              <a:t>Frikjøp for barnehageeiere:</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Handlingsrom for de regionale kompetansenettverkene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Total sum: 500.000,- for hele fylket (utbetale til kompetansenettverkene ut fra pro rata)</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a) midler kan brukes til frikjøp til barnehageeiere som er med i tiltak</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b) midler kan brukes for å sikre representasjon fra alle barnehageeierne i kompetansenettverket</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(-si noe om hvordan dere tenker dette skal brukes)</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u="sng" dirty="0">
                <a:effectLst/>
                <a:latin typeface="Open Sans" panose="020B0606030504020204" pitchFamily="34" charset="0"/>
                <a:ea typeface="Times New Roman" panose="02020603050405020304" pitchFamily="18" charset="0"/>
                <a:cs typeface="Times New Roman" panose="02020603050405020304" pitchFamily="18" charset="0"/>
              </a:rPr>
              <a:t>Møter i kompetansenettverket: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u="none" strike="noStrike"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u="sng" dirty="0">
                <a:effectLst/>
                <a:latin typeface="Open Sans" panose="020B0606030504020204" pitchFamily="34" charset="0"/>
                <a:ea typeface="Times New Roman" panose="02020603050405020304" pitchFamily="18" charset="0"/>
                <a:cs typeface="Times New Roman" panose="02020603050405020304" pitchFamily="18" charset="0"/>
              </a:rPr>
              <a:t>Annet?</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b="1" dirty="0">
                <a:effectLst/>
                <a:latin typeface="Open Sans" panose="020B0606030504020204" pitchFamily="34" charset="0"/>
                <a:ea typeface="Times New Roman" panose="02020603050405020304" pitchFamily="18" charset="0"/>
                <a:cs typeface="Times New Roman" panose="02020603050405020304" pitchFamily="18" charset="0"/>
              </a:rPr>
              <a:t>Individuelle tiltak:</a:t>
            </a: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 Inntil 30% av midlene kan brukes til individuelle tiltak.</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Det vurderes årlig om det er behov for individuelle tiltak innenfor disse tre tiltakene;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-barnehagefaglig grunnkompetanse for assistenter uten barnehagefaglig kompetanse</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-fagbrev som </a:t>
            </a:r>
            <a:r>
              <a:rPr lang="nb-NO" sz="1000" dirty="0" err="1">
                <a:effectLst/>
                <a:latin typeface="Open Sans" panose="020B0606030504020204" pitchFamily="34" charset="0"/>
                <a:ea typeface="Times New Roman" panose="02020603050405020304" pitchFamily="18" charset="0"/>
                <a:cs typeface="Times New Roman" panose="02020603050405020304" pitchFamily="18" charset="0"/>
              </a:rPr>
              <a:t>barne-og</a:t>
            </a: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 ungdomsarbeider (gjennom praksiskandidatordningen eller ordningen fagbrev på jobb)</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-tilretteleggingsmidler for lokal prioritering (</a:t>
            </a:r>
            <a:r>
              <a:rPr lang="nb-NO" sz="1000" dirty="0" err="1">
                <a:effectLst/>
                <a:latin typeface="Open Sans" panose="020B0606030504020204" pitchFamily="34" charset="0"/>
                <a:ea typeface="Times New Roman" panose="02020603050405020304" pitchFamily="18" charset="0"/>
                <a:cs typeface="Times New Roman" panose="02020603050405020304" pitchFamily="18" charset="0"/>
              </a:rPr>
              <a:t>f.eks</a:t>
            </a: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 støtte til de som tar barnehagelærerutdanning, som et virkemiddel til å heve andelen barnehagelærere)</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b="1" u="sng" dirty="0">
                <a:effectLst/>
                <a:latin typeface="Open Sans" panose="020B0606030504020204" pitchFamily="34" charset="0"/>
                <a:ea typeface="Times New Roman" panose="02020603050405020304" pitchFamily="18" charset="0"/>
                <a:cs typeface="Times New Roman" panose="02020603050405020304" pitchFamily="18" charset="0"/>
              </a:rPr>
              <a:t>Resterende beløp</a:t>
            </a:r>
            <a:r>
              <a:rPr lang="nb-NO" sz="1000" dirty="0">
                <a:effectLst/>
                <a:latin typeface="Open Sans" panose="020B0606030504020204" pitchFamily="34" charset="0"/>
                <a:ea typeface="Times New Roman" panose="02020603050405020304" pitchFamily="18" charset="0"/>
                <a:cs typeface="Times New Roman" panose="02020603050405020304" pitchFamily="18" charset="0"/>
              </a:rPr>
              <a:t>  til kollektive tiltak, barnehagebaserte kompetanseutviklingstiltak (etter en flat tildeling, samt pro rata-fordeling). </a:t>
            </a:r>
            <a:endParaRPr lang="nb-NO" sz="11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05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Isosceles Triangle 3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ell 1">
            <a:extLst>
              <a:ext uri="{FF2B5EF4-FFF2-40B4-BE49-F238E27FC236}">
                <a16:creationId xmlns:a16="http://schemas.microsoft.com/office/drawing/2014/main" id="{C144D482-625F-9DFF-3BA3-F607876D21C1}"/>
              </a:ext>
            </a:extLst>
          </p:cNvPr>
          <p:cNvGraphicFramePr>
            <a:graphicFrameLocks noGrp="1"/>
          </p:cNvGraphicFramePr>
          <p:nvPr>
            <p:extLst>
              <p:ext uri="{D42A27DB-BD31-4B8C-83A1-F6EECF244321}">
                <p14:modId xmlns:p14="http://schemas.microsoft.com/office/powerpoint/2010/main" val="3037886564"/>
              </p:ext>
            </p:extLst>
          </p:nvPr>
        </p:nvGraphicFramePr>
        <p:xfrm>
          <a:off x="3203674" y="27298"/>
          <a:ext cx="6152969" cy="6857997"/>
        </p:xfrm>
        <a:graphic>
          <a:graphicData uri="http://schemas.openxmlformats.org/drawingml/2006/table">
            <a:tbl>
              <a:tblPr firstRow="1" firstCol="1" bandRow="1"/>
              <a:tblGrid>
                <a:gridCol w="1040473">
                  <a:extLst>
                    <a:ext uri="{9D8B030D-6E8A-4147-A177-3AD203B41FA5}">
                      <a16:colId xmlns:a16="http://schemas.microsoft.com/office/drawing/2014/main" val="4212429650"/>
                    </a:ext>
                  </a:extLst>
                </a:gridCol>
                <a:gridCol w="5112496">
                  <a:extLst>
                    <a:ext uri="{9D8B030D-6E8A-4147-A177-3AD203B41FA5}">
                      <a16:colId xmlns:a16="http://schemas.microsoft.com/office/drawing/2014/main" val="504446623"/>
                    </a:ext>
                  </a:extLst>
                </a:gridCol>
              </a:tblGrid>
              <a:tr h="227115">
                <a:tc>
                  <a:txBody>
                    <a:bodyPr/>
                    <a:lstStyle/>
                    <a:p>
                      <a:pPr>
                        <a:lnSpc>
                          <a:spcPct val="107000"/>
                        </a:lnSpc>
                        <a:spcAft>
                          <a:spcPts val="800"/>
                        </a:spcAft>
                      </a:pPr>
                      <a:r>
                        <a:rPr lang="nb-NO"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09.00-15.00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Samarbeidsforum REKOM – Regional ordning for lokal kompetanseutvikling i barnehage</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32172240"/>
                  </a:ext>
                </a:extLst>
              </a:tr>
              <a:tr h="110997">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09.00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Velkommen!</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99307909"/>
                  </a:ext>
                </a:extLst>
              </a:tr>
              <a:tr h="347680">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09.00 – 09.10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Sak 9/23 Aktuelt </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46518605"/>
                  </a:ext>
                </a:extLst>
              </a:tr>
              <a:tr h="347680">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09.10 – 09.45</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Sak 10/23 Rapportering 2022</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Gjennomgang av rapporteringa fra 2022 og diskusjoner med utgangspunkt i funn </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763343807"/>
                  </a:ext>
                </a:extLst>
              </a:tr>
              <a:tr h="110997">
                <a:tc>
                  <a:txBody>
                    <a:bodyPr/>
                    <a:lstStyle/>
                    <a:p>
                      <a:pPr>
                        <a:lnSpc>
                          <a:spcPct val="107000"/>
                        </a:lnSpc>
                        <a:spcAft>
                          <a:spcPts val="800"/>
                        </a:spcAft>
                      </a:pPr>
                      <a:r>
                        <a:rPr lang="nb-NO" sz="600">
                          <a:effectLst/>
                          <a:latin typeface="Calibri" panose="020F0502020204030204" pitchFamily="34" charset="0"/>
                          <a:ea typeface="Calibri" panose="020F0502020204030204" pitchFamily="34" charset="0"/>
                          <a:cs typeface="Times New Roman" panose="02020603050405020304" pitchFamily="18" charset="0"/>
                        </a:rPr>
                        <a:t>09.45 – 10.00</a:t>
                      </a: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600" b="1">
                          <a:effectLst/>
                          <a:latin typeface="Calibri" panose="020F0502020204030204" pitchFamily="34" charset="0"/>
                          <a:ea typeface="Calibri" panose="020F0502020204030204" pitchFamily="34" charset="0"/>
                          <a:cs typeface="Times New Roman" panose="02020603050405020304" pitchFamily="18" charset="0"/>
                        </a:rPr>
                        <a:t>Pause </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79739"/>
                  </a:ext>
                </a:extLst>
              </a:tr>
              <a:tr h="2473403">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 – 11.10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Sak 11/23 Rekruttering</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Paneldebatt/dialog om temaet rekruttering, og hva kan gjøres for å øke rekrutteringa til barnehagelærerutdanninga og barnehagelæreryrker i Trøndelag.</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Kort innledning av Statsforvalteren, og informasjon fra Geir Gran om Lærer i nord. </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som er med i panelet er disse (og de er spurt på forhånd)</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Randi Aasen (barnehagemyndighet Holtålen kommune)</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Ann-Kathrin Mulstad (Utdanningsforbundet)</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Elin Børve (Nord universitet) og Geir Gran blir også med i panelet (Nord universitet)</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Kris Kalkman (Dronning Maud Minne høgskole)</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(Statsforvalteren)</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Paal Christian Bjønnes (Daglig leder for </a:t>
                      </a:r>
                      <a:r>
                        <a:rPr lang="nb-NO" sz="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bhg</a:t>
                      </a:r>
                      <a:r>
                        <a:rPr lang="nb-NO"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 Trondhjems asylselskap) Leder denne økta.</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621133032"/>
                  </a:ext>
                </a:extLst>
              </a:tr>
              <a:tr h="347680">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11.10 – 11.30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Sak 12/23 Individuelle tiltak, lokal prioritering</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Konkrete tiltak knytta til sak 11/23 Rekruttering</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757649358"/>
                  </a:ext>
                </a:extLst>
              </a:tr>
              <a:tr h="110997">
                <a:tc>
                  <a:txBody>
                    <a:bodyPr/>
                    <a:lstStyle/>
                    <a:p>
                      <a:pPr>
                        <a:lnSpc>
                          <a:spcPct val="107000"/>
                        </a:lnSpc>
                        <a:spcAft>
                          <a:spcPts val="800"/>
                        </a:spcAft>
                      </a:pPr>
                      <a:r>
                        <a:rPr lang="nb-NO" sz="600">
                          <a:effectLst/>
                          <a:latin typeface="Calibri" panose="020F0502020204030204" pitchFamily="34" charset="0"/>
                          <a:ea typeface="Calibri" panose="020F0502020204030204" pitchFamily="34" charset="0"/>
                          <a:cs typeface="Times New Roman" panose="02020603050405020304" pitchFamily="18" charset="0"/>
                        </a:rPr>
                        <a:t>11.30 – 12.30</a:t>
                      </a: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600" b="1">
                          <a:effectLst/>
                          <a:latin typeface="Calibri" panose="020F0502020204030204" pitchFamily="34" charset="0"/>
                          <a:ea typeface="Calibri" panose="020F0502020204030204" pitchFamily="34" charset="0"/>
                          <a:cs typeface="Times New Roman" panose="02020603050405020304" pitchFamily="18" charset="0"/>
                        </a:rPr>
                        <a:t>LUNSJ</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180491"/>
                  </a:ext>
                </a:extLst>
              </a:tr>
              <a:tr h="584367">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12.30 – 13.00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Sak 13/23 Fellestiltak</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Samisk språk og kultur</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MIB</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080724661"/>
                  </a:ext>
                </a:extLst>
              </a:tr>
              <a:tr h="347680">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13.00 – 13.40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Sak 14/23 Langsiktige planer</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b="1">
                          <a:effectLst/>
                          <a:latin typeface="Calibri" panose="020F0502020204030204" pitchFamily="34" charset="0"/>
                          <a:ea typeface="Calibri" panose="020F0502020204030204" pitchFamily="34" charset="0"/>
                          <a:cs typeface="Times New Roman" panose="02020603050405020304" pitchFamily="18" charset="0"/>
                        </a:rPr>
                        <a:t> </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35135782"/>
                  </a:ext>
                </a:extLst>
              </a:tr>
              <a:tr h="110997">
                <a:tc>
                  <a:txBody>
                    <a:bodyPr/>
                    <a:lstStyle/>
                    <a:p>
                      <a:pPr>
                        <a:lnSpc>
                          <a:spcPct val="107000"/>
                        </a:lnSpc>
                        <a:spcAft>
                          <a:spcPts val="800"/>
                        </a:spcAft>
                      </a:pPr>
                      <a:r>
                        <a:rPr lang="nb-NO" sz="600">
                          <a:effectLst/>
                          <a:latin typeface="Calibri" panose="020F0502020204030204" pitchFamily="34" charset="0"/>
                          <a:ea typeface="Calibri" panose="020F0502020204030204" pitchFamily="34" charset="0"/>
                          <a:cs typeface="Times New Roman" panose="02020603050405020304" pitchFamily="18" charset="0"/>
                        </a:rPr>
                        <a:t>13.40 – 13.55</a:t>
                      </a: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600" b="1">
                          <a:effectLst/>
                          <a:latin typeface="Calibri" panose="020F0502020204030204" pitchFamily="34" charset="0"/>
                          <a:ea typeface="Calibri" panose="020F0502020204030204" pitchFamily="34" charset="0"/>
                          <a:cs typeface="Times New Roman" panose="02020603050405020304" pitchFamily="18" charset="0"/>
                        </a:rPr>
                        <a:t>Pause</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937066"/>
                  </a:ext>
                </a:extLst>
              </a:tr>
              <a:tr h="347680">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13.55 – 14.10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Sak 15/23 NOU 2022:13 Med videre betydning</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b="1">
                          <a:effectLst/>
                          <a:latin typeface="Calibri" panose="020F0502020204030204" pitchFamily="34" charset="0"/>
                          <a:ea typeface="Calibri" panose="020F0502020204030204" pitchFamily="34" charset="0"/>
                          <a:cs typeface="Times New Roman" panose="02020603050405020304" pitchFamily="18" charset="0"/>
                        </a:rPr>
                        <a:t> </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70706938"/>
                  </a:ext>
                </a:extLst>
              </a:tr>
              <a:tr h="347680">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14.10 – 14.30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Sak 16/23 Behovsmeldinger og beslutningsgrunnlag 2024</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b="1">
                          <a:effectLst/>
                          <a:latin typeface="Calibri" panose="020F0502020204030204" pitchFamily="34" charset="0"/>
                          <a:ea typeface="Calibri" panose="020F0502020204030204" pitchFamily="34" charset="0"/>
                          <a:cs typeface="Times New Roman" panose="02020603050405020304" pitchFamily="18" charset="0"/>
                        </a:rPr>
                        <a:t> </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48398670"/>
                  </a:ext>
                </a:extLst>
              </a:tr>
              <a:tr h="584367">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14.30 – 14.45</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Sak 17/23 Økonomi</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Oversikt ekstramidler, utbetalt oktober 2023</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Restbeløp 2023</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86460708"/>
                  </a:ext>
                </a:extLst>
              </a:tr>
              <a:tr h="347680">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14.45 – 14.50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Sak 18/23 Årshjul 2024</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600" b="1">
                          <a:effectLst/>
                          <a:latin typeface="Calibri" panose="020F0502020204030204" pitchFamily="34" charset="0"/>
                          <a:ea typeface="Calibri" panose="020F0502020204030204" pitchFamily="34" charset="0"/>
                          <a:cs typeface="Times New Roman" panose="02020603050405020304" pitchFamily="18" charset="0"/>
                        </a:rPr>
                        <a:t> </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642716337"/>
                  </a:ext>
                </a:extLst>
              </a:tr>
              <a:tr h="110997">
                <a:tc>
                  <a:txBody>
                    <a:bodyPr/>
                    <a:lstStyle/>
                    <a:p>
                      <a:pPr>
                        <a:lnSpc>
                          <a:spcPct val="107000"/>
                        </a:lnSpc>
                        <a:spcAft>
                          <a:spcPts val="800"/>
                        </a:spcAft>
                      </a:pPr>
                      <a:r>
                        <a:rPr lang="nb-NO"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14.50 – 15.00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Eventuelt</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934" marR="349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270875519"/>
                  </a:ext>
                </a:extLst>
              </a:tr>
            </a:tbl>
          </a:graphicData>
        </a:graphic>
      </p:graphicFrame>
      <p:sp>
        <p:nvSpPr>
          <p:cNvPr id="3" name="Tittel 1">
            <a:extLst>
              <a:ext uri="{FF2B5EF4-FFF2-40B4-BE49-F238E27FC236}">
                <a16:creationId xmlns:a16="http://schemas.microsoft.com/office/drawing/2014/main" id="{163C5F89-BC24-F73B-8332-FA47A23807FA}"/>
              </a:ext>
            </a:extLst>
          </p:cNvPr>
          <p:cNvSpPr>
            <a:spLocks noGrp="1"/>
          </p:cNvSpPr>
          <p:nvPr>
            <p:ph type="title"/>
          </p:nvPr>
        </p:nvSpPr>
        <p:spPr>
          <a:xfrm>
            <a:off x="485929" y="2031855"/>
            <a:ext cx="1951243" cy="2019868"/>
          </a:xfrm>
        </p:spPr>
        <p:txBody>
          <a:bodyPr/>
          <a:lstStyle/>
          <a:p>
            <a:r>
              <a:rPr lang="nb-NO" dirty="0">
                <a:solidFill>
                  <a:schemeClr val="tx1"/>
                </a:solidFill>
              </a:rPr>
              <a:t>Dagens saksliste</a:t>
            </a:r>
            <a:br>
              <a:rPr lang="nb-NO" dirty="0">
                <a:solidFill>
                  <a:schemeClr val="bg1"/>
                </a:solidFill>
              </a:rPr>
            </a:br>
            <a:endParaRPr lang="nb-NO" dirty="0">
              <a:solidFill>
                <a:schemeClr val="bg1"/>
              </a:solidFill>
            </a:endParaRPr>
          </a:p>
        </p:txBody>
      </p:sp>
    </p:spTree>
    <p:extLst>
      <p:ext uri="{BB962C8B-B14F-4D97-AF65-F5344CB8AC3E}">
        <p14:creationId xmlns:p14="http://schemas.microsoft.com/office/powerpoint/2010/main" val="391475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Bilde 42">
            <a:extLst>
              <a:ext uri="{FF2B5EF4-FFF2-40B4-BE49-F238E27FC236}">
                <a16:creationId xmlns:a16="http://schemas.microsoft.com/office/drawing/2014/main" id="{38802720-D292-E85D-7F4C-FA1C63B0A15E}"/>
              </a:ext>
            </a:extLst>
          </p:cNvPr>
          <p:cNvPicPr>
            <a:picLocks noChangeAspect="1"/>
          </p:cNvPicPr>
          <p:nvPr/>
        </p:nvPicPr>
        <p:blipFill>
          <a:blip r:embed="rId2"/>
          <a:stretch>
            <a:fillRect/>
          </a:stretch>
        </p:blipFill>
        <p:spPr>
          <a:xfrm>
            <a:off x="1080447" y="1500294"/>
            <a:ext cx="10031105" cy="3130455"/>
          </a:xfrm>
          <a:prstGeom prst="rect">
            <a:avLst/>
          </a:prstGeom>
        </p:spPr>
      </p:pic>
    </p:spTree>
    <p:extLst>
      <p:ext uri="{BB962C8B-B14F-4D97-AF65-F5344CB8AC3E}">
        <p14:creationId xmlns:p14="http://schemas.microsoft.com/office/powerpoint/2010/main" val="3533180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C63DBA64-992E-0121-2436-712E8EB2603D}"/>
              </a:ext>
            </a:extLst>
          </p:cNvPr>
          <p:cNvSpPr txBox="1"/>
          <p:nvPr/>
        </p:nvSpPr>
        <p:spPr>
          <a:xfrm>
            <a:off x="805218" y="770049"/>
            <a:ext cx="10181230" cy="4435638"/>
          </a:xfrm>
          <a:prstGeom prst="rect">
            <a:avLst/>
          </a:prstGeom>
          <a:noFill/>
        </p:spPr>
        <p:txBody>
          <a:bodyPr wrap="square">
            <a:spAutoFit/>
          </a:bodyPr>
          <a:lstStyle/>
          <a:p>
            <a:pP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Møteplan for kompetansenettverket:  </a:t>
            </a:r>
            <a:r>
              <a:rPr lang="nb-NO" sz="1800" dirty="0" err="1">
                <a:effectLst/>
                <a:latin typeface="Open Sans" panose="020B0606030504020204" pitchFamily="34" charset="0"/>
                <a:ea typeface="Calibri" panose="020F0502020204030204" pitchFamily="34" charset="0"/>
                <a:cs typeface="Times New Roman" panose="02020603050405020304" pitchFamily="18" charset="0"/>
              </a:rPr>
              <a:t>evnt</a:t>
            </a:r>
            <a:r>
              <a:rPr lang="nb-NO" sz="1800" dirty="0">
                <a:effectLst/>
                <a:latin typeface="Open Sans" panose="020B0606030504020204" pitchFamily="34" charset="0"/>
                <a:ea typeface="Calibri" panose="020F0502020204030204" pitchFamily="34" charset="0"/>
                <a:cs typeface="Times New Roman" panose="02020603050405020304" pitchFamily="18" charset="0"/>
              </a:rPr>
              <a:t> </a:t>
            </a:r>
            <a:r>
              <a:rPr lang="nb-NO" sz="1800" dirty="0" err="1">
                <a:effectLst/>
                <a:latin typeface="Open Sans" panose="020B0606030504020204" pitchFamily="34" charset="0"/>
                <a:ea typeface="Calibri" panose="020F0502020204030204" pitchFamily="34" charset="0"/>
                <a:cs typeface="Times New Roman" panose="02020603050405020304" pitchFamily="18" charset="0"/>
              </a:rPr>
              <a:t>årshjul</a:t>
            </a:r>
            <a:r>
              <a:rPr lang="nb-NO" sz="1800" dirty="0">
                <a:effectLst/>
                <a:latin typeface="Open Sans" panose="020B0606030504020204" pitchFamily="34" charset="0"/>
                <a:ea typeface="Calibri" panose="020F0502020204030204" pitchFamily="34" charset="0"/>
                <a:cs typeface="Times New Roman" panose="02020603050405020304" pitchFamily="18" charset="0"/>
              </a:rPr>
              <a:t>, møteplasser, deling av informasjon/data/referat, involvering av barnehageeiere, UH,</a:t>
            </a:r>
            <a:endParaRPr lang="nb-NO" sz="24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endParaRPr lang="nb-NO" sz="24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Tematiske prioriteringer, tidsperspektiv på tiltak, hvem, hva og når….</a:t>
            </a:r>
            <a:endParaRPr lang="nb-NO" sz="24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 </a:t>
            </a:r>
            <a:endParaRPr lang="nb-NO" sz="24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effectLst/>
                <a:latin typeface="Open Sans" panose="020B0606030504020204" pitchFamily="34" charset="0"/>
                <a:ea typeface="Calibri" panose="020F0502020204030204" pitchFamily="34" charset="0"/>
                <a:cs typeface="Times New Roman" panose="02020603050405020304" pitchFamily="18" charset="0"/>
              </a:rPr>
              <a:t>Informasjon om kompetansenettverket.</a:t>
            </a:r>
            <a:endParaRPr lang="nb-NO" sz="24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-vise kart over kommunene i nettverket.</a:t>
            </a:r>
            <a:endParaRPr lang="nb-NO" sz="24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-gi opplysninger om kommunestørrelser, antall barn i barnehage i hver kommune, antall kommunale og private barnehager, osv.</a:t>
            </a:r>
            <a:endParaRPr lang="nb-NO" sz="24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Open Sans" panose="020B0606030504020204" pitchFamily="34" charset="0"/>
                <a:ea typeface="Calibri" panose="020F0502020204030204" pitchFamily="34" charset="0"/>
                <a:cs typeface="Times New Roman" panose="02020603050405020304" pitchFamily="18" charset="0"/>
              </a:rPr>
              <a:t>-hvordan bygge kapasitet i nettverket</a:t>
            </a:r>
            <a:endParaRPr lang="nb-NO" sz="24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3600" b="1" dirty="0">
                <a:effectLst/>
                <a:latin typeface="Open Sans" panose="020B0606030504020204" pitchFamily="34" charset="0"/>
                <a:ea typeface="Calibri" panose="020F0502020204030204" pitchFamily="34" charset="0"/>
                <a:cs typeface="Times New Roman" panose="02020603050405020304" pitchFamily="18" charset="0"/>
              </a:rPr>
              <a:t> </a:t>
            </a:r>
            <a:endParaRPr lang="nb-NO" sz="24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6381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892B3A2-7011-C017-DD70-821FB97615DF}"/>
              </a:ext>
            </a:extLst>
          </p:cNvPr>
          <p:cNvSpPr>
            <a:spLocks noGrp="1"/>
          </p:cNvSpPr>
          <p:nvPr>
            <p:ph type="body" sz="quarter" idx="11"/>
          </p:nvPr>
        </p:nvSpPr>
        <p:spPr>
          <a:xfrm>
            <a:off x="436727" y="2251880"/>
            <a:ext cx="7287905" cy="4449171"/>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1" u="none" strike="noStrike" kern="1200" cap="none" spc="0" normalizeH="0" baseline="0" noProof="0" dirty="0">
                <a:ln>
                  <a:noFill/>
                </a:ln>
                <a:solidFill>
                  <a:prstClr val="black"/>
                </a:solidFill>
                <a:effectLst/>
                <a:uLnTx/>
                <a:uFillTx/>
                <a:latin typeface="Calibri" panose="020F0502020204030204"/>
                <a:ea typeface="+mn-ea"/>
                <a:cs typeface="+mn-cs"/>
              </a:rPr>
              <a:t>Det foreslås 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-slå sammen ordningene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-fordele midlene til tiltak med utgangspunkt i en 50/50-fordeling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-styrke kompetansenettverkene (med å gi de en tydeligere rolle i tilskuddsordningen)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-styrke koordinatorfunksjoner for nettverkene slik at prosesser og kompetansebehov kan samordnes bedre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-forplikte UH gjennom tildelingsbrev fra KD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-innføre treårige kompetanseplaner og tilsagn om midler, for bedre langsiktig planlegging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-opprette felles samarbeidsforum på nasjonalt nivå for å styrke og samle kompetansemiljøene i samisk språk og kultur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-krav om 30% </a:t>
            </a:r>
            <a:r>
              <a:rPr kumimoji="0" lang="nb-NO" sz="1800" b="0" i="1" u="none" strike="noStrike" kern="1200" cap="none" spc="0" normalizeH="0" baseline="0" noProof="0" dirty="0" err="1">
                <a:ln>
                  <a:noFill/>
                </a:ln>
                <a:solidFill>
                  <a:prstClr val="black"/>
                </a:solidFill>
                <a:effectLst/>
                <a:uLnTx/>
                <a:uFillTx/>
                <a:latin typeface="Calibri" panose="020F0502020204030204"/>
                <a:ea typeface="+mn-ea"/>
                <a:cs typeface="+mn-cs"/>
              </a:rPr>
              <a:t>medfinansisering</a:t>
            </a: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 fra </a:t>
            </a:r>
            <a:r>
              <a:rPr kumimoji="0" lang="nb-NO" sz="1800" b="0" i="1" u="none" strike="noStrike" kern="1200" cap="none" spc="0" normalizeH="0" baseline="0" noProof="0" dirty="0" err="1">
                <a:ln>
                  <a:noFill/>
                </a:ln>
                <a:solidFill>
                  <a:prstClr val="black"/>
                </a:solidFill>
                <a:effectLst/>
                <a:uLnTx/>
                <a:uFillTx/>
                <a:latin typeface="Calibri" panose="020F0502020204030204"/>
                <a:ea typeface="+mn-ea"/>
                <a:cs typeface="+mn-cs"/>
              </a:rPr>
              <a:t>barnehage-og</a:t>
            </a: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 skoleeier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i="1" dirty="0">
                <a:solidFill>
                  <a:prstClr val="black"/>
                </a:solidFill>
                <a:latin typeface="Calibri" panose="020F0502020204030204"/>
              </a:rPr>
              <a:t>-innføre en ordning for alle som innebærer å bruke 20% av arbeidstiden til videreutdanning tilsvarende 30 studiepoeng i ett år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rPr>
              <a:t>-innføre en rett til </a:t>
            </a:r>
            <a:r>
              <a:rPr kumimoji="0" lang="nb-NO" sz="1800" b="0" i="1" u="none" strike="noStrike" kern="1200" cap="none" spc="0" normalizeH="0" baseline="0" noProof="0" dirty="0" err="1">
                <a:ln>
                  <a:noFill/>
                </a:ln>
                <a:solidFill>
                  <a:prstClr val="black"/>
                </a:solidFill>
                <a:effectLst/>
                <a:uLnTx/>
                <a:uFillTx/>
                <a:latin typeface="Calibri" panose="020F0502020204030204"/>
                <a:ea typeface="+mn-ea"/>
                <a:cs typeface="+mn-cs"/>
              </a:rPr>
              <a:t>introduksjonsår</a:t>
            </a:r>
            <a:r>
              <a:rPr kumimoji="0" lang="nb-NO" sz="1800" b="0" i="1" u="none" strike="noStrike" kern="1200" cap="none" spc="0" normalizeH="0" noProof="0" dirty="0">
                <a:ln>
                  <a:noFill/>
                </a:ln>
                <a:solidFill>
                  <a:prstClr val="black"/>
                </a:solidFill>
                <a:effectLst/>
                <a:uLnTx/>
                <a:uFillTx/>
                <a:latin typeface="Calibri" panose="020F0502020204030204"/>
                <a:ea typeface="+mn-ea"/>
                <a:cs typeface="+mn-cs"/>
              </a:rPr>
              <a:t> for nyutdannede lærer i </a:t>
            </a:r>
            <a:r>
              <a:rPr kumimoji="0" lang="nb-NO" sz="1800" b="0" i="1" u="none" strike="noStrike" kern="1200" cap="none" spc="0" normalizeH="0" noProof="0" dirty="0" err="1">
                <a:ln>
                  <a:noFill/>
                </a:ln>
                <a:solidFill>
                  <a:prstClr val="black"/>
                </a:solidFill>
                <a:effectLst/>
                <a:uLnTx/>
                <a:uFillTx/>
                <a:latin typeface="Calibri" panose="020F0502020204030204"/>
                <a:ea typeface="+mn-ea"/>
                <a:cs typeface="+mn-cs"/>
              </a:rPr>
              <a:t>bhg</a:t>
            </a:r>
            <a:r>
              <a:rPr kumimoji="0" lang="nb-NO" sz="1800" b="0" i="1" u="none" strike="noStrike" kern="1200" cap="none" spc="0" normalizeH="0" noProof="0" dirty="0">
                <a:ln>
                  <a:noFill/>
                </a:ln>
                <a:solidFill>
                  <a:prstClr val="black"/>
                </a:solidFill>
                <a:effectLst/>
                <a:uLnTx/>
                <a:uFillTx/>
                <a:latin typeface="Calibri" panose="020F0502020204030204"/>
                <a:ea typeface="+mn-ea"/>
                <a:cs typeface="+mn-cs"/>
              </a:rPr>
              <a:t> og skole</a:t>
            </a:r>
            <a:endParaRPr kumimoji="0" lang="nb-NO"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lvl="0"/>
            <a:endParaRPr lang="nb-NO" dirty="0">
              <a:latin typeface="Open Sans" panose="020B060603050402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endParaRPr lang="nb-NO" dirty="0">
              <a:latin typeface="Open Sans" panose="020B0606030504020204" pitchFamily="34" charset="0"/>
              <a:ea typeface="Calibri" panose="020F0502020204030204" pitchFamily="34" charset="0"/>
              <a:cs typeface="Calibri" panose="020F0502020204030204" pitchFamily="34" charset="0"/>
            </a:endParaRPr>
          </a:p>
          <a:p>
            <a:pPr marL="571500" lvl="0" indent="-571500">
              <a:buFont typeface="Arial" panose="020B0604020202020204" pitchFamily="34" charset="0"/>
              <a:buChar char="•"/>
            </a:pPr>
            <a:endParaRPr lang="nb-NO" sz="4400" dirty="0">
              <a:effectLst/>
              <a:latin typeface="Calibri" panose="020F0502020204030204" pitchFamily="34" charset="0"/>
              <a:ea typeface="Calibri" panose="020F0502020204030204" pitchFamily="34" charset="0"/>
            </a:endParaRPr>
          </a:p>
          <a:p>
            <a:endParaRPr lang="nb-NO" dirty="0"/>
          </a:p>
        </p:txBody>
      </p:sp>
      <p:sp>
        <p:nvSpPr>
          <p:cNvPr id="5" name="Tittel 1">
            <a:extLst>
              <a:ext uri="{FF2B5EF4-FFF2-40B4-BE49-F238E27FC236}">
                <a16:creationId xmlns:a16="http://schemas.microsoft.com/office/drawing/2014/main" id="{A8052644-8FEE-52BD-863E-CA52B1B5C8DB}"/>
              </a:ext>
            </a:extLst>
          </p:cNvPr>
          <p:cNvSpPr>
            <a:spLocks noGrp="1"/>
          </p:cNvSpPr>
          <p:nvPr>
            <p:ph type="title"/>
          </p:nvPr>
        </p:nvSpPr>
        <p:spPr>
          <a:xfrm>
            <a:off x="1055687" y="570875"/>
            <a:ext cx="10080625" cy="1077913"/>
          </a:xfrm>
        </p:spPr>
        <p:txBody>
          <a:bodyPr/>
          <a:lstStyle/>
          <a:p>
            <a:r>
              <a:rPr lang="nb-NO" dirty="0">
                <a:solidFill>
                  <a:schemeClr val="bg1"/>
                </a:solidFill>
              </a:rPr>
              <a:t>Sak 15/23 NOU 2022:13   Med videre betydning</a:t>
            </a:r>
          </a:p>
        </p:txBody>
      </p:sp>
      <p:pic>
        <p:nvPicPr>
          <p:cNvPr id="8" name="Bilde 7" descr="Et bilde som inneholder tekst, klær, skjermbilde, kvinne&#10;&#10;Automatisk generert beskrivelse">
            <a:extLst>
              <a:ext uri="{FF2B5EF4-FFF2-40B4-BE49-F238E27FC236}">
                <a16:creationId xmlns:a16="http://schemas.microsoft.com/office/drawing/2014/main" id="{98B69059-A73B-2E76-EB49-CA714C041799}"/>
              </a:ext>
            </a:extLst>
          </p:cNvPr>
          <p:cNvPicPr>
            <a:picLocks noChangeAspect="1"/>
          </p:cNvPicPr>
          <p:nvPr/>
        </p:nvPicPr>
        <p:blipFill>
          <a:blip r:embed="rId3"/>
          <a:stretch>
            <a:fillRect/>
          </a:stretch>
        </p:blipFill>
        <p:spPr>
          <a:xfrm>
            <a:off x="8367712" y="2429926"/>
            <a:ext cx="2768600" cy="3505200"/>
          </a:xfrm>
          <a:prstGeom prst="rect">
            <a:avLst/>
          </a:prstGeom>
        </p:spPr>
      </p:pic>
    </p:spTree>
    <p:extLst>
      <p:ext uri="{BB962C8B-B14F-4D97-AF65-F5344CB8AC3E}">
        <p14:creationId xmlns:p14="http://schemas.microsoft.com/office/powerpoint/2010/main" val="19717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35B22E-7EB2-D4E4-DA87-E091DDD96362}"/>
              </a:ext>
            </a:extLst>
          </p:cNvPr>
          <p:cNvSpPr>
            <a:spLocks noGrp="1"/>
          </p:cNvSpPr>
          <p:nvPr>
            <p:ph type="title"/>
          </p:nvPr>
        </p:nvSpPr>
        <p:spPr>
          <a:xfrm>
            <a:off x="1045694" y="654761"/>
            <a:ext cx="10080625" cy="1077209"/>
          </a:xfrm>
        </p:spPr>
        <p:txBody>
          <a:bodyPr/>
          <a:lstStyle/>
          <a:p>
            <a:r>
              <a:rPr lang="nb-NO" dirty="0">
                <a:solidFill>
                  <a:schemeClr val="bg1"/>
                </a:solidFill>
              </a:rPr>
              <a:t>Videre sak 15/23</a:t>
            </a:r>
          </a:p>
        </p:txBody>
      </p:sp>
      <p:sp>
        <p:nvSpPr>
          <p:cNvPr id="3" name="Plassholder for tekst 2">
            <a:extLst>
              <a:ext uri="{FF2B5EF4-FFF2-40B4-BE49-F238E27FC236}">
                <a16:creationId xmlns:a16="http://schemas.microsoft.com/office/drawing/2014/main" id="{95A29096-4638-2AF0-04CE-A50D776E57EC}"/>
              </a:ext>
            </a:extLst>
          </p:cNvPr>
          <p:cNvSpPr>
            <a:spLocks noGrp="1"/>
          </p:cNvSpPr>
          <p:nvPr>
            <p:ph type="body" sz="quarter" idx="11"/>
          </p:nvPr>
        </p:nvSpPr>
        <p:spPr>
          <a:xfrm>
            <a:off x="702700" y="3053901"/>
            <a:ext cx="4889693" cy="4144259"/>
          </a:xfrm>
        </p:spPr>
        <p:txBody>
          <a:bodyPr/>
          <a:lstStyle/>
          <a:p>
            <a:r>
              <a:rPr lang="nb-NO" dirty="0"/>
              <a:t>Sammenslåing av ordningene, hva bør vi være OBS på/proaktiv?</a:t>
            </a:r>
          </a:p>
          <a:p>
            <a:endParaRPr lang="nb-NO" dirty="0"/>
          </a:p>
        </p:txBody>
      </p:sp>
      <p:sp>
        <p:nvSpPr>
          <p:cNvPr id="4" name="Plassholder for tekst 3">
            <a:extLst>
              <a:ext uri="{FF2B5EF4-FFF2-40B4-BE49-F238E27FC236}">
                <a16:creationId xmlns:a16="http://schemas.microsoft.com/office/drawing/2014/main" id="{B1D01E71-79FE-7821-34DD-5D4D979C5088}"/>
              </a:ext>
            </a:extLst>
          </p:cNvPr>
          <p:cNvSpPr>
            <a:spLocks noGrp="1"/>
          </p:cNvSpPr>
          <p:nvPr>
            <p:ph type="body" sz="quarter" idx="12"/>
          </p:nvPr>
        </p:nvSpPr>
        <p:spPr>
          <a:xfrm>
            <a:off x="6244768" y="3053901"/>
            <a:ext cx="4881551" cy="4144259"/>
          </a:xfrm>
        </p:spPr>
        <p:txBody>
          <a:bodyPr/>
          <a:lstStyle/>
          <a:p>
            <a:r>
              <a:rPr lang="nb-NO" dirty="0"/>
              <a:t>Konsekvenser for </a:t>
            </a:r>
            <a:r>
              <a:rPr lang="nb-NO" dirty="0" err="1"/>
              <a:t>Rekom</a:t>
            </a:r>
            <a:r>
              <a:rPr lang="nb-NO" dirty="0"/>
              <a:t>/barnehage ved en eventuell sammenslåing av ordningene, med spesielt fokus på representasjon</a:t>
            </a:r>
          </a:p>
        </p:txBody>
      </p:sp>
    </p:spTree>
    <p:extLst>
      <p:ext uri="{BB962C8B-B14F-4D97-AF65-F5344CB8AC3E}">
        <p14:creationId xmlns:p14="http://schemas.microsoft.com/office/powerpoint/2010/main" val="274990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B59342-7EAB-A88B-C191-159918745428}"/>
              </a:ext>
            </a:extLst>
          </p:cNvPr>
          <p:cNvSpPr>
            <a:spLocks noGrp="1"/>
          </p:cNvSpPr>
          <p:nvPr>
            <p:ph type="title"/>
          </p:nvPr>
        </p:nvSpPr>
        <p:spPr>
          <a:xfrm>
            <a:off x="1055688" y="650639"/>
            <a:ext cx="11136312" cy="1077209"/>
          </a:xfrm>
        </p:spPr>
        <p:txBody>
          <a:bodyPr/>
          <a:lstStyle/>
          <a:p>
            <a:r>
              <a:rPr lang="nb-NO" dirty="0">
                <a:solidFill>
                  <a:schemeClr val="bg1"/>
                </a:solidFill>
              </a:rPr>
              <a:t>Sak 16/23      </a:t>
            </a:r>
            <a:r>
              <a:rPr lang="nb-NO" sz="2800" dirty="0">
                <a:solidFill>
                  <a:schemeClr val="bg1"/>
                </a:solidFill>
              </a:rPr>
              <a:t>Behovsmeldingsskjema og beslutningsgrunnlag</a:t>
            </a:r>
          </a:p>
        </p:txBody>
      </p:sp>
      <p:sp>
        <p:nvSpPr>
          <p:cNvPr id="3" name="Plassholder for tekst 2">
            <a:extLst>
              <a:ext uri="{FF2B5EF4-FFF2-40B4-BE49-F238E27FC236}">
                <a16:creationId xmlns:a16="http://schemas.microsoft.com/office/drawing/2014/main" id="{17106B2D-857E-077F-B659-D8ABD0658540}"/>
              </a:ext>
            </a:extLst>
          </p:cNvPr>
          <p:cNvSpPr>
            <a:spLocks noGrp="1"/>
          </p:cNvSpPr>
          <p:nvPr>
            <p:ph type="body" sz="quarter" idx="11"/>
          </p:nvPr>
        </p:nvSpPr>
        <p:spPr>
          <a:xfrm>
            <a:off x="861133" y="2288267"/>
            <a:ext cx="9871969" cy="3812282"/>
          </a:xfrm>
        </p:spPr>
        <p:txBody>
          <a:bodyPr>
            <a:normAutofit fontScale="85000" lnSpcReduction="20000"/>
          </a:bodyPr>
          <a:lstStyle/>
          <a:p>
            <a:r>
              <a:rPr lang="nb-NO" b="1" dirty="0"/>
              <a:t>Behovsmeldinger</a:t>
            </a:r>
          </a:p>
          <a:p>
            <a:r>
              <a:rPr lang="nb-NO" dirty="0"/>
              <a:t>-hvordan ligger nettverk an?</a:t>
            </a:r>
          </a:p>
          <a:p>
            <a:r>
              <a:rPr lang="nb-NO" dirty="0"/>
              <a:t>-får dere til gode prosesser her, både med barnehagene og UH?</a:t>
            </a:r>
          </a:p>
          <a:p>
            <a:endParaRPr lang="nb-NO" dirty="0"/>
          </a:p>
          <a:p>
            <a:endParaRPr lang="nb-NO" dirty="0"/>
          </a:p>
          <a:p>
            <a:r>
              <a:rPr lang="nb-NO" b="1" dirty="0"/>
              <a:t>Beslutningsgrunnlag</a:t>
            </a:r>
          </a:p>
          <a:p>
            <a:r>
              <a:rPr lang="nb-NO" dirty="0"/>
              <a:t>-innholdet er mye det samme, men mer utfyllende svar ang kriteriene</a:t>
            </a:r>
          </a:p>
          <a:p>
            <a:r>
              <a:rPr lang="nb-NO" dirty="0"/>
              <a:t>-lettere å samle inn fra alle nettverk på denne måten</a:t>
            </a:r>
          </a:p>
          <a:p>
            <a:r>
              <a:rPr lang="nb-NO" dirty="0"/>
              <a:t>-er det spørsmål om forms-skjemaene?</a:t>
            </a:r>
          </a:p>
        </p:txBody>
      </p:sp>
      <p:sp>
        <p:nvSpPr>
          <p:cNvPr id="4" name="Plassholder for tekst 2">
            <a:extLst>
              <a:ext uri="{FF2B5EF4-FFF2-40B4-BE49-F238E27FC236}">
                <a16:creationId xmlns:a16="http://schemas.microsoft.com/office/drawing/2014/main" id="{52C0C230-DA06-AC13-9462-733507302821}"/>
              </a:ext>
            </a:extLst>
          </p:cNvPr>
          <p:cNvSpPr txBox="1">
            <a:spLocks/>
          </p:cNvSpPr>
          <p:nvPr/>
        </p:nvSpPr>
        <p:spPr>
          <a:xfrm>
            <a:off x="782715" y="3604334"/>
            <a:ext cx="9950388" cy="3036163"/>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a:p>
            <a:endParaRPr lang="nb-NO" dirty="0"/>
          </a:p>
          <a:p>
            <a:endParaRPr lang="nb-NO" dirty="0"/>
          </a:p>
        </p:txBody>
      </p:sp>
    </p:spTree>
    <p:extLst>
      <p:ext uri="{BB962C8B-B14F-4D97-AF65-F5344CB8AC3E}">
        <p14:creationId xmlns:p14="http://schemas.microsoft.com/office/powerpoint/2010/main" val="28123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7258ED4-DA87-C92F-502F-941642773592}"/>
              </a:ext>
            </a:extLst>
          </p:cNvPr>
          <p:cNvPicPr>
            <a:picLocks noChangeAspect="1"/>
          </p:cNvPicPr>
          <p:nvPr/>
        </p:nvPicPr>
        <p:blipFill>
          <a:blip r:embed="rId3"/>
          <a:stretch>
            <a:fillRect/>
          </a:stretch>
        </p:blipFill>
        <p:spPr>
          <a:xfrm>
            <a:off x="370638" y="996287"/>
            <a:ext cx="11306187" cy="4804012"/>
          </a:xfrm>
          <a:prstGeom prst="rect">
            <a:avLst/>
          </a:prstGeom>
        </p:spPr>
      </p:pic>
    </p:spTree>
    <p:extLst>
      <p:ext uri="{BB962C8B-B14F-4D97-AF65-F5344CB8AC3E}">
        <p14:creationId xmlns:p14="http://schemas.microsoft.com/office/powerpoint/2010/main" val="2540498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B59342-7EAB-A88B-C191-159918745428}"/>
              </a:ext>
            </a:extLst>
          </p:cNvPr>
          <p:cNvSpPr>
            <a:spLocks noGrp="1"/>
          </p:cNvSpPr>
          <p:nvPr>
            <p:ph type="title"/>
          </p:nvPr>
        </p:nvSpPr>
        <p:spPr>
          <a:xfrm>
            <a:off x="870011" y="350416"/>
            <a:ext cx="11136312" cy="1077209"/>
          </a:xfrm>
        </p:spPr>
        <p:txBody>
          <a:bodyPr/>
          <a:lstStyle/>
          <a:p>
            <a:r>
              <a:rPr lang="nb-NO">
                <a:solidFill>
                  <a:schemeClr val="bg1"/>
                </a:solidFill>
              </a:rPr>
              <a:t>Sak 17/23 </a:t>
            </a:r>
            <a:endParaRPr lang="nb-NO" dirty="0">
              <a:solidFill>
                <a:schemeClr val="bg1"/>
              </a:solidFill>
            </a:endParaRPr>
          </a:p>
        </p:txBody>
      </p:sp>
      <p:sp>
        <p:nvSpPr>
          <p:cNvPr id="3" name="Plassholder for tekst 2">
            <a:extLst>
              <a:ext uri="{FF2B5EF4-FFF2-40B4-BE49-F238E27FC236}">
                <a16:creationId xmlns:a16="http://schemas.microsoft.com/office/drawing/2014/main" id="{17106B2D-857E-077F-B659-D8ABD0658540}"/>
              </a:ext>
            </a:extLst>
          </p:cNvPr>
          <p:cNvSpPr>
            <a:spLocks noGrp="1"/>
          </p:cNvSpPr>
          <p:nvPr>
            <p:ph type="body" sz="quarter" idx="11"/>
          </p:nvPr>
        </p:nvSpPr>
        <p:spPr>
          <a:xfrm>
            <a:off x="3533842" y="849701"/>
            <a:ext cx="5406501" cy="588098"/>
          </a:xfrm>
        </p:spPr>
        <p:txBody>
          <a:bodyPr>
            <a:normAutofit/>
          </a:bodyPr>
          <a:lstStyle/>
          <a:p>
            <a:r>
              <a:rPr lang="nb-NO">
                <a:solidFill>
                  <a:schemeClr val="bg1"/>
                </a:solidFill>
              </a:rPr>
              <a:t>Økonomi</a:t>
            </a:r>
            <a:endParaRPr lang="nb-NO" dirty="0">
              <a:solidFill>
                <a:schemeClr val="bg1"/>
              </a:solidFill>
            </a:endParaRPr>
          </a:p>
        </p:txBody>
      </p:sp>
      <p:sp>
        <p:nvSpPr>
          <p:cNvPr id="4" name="Plassholder for tekst 2">
            <a:extLst>
              <a:ext uri="{FF2B5EF4-FFF2-40B4-BE49-F238E27FC236}">
                <a16:creationId xmlns:a16="http://schemas.microsoft.com/office/drawing/2014/main" id="{52C0C230-DA06-AC13-9462-733507302821}"/>
              </a:ext>
            </a:extLst>
          </p:cNvPr>
          <p:cNvSpPr txBox="1">
            <a:spLocks/>
          </p:cNvSpPr>
          <p:nvPr/>
        </p:nvSpPr>
        <p:spPr>
          <a:xfrm>
            <a:off x="541538" y="2963227"/>
            <a:ext cx="7981025" cy="2814222"/>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a:p>
            <a:endParaRPr lang="nb-NO" dirty="0"/>
          </a:p>
          <a:p>
            <a:endParaRPr lang="nb-NO" dirty="0"/>
          </a:p>
        </p:txBody>
      </p:sp>
      <p:graphicFrame>
        <p:nvGraphicFramePr>
          <p:cNvPr id="6" name="Tabell 5">
            <a:extLst>
              <a:ext uri="{FF2B5EF4-FFF2-40B4-BE49-F238E27FC236}">
                <a16:creationId xmlns:a16="http://schemas.microsoft.com/office/drawing/2014/main" id="{7E59973B-FFF7-E547-5891-5952381FF729}"/>
              </a:ext>
            </a:extLst>
          </p:cNvPr>
          <p:cNvGraphicFramePr>
            <a:graphicFrameLocks noGrp="1"/>
          </p:cNvGraphicFramePr>
          <p:nvPr>
            <p:extLst>
              <p:ext uri="{D42A27DB-BD31-4B8C-83A1-F6EECF244321}">
                <p14:modId xmlns:p14="http://schemas.microsoft.com/office/powerpoint/2010/main" val="1629943789"/>
              </p:ext>
            </p:extLst>
          </p:nvPr>
        </p:nvGraphicFramePr>
        <p:xfrm>
          <a:off x="996287" y="2129787"/>
          <a:ext cx="6605516" cy="4557613"/>
        </p:xfrm>
        <a:graphic>
          <a:graphicData uri="http://schemas.openxmlformats.org/drawingml/2006/table">
            <a:tbl>
              <a:tblPr firstRow="1" firstCol="1" lastCol="1" bandRow="1"/>
              <a:tblGrid>
                <a:gridCol w="1633160">
                  <a:extLst>
                    <a:ext uri="{9D8B030D-6E8A-4147-A177-3AD203B41FA5}">
                      <a16:colId xmlns:a16="http://schemas.microsoft.com/office/drawing/2014/main" val="4184864097"/>
                    </a:ext>
                  </a:extLst>
                </a:gridCol>
                <a:gridCol w="1903596">
                  <a:extLst>
                    <a:ext uri="{9D8B030D-6E8A-4147-A177-3AD203B41FA5}">
                      <a16:colId xmlns:a16="http://schemas.microsoft.com/office/drawing/2014/main" val="448392583"/>
                    </a:ext>
                  </a:extLst>
                </a:gridCol>
                <a:gridCol w="1325844">
                  <a:extLst>
                    <a:ext uri="{9D8B030D-6E8A-4147-A177-3AD203B41FA5}">
                      <a16:colId xmlns:a16="http://schemas.microsoft.com/office/drawing/2014/main" val="1664292092"/>
                    </a:ext>
                  </a:extLst>
                </a:gridCol>
                <a:gridCol w="1742916">
                  <a:extLst>
                    <a:ext uri="{9D8B030D-6E8A-4147-A177-3AD203B41FA5}">
                      <a16:colId xmlns:a16="http://schemas.microsoft.com/office/drawing/2014/main" val="3578515168"/>
                    </a:ext>
                  </a:extLst>
                </a:gridCol>
              </a:tblGrid>
              <a:tr h="1577193">
                <a:tc>
                  <a:txBody>
                    <a:bodyPr/>
                    <a:lstStyle/>
                    <a:p>
                      <a:pPr algn="l">
                        <a:lnSpc>
                          <a:spcPct val="107000"/>
                        </a:lnSpc>
                        <a:spcAft>
                          <a:spcPts val="800"/>
                        </a:spcAft>
                      </a:pPr>
                      <a:r>
                        <a:rPr lang="nb-NO" sz="1100" b="1" kern="100" dirty="0">
                          <a:effectLst/>
                          <a:latin typeface="Calibri" panose="020F0502020204030204" pitchFamily="34" charset="0"/>
                          <a:ea typeface="Calibri" panose="020F0502020204030204" pitchFamily="34" charset="0"/>
                          <a:cs typeface="Times New Roman" panose="02020603050405020304" pitchFamily="18" charset="0"/>
                        </a:rPr>
                        <a:t>Nettverk </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800" b="1" kern="100">
                          <a:effectLst/>
                          <a:latin typeface="Calibri" panose="020F0502020204030204" pitchFamily="34" charset="0"/>
                          <a:ea typeface="Calibri" panose="020F0502020204030204" pitchFamily="34" charset="0"/>
                          <a:cs typeface="Times New Roman" panose="02020603050405020304" pitchFamily="18" charset="0"/>
                        </a:rPr>
                        <a:t>Styrking av barnehagebaserte kollektive tiltak, som er i tråd med hovedtildelingen for 2023, utbetaling til nettverkene.</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b-NO" sz="800" b="1" kern="100">
                          <a:effectLst/>
                          <a:latin typeface="Calibri" panose="020F05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800" b="1" kern="100">
                          <a:effectLst/>
                          <a:latin typeface="Calibri" panose="020F0502020204030204" pitchFamily="34" charset="0"/>
                          <a:ea typeface="Calibri" panose="020F0502020204030204" pitchFamily="34" charset="0"/>
                          <a:cs typeface="Times New Roman" panose="02020603050405020304" pitchFamily="18" charset="0"/>
                        </a:rPr>
                        <a:t>Innvilgelse av andre barnehagebaserte kollektive tiltak, med utgangspunkt i nye behov/tiltak, utbetaling til nettverkene.</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800" b="1" kern="100">
                          <a:effectLst/>
                          <a:latin typeface="Calibri" panose="020F0502020204030204" pitchFamily="34" charset="0"/>
                          <a:ea typeface="Calibri" panose="020F0502020204030204" pitchFamily="34" charset="0"/>
                          <a:cs typeface="Times New Roman" panose="02020603050405020304" pitchFamily="18" charset="0"/>
                        </a:rPr>
                        <a:t>Styrke barnehageeiere som er med på tiltak, utbetaling til nettverkene</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b-NO" sz="800" b="1" kern="100">
                          <a:effectLst/>
                          <a:latin typeface="Calibri" panose="020F05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299031"/>
                  </a:ext>
                </a:extLst>
              </a:tr>
              <a:tr h="298042">
                <a:tc>
                  <a:txBody>
                    <a:bodyPr/>
                    <a:lstStyle/>
                    <a:p>
                      <a:pPr algn="l">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Innherred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899413"/>
                  </a:ext>
                </a:extLst>
              </a:tr>
              <a:tr h="298042">
                <a:tc>
                  <a:txBody>
                    <a:bodyPr/>
                    <a:lstStyle/>
                    <a:p>
                      <a:pPr algn="l">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Gauldal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323205"/>
                  </a:ext>
                </a:extLst>
              </a:tr>
              <a:tr h="298042">
                <a:tc>
                  <a:txBody>
                    <a:bodyPr/>
                    <a:lstStyle/>
                    <a:p>
                      <a:pPr algn="l">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Ytre Namdal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 </a:t>
                      </a:r>
                      <a:r>
                        <a:rPr lang="nb-NO" sz="1000" kern="100">
                          <a:effectLst/>
                          <a:latin typeface="Calibri" panose="020F0502020204030204" pitchFamily="34" charset="0"/>
                          <a:ea typeface="Calibri" panose="020F0502020204030204" pitchFamily="34" charset="0"/>
                          <a:cs typeface="Times New Roman" panose="02020603050405020304" pitchFamily="18" charset="0"/>
                        </a:rPr>
                        <a:t>samt UH</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348318"/>
                  </a:ext>
                </a:extLst>
              </a:tr>
              <a:tr h="298042">
                <a:tc>
                  <a:txBody>
                    <a:bodyPr/>
                    <a:lstStyle/>
                    <a:p>
                      <a:pPr algn="l">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Levanger/Verdal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712486"/>
                  </a:ext>
                </a:extLst>
              </a:tr>
              <a:tr h="298042">
                <a:tc>
                  <a:txBody>
                    <a:bodyPr/>
                    <a:lstStyle/>
                    <a:p>
                      <a:pPr algn="l">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Værnes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 samt UH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008593"/>
                  </a:ext>
                </a:extLst>
              </a:tr>
              <a:tr h="298042">
                <a:tc>
                  <a:txBody>
                    <a:bodyPr/>
                    <a:lstStyle/>
                    <a:p>
                      <a:pPr algn="l">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Indre Namdal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362467"/>
                  </a:ext>
                </a:extLst>
              </a:tr>
              <a:tr h="298042">
                <a:tc>
                  <a:txBody>
                    <a:bodyPr/>
                    <a:lstStyle/>
                    <a:p>
                      <a:pPr algn="l">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Trondheim/Malvik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787356"/>
                  </a:ext>
                </a:extLst>
              </a:tr>
              <a:tr h="298042">
                <a:tc>
                  <a:txBody>
                    <a:bodyPr/>
                    <a:lstStyle/>
                    <a:p>
                      <a:pPr algn="l">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Midtre Namdal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61087"/>
                  </a:ext>
                </a:extLst>
              </a:tr>
              <a:tr h="298042">
                <a:tc>
                  <a:txBody>
                    <a:bodyPr/>
                    <a:lstStyle/>
                    <a:p>
                      <a:pPr algn="l">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Fosen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065145"/>
                  </a:ext>
                </a:extLst>
              </a:tr>
              <a:tr h="298042">
                <a:tc>
                  <a:txBody>
                    <a:bodyPr/>
                    <a:lstStyle/>
                    <a:p>
                      <a:pPr algn="l">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Trøndelag sørvest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395319"/>
                  </a:ext>
                </a:extLst>
              </a:tr>
            </a:tbl>
          </a:graphicData>
        </a:graphic>
      </p:graphicFrame>
      <p:graphicFrame>
        <p:nvGraphicFramePr>
          <p:cNvPr id="15" name="Tabell 16">
            <a:extLst>
              <a:ext uri="{FF2B5EF4-FFF2-40B4-BE49-F238E27FC236}">
                <a16:creationId xmlns:a16="http://schemas.microsoft.com/office/drawing/2014/main" id="{5FCAB868-7CC3-BBA6-DDAC-C2552D700139}"/>
              </a:ext>
            </a:extLst>
          </p:cNvPr>
          <p:cNvGraphicFramePr>
            <a:graphicFrameLocks noGrp="1"/>
          </p:cNvGraphicFramePr>
          <p:nvPr>
            <p:extLst>
              <p:ext uri="{D42A27DB-BD31-4B8C-83A1-F6EECF244321}">
                <p14:modId xmlns:p14="http://schemas.microsoft.com/office/powerpoint/2010/main" val="2714650617"/>
              </p:ext>
            </p:extLst>
          </p:nvPr>
        </p:nvGraphicFramePr>
        <p:xfrm>
          <a:off x="996287" y="1589784"/>
          <a:ext cx="4555446" cy="370840"/>
        </p:xfrm>
        <a:graphic>
          <a:graphicData uri="http://schemas.openxmlformats.org/drawingml/2006/table">
            <a:tbl>
              <a:tblPr firstRow="1" bandRow="1">
                <a:tableStyleId>{5C22544A-7EE6-4342-B048-85BDC9FD1C3A}</a:tableStyleId>
              </a:tblPr>
              <a:tblGrid>
                <a:gridCol w="4555446">
                  <a:extLst>
                    <a:ext uri="{9D8B030D-6E8A-4147-A177-3AD203B41FA5}">
                      <a16:colId xmlns:a16="http://schemas.microsoft.com/office/drawing/2014/main" val="2013568701"/>
                    </a:ext>
                  </a:extLst>
                </a:gridCol>
              </a:tblGrid>
              <a:tr h="370840">
                <a:tc>
                  <a:txBody>
                    <a:bodyPr/>
                    <a:lstStyle/>
                    <a:p>
                      <a:r>
                        <a:rPr lang="nb-NO" dirty="0"/>
                        <a:t>Bruk av supplerende tildeling, oktober 2023:</a:t>
                      </a:r>
                    </a:p>
                  </a:txBody>
                  <a:tcPr/>
                </a:tc>
                <a:extLst>
                  <a:ext uri="{0D108BD9-81ED-4DB2-BD59-A6C34878D82A}">
                    <a16:rowId xmlns:a16="http://schemas.microsoft.com/office/drawing/2014/main" val="3113134074"/>
                  </a:ext>
                </a:extLst>
              </a:tr>
            </a:tbl>
          </a:graphicData>
        </a:graphic>
      </p:graphicFrame>
      <p:graphicFrame>
        <p:nvGraphicFramePr>
          <p:cNvPr id="17" name="Tabell 18">
            <a:extLst>
              <a:ext uri="{FF2B5EF4-FFF2-40B4-BE49-F238E27FC236}">
                <a16:creationId xmlns:a16="http://schemas.microsoft.com/office/drawing/2014/main" id="{FBC506FF-6C65-36CF-E73C-B1AC8B6103F8}"/>
              </a:ext>
            </a:extLst>
          </p:cNvPr>
          <p:cNvGraphicFramePr>
            <a:graphicFrameLocks noGrp="1"/>
          </p:cNvGraphicFramePr>
          <p:nvPr>
            <p:extLst>
              <p:ext uri="{D42A27DB-BD31-4B8C-83A1-F6EECF244321}">
                <p14:modId xmlns:p14="http://schemas.microsoft.com/office/powerpoint/2010/main" val="2851851149"/>
              </p:ext>
            </p:extLst>
          </p:nvPr>
        </p:nvGraphicFramePr>
        <p:xfrm>
          <a:off x="8056552" y="2647666"/>
          <a:ext cx="3748761" cy="2103120"/>
        </p:xfrm>
        <a:graphic>
          <a:graphicData uri="http://schemas.openxmlformats.org/drawingml/2006/table">
            <a:tbl>
              <a:tblPr firstRow="1" bandRow="1">
                <a:tableStyleId>{00A15C55-8517-42AA-B614-E9B94910E393}</a:tableStyleId>
              </a:tblPr>
              <a:tblGrid>
                <a:gridCol w="3748761">
                  <a:extLst>
                    <a:ext uri="{9D8B030D-6E8A-4147-A177-3AD203B41FA5}">
                      <a16:colId xmlns:a16="http://schemas.microsoft.com/office/drawing/2014/main" val="1943590517"/>
                    </a:ext>
                  </a:extLst>
                </a:gridCol>
              </a:tblGrid>
              <a:tr h="2033516">
                <a:tc>
                  <a:txBody>
                    <a:bodyPr/>
                    <a:lstStyle/>
                    <a:p>
                      <a:r>
                        <a:rPr lang="nb-NO" sz="2400" dirty="0">
                          <a:solidFill>
                            <a:schemeClr val="tx1"/>
                          </a:solidFill>
                        </a:rPr>
                        <a:t>Restmidler 2023:</a:t>
                      </a:r>
                    </a:p>
                    <a:p>
                      <a:endParaRPr lang="nb-NO" dirty="0">
                        <a:solidFill>
                          <a:schemeClr val="tx1"/>
                        </a:solidFill>
                      </a:endParaRPr>
                    </a:p>
                    <a:p>
                      <a:r>
                        <a:rPr lang="nb-NO" dirty="0" err="1">
                          <a:solidFill>
                            <a:schemeClr val="tx1"/>
                          </a:solidFill>
                        </a:rPr>
                        <a:t>Ca</a:t>
                      </a:r>
                      <a:r>
                        <a:rPr lang="nb-NO" dirty="0">
                          <a:solidFill>
                            <a:schemeClr val="tx1"/>
                          </a:solidFill>
                        </a:rPr>
                        <a:t> 230.000,- </a:t>
                      </a:r>
                    </a:p>
                    <a:p>
                      <a:endParaRPr lang="nb-NO" dirty="0">
                        <a:solidFill>
                          <a:schemeClr val="tx1"/>
                        </a:solidFill>
                      </a:endParaRPr>
                    </a:p>
                    <a:p>
                      <a:r>
                        <a:rPr lang="nb-NO" dirty="0">
                          <a:solidFill>
                            <a:schemeClr val="tx1"/>
                          </a:solidFill>
                        </a:rPr>
                        <a:t>Midler igjen fordi antall studenter fra ABLU med samisk profil har gått fra 16 til 13.</a:t>
                      </a:r>
                    </a:p>
                  </a:txBody>
                  <a:tcPr/>
                </a:tc>
                <a:extLst>
                  <a:ext uri="{0D108BD9-81ED-4DB2-BD59-A6C34878D82A}">
                    <a16:rowId xmlns:a16="http://schemas.microsoft.com/office/drawing/2014/main" val="1080707531"/>
                  </a:ext>
                </a:extLst>
              </a:tr>
            </a:tbl>
          </a:graphicData>
        </a:graphic>
      </p:graphicFrame>
    </p:spTree>
    <p:extLst>
      <p:ext uri="{BB962C8B-B14F-4D97-AF65-F5344CB8AC3E}">
        <p14:creationId xmlns:p14="http://schemas.microsoft.com/office/powerpoint/2010/main" val="26107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EA25AC-E769-08B5-0C35-E2A19ABD9E51}"/>
              </a:ext>
            </a:extLst>
          </p:cNvPr>
          <p:cNvSpPr>
            <a:spLocks noGrp="1"/>
          </p:cNvSpPr>
          <p:nvPr>
            <p:ph type="title"/>
          </p:nvPr>
        </p:nvSpPr>
        <p:spPr>
          <a:xfrm>
            <a:off x="1055687" y="634621"/>
            <a:ext cx="10080625" cy="1077209"/>
          </a:xfrm>
        </p:spPr>
        <p:txBody>
          <a:bodyPr/>
          <a:lstStyle/>
          <a:p>
            <a:r>
              <a:rPr lang="nb-NO" dirty="0">
                <a:solidFill>
                  <a:schemeClr val="bg1"/>
                </a:solidFill>
              </a:rPr>
              <a:t>Sak 17/23   Økonomi</a:t>
            </a:r>
          </a:p>
        </p:txBody>
      </p:sp>
      <p:sp>
        <p:nvSpPr>
          <p:cNvPr id="3" name="Plassholder for tekst 2">
            <a:extLst>
              <a:ext uri="{FF2B5EF4-FFF2-40B4-BE49-F238E27FC236}">
                <a16:creationId xmlns:a16="http://schemas.microsoft.com/office/drawing/2014/main" id="{06E0E3A7-84E6-8CCC-1445-38EAC0D42111}"/>
              </a:ext>
            </a:extLst>
          </p:cNvPr>
          <p:cNvSpPr>
            <a:spLocks noGrp="1"/>
          </p:cNvSpPr>
          <p:nvPr>
            <p:ph type="body" sz="quarter" idx="11"/>
          </p:nvPr>
        </p:nvSpPr>
        <p:spPr>
          <a:xfrm>
            <a:off x="1057541" y="2164988"/>
            <a:ext cx="10392931" cy="4058391"/>
          </a:xfrm>
        </p:spPr>
        <p:txBody>
          <a:bodyPr/>
          <a:lstStyle/>
          <a:p>
            <a:r>
              <a:rPr lang="nb-NO" b="1" dirty="0"/>
              <a:t>Forslag til vedtak:</a:t>
            </a:r>
          </a:p>
          <a:p>
            <a:r>
              <a:rPr lang="nb-NO" dirty="0"/>
              <a:t>Samarbeidsforum vedtar at restbeløp på </a:t>
            </a:r>
            <a:r>
              <a:rPr lang="nb-NO" dirty="0" err="1"/>
              <a:t>ca</a:t>
            </a:r>
            <a:r>
              <a:rPr lang="nb-NO" dirty="0"/>
              <a:t> 230.000,- tildeles arbeidsgruppen som arbeider med de samiske </a:t>
            </a:r>
            <a:r>
              <a:rPr lang="nb-NO" dirty="0" err="1"/>
              <a:t>analyse-og</a:t>
            </a:r>
            <a:r>
              <a:rPr lang="nb-NO" dirty="0"/>
              <a:t> kompetansepakkene.</a:t>
            </a:r>
          </a:p>
        </p:txBody>
      </p:sp>
    </p:spTree>
    <p:extLst>
      <p:ext uri="{BB962C8B-B14F-4D97-AF65-F5344CB8AC3E}">
        <p14:creationId xmlns:p14="http://schemas.microsoft.com/office/powerpoint/2010/main" val="3144211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B59342-7EAB-A88B-C191-159918745428}"/>
              </a:ext>
            </a:extLst>
          </p:cNvPr>
          <p:cNvSpPr>
            <a:spLocks noGrp="1"/>
          </p:cNvSpPr>
          <p:nvPr>
            <p:ph type="title"/>
          </p:nvPr>
        </p:nvSpPr>
        <p:spPr>
          <a:xfrm>
            <a:off x="870011" y="350416"/>
            <a:ext cx="11136312" cy="1077209"/>
          </a:xfrm>
        </p:spPr>
        <p:txBody>
          <a:bodyPr/>
          <a:lstStyle/>
          <a:p>
            <a:r>
              <a:rPr lang="nb-NO" dirty="0">
                <a:solidFill>
                  <a:schemeClr val="bg1"/>
                </a:solidFill>
              </a:rPr>
              <a:t>Sak 18/23 </a:t>
            </a:r>
          </a:p>
        </p:txBody>
      </p:sp>
      <p:sp>
        <p:nvSpPr>
          <p:cNvPr id="3" name="Plassholder for tekst 2">
            <a:extLst>
              <a:ext uri="{FF2B5EF4-FFF2-40B4-BE49-F238E27FC236}">
                <a16:creationId xmlns:a16="http://schemas.microsoft.com/office/drawing/2014/main" id="{17106B2D-857E-077F-B659-D8ABD0658540}"/>
              </a:ext>
            </a:extLst>
          </p:cNvPr>
          <p:cNvSpPr>
            <a:spLocks noGrp="1"/>
          </p:cNvSpPr>
          <p:nvPr>
            <p:ph type="body" sz="quarter" idx="11"/>
          </p:nvPr>
        </p:nvSpPr>
        <p:spPr>
          <a:xfrm>
            <a:off x="3533842" y="849701"/>
            <a:ext cx="5406501" cy="588098"/>
          </a:xfrm>
        </p:spPr>
        <p:txBody>
          <a:bodyPr>
            <a:normAutofit/>
          </a:bodyPr>
          <a:lstStyle/>
          <a:p>
            <a:r>
              <a:rPr lang="nb-NO" dirty="0" err="1">
                <a:solidFill>
                  <a:schemeClr val="bg1"/>
                </a:solidFill>
              </a:rPr>
              <a:t>Årshjul</a:t>
            </a:r>
            <a:r>
              <a:rPr lang="nb-NO" dirty="0">
                <a:solidFill>
                  <a:schemeClr val="bg1"/>
                </a:solidFill>
              </a:rPr>
              <a:t> 2024</a:t>
            </a:r>
          </a:p>
        </p:txBody>
      </p:sp>
      <p:sp>
        <p:nvSpPr>
          <p:cNvPr id="4" name="Plassholder for tekst 2">
            <a:extLst>
              <a:ext uri="{FF2B5EF4-FFF2-40B4-BE49-F238E27FC236}">
                <a16:creationId xmlns:a16="http://schemas.microsoft.com/office/drawing/2014/main" id="{52C0C230-DA06-AC13-9462-733507302821}"/>
              </a:ext>
            </a:extLst>
          </p:cNvPr>
          <p:cNvSpPr txBox="1">
            <a:spLocks/>
          </p:cNvSpPr>
          <p:nvPr/>
        </p:nvSpPr>
        <p:spPr>
          <a:xfrm>
            <a:off x="541538" y="2963227"/>
            <a:ext cx="7981025" cy="2814222"/>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a:p>
            <a:endParaRPr lang="nb-NO" dirty="0"/>
          </a:p>
          <a:p>
            <a:endParaRPr lang="nb-NO" dirty="0"/>
          </a:p>
        </p:txBody>
      </p:sp>
      <p:sp>
        <p:nvSpPr>
          <p:cNvPr id="7" name="TekstSylinder 6">
            <a:extLst>
              <a:ext uri="{FF2B5EF4-FFF2-40B4-BE49-F238E27FC236}">
                <a16:creationId xmlns:a16="http://schemas.microsoft.com/office/drawing/2014/main" id="{A85E50AD-D2F1-1741-0B57-25EB22C013F6}"/>
              </a:ext>
            </a:extLst>
          </p:cNvPr>
          <p:cNvSpPr txBox="1"/>
          <p:nvPr/>
        </p:nvSpPr>
        <p:spPr>
          <a:xfrm>
            <a:off x="541538" y="2361031"/>
            <a:ext cx="7981025" cy="4339650"/>
          </a:xfrm>
          <a:prstGeom prst="rect">
            <a:avLst/>
          </a:prstGeom>
          <a:noFill/>
        </p:spPr>
        <p:txBody>
          <a:bodyPr wrap="square">
            <a:spAutoFit/>
          </a:bodyPr>
          <a:lstStyle/>
          <a:p>
            <a:r>
              <a:rPr lang="nb-NO" sz="2400" b="1" dirty="0"/>
              <a:t> </a:t>
            </a:r>
          </a:p>
          <a:p>
            <a:r>
              <a:rPr lang="nb-NO" sz="2400" dirty="0"/>
              <a:t> </a:t>
            </a:r>
          </a:p>
          <a:p>
            <a:r>
              <a:rPr lang="nb-NO" sz="2400" dirty="0"/>
              <a:t>11.-12.jan, KL og </a:t>
            </a:r>
            <a:r>
              <a:rPr lang="nb-NO" sz="2400" dirty="0" err="1"/>
              <a:t>Rekom</a:t>
            </a:r>
            <a:r>
              <a:rPr lang="nb-NO" sz="2400" dirty="0"/>
              <a:t>/</a:t>
            </a:r>
            <a:r>
              <a:rPr lang="nb-NO" sz="2400" dirty="0" err="1"/>
              <a:t>Dekom</a:t>
            </a:r>
            <a:r>
              <a:rPr lang="nb-NO" sz="2400" dirty="0"/>
              <a:t> (teams)</a:t>
            </a:r>
          </a:p>
          <a:p>
            <a:endParaRPr lang="nb-NO" sz="2400" dirty="0"/>
          </a:p>
          <a:p>
            <a:r>
              <a:rPr lang="nb-NO" sz="2400" dirty="0"/>
              <a:t>13.-14.mars, KL, og </a:t>
            </a:r>
            <a:r>
              <a:rPr lang="nb-NO" sz="2400" dirty="0" err="1"/>
              <a:t>Rekom</a:t>
            </a:r>
            <a:r>
              <a:rPr lang="nb-NO" sz="2400" dirty="0"/>
              <a:t>/</a:t>
            </a:r>
            <a:r>
              <a:rPr lang="nb-NO" sz="2400" dirty="0" err="1"/>
              <a:t>Dekom</a:t>
            </a:r>
            <a:r>
              <a:rPr lang="nb-NO" sz="2400" dirty="0"/>
              <a:t> (Scandic Hell)</a:t>
            </a:r>
          </a:p>
          <a:p>
            <a:endParaRPr lang="nb-NO" sz="2400" dirty="0"/>
          </a:p>
          <a:p>
            <a:r>
              <a:rPr lang="nb-NO" sz="2400" dirty="0"/>
              <a:t>11.-12.sept, KL, og partnerskapsseminaret (Scandic Hell)</a:t>
            </a:r>
          </a:p>
          <a:p>
            <a:endParaRPr lang="nb-NO" sz="2400" dirty="0"/>
          </a:p>
          <a:p>
            <a:r>
              <a:rPr lang="nb-NO" sz="2400" dirty="0"/>
              <a:t>5.Nov, </a:t>
            </a:r>
            <a:r>
              <a:rPr lang="nb-NO" sz="2400" dirty="0" err="1"/>
              <a:t>Rekom</a:t>
            </a:r>
            <a:r>
              <a:rPr lang="nb-NO" sz="2400" dirty="0"/>
              <a:t>/</a:t>
            </a:r>
            <a:r>
              <a:rPr lang="nb-NO" sz="2400" dirty="0" err="1"/>
              <a:t>Dekom</a:t>
            </a:r>
            <a:r>
              <a:rPr lang="nb-NO" sz="2400" dirty="0"/>
              <a:t> ved behov (teams?)</a:t>
            </a:r>
          </a:p>
          <a:p>
            <a:endParaRPr lang="nb-NO" sz="2400" dirty="0"/>
          </a:p>
          <a:p>
            <a:endParaRPr lang="nb-NO" dirty="0"/>
          </a:p>
          <a:p>
            <a:endParaRPr lang="nb-NO" dirty="0"/>
          </a:p>
        </p:txBody>
      </p:sp>
      <p:sp>
        <p:nvSpPr>
          <p:cNvPr id="8" name="Plassholder for tekst 2">
            <a:extLst>
              <a:ext uri="{FF2B5EF4-FFF2-40B4-BE49-F238E27FC236}">
                <a16:creationId xmlns:a16="http://schemas.microsoft.com/office/drawing/2014/main" id="{AE92D6BC-9563-22A7-A14F-8491C6D1F516}"/>
              </a:ext>
            </a:extLst>
          </p:cNvPr>
          <p:cNvSpPr txBox="1">
            <a:spLocks/>
          </p:cNvSpPr>
          <p:nvPr/>
        </p:nvSpPr>
        <p:spPr>
          <a:xfrm>
            <a:off x="461638" y="2120248"/>
            <a:ext cx="7039993" cy="481567"/>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100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1" dirty="0"/>
              <a:t>Møter i samarbeidsforum 2024</a:t>
            </a:r>
          </a:p>
        </p:txBody>
      </p:sp>
    </p:spTree>
    <p:extLst>
      <p:ext uri="{BB962C8B-B14F-4D97-AF65-F5344CB8AC3E}">
        <p14:creationId xmlns:p14="http://schemas.microsoft.com/office/powerpoint/2010/main" val="362432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Bilde 14">
            <a:extLst>
              <a:ext uri="{FF2B5EF4-FFF2-40B4-BE49-F238E27FC236}">
                <a16:creationId xmlns:a16="http://schemas.microsoft.com/office/drawing/2014/main" id="{352FD9CC-D29B-8A38-C976-EFEFD50957E6}"/>
              </a:ext>
            </a:extLst>
          </p:cNvPr>
          <p:cNvPicPr>
            <a:picLocks noChangeAspect="1"/>
          </p:cNvPicPr>
          <p:nvPr/>
        </p:nvPicPr>
        <p:blipFill>
          <a:blip r:embed="rId3"/>
          <a:stretch>
            <a:fillRect/>
          </a:stretch>
        </p:blipFill>
        <p:spPr>
          <a:xfrm>
            <a:off x="574766" y="830355"/>
            <a:ext cx="5368834" cy="5197290"/>
          </a:xfrm>
          <a:prstGeom prst="rect">
            <a:avLst/>
          </a:prstGeom>
        </p:spPr>
      </p:pic>
      <p:pic>
        <p:nvPicPr>
          <p:cNvPr id="18" name="Bilde 17">
            <a:extLst>
              <a:ext uri="{FF2B5EF4-FFF2-40B4-BE49-F238E27FC236}">
                <a16:creationId xmlns:a16="http://schemas.microsoft.com/office/drawing/2014/main" id="{25EEE747-D4E3-3C3F-B626-2D39F336E20F}"/>
              </a:ext>
            </a:extLst>
          </p:cNvPr>
          <p:cNvPicPr>
            <a:picLocks noChangeAspect="1"/>
          </p:cNvPicPr>
          <p:nvPr/>
        </p:nvPicPr>
        <p:blipFill>
          <a:blip r:embed="rId4"/>
          <a:stretch>
            <a:fillRect/>
          </a:stretch>
        </p:blipFill>
        <p:spPr>
          <a:xfrm>
            <a:off x="6041354" y="830355"/>
            <a:ext cx="5489231" cy="4089360"/>
          </a:xfrm>
          <a:prstGeom prst="rect">
            <a:avLst/>
          </a:prstGeom>
        </p:spPr>
      </p:pic>
    </p:spTree>
    <p:extLst>
      <p:ext uri="{BB962C8B-B14F-4D97-AF65-F5344CB8AC3E}">
        <p14:creationId xmlns:p14="http://schemas.microsoft.com/office/powerpoint/2010/main" val="402364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7888CA-65E3-39CD-3240-4F4135588306}"/>
              </a:ext>
            </a:extLst>
          </p:cNvPr>
          <p:cNvSpPr>
            <a:spLocks noGrp="1"/>
          </p:cNvSpPr>
          <p:nvPr>
            <p:ph type="title"/>
          </p:nvPr>
        </p:nvSpPr>
        <p:spPr>
          <a:xfrm>
            <a:off x="911309" y="581017"/>
            <a:ext cx="10080625" cy="1077209"/>
          </a:xfrm>
        </p:spPr>
        <p:txBody>
          <a:bodyPr/>
          <a:lstStyle/>
          <a:p>
            <a:r>
              <a:rPr lang="nb-NO" dirty="0">
                <a:solidFill>
                  <a:schemeClr val="bg1"/>
                </a:solidFill>
                <a:latin typeface="Open Sans" panose="020B0606030504020204" pitchFamily="34" charset="0"/>
                <a:ea typeface="Open Sans" panose="020B0606030504020204" pitchFamily="34" charset="0"/>
                <a:cs typeface="Open Sans" panose="020B0606030504020204" pitchFamily="34" charset="0"/>
              </a:rPr>
              <a:t>Sak 9/23		Aktuelt</a:t>
            </a:r>
          </a:p>
        </p:txBody>
      </p:sp>
      <p:sp>
        <p:nvSpPr>
          <p:cNvPr id="3" name="Plassholder for tekst 2">
            <a:extLst>
              <a:ext uri="{FF2B5EF4-FFF2-40B4-BE49-F238E27FC236}">
                <a16:creationId xmlns:a16="http://schemas.microsoft.com/office/drawing/2014/main" id="{D52B3581-A038-B5BB-4EE7-331D1A5854D7}"/>
              </a:ext>
            </a:extLst>
          </p:cNvPr>
          <p:cNvSpPr>
            <a:spLocks noGrp="1"/>
          </p:cNvSpPr>
          <p:nvPr>
            <p:ph type="body" sz="quarter" idx="11"/>
          </p:nvPr>
        </p:nvSpPr>
        <p:spPr>
          <a:xfrm>
            <a:off x="767608" y="2713741"/>
            <a:ext cx="11105943" cy="4144259"/>
          </a:xfrm>
        </p:spPr>
        <p:txBody>
          <a:bodyPr>
            <a:normAutofit lnSpcReduction="10000"/>
          </a:bodyPr>
          <a:lstStyle/>
          <a:p>
            <a:pPr marL="457200" indent="-457200">
              <a:buFont typeface="Wingdings" panose="05000000000000000000" pitchFamily="2" charset="2"/>
              <a:buChar char="Ø"/>
            </a:pPr>
            <a:r>
              <a:rPr lang="nb-NO" dirty="0">
                <a:latin typeface="Open Sans" panose="020B0606030504020204" pitchFamily="34" charset="0"/>
                <a:ea typeface="Open Sans" panose="020B0606030504020204" pitchFamily="34" charset="0"/>
                <a:cs typeface="Open Sans" panose="020B0606030504020204" pitchFamily="34" charset="0"/>
              </a:rPr>
              <a:t>Møtevirksomhet ang </a:t>
            </a:r>
            <a:r>
              <a:rPr lang="nb-NO" dirty="0" err="1">
                <a:latin typeface="Open Sans" panose="020B0606030504020204" pitchFamily="34" charset="0"/>
                <a:ea typeface="Open Sans" panose="020B0606030504020204" pitchFamily="34" charset="0"/>
                <a:cs typeface="Open Sans" panose="020B0606030504020204" pitchFamily="34" charset="0"/>
              </a:rPr>
              <a:t>Rekom</a:t>
            </a:r>
            <a:endParaRPr lang="nb-NO" dirty="0">
              <a:latin typeface="Open Sans" panose="020B0606030504020204" pitchFamily="34" charset="0"/>
              <a:ea typeface="Open Sans" panose="020B0606030504020204" pitchFamily="34" charset="0"/>
              <a:cs typeface="Open Sans" panose="020B0606030504020204" pitchFamily="34" charset="0"/>
            </a:endParaRPr>
          </a:p>
          <a:p>
            <a:endParaRPr lang="nb-NO"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Wingdings" panose="05000000000000000000" pitchFamily="2" charset="2"/>
              <a:buChar char="Ø"/>
            </a:pPr>
            <a:r>
              <a:rPr lang="nb-NO" dirty="0">
                <a:latin typeface="Open Sans" panose="020B0606030504020204" pitchFamily="34" charset="0"/>
                <a:ea typeface="Open Sans" panose="020B0606030504020204" pitchFamily="34" charset="0"/>
                <a:cs typeface="Open Sans" panose="020B0606030504020204" pitchFamily="34" charset="0"/>
              </a:rPr>
              <a:t>Informasjonskanaler om </a:t>
            </a:r>
            <a:r>
              <a:rPr lang="nb-NO" dirty="0" err="1">
                <a:latin typeface="Open Sans" panose="020B0606030504020204" pitchFamily="34" charset="0"/>
                <a:ea typeface="Open Sans" panose="020B0606030504020204" pitchFamily="34" charset="0"/>
                <a:cs typeface="Open Sans" panose="020B0606030504020204" pitchFamily="34" charset="0"/>
              </a:rPr>
              <a:t>Rekom</a:t>
            </a:r>
            <a:r>
              <a:rPr lang="nb-NO" dirty="0">
                <a:latin typeface="Open Sans" panose="020B0606030504020204" pitchFamily="34" charset="0"/>
                <a:ea typeface="Open Sans" panose="020B0606030504020204" pitchFamily="34" charset="0"/>
                <a:cs typeface="Open Sans" panose="020B0606030504020204" pitchFamily="34" charset="0"/>
              </a:rPr>
              <a:t>;</a:t>
            </a:r>
          </a:p>
          <a:p>
            <a:pPr marL="457200" indent="-457200">
              <a:buFont typeface="Wingdings" panose="05000000000000000000" pitchFamily="2" charset="2"/>
              <a:buChar char="Ø"/>
            </a:pPr>
            <a:endParaRPr lang="nb-NO" dirty="0">
              <a:latin typeface="Open Sans" panose="020B0606030504020204" pitchFamily="34" charset="0"/>
              <a:ea typeface="Open Sans" panose="020B0606030504020204" pitchFamily="34" charset="0"/>
              <a:cs typeface="Open Sans" panose="020B0606030504020204" pitchFamily="34" charset="0"/>
            </a:endParaRPr>
          </a:p>
          <a:p>
            <a:r>
              <a:rPr lang="nb-NO" dirty="0">
                <a:latin typeface="Open Sans" panose="020B0606030504020204" pitchFamily="34" charset="0"/>
                <a:ea typeface="Open Sans" panose="020B0606030504020204" pitchFamily="34" charset="0"/>
                <a:cs typeface="Open Sans" panose="020B0606030504020204" pitchFamily="34" charset="0"/>
              </a:rPr>
              <a:t>- Hjemmesida </a:t>
            </a:r>
            <a:r>
              <a:rPr lang="nb-NO" dirty="0">
                <a:hlinkClick r:id="rId3"/>
              </a:rPr>
              <a:t>Regional ordning for kompetanseutvikling REKOM | Statsforvalteren i Trøndelag</a:t>
            </a:r>
            <a:endParaRPr lang="nb-NO" dirty="0"/>
          </a:p>
          <a:p>
            <a:endParaRPr lang="nb-NO" dirty="0">
              <a:latin typeface="Open Sans" panose="020B0606030504020204" pitchFamily="34" charset="0"/>
              <a:ea typeface="Open Sans" panose="020B0606030504020204" pitchFamily="34" charset="0"/>
              <a:cs typeface="Open Sans" panose="020B0606030504020204" pitchFamily="34" charset="0"/>
            </a:endParaRPr>
          </a:p>
          <a:p>
            <a:r>
              <a:rPr lang="nb-NO" dirty="0">
                <a:latin typeface="Open Sans" panose="020B0606030504020204" pitchFamily="34" charset="0"/>
                <a:ea typeface="Open Sans" panose="020B0606030504020204" pitchFamily="34" charset="0"/>
                <a:cs typeface="Open Sans" panose="020B0606030504020204" pitchFamily="34" charset="0"/>
              </a:rPr>
              <a:t>- </a:t>
            </a:r>
            <a:r>
              <a:rPr lang="nb-NO" dirty="0" err="1">
                <a:latin typeface="Open Sans" panose="020B0606030504020204" pitchFamily="34" charset="0"/>
                <a:ea typeface="Open Sans" panose="020B0606030504020204" pitchFamily="34" charset="0"/>
                <a:cs typeface="Open Sans" panose="020B0606030504020204" pitchFamily="34" charset="0"/>
              </a:rPr>
              <a:t>Teamsgruppe</a:t>
            </a:r>
            <a:r>
              <a:rPr lang="nb-NO" dirty="0">
                <a:latin typeface="Open Sans" panose="020B0606030504020204" pitchFamily="34" charset="0"/>
                <a:ea typeface="Open Sans" panose="020B0606030504020204" pitchFamily="34" charset="0"/>
                <a:cs typeface="Open Sans" panose="020B0606030504020204" pitchFamily="34" charset="0"/>
              </a:rPr>
              <a:t> </a:t>
            </a:r>
          </a:p>
          <a:p>
            <a:pPr marL="457200" indent="-457200">
              <a:buFont typeface="Wingdings" panose="05000000000000000000" pitchFamily="2" charset="2"/>
              <a:buChar char="Ø"/>
            </a:pPr>
            <a:endParaRPr lang="nb-NO"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Wingdings" panose="05000000000000000000" pitchFamily="2" charset="2"/>
              <a:buChar char="Ø"/>
            </a:pPr>
            <a:endParaRPr lang="nb-NO"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051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104E6C-7E7E-3641-131E-EBD6672F5D45}"/>
              </a:ext>
            </a:extLst>
          </p:cNvPr>
          <p:cNvSpPr>
            <a:spLocks noGrp="1"/>
          </p:cNvSpPr>
          <p:nvPr>
            <p:ph type="title"/>
          </p:nvPr>
        </p:nvSpPr>
        <p:spPr/>
        <p:txBody>
          <a:bodyPr/>
          <a:lstStyle/>
          <a:p>
            <a:r>
              <a:rPr lang="nb-NO" dirty="0">
                <a:solidFill>
                  <a:schemeClr val="bg1"/>
                </a:solidFill>
              </a:rPr>
              <a:t>Eventuelt</a:t>
            </a:r>
            <a:endParaRPr lang="nb-NO" dirty="0"/>
          </a:p>
        </p:txBody>
      </p:sp>
      <p:sp>
        <p:nvSpPr>
          <p:cNvPr id="3" name="Plassholder for tekst 2">
            <a:extLst>
              <a:ext uri="{FF2B5EF4-FFF2-40B4-BE49-F238E27FC236}">
                <a16:creationId xmlns:a16="http://schemas.microsoft.com/office/drawing/2014/main" id="{027EF179-3EF1-FE0A-EFC7-35576E1C393D}"/>
              </a:ext>
            </a:extLst>
          </p:cNvPr>
          <p:cNvSpPr>
            <a:spLocks noGrp="1"/>
          </p:cNvSpPr>
          <p:nvPr>
            <p:ph type="body" sz="quarter" idx="11"/>
          </p:nvPr>
        </p:nvSpPr>
        <p:spPr>
          <a:xfrm>
            <a:off x="1055688" y="2454249"/>
            <a:ext cx="5938236" cy="4144259"/>
          </a:xfrm>
        </p:spPr>
        <p:txBody>
          <a:bodyPr>
            <a:normAutofit fontScale="92500" lnSpcReduction="10000"/>
          </a:bodyPr>
          <a:lstStyle/>
          <a:p>
            <a:r>
              <a:rPr lang="nb-NO" b="1" dirty="0"/>
              <a:t>Saker til januarmøtet 2024, forslag:</a:t>
            </a:r>
          </a:p>
          <a:p>
            <a:r>
              <a:rPr lang="nb-NO" sz="1800" dirty="0"/>
              <a:t>Økonomi </a:t>
            </a:r>
          </a:p>
          <a:p>
            <a:r>
              <a:rPr lang="nb-NO" sz="1800" dirty="0"/>
              <a:t>-tildeling 2024, og hvordan gjøre innstillingsarbeidet i marsmøte</a:t>
            </a:r>
          </a:p>
          <a:p>
            <a:r>
              <a:rPr lang="nb-NO" sz="1800" dirty="0"/>
              <a:t>-30%èn kriterier</a:t>
            </a:r>
          </a:p>
          <a:p>
            <a:endParaRPr lang="nb-NO" sz="1800" dirty="0"/>
          </a:p>
          <a:p>
            <a:r>
              <a:rPr lang="nb-NO" sz="1800" dirty="0"/>
              <a:t>NOU; videre drøftinger ang representasjon </a:t>
            </a:r>
          </a:p>
          <a:p>
            <a:endParaRPr lang="nb-NO" sz="1800" dirty="0"/>
          </a:p>
          <a:p>
            <a:r>
              <a:rPr lang="nb-NO" sz="1800" dirty="0"/>
              <a:t>Presentasjon av spørreundersøkelse fra </a:t>
            </a:r>
            <a:r>
              <a:rPr lang="nb-NO" sz="1800" dirty="0" err="1"/>
              <a:t>Tr.h</a:t>
            </a:r>
            <a:r>
              <a:rPr lang="nb-NO" sz="1800" dirty="0"/>
              <a:t>/Malvik</a:t>
            </a:r>
          </a:p>
          <a:p>
            <a:endParaRPr lang="nb-NO" dirty="0"/>
          </a:p>
          <a:p>
            <a:r>
              <a:rPr lang="nb-NO" dirty="0"/>
              <a:t>Andre saker?</a:t>
            </a:r>
          </a:p>
        </p:txBody>
      </p:sp>
    </p:spTree>
    <p:extLst>
      <p:ext uri="{BB962C8B-B14F-4D97-AF65-F5344CB8AC3E}">
        <p14:creationId xmlns:p14="http://schemas.microsoft.com/office/powerpoint/2010/main" val="6675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65D25B4-0333-5C3D-F9AE-A38BB2D37E7D}"/>
              </a:ext>
            </a:extLst>
          </p:cNvPr>
          <p:cNvSpPr>
            <a:spLocks noGrp="1"/>
          </p:cNvSpPr>
          <p:nvPr>
            <p:ph type="body" sz="quarter" idx="10"/>
          </p:nvPr>
        </p:nvSpPr>
        <p:spPr>
          <a:xfrm>
            <a:off x="857033" y="1314937"/>
            <a:ext cx="8573569" cy="2114063"/>
          </a:xfrm>
        </p:spPr>
        <p:txBody>
          <a:bodyPr>
            <a:normAutofit/>
          </a:bodyPr>
          <a:lstStyle/>
          <a:p>
            <a:r>
              <a:rPr lang="nb-NO" sz="3600" i="1" dirty="0"/>
              <a:t>Takk for i dag og ha ei fortsatt fin uke!!</a:t>
            </a:r>
          </a:p>
          <a:p>
            <a:endParaRPr lang="nb-NO" dirty="0"/>
          </a:p>
        </p:txBody>
      </p:sp>
    </p:spTree>
    <p:extLst>
      <p:ext uri="{BB962C8B-B14F-4D97-AF65-F5344CB8AC3E}">
        <p14:creationId xmlns:p14="http://schemas.microsoft.com/office/powerpoint/2010/main" val="200819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43E26E-DA81-4141-94EE-FD9739ABA75E}"/>
              </a:ext>
            </a:extLst>
          </p:cNvPr>
          <p:cNvSpPr>
            <a:spLocks noGrp="1"/>
          </p:cNvSpPr>
          <p:nvPr>
            <p:ph type="title"/>
          </p:nvPr>
        </p:nvSpPr>
        <p:spPr>
          <a:xfrm>
            <a:off x="843129" y="1826909"/>
            <a:ext cx="10080625" cy="1077209"/>
          </a:xfrm>
        </p:spPr>
        <p:txBody>
          <a:bodyPr/>
          <a:lstStyle/>
          <a:p>
            <a:br>
              <a:rPr lang="nb-NO" dirty="0"/>
            </a:br>
            <a:r>
              <a:rPr lang="nb-NO" sz="3200" dirty="0">
                <a:solidFill>
                  <a:schemeClr val="bg1"/>
                </a:solidFill>
              </a:rPr>
              <a:t>Sak 10/23        	Presentasjon av rapporteringen fra 				Trøndelag for 2022 (</a:t>
            </a:r>
            <a:r>
              <a:rPr lang="nb-NO" sz="3200" dirty="0" err="1">
                <a:solidFill>
                  <a:schemeClr val="bg1"/>
                </a:solidFill>
              </a:rPr>
              <a:t>Rekom</a:t>
            </a:r>
            <a:r>
              <a:rPr lang="nb-NO" sz="3200" dirty="0">
                <a:solidFill>
                  <a:schemeClr val="bg1"/>
                </a:solidFill>
              </a:rPr>
              <a:t>)</a:t>
            </a:r>
            <a:br>
              <a:rPr lang="nb-NO" dirty="0">
                <a:solidFill>
                  <a:schemeClr val="bg1"/>
                </a:solidFill>
              </a:rPr>
            </a:br>
            <a:br>
              <a:rPr lang="nb-NO" dirty="0">
                <a:solidFill>
                  <a:schemeClr val="bg1"/>
                </a:solidFill>
              </a:rPr>
            </a:br>
            <a:endParaRPr lang="nb-NO" dirty="0">
              <a:solidFill>
                <a:schemeClr val="bg1"/>
              </a:solidFill>
            </a:endParaRPr>
          </a:p>
        </p:txBody>
      </p:sp>
      <p:sp>
        <p:nvSpPr>
          <p:cNvPr id="3" name="Plassholder for tekst 2">
            <a:extLst>
              <a:ext uri="{FF2B5EF4-FFF2-40B4-BE49-F238E27FC236}">
                <a16:creationId xmlns:a16="http://schemas.microsoft.com/office/drawing/2014/main" id="{3A049908-86FF-4980-9802-D0CFDE9A261F}"/>
              </a:ext>
            </a:extLst>
          </p:cNvPr>
          <p:cNvSpPr>
            <a:spLocks noGrp="1"/>
          </p:cNvSpPr>
          <p:nvPr>
            <p:ph type="body" sz="quarter" idx="11"/>
          </p:nvPr>
        </p:nvSpPr>
        <p:spPr>
          <a:xfrm>
            <a:off x="267187" y="3953883"/>
            <a:ext cx="8563991" cy="2350864"/>
          </a:xfrm>
        </p:spPr>
        <p:txBody>
          <a:bodyPr>
            <a:normAutofit fontScale="62500" lnSpcReduction="20000"/>
          </a:bodyPr>
          <a:lstStyle/>
          <a:p>
            <a:pPr marL="0" indent="0">
              <a:buNone/>
            </a:pPr>
            <a:br>
              <a:rPr lang="nb-NO" sz="2400" dirty="0"/>
            </a:br>
            <a:r>
              <a:rPr lang="nb-NO" b="1" dirty="0"/>
              <a:t>Samarbeidspartnere:</a:t>
            </a:r>
            <a:endParaRPr lang="nb-NO" sz="2400" dirty="0"/>
          </a:p>
          <a:p>
            <a:pPr marL="0" indent="0">
              <a:buNone/>
            </a:pPr>
            <a:r>
              <a:rPr lang="nb-NO" sz="2400" b="1" u="sng" dirty="0"/>
              <a:t>Nord U</a:t>
            </a:r>
            <a:r>
              <a:rPr lang="nb-NO" sz="2400" u="sng" dirty="0"/>
              <a:t>: 3 nettverk</a:t>
            </a:r>
            <a:r>
              <a:rPr lang="nb-NO" sz="2400" dirty="0"/>
              <a:t>; Trondheim/Malvik, </a:t>
            </a:r>
            <a:r>
              <a:rPr lang="nb-NO" sz="2400" dirty="0" err="1"/>
              <a:t>Tr.l</a:t>
            </a:r>
            <a:r>
              <a:rPr lang="nb-NO" sz="2400" dirty="0"/>
              <a:t> sørvest, Indre Namdal</a:t>
            </a:r>
          </a:p>
          <a:p>
            <a:pPr marL="0" indent="0">
              <a:buNone/>
            </a:pPr>
            <a:endParaRPr lang="nb-NO" sz="2400" dirty="0"/>
          </a:p>
          <a:p>
            <a:pPr marL="0" indent="0">
              <a:buNone/>
            </a:pPr>
            <a:r>
              <a:rPr lang="nb-NO" sz="2400" b="1" u="sng" dirty="0"/>
              <a:t>DMMH</a:t>
            </a:r>
            <a:r>
              <a:rPr lang="nb-NO" sz="2400" u="sng" dirty="0"/>
              <a:t>: 9 nettverk</a:t>
            </a:r>
            <a:r>
              <a:rPr lang="nb-NO" sz="2400" dirty="0"/>
              <a:t>; Innherred, Trondheim/Malvik, Midtre Namdal, Ytre Namdal, Værnes, </a:t>
            </a:r>
            <a:r>
              <a:rPr lang="nb-NO" sz="2400" dirty="0" err="1"/>
              <a:t>Tr.lag</a:t>
            </a:r>
            <a:r>
              <a:rPr lang="nb-NO" sz="2400" dirty="0"/>
              <a:t> sørvest, Fosen, Levanger/Verdal, Gauldal</a:t>
            </a:r>
          </a:p>
          <a:p>
            <a:pPr marL="0" indent="0">
              <a:buNone/>
            </a:pPr>
            <a:endParaRPr lang="nb-NO" sz="2400" dirty="0"/>
          </a:p>
          <a:p>
            <a:pPr marL="0" indent="0">
              <a:buNone/>
            </a:pPr>
            <a:r>
              <a:rPr lang="nb-NO" sz="2400" b="1" u="sng" dirty="0" err="1"/>
              <a:t>Steinerhøgskolen</a:t>
            </a:r>
            <a:r>
              <a:rPr lang="nb-NO" sz="2400" b="1" u="sng" dirty="0"/>
              <a:t> i Oslo</a:t>
            </a:r>
            <a:r>
              <a:rPr lang="nb-NO" sz="2400" u="sng" dirty="0"/>
              <a:t>: 1 nettverk; </a:t>
            </a:r>
            <a:r>
              <a:rPr lang="nb-NO" sz="2400" dirty="0"/>
              <a:t>Trondheim/Malvik</a:t>
            </a:r>
          </a:p>
          <a:p>
            <a:pPr marL="0" indent="0">
              <a:buNone/>
            </a:pPr>
            <a:endParaRPr lang="nb-NO" sz="2400" dirty="0"/>
          </a:p>
          <a:p>
            <a:pPr marL="0" indent="0">
              <a:buNone/>
            </a:pPr>
            <a:endParaRPr lang="nb-NO" sz="2400" dirty="0"/>
          </a:p>
        </p:txBody>
      </p:sp>
      <p:sp>
        <p:nvSpPr>
          <p:cNvPr id="4" name="Plassholder for tekst 2">
            <a:extLst>
              <a:ext uri="{FF2B5EF4-FFF2-40B4-BE49-F238E27FC236}">
                <a16:creationId xmlns:a16="http://schemas.microsoft.com/office/drawing/2014/main" id="{2FF7B9C5-AB44-BE22-515F-92819410E175}"/>
              </a:ext>
            </a:extLst>
          </p:cNvPr>
          <p:cNvSpPr txBox="1">
            <a:spLocks/>
          </p:cNvSpPr>
          <p:nvPr/>
        </p:nvSpPr>
        <p:spPr>
          <a:xfrm>
            <a:off x="267187" y="2117210"/>
            <a:ext cx="8788581" cy="1836673"/>
          </a:xfrm>
          <a:prstGeom prst="rect">
            <a:avLst/>
          </a:prstGeom>
        </p:spPr>
        <p:txBody>
          <a:bodyPr vert="horz" lIns="91440" tIns="45720" rIns="91440" bIns="45720" rtlCol="0">
            <a:normAutofit fontScale="47500" lnSpcReduction="20000"/>
          </a:bodyPr>
          <a:lstStyle>
            <a:lvl1pPr marL="0" marR="0" indent="0" algn="l" defTabSz="914400" rtl="0" eaLnBrk="1" fontAlgn="auto" latinLnBrk="0" hangingPunct="1">
              <a:lnSpc>
                <a:spcPct val="100000"/>
              </a:lnSpc>
              <a:spcBef>
                <a:spcPts val="100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nb-NO" sz="2400" dirty="0"/>
            </a:br>
            <a:r>
              <a:rPr lang="nb-NO" b="1" dirty="0"/>
              <a:t>Oversikt over antall kommuner i nettverkene:</a:t>
            </a:r>
            <a:endParaRPr lang="nb-NO" sz="2400" dirty="0"/>
          </a:p>
          <a:p>
            <a:r>
              <a:rPr lang="nb-NO" sz="2400" dirty="0"/>
              <a:t>2: Levanger/Verdal, Ytre Namdal, </a:t>
            </a:r>
            <a:r>
              <a:rPr lang="nb-NO" sz="2400" dirty="0" err="1"/>
              <a:t>Tr.h</a:t>
            </a:r>
            <a:r>
              <a:rPr lang="nb-NO" sz="2400" dirty="0"/>
              <a:t>/Malvik</a:t>
            </a:r>
          </a:p>
          <a:p>
            <a:r>
              <a:rPr lang="nb-NO" sz="2400" dirty="0"/>
              <a:t>3: Midtre Namdal, Innherred</a:t>
            </a:r>
          </a:p>
          <a:p>
            <a:r>
              <a:rPr lang="nb-NO" sz="2400" dirty="0"/>
              <a:t>4: Fosen</a:t>
            </a:r>
          </a:p>
          <a:p>
            <a:r>
              <a:rPr lang="nb-NO" sz="2400" dirty="0"/>
              <a:t>5: Værnes, Indre Namdal</a:t>
            </a:r>
          </a:p>
          <a:p>
            <a:r>
              <a:rPr lang="nb-NO" sz="2400" dirty="0"/>
              <a:t>6: Gauldal, </a:t>
            </a:r>
            <a:r>
              <a:rPr lang="nb-NO" sz="2400" dirty="0" err="1"/>
              <a:t>Tr.l.sørvest</a:t>
            </a:r>
            <a:endParaRPr lang="nb-NO" sz="2400" dirty="0"/>
          </a:p>
        </p:txBody>
      </p:sp>
    </p:spTree>
    <p:extLst>
      <p:ext uri="{BB962C8B-B14F-4D97-AF65-F5344CB8AC3E}">
        <p14:creationId xmlns:p14="http://schemas.microsoft.com/office/powerpoint/2010/main" val="289087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4984F7F7-F8ED-8E09-F1BB-C3CDCDB9B5AC}"/>
              </a:ext>
            </a:extLst>
          </p:cNvPr>
          <p:cNvSpPr>
            <a:spLocks noGrp="1"/>
          </p:cNvSpPr>
          <p:nvPr>
            <p:ph type="body" sz="quarter" idx="11"/>
          </p:nvPr>
        </p:nvSpPr>
        <p:spPr>
          <a:xfrm>
            <a:off x="521368" y="2595750"/>
            <a:ext cx="6206977" cy="1443987"/>
          </a:xfrm>
        </p:spPr>
        <p:txBody>
          <a:bodyPr>
            <a:normAutofit/>
          </a:bodyPr>
          <a:lstStyle/>
          <a:p>
            <a:r>
              <a:rPr lang="nb-NO" sz="1600" dirty="0"/>
              <a:t>195 kommunale barnehager (av 285 totalt, så 90 som ikke er med)</a:t>
            </a:r>
          </a:p>
          <a:p>
            <a:r>
              <a:rPr lang="nb-NO" sz="1600" dirty="0"/>
              <a:t>138 private barnehager (253 totalt, 115 som ikke er med)</a:t>
            </a:r>
          </a:p>
          <a:p>
            <a:r>
              <a:rPr lang="nb-NO" sz="1600" dirty="0"/>
              <a:t>333 barnehager som er med på tiltak (av 538 antall barnehager i fylket)</a:t>
            </a:r>
          </a:p>
          <a:p>
            <a:endParaRPr lang="nb-NO" dirty="0"/>
          </a:p>
          <a:p>
            <a:endParaRPr lang="nb-NO" dirty="0"/>
          </a:p>
          <a:p>
            <a:endParaRPr lang="nb-NO" dirty="0"/>
          </a:p>
        </p:txBody>
      </p:sp>
      <p:sp>
        <p:nvSpPr>
          <p:cNvPr id="4" name="Plassholder for tekst 3">
            <a:extLst>
              <a:ext uri="{FF2B5EF4-FFF2-40B4-BE49-F238E27FC236}">
                <a16:creationId xmlns:a16="http://schemas.microsoft.com/office/drawing/2014/main" id="{5133E864-0275-75F2-AE45-8383359A4AFD}"/>
              </a:ext>
            </a:extLst>
          </p:cNvPr>
          <p:cNvSpPr>
            <a:spLocks noGrp="1"/>
          </p:cNvSpPr>
          <p:nvPr>
            <p:ph type="body" sz="quarter" idx="12"/>
          </p:nvPr>
        </p:nvSpPr>
        <p:spPr>
          <a:xfrm>
            <a:off x="7459828" y="2655917"/>
            <a:ext cx="4636159" cy="1077210"/>
          </a:xfrm>
        </p:spPr>
        <p:txBody>
          <a:bodyPr>
            <a:normAutofit/>
          </a:bodyPr>
          <a:lstStyle/>
          <a:p>
            <a:r>
              <a:rPr lang="nb-NO" sz="1600" dirty="0"/>
              <a:t> </a:t>
            </a:r>
            <a:r>
              <a:rPr lang="nb-NO" sz="3200" dirty="0"/>
              <a:t>61% er med på tiltak</a:t>
            </a:r>
          </a:p>
        </p:txBody>
      </p:sp>
      <p:sp>
        <p:nvSpPr>
          <p:cNvPr id="6" name="TekstSylinder 5">
            <a:extLst>
              <a:ext uri="{FF2B5EF4-FFF2-40B4-BE49-F238E27FC236}">
                <a16:creationId xmlns:a16="http://schemas.microsoft.com/office/drawing/2014/main" id="{252FAE08-773B-618E-912F-F0250C3202E3}"/>
              </a:ext>
            </a:extLst>
          </p:cNvPr>
          <p:cNvSpPr txBox="1"/>
          <p:nvPr/>
        </p:nvSpPr>
        <p:spPr>
          <a:xfrm>
            <a:off x="512232" y="2134085"/>
            <a:ext cx="7163919" cy="461665"/>
          </a:xfrm>
          <a:prstGeom prst="rect">
            <a:avLst/>
          </a:prstGeom>
          <a:noFill/>
        </p:spPr>
        <p:txBody>
          <a:bodyPr wrap="square">
            <a:spAutoFit/>
          </a:bodyPr>
          <a:lstStyle/>
          <a:p>
            <a:r>
              <a:rPr lang="nb-NO" sz="2400" b="1" dirty="0"/>
              <a:t>Deltakelse:</a:t>
            </a:r>
          </a:p>
        </p:txBody>
      </p:sp>
      <p:sp>
        <p:nvSpPr>
          <p:cNvPr id="9" name="Tittel 1">
            <a:extLst>
              <a:ext uri="{FF2B5EF4-FFF2-40B4-BE49-F238E27FC236}">
                <a16:creationId xmlns:a16="http://schemas.microsoft.com/office/drawing/2014/main" id="{2B200D3B-2770-A71C-E6AF-03EE667208F8}"/>
              </a:ext>
            </a:extLst>
          </p:cNvPr>
          <p:cNvSpPr txBox="1">
            <a:spLocks/>
          </p:cNvSpPr>
          <p:nvPr/>
        </p:nvSpPr>
        <p:spPr>
          <a:xfrm>
            <a:off x="776142" y="1518541"/>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gn="l" defTabSz="914400" rtl="0" eaLnBrk="1" latinLnBrk="0" hangingPunct="1">
              <a:lnSpc>
                <a:spcPct val="100000"/>
              </a:lnSpc>
              <a:spcBef>
                <a:spcPct val="0"/>
              </a:spcBef>
              <a:buNone/>
              <a:defRPr sz="3600" kern="1200">
                <a:solidFill>
                  <a:schemeClr val="accent1"/>
                </a:solidFill>
                <a:latin typeface="+mn-lt"/>
                <a:ea typeface="Open Sans SemiBold" panose="020B0706030804020204" pitchFamily="34" charset="0"/>
                <a:cs typeface="Open Sans SemiBold" panose="020B0706030804020204" pitchFamily="34" charset="0"/>
              </a:defRPr>
            </a:lvl1pPr>
          </a:lstStyle>
          <a:p>
            <a:br>
              <a:rPr lang="nb-NO" dirty="0"/>
            </a:br>
            <a:r>
              <a:rPr lang="nb-NO" sz="2800" dirty="0">
                <a:solidFill>
                  <a:schemeClr val="bg1"/>
                </a:solidFill>
              </a:rPr>
              <a:t>Sak 10/23	  Presentasjon av rapporteringen fra Trøndelag for 2022 </a:t>
            </a:r>
            <a:br>
              <a:rPr lang="nb-NO" dirty="0">
                <a:solidFill>
                  <a:schemeClr val="bg1"/>
                </a:solidFill>
              </a:rPr>
            </a:br>
            <a:br>
              <a:rPr lang="nb-NO" dirty="0">
                <a:solidFill>
                  <a:schemeClr val="bg1"/>
                </a:solidFill>
              </a:rPr>
            </a:br>
            <a:endParaRPr lang="nb-NO" dirty="0">
              <a:solidFill>
                <a:schemeClr val="bg1"/>
              </a:solidFill>
            </a:endParaRPr>
          </a:p>
        </p:txBody>
      </p:sp>
      <p:sp>
        <p:nvSpPr>
          <p:cNvPr id="2" name="Plassholder for tekst 2">
            <a:extLst>
              <a:ext uri="{FF2B5EF4-FFF2-40B4-BE49-F238E27FC236}">
                <a16:creationId xmlns:a16="http://schemas.microsoft.com/office/drawing/2014/main" id="{A790BC21-4CD1-DBB3-6E99-4AE6D8F99985}"/>
              </a:ext>
            </a:extLst>
          </p:cNvPr>
          <p:cNvSpPr txBox="1">
            <a:spLocks/>
          </p:cNvSpPr>
          <p:nvPr/>
        </p:nvSpPr>
        <p:spPr>
          <a:xfrm>
            <a:off x="521369" y="5097888"/>
            <a:ext cx="3963430" cy="1462903"/>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600" dirty="0"/>
              <a:t>Eiere: 2 687 588,-     (18,6%)</a:t>
            </a:r>
          </a:p>
          <a:p>
            <a:r>
              <a:rPr lang="nb-NO" sz="1600" dirty="0"/>
              <a:t>UH: 11 775 444,-      (81,6%) </a:t>
            </a:r>
          </a:p>
          <a:p>
            <a:endParaRPr lang="nb-NO" sz="1600" dirty="0"/>
          </a:p>
          <a:p>
            <a:endParaRPr lang="nb-NO" dirty="0"/>
          </a:p>
          <a:p>
            <a:endParaRPr lang="nb-NO" dirty="0"/>
          </a:p>
          <a:p>
            <a:endParaRPr lang="nb-NO" dirty="0"/>
          </a:p>
        </p:txBody>
      </p:sp>
      <p:sp>
        <p:nvSpPr>
          <p:cNvPr id="5" name="TekstSylinder 4">
            <a:extLst>
              <a:ext uri="{FF2B5EF4-FFF2-40B4-BE49-F238E27FC236}">
                <a16:creationId xmlns:a16="http://schemas.microsoft.com/office/drawing/2014/main" id="{88DDFFCA-3F85-F419-D835-2B726672B989}"/>
              </a:ext>
            </a:extLst>
          </p:cNvPr>
          <p:cNvSpPr txBox="1"/>
          <p:nvPr/>
        </p:nvSpPr>
        <p:spPr>
          <a:xfrm>
            <a:off x="512232" y="4520318"/>
            <a:ext cx="7163919" cy="461665"/>
          </a:xfrm>
          <a:prstGeom prst="rect">
            <a:avLst/>
          </a:prstGeom>
          <a:noFill/>
        </p:spPr>
        <p:txBody>
          <a:bodyPr wrap="square">
            <a:spAutoFit/>
          </a:bodyPr>
          <a:lstStyle/>
          <a:p>
            <a:r>
              <a:rPr lang="nb-NO" sz="2400" b="1" dirty="0"/>
              <a:t>Totalt tilskudd mottatt:</a:t>
            </a:r>
          </a:p>
        </p:txBody>
      </p:sp>
    </p:spTree>
    <p:extLst>
      <p:ext uri="{BB962C8B-B14F-4D97-AF65-F5344CB8AC3E}">
        <p14:creationId xmlns:p14="http://schemas.microsoft.com/office/powerpoint/2010/main" val="27532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F2DE888-9A38-6728-E54F-36374C7EC433}"/>
              </a:ext>
            </a:extLst>
          </p:cNvPr>
          <p:cNvSpPr>
            <a:spLocks noGrp="1"/>
          </p:cNvSpPr>
          <p:nvPr>
            <p:ph type="body" sz="quarter" idx="11"/>
          </p:nvPr>
        </p:nvSpPr>
        <p:spPr>
          <a:xfrm>
            <a:off x="995529" y="2170439"/>
            <a:ext cx="10361580" cy="942737"/>
          </a:xfrm>
        </p:spPr>
        <p:txBody>
          <a:bodyPr/>
          <a:lstStyle/>
          <a:p>
            <a:r>
              <a:rPr lang="nb-NO" sz="2400" b="1" dirty="0"/>
              <a:t>Den samlede tildelingen til partnerskapene er brukt til:</a:t>
            </a:r>
          </a:p>
          <a:p>
            <a:endParaRPr lang="nb-NO" b="1" dirty="0"/>
          </a:p>
        </p:txBody>
      </p:sp>
      <p:sp>
        <p:nvSpPr>
          <p:cNvPr id="5" name="Tittel 1">
            <a:extLst>
              <a:ext uri="{FF2B5EF4-FFF2-40B4-BE49-F238E27FC236}">
                <a16:creationId xmlns:a16="http://schemas.microsoft.com/office/drawing/2014/main" id="{4D3CDCEB-6273-2C6E-6D1F-457CF9FDE171}"/>
              </a:ext>
            </a:extLst>
          </p:cNvPr>
          <p:cNvSpPr>
            <a:spLocks noGrp="1"/>
          </p:cNvSpPr>
          <p:nvPr>
            <p:ph type="title"/>
          </p:nvPr>
        </p:nvSpPr>
        <p:spPr>
          <a:xfrm>
            <a:off x="995529" y="1564599"/>
            <a:ext cx="10080625" cy="1077209"/>
          </a:xfrm>
        </p:spPr>
        <p:txBody>
          <a:bodyPr/>
          <a:lstStyle/>
          <a:p>
            <a:br>
              <a:rPr lang="nb-NO" dirty="0"/>
            </a:br>
            <a:r>
              <a:rPr lang="nb-NO" sz="2800" dirty="0">
                <a:solidFill>
                  <a:schemeClr val="bg1"/>
                </a:solidFill>
              </a:rPr>
              <a:t>Sak 10/23	  Presentasjon av rapporteringen fra Trøndelag for 2022 </a:t>
            </a:r>
            <a:br>
              <a:rPr lang="nb-NO" dirty="0">
                <a:solidFill>
                  <a:schemeClr val="bg1"/>
                </a:solidFill>
              </a:rPr>
            </a:br>
            <a:br>
              <a:rPr lang="nb-NO" dirty="0">
                <a:solidFill>
                  <a:schemeClr val="bg1"/>
                </a:solidFill>
              </a:rPr>
            </a:br>
            <a:endParaRPr lang="nb-NO" dirty="0">
              <a:solidFill>
                <a:schemeClr val="bg1"/>
              </a:solidFill>
            </a:endParaRPr>
          </a:p>
        </p:txBody>
      </p:sp>
      <p:graphicFrame>
        <p:nvGraphicFramePr>
          <p:cNvPr id="8" name="Tabell 8">
            <a:extLst>
              <a:ext uri="{FF2B5EF4-FFF2-40B4-BE49-F238E27FC236}">
                <a16:creationId xmlns:a16="http://schemas.microsoft.com/office/drawing/2014/main" id="{B1006186-A40F-018E-1F4B-1E0D3AFA2F3A}"/>
              </a:ext>
            </a:extLst>
          </p:cNvPr>
          <p:cNvGraphicFramePr>
            <a:graphicFrameLocks noGrp="1"/>
          </p:cNvGraphicFramePr>
          <p:nvPr>
            <p:extLst>
              <p:ext uri="{D42A27DB-BD31-4B8C-83A1-F6EECF244321}">
                <p14:modId xmlns:p14="http://schemas.microsoft.com/office/powerpoint/2010/main" val="2663824320"/>
              </p:ext>
            </p:extLst>
          </p:nvPr>
        </p:nvGraphicFramePr>
        <p:xfrm>
          <a:off x="995529" y="3866814"/>
          <a:ext cx="8128000" cy="1854200"/>
        </p:xfrm>
        <a:graphic>
          <a:graphicData uri="http://schemas.openxmlformats.org/drawingml/2006/table">
            <a:tbl>
              <a:tblPr firstRow="1" firstCol="1" lastRow="1">
                <a:tableStyleId>{0505E3EF-67EA-436B-97B2-0124C06EBD24}</a:tableStyleId>
              </a:tblPr>
              <a:tblGrid>
                <a:gridCol w="2032000">
                  <a:extLst>
                    <a:ext uri="{9D8B030D-6E8A-4147-A177-3AD203B41FA5}">
                      <a16:colId xmlns:a16="http://schemas.microsoft.com/office/drawing/2014/main" val="1883779710"/>
                    </a:ext>
                  </a:extLst>
                </a:gridCol>
                <a:gridCol w="2032000">
                  <a:extLst>
                    <a:ext uri="{9D8B030D-6E8A-4147-A177-3AD203B41FA5}">
                      <a16:colId xmlns:a16="http://schemas.microsoft.com/office/drawing/2014/main" val="1032620839"/>
                    </a:ext>
                  </a:extLst>
                </a:gridCol>
                <a:gridCol w="2032000">
                  <a:extLst>
                    <a:ext uri="{9D8B030D-6E8A-4147-A177-3AD203B41FA5}">
                      <a16:colId xmlns:a16="http://schemas.microsoft.com/office/drawing/2014/main" val="907427810"/>
                    </a:ext>
                  </a:extLst>
                </a:gridCol>
                <a:gridCol w="2032000">
                  <a:extLst>
                    <a:ext uri="{9D8B030D-6E8A-4147-A177-3AD203B41FA5}">
                      <a16:colId xmlns:a16="http://schemas.microsoft.com/office/drawing/2014/main" val="193806872"/>
                    </a:ext>
                  </a:extLst>
                </a:gridCol>
              </a:tblGrid>
              <a:tr h="370840">
                <a:tc>
                  <a:txBody>
                    <a:bodyPr/>
                    <a:lstStyle/>
                    <a:p>
                      <a:r>
                        <a:rPr lang="nb-NO" dirty="0"/>
                        <a:t>0-25%</a:t>
                      </a:r>
                    </a:p>
                  </a:txBody>
                  <a:tcPr>
                    <a:solidFill>
                      <a:schemeClr val="bg1"/>
                    </a:solidFill>
                  </a:tcPr>
                </a:tc>
                <a:tc>
                  <a:txBody>
                    <a:bodyPr/>
                    <a:lstStyle/>
                    <a:p>
                      <a:r>
                        <a:rPr lang="nb-NO" b="0" dirty="0"/>
                        <a:t>100% (11)</a:t>
                      </a:r>
                    </a:p>
                  </a:txBody>
                  <a:tcPr/>
                </a:tc>
                <a:tc>
                  <a:txBody>
                    <a:bodyPr/>
                    <a:lstStyle/>
                    <a:p>
                      <a:r>
                        <a:rPr lang="nb-NO" b="0" dirty="0"/>
                        <a:t>82% (9)</a:t>
                      </a:r>
                    </a:p>
                  </a:txBody>
                  <a:tcPr/>
                </a:tc>
                <a:tc>
                  <a:txBody>
                    <a:bodyPr/>
                    <a:lstStyle/>
                    <a:p>
                      <a:r>
                        <a:rPr lang="nb-NO" b="0" dirty="0"/>
                        <a:t>9% (1)</a:t>
                      </a:r>
                    </a:p>
                  </a:txBody>
                  <a:tcPr/>
                </a:tc>
                <a:extLst>
                  <a:ext uri="{0D108BD9-81ED-4DB2-BD59-A6C34878D82A}">
                    <a16:rowId xmlns:a16="http://schemas.microsoft.com/office/drawing/2014/main" val="1309791452"/>
                  </a:ext>
                </a:extLst>
              </a:tr>
              <a:tr h="370840">
                <a:tc>
                  <a:txBody>
                    <a:bodyPr/>
                    <a:lstStyle/>
                    <a:p>
                      <a:r>
                        <a:rPr lang="nb-NO" dirty="0"/>
                        <a:t>25-50%</a:t>
                      </a:r>
                    </a:p>
                  </a:txBody>
                  <a:tcPr>
                    <a:solidFill>
                      <a:schemeClr val="bg1"/>
                    </a:solidFill>
                  </a:tcPr>
                </a:tc>
                <a:tc>
                  <a:txBody>
                    <a:bodyPr/>
                    <a:lstStyle/>
                    <a:p>
                      <a:endParaRPr lang="nb-NO" b="0" dirty="0"/>
                    </a:p>
                  </a:txBody>
                  <a:tcPr/>
                </a:tc>
                <a:tc>
                  <a:txBody>
                    <a:bodyPr/>
                    <a:lstStyle/>
                    <a:p>
                      <a:r>
                        <a:rPr lang="nb-NO" b="0" dirty="0"/>
                        <a:t>9% (1)</a:t>
                      </a:r>
                    </a:p>
                  </a:txBody>
                  <a:tcPr/>
                </a:tc>
                <a:tc>
                  <a:txBody>
                    <a:bodyPr/>
                    <a:lstStyle/>
                    <a:p>
                      <a:r>
                        <a:rPr lang="nb-NO" b="0" dirty="0"/>
                        <a:t>99% (1)</a:t>
                      </a:r>
                    </a:p>
                  </a:txBody>
                  <a:tcPr/>
                </a:tc>
                <a:extLst>
                  <a:ext uri="{0D108BD9-81ED-4DB2-BD59-A6C34878D82A}">
                    <a16:rowId xmlns:a16="http://schemas.microsoft.com/office/drawing/2014/main" val="1586523292"/>
                  </a:ext>
                </a:extLst>
              </a:tr>
              <a:tr h="370840">
                <a:tc>
                  <a:txBody>
                    <a:bodyPr/>
                    <a:lstStyle/>
                    <a:p>
                      <a:r>
                        <a:rPr lang="nb-NO" dirty="0"/>
                        <a:t>50-75%</a:t>
                      </a:r>
                    </a:p>
                  </a:txBody>
                  <a:tcPr>
                    <a:solidFill>
                      <a:schemeClr val="bg1"/>
                    </a:solidFill>
                  </a:tcPr>
                </a:tc>
                <a:tc>
                  <a:txBody>
                    <a:bodyPr/>
                    <a:lstStyle/>
                    <a:p>
                      <a:endParaRPr lang="nb-NO" dirty="0"/>
                    </a:p>
                  </a:txBody>
                  <a:tcPr/>
                </a:tc>
                <a:tc>
                  <a:txBody>
                    <a:bodyPr/>
                    <a:lstStyle/>
                    <a:p>
                      <a:r>
                        <a:rPr lang="nb-NO" b="0" dirty="0"/>
                        <a:t>9% (1)</a:t>
                      </a:r>
                    </a:p>
                  </a:txBody>
                  <a:tcPr/>
                </a:tc>
                <a:tc>
                  <a:txBody>
                    <a:bodyPr/>
                    <a:lstStyle/>
                    <a:p>
                      <a:r>
                        <a:rPr lang="nb-NO" b="0" dirty="0"/>
                        <a:t>82% (9)</a:t>
                      </a:r>
                    </a:p>
                  </a:txBody>
                  <a:tcPr/>
                </a:tc>
                <a:extLst>
                  <a:ext uri="{0D108BD9-81ED-4DB2-BD59-A6C34878D82A}">
                    <a16:rowId xmlns:a16="http://schemas.microsoft.com/office/drawing/2014/main" val="3098036259"/>
                  </a:ext>
                </a:extLst>
              </a:tr>
              <a:tr h="370840">
                <a:tc>
                  <a:txBody>
                    <a:bodyPr/>
                    <a:lstStyle/>
                    <a:p>
                      <a:r>
                        <a:rPr lang="nb-NO" dirty="0"/>
                        <a:t>75-100%</a:t>
                      </a:r>
                    </a:p>
                  </a:txBody>
                  <a:tcPr>
                    <a:solidFill>
                      <a:schemeClr val="bg1"/>
                    </a:solidFill>
                  </a:tcPr>
                </a:tc>
                <a:tc>
                  <a:txBody>
                    <a:bodyPr/>
                    <a:lstStyle/>
                    <a:p>
                      <a:endParaRPr lang="nb-NO" dirty="0"/>
                    </a:p>
                  </a:txBody>
                  <a:tcPr/>
                </a:tc>
                <a:tc>
                  <a:txBody>
                    <a:bodyPr/>
                    <a:lstStyle/>
                    <a:p>
                      <a:endParaRPr lang="nb-NO" b="0" dirty="0"/>
                    </a:p>
                  </a:txBody>
                  <a:tcPr/>
                </a:tc>
                <a:tc>
                  <a:txBody>
                    <a:bodyPr/>
                    <a:lstStyle/>
                    <a:p>
                      <a:endParaRPr lang="nb-NO" b="0" dirty="0"/>
                    </a:p>
                  </a:txBody>
                  <a:tcPr/>
                </a:tc>
                <a:extLst>
                  <a:ext uri="{0D108BD9-81ED-4DB2-BD59-A6C34878D82A}">
                    <a16:rowId xmlns:a16="http://schemas.microsoft.com/office/drawing/2014/main" val="98660564"/>
                  </a:ext>
                </a:extLst>
              </a:tr>
              <a:tr h="370840">
                <a:tc>
                  <a:txBody>
                    <a:bodyPr/>
                    <a:lstStyle/>
                    <a:p>
                      <a:r>
                        <a:rPr lang="nb-NO" dirty="0"/>
                        <a:t>Ikke aktuelt</a:t>
                      </a:r>
                    </a:p>
                  </a:txBody>
                  <a:tcPr>
                    <a:solidFill>
                      <a:schemeClr val="bg1"/>
                    </a:solidFill>
                  </a:tcPr>
                </a:tc>
                <a:tc>
                  <a:txBody>
                    <a:bodyPr/>
                    <a:lstStyle/>
                    <a:p>
                      <a:endParaRPr lang="nb-NO" b="0" dirty="0"/>
                    </a:p>
                  </a:txBody>
                  <a:tcPr/>
                </a:tc>
                <a:tc>
                  <a:txBody>
                    <a:bodyPr/>
                    <a:lstStyle/>
                    <a:p>
                      <a:endParaRPr lang="nb-NO" b="0" dirty="0"/>
                    </a:p>
                  </a:txBody>
                  <a:tcPr/>
                </a:tc>
                <a:tc>
                  <a:txBody>
                    <a:bodyPr/>
                    <a:lstStyle/>
                    <a:p>
                      <a:endParaRPr lang="nb-NO" b="0" dirty="0"/>
                    </a:p>
                  </a:txBody>
                  <a:tcPr/>
                </a:tc>
                <a:extLst>
                  <a:ext uri="{0D108BD9-81ED-4DB2-BD59-A6C34878D82A}">
                    <a16:rowId xmlns:a16="http://schemas.microsoft.com/office/drawing/2014/main" val="241817056"/>
                  </a:ext>
                </a:extLst>
              </a:tr>
            </a:tbl>
          </a:graphicData>
        </a:graphic>
      </p:graphicFrame>
      <p:graphicFrame>
        <p:nvGraphicFramePr>
          <p:cNvPr id="11" name="Tabell 11">
            <a:extLst>
              <a:ext uri="{FF2B5EF4-FFF2-40B4-BE49-F238E27FC236}">
                <a16:creationId xmlns:a16="http://schemas.microsoft.com/office/drawing/2014/main" id="{748DB18C-4B8B-BCC4-E980-F98332ACA2CA}"/>
              </a:ext>
            </a:extLst>
          </p:cNvPr>
          <p:cNvGraphicFramePr>
            <a:graphicFrameLocks noGrp="1"/>
          </p:cNvGraphicFramePr>
          <p:nvPr>
            <p:extLst>
              <p:ext uri="{D42A27DB-BD31-4B8C-83A1-F6EECF244321}">
                <p14:modId xmlns:p14="http://schemas.microsoft.com/office/powerpoint/2010/main" val="1770735504"/>
              </p:ext>
            </p:extLst>
          </p:nvPr>
        </p:nvGraphicFramePr>
        <p:xfrm>
          <a:off x="995529" y="2952414"/>
          <a:ext cx="8128000" cy="914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9319702"/>
                    </a:ext>
                  </a:extLst>
                </a:gridCol>
                <a:gridCol w="2077436">
                  <a:extLst>
                    <a:ext uri="{9D8B030D-6E8A-4147-A177-3AD203B41FA5}">
                      <a16:colId xmlns:a16="http://schemas.microsoft.com/office/drawing/2014/main" val="2977916015"/>
                    </a:ext>
                  </a:extLst>
                </a:gridCol>
                <a:gridCol w="2026508">
                  <a:extLst>
                    <a:ext uri="{9D8B030D-6E8A-4147-A177-3AD203B41FA5}">
                      <a16:colId xmlns:a16="http://schemas.microsoft.com/office/drawing/2014/main" val="2788925483"/>
                    </a:ext>
                  </a:extLst>
                </a:gridCol>
                <a:gridCol w="1992056">
                  <a:extLst>
                    <a:ext uri="{9D8B030D-6E8A-4147-A177-3AD203B41FA5}">
                      <a16:colId xmlns:a16="http://schemas.microsoft.com/office/drawing/2014/main" val="2779264939"/>
                    </a:ext>
                  </a:extLst>
                </a:gridCol>
              </a:tblGrid>
              <a:tr h="370840">
                <a:tc>
                  <a:txBody>
                    <a:bodyPr/>
                    <a:lstStyle/>
                    <a:p>
                      <a:endParaRPr lang="nb-NO" dirty="0"/>
                    </a:p>
                  </a:txBody>
                  <a:tcPr/>
                </a:tc>
                <a:tc>
                  <a:txBody>
                    <a:bodyPr/>
                    <a:lstStyle/>
                    <a:p>
                      <a:r>
                        <a:rPr lang="nb-NO" dirty="0"/>
                        <a:t>Vurdere kompetansebehov</a:t>
                      </a:r>
                    </a:p>
                  </a:txBody>
                  <a:tcPr/>
                </a:tc>
                <a:tc>
                  <a:txBody>
                    <a:bodyPr/>
                    <a:lstStyle/>
                    <a:p>
                      <a:r>
                        <a:rPr lang="nb-NO" dirty="0"/>
                        <a:t>Planlegge og utvikle kompetansetiltak</a:t>
                      </a:r>
                    </a:p>
                  </a:txBody>
                  <a:tcPr/>
                </a:tc>
                <a:tc>
                  <a:txBody>
                    <a:bodyPr/>
                    <a:lstStyle/>
                    <a:p>
                      <a:r>
                        <a:rPr lang="nb-NO" dirty="0"/>
                        <a:t>Gjennomføre kompetansetiltak</a:t>
                      </a:r>
                    </a:p>
                  </a:txBody>
                  <a:tcPr/>
                </a:tc>
                <a:extLst>
                  <a:ext uri="{0D108BD9-81ED-4DB2-BD59-A6C34878D82A}">
                    <a16:rowId xmlns:a16="http://schemas.microsoft.com/office/drawing/2014/main" val="2529845215"/>
                  </a:ext>
                </a:extLst>
              </a:tr>
            </a:tbl>
          </a:graphicData>
        </a:graphic>
      </p:graphicFrame>
    </p:spTree>
    <p:extLst>
      <p:ext uri="{BB962C8B-B14F-4D97-AF65-F5344CB8AC3E}">
        <p14:creationId xmlns:p14="http://schemas.microsoft.com/office/powerpoint/2010/main" val="300964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tel 1">
            <a:extLst>
              <a:ext uri="{FF2B5EF4-FFF2-40B4-BE49-F238E27FC236}">
                <a16:creationId xmlns:a16="http://schemas.microsoft.com/office/drawing/2014/main" id="{3291EAC4-E81F-AB3A-5DBC-3002ED5E3940}"/>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90000"/>
              </a:lnSpc>
            </a:pPr>
            <a:r>
              <a:rPr lang="en-US" sz="3100" kern="1200" dirty="0">
                <a:solidFill>
                  <a:srgbClr val="FFFFFF"/>
                </a:solidFill>
                <a:latin typeface="+mj-lt"/>
                <a:ea typeface="+mj-ea"/>
                <a:cs typeface="+mj-cs"/>
              </a:rPr>
              <a:t>Sak 10/23	</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Presentasjon</a:t>
            </a:r>
            <a:r>
              <a:rPr lang="en-US" sz="3100" kern="1200" dirty="0">
                <a:solidFill>
                  <a:srgbClr val="FFFFFF"/>
                </a:solidFill>
                <a:latin typeface="+mj-lt"/>
                <a:ea typeface="+mj-ea"/>
                <a:cs typeface="+mj-cs"/>
              </a:rPr>
              <a:t> av </a:t>
            </a:r>
            <a:r>
              <a:rPr lang="en-US" sz="3100" kern="1200" dirty="0" err="1">
                <a:solidFill>
                  <a:srgbClr val="FFFFFF"/>
                </a:solidFill>
                <a:latin typeface="+mj-lt"/>
                <a:ea typeface="+mj-ea"/>
                <a:cs typeface="+mj-cs"/>
              </a:rPr>
              <a:t>rapporteringen</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fra</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Trøndelag</a:t>
            </a:r>
            <a:r>
              <a:rPr lang="en-US" sz="3100" kern="1200" dirty="0">
                <a:solidFill>
                  <a:srgbClr val="FFFFFF"/>
                </a:solidFill>
                <a:latin typeface="+mj-lt"/>
                <a:ea typeface="+mj-ea"/>
                <a:cs typeface="+mj-cs"/>
              </a:rPr>
              <a:t> for 2022 </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sp>
        <p:nvSpPr>
          <p:cNvPr id="3" name="Plassholder for tekst 2">
            <a:extLst>
              <a:ext uri="{FF2B5EF4-FFF2-40B4-BE49-F238E27FC236}">
                <a16:creationId xmlns:a16="http://schemas.microsoft.com/office/drawing/2014/main" id="{60F6338F-FD24-A7AF-5D2D-F87097A95956}"/>
              </a:ext>
            </a:extLst>
          </p:cNvPr>
          <p:cNvSpPr>
            <a:spLocks noGrp="1"/>
          </p:cNvSpPr>
          <p:nvPr>
            <p:ph type="body" sz="quarter" idx="11"/>
          </p:nvPr>
        </p:nvSpPr>
        <p:spPr>
          <a:xfrm>
            <a:off x="4149049" y="611258"/>
            <a:ext cx="5737930" cy="873280"/>
          </a:xfrm>
        </p:spPr>
        <p:txBody>
          <a:bodyPr vert="horz" lIns="91440" tIns="45720" rIns="91440" bIns="45720" rtlCol="0" anchor="ctr">
            <a:normAutofit/>
          </a:bodyPr>
          <a:lstStyle/>
          <a:p>
            <a:pPr>
              <a:lnSpc>
                <a:spcPct val="90000"/>
              </a:lnSpc>
            </a:pPr>
            <a:r>
              <a:rPr lang="en-US" sz="2000" b="1" dirty="0" err="1"/>
              <a:t>Begrunnelsen</a:t>
            </a:r>
            <a:r>
              <a:rPr lang="en-US" sz="2000" b="1" dirty="0"/>
              <a:t> for </a:t>
            </a:r>
            <a:r>
              <a:rPr lang="en-US" sz="2000" b="1" dirty="0" err="1"/>
              <a:t>koordinatorfunksjon</a:t>
            </a:r>
            <a:r>
              <a:rPr lang="en-US" sz="2000" b="1" dirty="0"/>
              <a:t>:</a:t>
            </a:r>
          </a:p>
          <a:p>
            <a:pPr indent="-228600">
              <a:lnSpc>
                <a:spcPct val="90000"/>
              </a:lnSpc>
              <a:buFont typeface="Arial" panose="020B0604020202020204" pitchFamily="34" charset="0"/>
              <a:buChar char="•"/>
            </a:pPr>
            <a:endParaRPr lang="en-US" sz="2000" dirty="0"/>
          </a:p>
        </p:txBody>
      </p:sp>
      <p:pic>
        <p:nvPicPr>
          <p:cNvPr id="5" name="Bilde 4">
            <a:extLst>
              <a:ext uri="{FF2B5EF4-FFF2-40B4-BE49-F238E27FC236}">
                <a16:creationId xmlns:a16="http://schemas.microsoft.com/office/drawing/2014/main" id="{26B68EFF-55EF-1BBF-2F0A-31C16A86FBAA}"/>
              </a:ext>
            </a:extLst>
          </p:cNvPr>
          <p:cNvPicPr>
            <a:picLocks noChangeAspect="1"/>
          </p:cNvPicPr>
          <p:nvPr/>
        </p:nvPicPr>
        <p:blipFill>
          <a:blip r:embed="rId3"/>
          <a:stretch>
            <a:fillRect/>
          </a:stretch>
        </p:blipFill>
        <p:spPr>
          <a:xfrm>
            <a:off x="4285910" y="1484538"/>
            <a:ext cx="7705392" cy="4027988"/>
          </a:xfrm>
          <a:prstGeom prst="rect">
            <a:avLst/>
          </a:prstGeom>
        </p:spPr>
      </p:pic>
    </p:spTree>
    <p:extLst>
      <p:ext uri="{BB962C8B-B14F-4D97-AF65-F5344CB8AC3E}">
        <p14:creationId xmlns:p14="http://schemas.microsoft.com/office/powerpoint/2010/main" val="365290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tel 1">
            <a:extLst>
              <a:ext uri="{FF2B5EF4-FFF2-40B4-BE49-F238E27FC236}">
                <a16:creationId xmlns:a16="http://schemas.microsoft.com/office/drawing/2014/main" id="{511AFA12-F972-9597-EB2A-40CCB6DF208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ctr">
              <a:lnSpc>
                <a:spcPct val="90000"/>
              </a:lnSpc>
            </a:pP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Sak 10/23	  </a:t>
            </a:r>
            <a:r>
              <a:rPr lang="en-US" sz="3100" kern="1200" dirty="0" err="1">
                <a:solidFill>
                  <a:srgbClr val="FFFFFF"/>
                </a:solidFill>
                <a:latin typeface="+mj-lt"/>
                <a:ea typeface="+mj-ea"/>
                <a:cs typeface="+mj-cs"/>
              </a:rPr>
              <a:t>Presentasjon</a:t>
            </a:r>
            <a:r>
              <a:rPr lang="en-US" sz="3100" kern="1200" dirty="0">
                <a:solidFill>
                  <a:srgbClr val="FFFFFF"/>
                </a:solidFill>
                <a:latin typeface="+mj-lt"/>
                <a:ea typeface="+mj-ea"/>
                <a:cs typeface="+mj-cs"/>
              </a:rPr>
              <a:t> av </a:t>
            </a:r>
            <a:r>
              <a:rPr lang="en-US" sz="3100" kern="1200" dirty="0" err="1">
                <a:solidFill>
                  <a:srgbClr val="FFFFFF"/>
                </a:solidFill>
                <a:latin typeface="+mj-lt"/>
                <a:ea typeface="+mj-ea"/>
                <a:cs typeface="+mj-cs"/>
              </a:rPr>
              <a:t>rapporteringen</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fra</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Trøndelag</a:t>
            </a:r>
            <a:r>
              <a:rPr lang="en-US" sz="3100" kern="1200" dirty="0">
                <a:solidFill>
                  <a:srgbClr val="FFFFFF"/>
                </a:solidFill>
                <a:latin typeface="+mj-lt"/>
                <a:ea typeface="+mj-ea"/>
                <a:cs typeface="+mj-cs"/>
              </a:rPr>
              <a:t> for 2022 </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sp>
        <p:nvSpPr>
          <p:cNvPr id="3" name="Plassholder for tekst 2">
            <a:extLst>
              <a:ext uri="{FF2B5EF4-FFF2-40B4-BE49-F238E27FC236}">
                <a16:creationId xmlns:a16="http://schemas.microsoft.com/office/drawing/2014/main" id="{60F6338F-FD24-A7AF-5D2D-F87097A95956}"/>
              </a:ext>
            </a:extLst>
          </p:cNvPr>
          <p:cNvSpPr>
            <a:spLocks noGrp="1"/>
          </p:cNvSpPr>
          <p:nvPr>
            <p:ph type="body" sz="quarter" idx="11"/>
          </p:nvPr>
        </p:nvSpPr>
        <p:spPr>
          <a:xfrm>
            <a:off x="4132516" y="746518"/>
            <a:ext cx="4811969" cy="873275"/>
          </a:xfrm>
        </p:spPr>
        <p:txBody>
          <a:bodyPr vert="horz" lIns="91440" tIns="45720" rIns="91440" bIns="45720" rtlCol="0" anchor="ctr">
            <a:normAutofit/>
          </a:bodyPr>
          <a:lstStyle/>
          <a:p>
            <a:pPr>
              <a:lnSpc>
                <a:spcPct val="90000"/>
              </a:lnSpc>
            </a:pPr>
            <a:r>
              <a:rPr lang="en-US" sz="2000" b="1" dirty="0"/>
              <a:t>Tema </a:t>
            </a:r>
            <a:r>
              <a:rPr lang="en-US" sz="2000" b="1" dirty="0" err="1"/>
              <a:t>som</a:t>
            </a:r>
            <a:r>
              <a:rPr lang="en-US" sz="2000" b="1" dirty="0"/>
              <a:t> er </a:t>
            </a:r>
            <a:r>
              <a:rPr lang="en-US" sz="2000" b="1" dirty="0" err="1"/>
              <a:t>valgt</a:t>
            </a:r>
            <a:r>
              <a:rPr lang="en-US" sz="2000" b="1" dirty="0"/>
              <a:t>:</a:t>
            </a:r>
          </a:p>
          <a:p>
            <a:pPr indent="-228600">
              <a:lnSpc>
                <a:spcPct val="90000"/>
              </a:lnSpc>
              <a:buFont typeface="Arial" panose="020B0604020202020204" pitchFamily="34" charset="0"/>
              <a:buChar char="•"/>
            </a:pPr>
            <a:endParaRPr lang="en-US" sz="2000" dirty="0"/>
          </a:p>
        </p:txBody>
      </p:sp>
      <p:pic>
        <p:nvPicPr>
          <p:cNvPr id="4" name="Bilde 3">
            <a:extLst>
              <a:ext uri="{FF2B5EF4-FFF2-40B4-BE49-F238E27FC236}">
                <a16:creationId xmlns:a16="http://schemas.microsoft.com/office/drawing/2014/main" id="{87EFBE94-820E-E02B-3DCA-923C509974A6}"/>
              </a:ext>
            </a:extLst>
          </p:cNvPr>
          <p:cNvPicPr>
            <a:picLocks noChangeAspect="1"/>
          </p:cNvPicPr>
          <p:nvPr/>
        </p:nvPicPr>
        <p:blipFill>
          <a:blip r:embed="rId3"/>
          <a:stretch>
            <a:fillRect/>
          </a:stretch>
        </p:blipFill>
        <p:spPr>
          <a:xfrm>
            <a:off x="4132524" y="1483237"/>
            <a:ext cx="7206035" cy="5173564"/>
          </a:xfrm>
          <a:prstGeom prst="rect">
            <a:avLst/>
          </a:prstGeom>
        </p:spPr>
      </p:pic>
    </p:spTree>
    <p:extLst>
      <p:ext uri="{BB962C8B-B14F-4D97-AF65-F5344CB8AC3E}">
        <p14:creationId xmlns:p14="http://schemas.microsoft.com/office/powerpoint/2010/main" val="359956482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3128</TotalTime>
  <Words>6221</Words>
  <Application>Microsoft Office PowerPoint</Application>
  <PresentationFormat>Widescreen</PresentationFormat>
  <Paragraphs>647</Paragraphs>
  <Slides>41</Slides>
  <Notes>34</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41</vt:i4>
      </vt:variant>
    </vt:vector>
  </HeadingPairs>
  <TitlesOfParts>
    <vt:vector size="49" baseType="lpstr">
      <vt:lpstr>Arial</vt:lpstr>
      <vt:lpstr>Calibri</vt:lpstr>
      <vt:lpstr>Calibri Light</vt:lpstr>
      <vt:lpstr>Open Sans</vt:lpstr>
      <vt:lpstr>Symbol</vt:lpstr>
      <vt:lpstr>Verdana</vt:lpstr>
      <vt:lpstr>Wingdings</vt:lpstr>
      <vt:lpstr>Office-tema</vt:lpstr>
      <vt:lpstr>PowerPoint-presentasjon</vt:lpstr>
      <vt:lpstr>  Representanter i samarbeidsforum Rekom  </vt:lpstr>
      <vt:lpstr>Dagens saksliste </vt:lpstr>
      <vt:lpstr>Sak 9/23  Aktuelt</vt:lpstr>
      <vt:lpstr> Sak 10/23         Presentasjon av rapporteringen fra     Trøndelag for 2022 (Rekom)  </vt:lpstr>
      <vt:lpstr>PowerPoint-presentasjon</vt:lpstr>
      <vt:lpstr> Sak 10/23   Presentasjon av rapporteringen fra Trøndelag for 2022   </vt:lpstr>
      <vt:lpstr>Sak 10/23    Presentasjon av rapporteringen fra Trøndelag for 2022   </vt:lpstr>
      <vt:lpstr> Sak 10/23   Presentasjon av rapporteringen fra Trøndelag for 2022   </vt:lpstr>
      <vt:lpstr> Sak 10/23 Presentasjon av rapporteringen fra Trøndelag for 2022   </vt:lpstr>
      <vt:lpstr> Sak 10/23  Presentasjon av rapporteringen fra Trøndelag for 2022   </vt:lpstr>
      <vt:lpstr> Sak 10/23   Presentasjon av rapporteringen fra Trøndelag for 2022   </vt:lpstr>
      <vt:lpstr> Sak 10/23   Presentasjon av rapporteringen fra Trøndelag for 2022   </vt:lpstr>
      <vt:lpstr> Sak 10/23   Presentasjon av rapporteringen fra Trøndelag for 2022   </vt:lpstr>
      <vt:lpstr> Sak 10/23   Presentasjon av rapporteringen fra Trøndelag for 2022   </vt:lpstr>
      <vt:lpstr>Sak 11/23      Rekruttering</vt:lpstr>
      <vt:lpstr>Sak 12/23    Individuelle tiltak, knytta opp mot rekruttering (30%èn) </vt:lpstr>
      <vt:lpstr>Sak 12/23  Individuelle tiltak</vt:lpstr>
      <vt:lpstr>Sak 13/23      Fellestiltak</vt:lpstr>
      <vt:lpstr>Sak 14/23</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Sak 15/23 NOU 2022:13   Med videre betydning</vt:lpstr>
      <vt:lpstr>Videre sak 15/23</vt:lpstr>
      <vt:lpstr>Sak 16/23      Behovsmeldingsskjema og beslutningsgrunnlag</vt:lpstr>
      <vt:lpstr>PowerPoint-presentasjon</vt:lpstr>
      <vt:lpstr>Sak 17/23 </vt:lpstr>
      <vt:lpstr>Sak 17/23   Økonomi</vt:lpstr>
      <vt:lpstr>Sak 18/23 </vt:lpstr>
      <vt:lpstr>PowerPoint-presentasjon</vt:lpstr>
      <vt:lpstr>Eventuelt</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Rist, Bjørn</dc:creator>
  <cp:lastModifiedBy>Sunnset, Berit</cp:lastModifiedBy>
  <cp:revision>56</cp:revision>
  <cp:lastPrinted>2023-09-12T11:08:55Z</cp:lastPrinted>
  <dcterms:created xsi:type="dcterms:W3CDTF">2023-08-18T08:17:01Z</dcterms:created>
  <dcterms:modified xsi:type="dcterms:W3CDTF">2023-11-19T10:50:10Z</dcterms:modified>
</cp:coreProperties>
</file>