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0"/>
  </p:notesMasterIdLst>
  <p:sldIdLst>
    <p:sldId id="256" r:id="rId3"/>
    <p:sldId id="259" r:id="rId4"/>
    <p:sldId id="283" r:id="rId5"/>
    <p:sldId id="284" r:id="rId6"/>
    <p:sldId id="285" r:id="rId7"/>
    <p:sldId id="279" r:id="rId8"/>
    <p:sldId id="280"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AACA"/>
    <a:srgbClr val="F6DACD"/>
    <a:srgbClr val="FEE8B2"/>
    <a:srgbClr val="D5E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7" autoAdjust="0"/>
    <p:restoredTop sz="82904" autoAdjust="0"/>
  </p:normalViewPr>
  <p:slideViewPr>
    <p:cSldViewPr snapToGrid="0">
      <p:cViewPr varScale="1">
        <p:scale>
          <a:sx n="108" d="100"/>
          <a:sy n="108" d="100"/>
        </p:scale>
        <p:origin x="62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8DDFF-F68A-4E41-8E06-BFAB552E415A}" type="datetimeFigureOut">
              <a:rPr lang="nb-NO" smtClean="0"/>
              <a:t>21.02.2020</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A005D-04A2-4A0B-A266-8E028AB2FD25}" type="slidenum">
              <a:rPr lang="nb-NO" smtClean="0"/>
              <a:t>‹#›</a:t>
            </a:fld>
            <a:endParaRPr lang="nb-NO"/>
          </a:p>
        </p:txBody>
      </p:sp>
    </p:spTree>
    <p:extLst>
      <p:ext uri="{BB962C8B-B14F-4D97-AF65-F5344CB8AC3E}">
        <p14:creationId xmlns:p14="http://schemas.microsoft.com/office/powerpoint/2010/main" val="13540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dirty="0"/>
              <a:t>Forrige samling gikk vi kort gjennom momenter fra «Hjertespråket», blant annet forslag som kan gjøre noe med kommunens rolle og ansvar:</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Forslag om klassifisering av språkbevaringskommuner og språkvitaliseringskommuner </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Forslag om sørsamisk språkressurs-senter i Trondheim</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nb-NO" sz="2000" b="0" i="0" u="none" strike="noStrike" kern="1200" cap="none" spc="0" normalizeH="0" baseline="0" noProof="0" dirty="0">
                <a:ln>
                  <a:noFill/>
                </a:ln>
                <a:solidFill>
                  <a:srgbClr val="00244E"/>
                </a:solidFill>
                <a:effectLst/>
                <a:uLnTx/>
                <a:uFillTx/>
                <a:latin typeface="Open Sans Light"/>
                <a:ea typeface="+mn-ea"/>
                <a:cs typeface="+mn-cs"/>
              </a:rPr>
              <a:t>Forslag om at alle kommuner skal tilby samiskspråklig barnehagetilbud til de som ønsker det</a:t>
            </a:r>
          </a:p>
          <a:p>
            <a:endParaRPr lang="nb-NO" dirty="0"/>
          </a:p>
        </p:txBody>
      </p:sp>
      <p:sp>
        <p:nvSpPr>
          <p:cNvPr id="4" name="Plassholder for lysbildenummer 3"/>
          <p:cNvSpPr>
            <a:spLocks noGrp="1"/>
          </p:cNvSpPr>
          <p:nvPr>
            <p:ph type="sldNum" sz="quarter" idx="5"/>
          </p:nvPr>
        </p:nvSpPr>
        <p:spPr/>
        <p:txBody>
          <a:bodyPr/>
          <a:lstStyle/>
          <a:p>
            <a:fld id="{459A005D-04A2-4A0B-A266-8E028AB2FD25}" type="slidenum">
              <a:rPr lang="nb-NO" smtClean="0"/>
              <a:t>2</a:t>
            </a:fld>
            <a:endParaRPr lang="nb-NO"/>
          </a:p>
        </p:txBody>
      </p:sp>
    </p:spTree>
    <p:extLst>
      <p:ext uri="{BB962C8B-B14F-4D97-AF65-F5344CB8AC3E}">
        <p14:creationId xmlns:p14="http://schemas.microsoft.com/office/powerpoint/2010/main" val="137575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34216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Disse har vi vel ikke landet helt på enda, men Fylkesmannens forslag er at kompetanseutviklinga på dette området i hovedsak skal ivaretas i de regionale nettverkene, med støtte fra Fylkesmannen. I år har vi kr 200 000 til særlige tiltak i regi av FM. Disse kan spisses til samiske barnehagetilbud og barnehager med samiske barn.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har vært i nettverket i Indre Namdal, og i Gauldalsregionen så langt, og lar oss gjerne invitere til flere nettverk. Dette gjelder både der det er samiske barn, samisk barnehagetilbud og der barnehagene vil heve kompetansen på området som gjelder det ALLE barn skal lære om samisk språk og kultur. </a:t>
            </a:r>
          </a:p>
        </p:txBody>
      </p:sp>
      <p:sp>
        <p:nvSpPr>
          <p:cNvPr id="4" name="Plassholder for lysbildenummer 3"/>
          <p:cNvSpPr>
            <a:spLocks noGrp="1"/>
          </p:cNvSpPr>
          <p:nvPr>
            <p:ph type="sldNum" sz="quarter" idx="5"/>
          </p:nvPr>
        </p:nvSpPr>
        <p:spPr/>
        <p:txBody>
          <a:bodyPr/>
          <a:lstStyle/>
          <a:p>
            <a:fld id="{459A005D-04A2-4A0B-A266-8E028AB2FD25}" type="slidenum">
              <a:rPr lang="nb-NO" smtClean="0"/>
              <a:t>4</a:t>
            </a:fld>
            <a:endParaRPr lang="nb-NO"/>
          </a:p>
        </p:txBody>
      </p:sp>
    </p:spTree>
    <p:extLst>
      <p:ext uri="{BB962C8B-B14F-4D97-AF65-F5344CB8AC3E}">
        <p14:creationId xmlns:p14="http://schemas.microsoft.com/office/powerpoint/2010/main" val="235474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En liten reprise….Formuleringer fra «Barnehagens verdigrunnlag» og fagområdet «Nærmiljø og samfunn» er klare på at dette skal alle barnehager arbeide med. </a:t>
            </a:r>
            <a:r>
              <a:rPr lang="nb-NO" sz="1200" i="1" dirty="0">
                <a:latin typeface="Franklin Gothic Book" panose="020B0503020102020204" pitchFamily="34" charset="0"/>
              </a:rPr>
              <a:t>Barnehagen skal synliggjøre samisk kultur og bidra til at barna kan utvikle respekt og fellesskapsfølelse for det samiske mangfoldet.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dirty="0"/>
              <a:t>Videre sist snakket vi om forskjellige type kompetansetiltak som er aktuelle på dette området. Sørsamisk ABLU?</a:t>
            </a:r>
          </a:p>
        </p:txBody>
      </p:sp>
      <p:sp>
        <p:nvSpPr>
          <p:cNvPr id="4" name="Plassholder for lysbildenummer 3"/>
          <p:cNvSpPr>
            <a:spLocks noGrp="1"/>
          </p:cNvSpPr>
          <p:nvPr>
            <p:ph type="sldNum" sz="quarter" idx="5"/>
          </p:nvPr>
        </p:nvSpPr>
        <p:spPr/>
        <p:txBody>
          <a:bodyPr/>
          <a:lstStyle/>
          <a:p>
            <a:fld id="{459A005D-04A2-4A0B-A266-8E028AB2FD25}" type="slidenum">
              <a:rPr lang="nb-NO" smtClean="0"/>
              <a:t>5</a:t>
            </a:fld>
            <a:endParaRPr lang="nb-NO"/>
          </a:p>
        </p:txBody>
      </p:sp>
    </p:spTree>
    <p:extLst>
      <p:ext uri="{BB962C8B-B14F-4D97-AF65-F5344CB8AC3E}">
        <p14:creationId xmlns:p14="http://schemas.microsoft.com/office/powerpoint/2010/main" val="368419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vil si at alt det samiske i RP er det eiers ansvar å gjøre. </a:t>
            </a:r>
          </a:p>
        </p:txBody>
      </p:sp>
      <p:sp>
        <p:nvSpPr>
          <p:cNvPr id="4" name="Plassholder for lysbildenummer 3"/>
          <p:cNvSpPr>
            <a:spLocks noGrp="1"/>
          </p:cNvSpPr>
          <p:nvPr>
            <p:ph type="sldNum" sz="quarter" idx="5"/>
          </p:nvPr>
        </p:nvSpPr>
        <p:spPr/>
        <p:txBody>
          <a:bodyPr/>
          <a:lstStyle/>
          <a:p>
            <a:fld id="{459A005D-04A2-4A0B-A266-8E028AB2FD25}" type="slidenum">
              <a:rPr lang="nb-NO" smtClean="0"/>
              <a:t>6</a:t>
            </a:fld>
            <a:endParaRPr lang="nb-NO"/>
          </a:p>
        </p:txBody>
      </p:sp>
    </p:spTree>
    <p:extLst>
      <p:ext uri="{BB962C8B-B14F-4D97-AF65-F5344CB8AC3E}">
        <p14:creationId xmlns:p14="http://schemas.microsoft.com/office/powerpoint/2010/main" val="345094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https://tv.nrk.no/serie/soofe/sesong/1/episode/2/avspiller</a:t>
            </a:r>
          </a:p>
          <a:p>
            <a:endParaRPr lang="nb-NO" dirty="0"/>
          </a:p>
        </p:txBody>
      </p:sp>
      <p:sp>
        <p:nvSpPr>
          <p:cNvPr id="4" name="Plassholder for lysbildenummer 3"/>
          <p:cNvSpPr>
            <a:spLocks noGrp="1"/>
          </p:cNvSpPr>
          <p:nvPr>
            <p:ph type="sldNum" sz="quarter" idx="5"/>
          </p:nvPr>
        </p:nvSpPr>
        <p:spPr/>
        <p:txBody>
          <a:bodyPr/>
          <a:lstStyle/>
          <a:p>
            <a:fld id="{459A005D-04A2-4A0B-A266-8E028AB2FD25}" type="slidenum">
              <a:rPr lang="nb-NO" smtClean="0"/>
              <a:t>7</a:t>
            </a:fld>
            <a:endParaRPr lang="nb-NO"/>
          </a:p>
        </p:txBody>
      </p:sp>
    </p:spTree>
    <p:extLst>
      <p:ext uri="{BB962C8B-B14F-4D97-AF65-F5344CB8AC3E}">
        <p14:creationId xmlns:p14="http://schemas.microsoft.com/office/powerpoint/2010/main" val="195938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F113BBA4-3F40-4D26-8B15-C238AFF28625}" type="datetimeFigureOut">
              <a:rPr lang="nb-NO" smtClean="0"/>
              <a:t>21.02.2020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34754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113BBA4-3F40-4D26-8B15-C238AFF28625}" type="datetimeFigureOut">
              <a:rPr lang="nb-NO" smtClean="0"/>
              <a:t>21.02.2020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371012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113BBA4-3F40-4D26-8B15-C238AFF28625}" type="datetimeFigureOut">
              <a:rPr lang="nb-NO" smtClean="0"/>
              <a:t>21.02.2020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2634679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21.02.2020</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9FEB085-0190-4AD4-B146-7E11A3CED7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753" y="4988753"/>
            <a:ext cx="5397131" cy="1635331"/>
          </a:xfrm>
          <a:prstGeom prst="rect">
            <a:avLst/>
          </a:prstGeom>
        </p:spPr>
      </p:pic>
    </p:spTree>
    <p:extLst>
      <p:ext uri="{BB962C8B-B14F-4D97-AF65-F5344CB8AC3E}">
        <p14:creationId xmlns:p14="http://schemas.microsoft.com/office/powerpoint/2010/main" val="150155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0346148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3086516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21.02.2020</a:t>
            </a:fld>
            <a:endParaRPr lang="nb-NO"/>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79FEB085-0190-4AD4-B146-7E11A3CED7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753" y="4988753"/>
            <a:ext cx="5397131" cy="1635331"/>
          </a:xfrm>
          <a:prstGeom prst="rect">
            <a:avLst/>
          </a:prstGeom>
        </p:spPr>
      </p:pic>
    </p:spTree>
    <p:extLst>
      <p:ext uri="{BB962C8B-B14F-4D97-AF65-F5344CB8AC3E}">
        <p14:creationId xmlns:p14="http://schemas.microsoft.com/office/powerpoint/2010/main" val="152571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21.02.2020</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20DCFF89-A1B9-492B-88E1-30000BFD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753" y="4988753"/>
            <a:ext cx="5397131" cy="1635331"/>
          </a:xfrm>
          <a:prstGeom prst="rect">
            <a:avLst/>
          </a:prstGeom>
        </p:spPr>
      </p:pic>
    </p:spTree>
    <p:extLst>
      <p:ext uri="{BB962C8B-B14F-4D97-AF65-F5344CB8AC3E}">
        <p14:creationId xmlns:p14="http://schemas.microsoft.com/office/powerpoint/2010/main" val="81013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21.02.2020</a:t>
            </a:fld>
            <a:endParaRPr lang="nb-NO"/>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722CA871-1EAC-4243-8898-C04FF7F787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753" y="4988753"/>
            <a:ext cx="5397131" cy="1635331"/>
          </a:xfrm>
          <a:prstGeom prst="rect">
            <a:avLst/>
          </a:prstGeom>
        </p:spPr>
      </p:pic>
    </p:spTree>
    <p:extLst>
      <p:ext uri="{BB962C8B-B14F-4D97-AF65-F5344CB8AC3E}">
        <p14:creationId xmlns:p14="http://schemas.microsoft.com/office/powerpoint/2010/main" val="1914151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21.02.2020</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Bilde 8">
            <a:extLst>
              <a:ext uri="{FF2B5EF4-FFF2-40B4-BE49-F238E27FC236}">
                <a16:creationId xmlns:a16="http://schemas.microsoft.com/office/drawing/2014/main" id="{3A65D8C2-666F-4DAA-B072-B96964B5C2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753" y="4988753"/>
            <a:ext cx="5397131" cy="1635331"/>
          </a:xfrm>
          <a:prstGeom prst="rect">
            <a:avLst/>
          </a:prstGeom>
        </p:spPr>
      </p:pic>
    </p:spTree>
    <p:extLst>
      <p:ext uri="{BB962C8B-B14F-4D97-AF65-F5344CB8AC3E}">
        <p14:creationId xmlns:p14="http://schemas.microsoft.com/office/powerpoint/2010/main" val="390403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21.02.2020</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Bilde 15">
            <a:extLst>
              <a:ext uri="{FF2B5EF4-FFF2-40B4-BE49-F238E27FC236}">
                <a16:creationId xmlns:a16="http://schemas.microsoft.com/office/drawing/2014/main" id="{EC0169C8-CD00-488C-AADD-B00619D9A4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753" y="4988753"/>
            <a:ext cx="5397131" cy="1635331"/>
          </a:xfrm>
          <a:prstGeom prst="rect">
            <a:avLst/>
          </a:prstGeom>
        </p:spPr>
      </p:pic>
    </p:spTree>
    <p:extLst>
      <p:ext uri="{BB962C8B-B14F-4D97-AF65-F5344CB8AC3E}">
        <p14:creationId xmlns:p14="http://schemas.microsoft.com/office/powerpoint/2010/main" val="322016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113BBA4-3F40-4D26-8B15-C238AFF28625}" type="datetimeFigureOut">
              <a:rPr lang="nb-NO" smtClean="0"/>
              <a:t>21.02.2020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156765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261302"/>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21.02.2020</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E5B9E482-612A-4627-ABAB-54CA86C30C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753" y="4988753"/>
            <a:ext cx="5397131" cy="1635331"/>
          </a:xfrm>
          <a:prstGeom prst="rect">
            <a:avLst/>
          </a:prstGeom>
        </p:spPr>
      </p:pic>
    </p:spTree>
    <p:extLst>
      <p:ext uri="{BB962C8B-B14F-4D97-AF65-F5344CB8AC3E}">
        <p14:creationId xmlns:p14="http://schemas.microsoft.com/office/powerpoint/2010/main" val="3920290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8832376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20278099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231064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17464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6399845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553048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97740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34699017"/>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84596209"/>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F113BBA4-3F40-4D26-8B15-C238AFF28625}" type="datetimeFigureOut">
              <a:rPr lang="nb-NO" smtClean="0"/>
              <a:t>21.02.2020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3104771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013732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7820789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Tree>
    <p:extLst>
      <p:ext uri="{BB962C8B-B14F-4D97-AF65-F5344CB8AC3E}">
        <p14:creationId xmlns:p14="http://schemas.microsoft.com/office/powerpoint/2010/main" val="335667153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bg1"/>
              </a:solidFill>
              <a:latin typeface="+mn-lt"/>
            </a:endParaRPr>
          </a:p>
          <a:p>
            <a:pPr algn="r"/>
            <a:endParaRPr lang="nb-NO" sz="900" dirty="0">
              <a:solidFill>
                <a:schemeClr val="bg1"/>
              </a:solidFill>
              <a:latin typeface="+mn-lt"/>
            </a:endParaRPr>
          </a:p>
        </p:txBody>
      </p:sp>
    </p:spTree>
    <p:extLst>
      <p:ext uri="{BB962C8B-B14F-4D97-AF65-F5344CB8AC3E}">
        <p14:creationId xmlns:p14="http://schemas.microsoft.com/office/powerpoint/2010/main" val="7722331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Tree>
    <p:extLst>
      <p:ext uri="{BB962C8B-B14F-4D97-AF65-F5344CB8AC3E}">
        <p14:creationId xmlns:p14="http://schemas.microsoft.com/office/powerpoint/2010/main" val="110866744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79229989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1538546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320289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9" name="TekstSylinder 18">
            <a:extLst>
              <a:ext uri="{FF2B5EF4-FFF2-40B4-BE49-F238E27FC236}">
                <a16:creationId xmlns:a16="http://schemas.microsoft.com/office/drawing/2014/main" id="{386F416E-DCDD-D943-A517-E77ED9881F89}"/>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500C3C50-FBE4-46EE-B152-E432740BFA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975" y="4884084"/>
            <a:ext cx="4114801" cy="1246784"/>
          </a:xfrm>
          <a:prstGeom prst="rect">
            <a:avLst/>
          </a:prstGeom>
        </p:spPr>
      </p:pic>
    </p:spTree>
    <p:extLst>
      <p:ext uri="{BB962C8B-B14F-4D97-AF65-F5344CB8AC3E}">
        <p14:creationId xmlns:p14="http://schemas.microsoft.com/office/powerpoint/2010/main" val="1602497897"/>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1" name="TekstSylinder 10">
            <a:extLst>
              <a:ext uri="{FF2B5EF4-FFF2-40B4-BE49-F238E27FC236}">
                <a16:creationId xmlns:a16="http://schemas.microsoft.com/office/drawing/2014/main" id="{3FA735B6-05A2-44CC-BDD4-5866E7A4EED0}"/>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5" name="Bilde 14">
            <a:extLst>
              <a:ext uri="{FF2B5EF4-FFF2-40B4-BE49-F238E27FC236}">
                <a16:creationId xmlns:a16="http://schemas.microsoft.com/office/drawing/2014/main" id="{20C5837D-520B-4868-BA06-253D8CD075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975" y="4884084"/>
            <a:ext cx="4114801" cy="1246784"/>
          </a:xfrm>
          <a:prstGeom prst="rect">
            <a:avLst/>
          </a:prstGeom>
        </p:spPr>
      </p:pic>
    </p:spTree>
    <p:extLst>
      <p:ext uri="{BB962C8B-B14F-4D97-AF65-F5344CB8AC3E}">
        <p14:creationId xmlns:p14="http://schemas.microsoft.com/office/powerpoint/2010/main" val="3605091939"/>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113BBA4-3F40-4D26-8B15-C238AFF28625}" type="datetimeFigureOut">
              <a:rPr lang="nb-NO" smtClean="0"/>
              <a:t>21.02.2020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3263519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3" name="TekstSylinder 12">
            <a:extLst>
              <a:ext uri="{FF2B5EF4-FFF2-40B4-BE49-F238E27FC236}">
                <a16:creationId xmlns:a16="http://schemas.microsoft.com/office/drawing/2014/main" id="{649FE12C-F871-4C7B-B61B-51B3EAA8293D}"/>
              </a:ext>
            </a:extLst>
          </p:cNvPr>
          <p:cNvSpPr txBox="1"/>
          <p:nvPr userDrawn="1"/>
        </p:nvSpPr>
        <p:spPr>
          <a:xfrm>
            <a:off x="959829" y="5857083"/>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5" name="Bilde 14">
            <a:extLst>
              <a:ext uri="{FF2B5EF4-FFF2-40B4-BE49-F238E27FC236}">
                <a16:creationId xmlns:a16="http://schemas.microsoft.com/office/drawing/2014/main" id="{6F06218A-301C-4474-9121-5449FAE2D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975" y="4884084"/>
            <a:ext cx="4114801" cy="1246784"/>
          </a:xfrm>
          <a:prstGeom prst="rect">
            <a:avLst/>
          </a:prstGeom>
        </p:spPr>
      </p:pic>
    </p:spTree>
    <p:extLst>
      <p:ext uri="{BB962C8B-B14F-4D97-AF65-F5344CB8AC3E}">
        <p14:creationId xmlns:p14="http://schemas.microsoft.com/office/powerpoint/2010/main" val="1423403391"/>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8" name="TekstSylinder 17">
            <a:extLst>
              <a:ext uri="{FF2B5EF4-FFF2-40B4-BE49-F238E27FC236}">
                <a16:creationId xmlns:a16="http://schemas.microsoft.com/office/drawing/2014/main" id="{DE8715DE-5416-9048-B462-7D91320F89F7}"/>
              </a:ext>
            </a:extLst>
          </p:cNvPr>
          <p:cNvSpPr txBox="1"/>
          <p:nvPr userDrawn="1"/>
        </p:nvSpPr>
        <p:spPr>
          <a:xfrm>
            <a:off x="8896396" y="5725022"/>
            <a:ext cx="2571094" cy="400110"/>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14" name="TekstSylinder 13">
            <a:extLst>
              <a:ext uri="{FF2B5EF4-FFF2-40B4-BE49-F238E27FC236}">
                <a16:creationId xmlns:a16="http://schemas.microsoft.com/office/drawing/2014/main" id="{AC2BD745-6029-4CEA-8846-93752FBA680D}"/>
              </a:ext>
            </a:extLst>
          </p:cNvPr>
          <p:cNvSpPr txBox="1"/>
          <p:nvPr userDrawn="1"/>
        </p:nvSpPr>
        <p:spPr>
          <a:xfrm>
            <a:off x="8896396" y="5802926"/>
            <a:ext cx="2571094" cy="553998"/>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FylkesmannenTrondelag</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a:t>
            </a:r>
            <a:r>
              <a:rPr lang="nb-NO" sz="1000" i="0" kern="1200" dirty="0" err="1">
                <a:solidFill>
                  <a:schemeClr val="bg1"/>
                </a:solidFill>
                <a:latin typeface="+mj-lt"/>
                <a:ea typeface="Open Sans" panose="020B0606030504020204" pitchFamily="34" charset="0"/>
                <a:cs typeface="Open Sans" panose="020B0606030504020204" pitchFamily="34" charset="0"/>
              </a:rPr>
              <a:t>Trondelag</a:t>
            </a:r>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8D75634F-8BFE-4890-B40D-AA62743007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3397" y="5288605"/>
            <a:ext cx="4114801" cy="1246784"/>
          </a:xfrm>
          <a:prstGeom prst="rect">
            <a:avLst/>
          </a:prstGeom>
        </p:spPr>
      </p:pic>
    </p:spTree>
    <p:extLst>
      <p:ext uri="{BB962C8B-B14F-4D97-AF65-F5344CB8AC3E}">
        <p14:creationId xmlns:p14="http://schemas.microsoft.com/office/powerpoint/2010/main" val="1491261996"/>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p15:clr>
            <a:srgbClr val="FBAE40"/>
          </p15:clr>
        </p15:guide>
        <p15:guide id="4" pos="2933">
          <p15:clr>
            <a:srgbClr val="FBAE40"/>
          </p15:clr>
        </p15:guide>
        <p15:guide id="5" orient="horz" pos="4020">
          <p15:clr>
            <a:srgbClr val="FBAE40"/>
          </p15:clr>
        </p15:guide>
        <p15:guide id="6" pos="565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32413949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nb-NO" sz="900" dirty="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3" name="TekstSylinder 2">
            <a:extLst>
              <a:ext uri="{FF2B5EF4-FFF2-40B4-BE49-F238E27FC236}">
                <a16:creationId xmlns:a16="http://schemas.microsoft.com/office/drawing/2014/main" id="{FFAE0240-3240-44A0-8DEF-58BFE0A7E5F9}"/>
              </a:ext>
            </a:extLst>
          </p:cNvPr>
          <p:cNvSpPr txBox="1"/>
          <p:nvPr userDrawn="1"/>
        </p:nvSpPr>
        <p:spPr>
          <a:xfrm>
            <a:off x="1055688" y="2375555"/>
            <a:ext cx="10080625" cy="3970318"/>
          </a:xfrm>
          <a:prstGeom prst="rect">
            <a:avLst/>
          </a:prstGeom>
          <a:noFill/>
        </p:spPr>
        <p:txBody>
          <a:bodyPr wrap="square" rtlCol="0">
            <a:spAutoFit/>
          </a:bodyPr>
          <a:lstStyle/>
          <a:p>
            <a:r>
              <a:rPr lang="nb-NO" dirty="0"/>
              <a:t>A</a:t>
            </a:r>
          </a:p>
          <a:p>
            <a:r>
              <a:rPr lang="nb-NO" dirty="0"/>
              <a:t>B</a:t>
            </a:r>
          </a:p>
          <a:p>
            <a:r>
              <a:rPr lang="nb-NO" dirty="0"/>
              <a:t>C</a:t>
            </a:r>
          </a:p>
          <a:p>
            <a:r>
              <a:rPr lang="nb-NO" dirty="0"/>
              <a:t>D</a:t>
            </a:r>
          </a:p>
          <a:p>
            <a:r>
              <a:rPr lang="nb-NO" dirty="0"/>
              <a:t>E</a:t>
            </a:r>
          </a:p>
          <a:p>
            <a:r>
              <a:rPr lang="nb-NO" dirty="0"/>
              <a:t>F</a:t>
            </a:r>
          </a:p>
          <a:p>
            <a:r>
              <a:rPr lang="nb-NO" dirty="0"/>
              <a:t>G</a:t>
            </a:r>
          </a:p>
          <a:p>
            <a:r>
              <a:rPr lang="nb-NO" dirty="0"/>
              <a:t>H</a:t>
            </a:r>
          </a:p>
          <a:p>
            <a:r>
              <a:rPr lang="nb-NO" dirty="0"/>
              <a:t>I</a:t>
            </a:r>
          </a:p>
          <a:p>
            <a:r>
              <a:rPr lang="nb-NO" dirty="0"/>
              <a:t>J</a:t>
            </a:r>
          </a:p>
          <a:p>
            <a:r>
              <a:rPr lang="nb-NO" dirty="0"/>
              <a:t>K</a:t>
            </a:r>
          </a:p>
          <a:p>
            <a:r>
              <a:rPr lang="nb-NO" dirty="0"/>
              <a:t>L</a:t>
            </a:r>
          </a:p>
          <a:p>
            <a:r>
              <a:rPr lang="nb-NO"/>
              <a:t>M</a:t>
            </a:r>
          </a:p>
          <a:p>
            <a:endParaRPr lang="nb-NO" dirty="0"/>
          </a:p>
        </p:txBody>
      </p:sp>
    </p:spTree>
    <p:extLst>
      <p:ext uri="{BB962C8B-B14F-4D97-AF65-F5344CB8AC3E}">
        <p14:creationId xmlns:p14="http://schemas.microsoft.com/office/powerpoint/2010/main" val="25666732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971736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113BBA4-3F40-4D26-8B15-C238AFF28625}" type="datetimeFigureOut">
              <a:rPr lang="nb-NO" smtClean="0"/>
              <a:t>21.02.2020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1707008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F113BBA4-3F40-4D26-8B15-C238AFF28625}" type="datetimeFigureOut">
              <a:rPr lang="nb-NO" smtClean="0"/>
              <a:t>21.02.2020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416408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113BBA4-3F40-4D26-8B15-C238AFF28625}" type="datetimeFigureOut">
              <a:rPr lang="nb-NO" smtClean="0"/>
              <a:t>21.02.2020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199113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113BBA4-3F40-4D26-8B15-C238AFF28625}" type="datetimeFigureOut">
              <a:rPr lang="nb-NO" smtClean="0"/>
              <a:t>21.02.2020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344526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113BBA4-3F40-4D26-8B15-C238AFF28625}" type="datetimeFigureOut">
              <a:rPr lang="nb-NO" smtClean="0"/>
              <a:t>21.02.2020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2823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113BBA4-3F40-4D26-8B15-C238AFF28625}" type="datetimeFigureOut">
              <a:rPr lang="nb-NO" smtClean="0"/>
              <a:t>21.02.2020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30E57C7-105C-42E3-97A8-F7C35590908C}" type="slidenum">
              <a:rPr lang="nb-NO" smtClean="0"/>
              <a:t>‹#›</a:t>
            </a:fld>
            <a:endParaRPr lang="nb-NO"/>
          </a:p>
        </p:txBody>
      </p:sp>
    </p:spTree>
    <p:extLst>
      <p:ext uri="{BB962C8B-B14F-4D97-AF65-F5344CB8AC3E}">
        <p14:creationId xmlns:p14="http://schemas.microsoft.com/office/powerpoint/2010/main" val="2036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3BBA4-3F40-4D26-8B15-C238AFF28625}" type="datetimeFigureOut">
              <a:rPr lang="nb-NO" smtClean="0"/>
              <a:t>21.02.2020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E57C7-105C-42E3-97A8-F7C35590908C}" type="slidenum">
              <a:rPr lang="nb-NO" smtClean="0"/>
              <a:t>‹#›</a:t>
            </a:fld>
            <a:endParaRPr lang="nb-NO"/>
          </a:p>
        </p:txBody>
      </p:sp>
    </p:spTree>
    <p:extLst>
      <p:ext uri="{BB962C8B-B14F-4D97-AF65-F5344CB8AC3E}">
        <p14:creationId xmlns:p14="http://schemas.microsoft.com/office/powerpoint/2010/main" val="421286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47182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547EBF"/>
          </p15:clr>
        </p15:guide>
        <p15:guide id="2" pos="257">
          <p15:clr>
            <a:srgbClr val="F26B43"/>
          </p15:clr>
        </p15:guide>
        <p15:guide id="3" pos="665">
          <p15:clr>
            <a:srgbClr val="547EBF"/>
          </p15:clr>
        </p15:guide>
        <p15:guide id="4" orient="horz" pos="3974">
          <p15:clr>
            <a:srgbClr val="547EBF"/>
          </p15:clr>
        </p15:guide>
        <p15:guide id="5" pos="7015">
          <p15:clr>
            <a:srgbClr val="547EBF"/>
          </p15:clr>
        </p15:guide>
        <p15:guide id="6" orient="horz" pos="232">
          <p15:clr>
            <a:srgbClr val="F26B43"/>
          </p15:clr>
        </p15:guide>
        <p15:guide id="7" pos="7423">
          <p15:clr>
            <a:srgbClr val="F26B43"/>
          </p15:clr>
        </p15:guide>
        <p15:guide id="8" pos="7106">
          <p15:clr>
            <a:srgbClr val="F26B43"/>
          </p15:clr>
        </p15:guide>
        <p15:guide id="9" pos="3840">
          <p15:clr>
            <a:srgbClr val="FDE53C"/>
          </p15:clr>
        </p15:guide>
        <p15:guide id="11" orient="horz" pos="550">
          <p15:clr>
            <a:srgbClr val="F26B43"/>
          </p15:clr>
        </p15:guide>
        <p15:guide id="12" orient="horz" pos="4201">
          <p15:clr>
            <a:srgbClr val="F26B43"/>
          </p15:clr>
        </p15:guide>
        <p15:guide id="13" pos="2774">
          <p15:clr>
            <a:srgbClr val="F26B43"/>
          </p15:clr>
        </p15:guide>
        <p15:guide id="14" pos="4906">
          <p15:clr>
            <a:srgbClr val="F26B43"/>
          </p15:clr>
        </p15:guide>
        <p15:guide id="15" orient="horz" pos="2092">
          <p15:clr>
            <a:srgbClr val="F26B43"/>
          </p15:clr>
        </p15:guide>
        <p15:guide id="16" orient="horz" pos="27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BEC0E1-D055-43DF-A629-B5CFB1A413D8}"/>
              </a:ext>
            </a:extLst>
          </p:cNvPr>
          <p:cNvSpPr>
            <a:spLocks noGrp="1"/>
          </p:cNvSpPr>
          <p:nvPr>
            <p:ph type="dt" sz="half" idx="2"/>
          </p:nvPr>
        </p:nvSpPr>
        <p:spPr/>
        <p:txBody>
          <a:bodyPr/>
          <a:lstStyle/>
          <a:p>
            <a:r>
              <a:rPr lang="nb-NO" dirty="0"/>
              <a:t>04.11.2019</a:t>
            </a:r>
          </a:p>
        </p:txBody>
      </p:sp>
      <p:sp>
        <p:nvSpPr>
          <p:cNvPr id="3" name="Plassholder for tekst 2">
            <a:extLst>
              <a:ext uri="{FF2B5EF4-FFF2-40B4-BE49-F238E27FC236}">
                <a16:creationId xmlns:a16="http://schemas.microsoft.com/office/drawing/2014/main" id="{E0CADBB2-8980-44F7-93F1-DFD4170CD9EE}"/>
              </a:ext>
            </a:extLst>
          </p:cNvPr>
          <p:cNvSpPr>
            <a:spLocks noGrp="1"/>
          </p:cNvSpPr>
          <p:nvPr>
            <p:ph type="body" sz="quarter" idx="10"/>
          </p:nvPr>
        </p:nvSpPr>
        <p:spPr/>
        <p:txBody>
          <a:bodyPr>
            <a:normAutofit/>
          </a:bodyPr>
          <a:lstStyle/>
          <a:p>
            <a:r>
              <a:rPr lang="nb-NO" sz="4000" dirty="0"/>
              <a:t>Barnehageeiers og kommunens ansvar for samiske barn i barnehagen – hvem gjør hva?</a:t>
            </a:r>
          </a:p>
        </p:txBody>
      </p:sp>
      <p:sp>
        <p:nvSpPr>
          <p:cNvPr id="4" name="Plassholder for tekst 3">
            <a:extLst>
              <a:ext uri="{FF2B5EF4-FFF2-40B4-BE49-F238E27FC236}">
                <a16:creationId xmlns:a16="http://schemas.microsoft.com/office/drawing/2014/main" id="{D33E3403-C3F7-4730-B406-B00C458F7F4F}"/>
              </a:ext>
            </a:extLst>
          </p:cNvPr>
          <p:cNvSpPr>
            <a:spLocks noGrp="1"/>
          </p:cNvSpPr>
          <p:nvPr>
            <p:ph type="body" sz="quarter" idx="11"/>
          </p:nvPr>
        </p:nvSpPr>
        <p:spPr/>
        <p:txBody>
          <a:bodyPr/>
          <a:lstStyle/>
          <a:p>
            <a:r>
              <a:rPr lang="nb-NO" dirty="0"/>
              <a:t>Samarbeidsforum 2.mars 2020</a:t>
            </a:r>
          </a:p>
          <a:p>
            <a:endParaRPr lang="nb-NO" dirty="0"/>
          </a:p>
          <a:p>
            <a:r>
              <a:rPr lang="nb-NO" dirty="0"/>
              <a:t>Liv Ingegerd Selfjord, seniorrådgiver</a:t>
            </a:r>
          </a:p>
        </p:txBody>
      </p:sp>
    </p:spTree>
    <p:extLst>
      <p:ext uri="{BB962C8B-B14F-4D97-AF65-F5344CB8AC3E}">
        <p14:creationId xmlns:p14="http://schemas.microsoft.com/office/powerpoint/2010/main" val="357944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D5E1EC"/>
          </a:solidFill>
        </p:spPr>
        <p:txBody>
          <a:bodyPr/>
          <a:lstStyle/>
          <a:p>
            <a:r>
              <a:rPr lang="nb-NO" b="1" dirty="0">
                <a:latin typeface="Franklin Gothic Book" panose="020B0503020102020204" pitchFamily="34" charset="0"/>
              </a:rPr>
              <a:t>Lovgrunnlag</a:t>
            </a:r>
            <a:r>
              <a:rPr lang="nb-NO" dirty="0">
                <a:latin typeface="Franklin Gothic Book" panose="020B0503020102020204" pitchFamily="34" charset="0"/>
              </a:rPr>
              <a:t> </a:t>
            </a:r>
          </a:p>
        </p:txBody>
      </p:sp>
      <p:sp>
        <p:nvSpPr>
          <p:cNvPr id="3" name="Plassholder for innhold 2"/>
          <p:cNvSpPr>
            <a:spLocks noGrp="1"/>
          </p:cNvSpPr>
          <p:nvPr>
            <p:ph sz="half" idx="1"/>
          </p:nvPr>
        </p:nvSpPr>
        <p:spPr/>
        <p:txBody>
          <a:bodyPr>
            <a:normAutofit fontScale="92500" lnSpcReduction="10000"/>
          </a:bodyPr>
          <a:lstStyle/>
          <a:p>
            <a:r>
              <a:rPr lang="nb-NO" dirty="0">
                <a:latin typeface="Franklin Gothic Book" panose="020B0503020102020204" pitchFamily="34" charset="0"/>
              </a:rPr>
              <a:t>Grunnloven § 108</a:t>
            </a:r>
          </a:p>
          <a:p>
            <a:r>
              <a:rPr lang="nb-NO" dirty="0">
                <a:latin typeface="Franklin Gothic Book" panose="020B0503020102020204" pitchFamily="34" charset="0"/>
              </a:rPr>
              <a:t>ILO-konvensjon nr. 169</a:t>
            </a:r>
          </a:p>
          <a:p>
            <a:r>
              <a:rPr lang="nb-NO" dirty="0">
                <a:latin typeface="Franklin Gothic Book" panose="020B0503020102020204" pitchFamily="34" charset="0"/>
              </a:rPr>
              <a:t>Barnekonvensjonen art. 30</a:t>
            </a:r>
          </a:p>
          <a:p>
            <a:r>
              <a:rPr lang="nb-NO" dirty="0">
                <a:latin typeface="Franklin Gothic Book" panose="020B0503020102020204" pitchFamily="34" charset="0"/>
              </a:rPr>
              <a:t>Barnehageloven § 2 (barnehageeiers plikt)</a:t>
            </a:r>
          </a:p>
          <a:p>
            <a:r>
              <a:rPr lang="nb-NO" dirty="0">
                <a:latin typeface="Franklin Gothic Book" panose="020B0503020102020204" pitchFamily="34" charset="0"/>
              </a:rPr>
              <a:t>Barnehageloven § 8 (kommunens plikt)</a:t>
            </a:r>
          </a:p>
          <a:p>
            <a:r>
              <a:rPr lang="nb-NO" dirty="0">
                <a:latin typeface="Franklin Gothic Book" panose="020B0503020102020204" pitchFamily="34" charset="0"/>
              </a:rPr>
              <a:t>Sameloven</a:t>
            </a:r>
          </a:p>
          <a:p>
            <a:r>
              <a:rPr lang="nb-NO" dirty="0">
                <a:latin typeface="Franklin Gothic Book" panose="020B0503020102020204" pitchFamily="34" charset="0"/>
              </a:rPr>
              <a:t>Forskrift om rammeplan for barnehagens innhold og oppgaver</a:t>
            </a:r>
          </a:p>
          <a:p>
            <a:endParaRPr lang="nb-NO" dirty="0"/>
          </a:p>
        </p:txBody>
      </p:sp>
      <p:pic>
        <p:nvPicPr>
          <p:cNvPr id="5" name="Plassholder for innhold 7"/>
          <p:cNvPicPr>
            <a:picLocks noGrp="1" noChangeAspect="1"/>
          </p:cNvPicPr>
          <p:nvPr>
            <p:ph sz="half" idx="2"/>
          </p:nvPr>
        </p:nvPicPr>
        <p:blipFill>
          <a:blip r:embed="rId3"/>
          <a:stretch>
            <a:fillRect/>
          </a:stretch>
        </p:blipFill>
        <p:spPr>
          <a:xfrm>
            <a:off x="7562088" y="2100157"/>
            <a:ext cx="3685031" cy="4046610"/>
          </a:xfrm>
          <a:prstGeom prst="rect">
            <a:avLst/>
          </a:prstGeom>
        </p:spPr>
      </p:pic>
    </p:spTree>
    <p:extLst>
      <p:ext uri="{BB962C8B-B14F-4D97-AF65-F5344CB8AC3E}">
        <p14:creationId xmlns:p14="http://schemas.microsoft.com/office/powerpoint/2010/main" val="245657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4451AED-182D-4341-9EDC-0ABBD55F45DF}"/>
              </a:ext>
            </a:extLst>
          </p:cNvPr>
          <p:cNvSpPr>
            <a:spLocks noGrp="1"/>
          </p:cNvSpPr>
          <p:nvPr>
            <p:ph type="body" sz="quarter" idx="11"/>
          </p:nvPr>
        </p:nvSpPr>
        <p:spPr>
          <a:xfrm>
            <a:off x="1057541" y="2164988"/>
            <a:ext cx="4889693" cy="4444359"/>
          </a:xfrm>
        </p:spPr>
        <p:txBody>
          <a:bodyPr>
            <a:normAutofit fontScale="85000" lnSpcReduction="20000"/>
          </a:bodyPr>
          <a:lstStyle/>
          <a:p>
            <a:r>
              <a:rPr lang="nb-NO" sz="1800" b="1" dirty="0"/>
              <a:t>Loven fra 1995:</a:t>
            </a:r>
          </a:p>
          <a:p>
            <a:r>
              <a:rPr lang="nb-NO" sz="1800" dirty="0"/>
              <a:t>§ 7. Kommunens ansvar, 4.ledd:</a:t>
            </a:r>
          </a:p>
          <a:p>
            <a:r>
              <a:rPr lang="nb-NO" sz="1800" i="1" u="sng" dirty="0"/>
              <a:t>Barnehager for samiske barn i samiske distrikt skal bygge på samisk språk og kultur.</a:t>
            </a:r>
          </a:p>
          <a:p>
            <a:r>
              <a:rPr lang="nb-NO" sz="1800" dirty="0"/>
              <a:t>Konsekvenser for Rammeplanen</a:t>
            </a:r>
          </a:p>
          <a:p>
            <a:pPr marL="285750" indent="-285750">
              <a:buFont typeface="Arial" panose="020B0604020202020204" pitchFamily="34" charset="0"/>
              <a:buChar char="•"/>
            </a:pPr>
            <a:endParaRPr lang="nb-NO" sz="1800" dirty="0"/>
          </a:p>
          <a:p>
            <a:r>
              <a:rPr lang="nb-NO" sz="1800" b="1" dirty="0"/>
              <a:t>Loven fra 2005:</a:t>
            </a:r>
          </a:p>
          <a:p>
            <a:r>
              <a:rPr lang="nb-NO" sz="1800" dirty="0"/>
              <a:t>§ 2 Barnehagens innhold, 4.ledd:</a:t>
            </a:r>
          </a:p>
          <a:p>
            <a:r>
              <a:rPr lang="nb-NO" sz="1800" i="1" dirty="0"/>
              <a:t>Barnehagen skal ta hensyn til barnas alder, funksjonsnivå, kjønn, sosiale, etniske og kulturelle bakgrunn, </a:t>
            </a:r>
            <a:r>
              <a:rPr lang="nb-NO" sz="1800" i="1" u="sng" dirty="0"/>
              <a:t>herunder samiske barns språk og kultur</a:t>
            </a:r>
            <a:r>
              <a:rPr lang="nb-NO" sz="1800" i="1" dirty="0"/>
              <a:t>.</a:t>
            </a:r>
          </a:p>
          <a:p>
            <a:r>
              <a:rPr lang="nb-NO" sz="1800" dirty="0"/>
              <a:t>§ 8 Kommunens ansvar, 3.ledd:</a:t>
            </a:r>
          </a:p>
          <a:p>
            <a:r>
              <a:rPr lang="nb-NO" sz="1800" i="1" u="sng" dirty="0"/>
              <a:t>Kommunen har ansvaret for at barnehagetilbudet til samiske barn i samiske distrikt bygger på samisk språk og kultur. I øvrige kommuner skal forholdene legges til rette for at samiske barn kan sikre og utvikle sitt språk og sin kultur.</a:t>
            </a:r>
          </a:p>
          <a:p>
            <a:pPr marL="285750" indent="-285750">
              <a:buFont typeface="Arial" panose="020B0604020202020204" pitchFamily="34" charset="0"/>
              <a:buChar char="•"/>
            </a:pPr>
            <a:endParaRPr lang="nb-NO" sz="1800" dirty="0"/>
          </a:p>
        </p:txBody>
      </p:sp>
      <p:sp>
        <p:nvSpPr>
          <p:cNvPr id="3" name="Plassholder for tekst 2">
            <a:extLst>
              <a:ext uri="{FF2B5EF4-FFF2-40B4-BE49-F238E27FC236}">
                <a16:creationId xmlns:a16="http://schemas.microsoft.com/office/drawing/2014/main" id="{D1AED3D6-9D13-4484-AA40-3215144C959C}"/>
              </a:ext>
            </a:extLst>
          </p:cNvPr>
          <p:cNvSpPr>
            <a:spLocks noGrp="1"/>
          </p:cNvSpPr>
          <p:nvPr>
            <p:ph type="body" sz="quarter" idx="12"/>
          </p:nvPr>
        </p:nvSpPr>
        <p:spPr/>
        <p:txBody>
          <a:bodyPr/>
          <a:lstStyle/>
          <a:p>
            <a:r>
              <a:rPr lang="nb-NO" sz="1800" b="1" dirty="0"/>
              <a:t>EKSEMPLER PÅ LOKALT ARBEID I TRØNDELAG:</a:t>
            </a:r>
          </a:p>
          <a:p>
            <a:pPr marL="342900" indent="-342900">
              <a:buFont typeface="Arial" panose="020B0604020202020204" pitchFamily="34" charset="0"/>
              <a:buChar char="•"/>
            </a:pPr>
            <a:r>
              <a:rPr lang="nb-NO" sz="1800" dirty="0"/>
              <a:t>Kursrekker fra 2009- 2018 for personale i samisk barnehage/avd. og barnehager med samiske barn i samarbeid med FMNO</a:t>
            </a:r>
          </a:p>
          <a:p>
            <a:pPr marL="342900" indent="-342900">
              <a:buFont typeface="Arial" panose="020B0604020202020204" pitchFamily="34" charset="0"/>
              <a:buChar char="•"/>
            </a:pPr>
            <a:r>
              <a:rPr lang="nb-NO" sz="1800" dirty="0"/>
              <a:t>Nettverksarbeid (Trondheimsområdet, Røros/Holtålen, Indre Namdal, Midtre Namdal….)</a:t>
            </a:r>
          </a:p>
          <a:p>
            <a:pPr marL="342900" indent="-342900">
              <a:buFont typeface="Arial" panose="020B0604020202020204" pitchFamily="34" charset="0"/>
              <a:buChar char="•"/>
            </a:pPr>
            <a:r>
              <a:rPr lang="nb-NO" sz="1800" dirty="0"/>
              <a:t>Konferanser i samarbeid med Sametinget</a:t>
            </a:r>
          </a:p>
          <a:p>
            <a:pPr marL="342900" indent="-342900">
              <a:buFont typeface="Arial" panose="020B0604020202020204" pitchFamily="34" charset="0"/>
              <a:buChar char="•"/>
            </a:pPr>
            <a:r>
              <a:rPr lang="nb-NO" sz="1800" dirty="0"/>
              <a:t>Støtte til bøker og div. utviklingsarbeid</a:t>
            </a:r>
          </a:p>
          <a:p>
            <a:pPr marL="342900" indent="-342900">
              <a:buFont typeface="Arial" panose="020B0604020202020204" pitchFamily="34" charset="0"/>
              <a:buChar char="•"/>
            </a:pPr>
            <a:r>
              <a:rPr lang="nb-NO" sz="1800" dirty="0"/>
              <a:t>Utvikling av språkkister</a:t>
            </a:r>
          </a:p>
        </p:txBody>
      </p:sp>
      <p:sp>
        <p:nvSpPr>
          <p:cNvPr id="4" name="Tittel 3">
            <a:extLst>
              <a:ext uri="{FF2B5EF4-FFF2-40B4-BE49-F238E27FC236}">
                <a16:creationId xmlns:a16="http://schemas.microsoft.com/office/drawing/2014/main" id="{3817EBF9-BF19-4964-878B-5480AC71CA74}"/>
              </a:ext>
            </a:extLst>
          </p:cNvPr>
          <p:cNvSpPr>
            <a:spLocks noGrp="1"/>
          </p:cNvSpPr>
          <p:nvPr>
            <p:ph type="title"/>
          </p:nvPr>
        </p:nvSpPr>
        <p:spPr/>
        <p:txBody>
          <a:bodyPr/>
          <a:lstStyle/>
          <a:p>
            <a:r>
              <a:rPr lang="nb-NO" dirty="0"/>
              <a:t>Kort historikk</a:t>
            </a:r>
          </a:p>
        </p:txBody>
      </p:sp>
    </p:spTree>
    <p:extLst>
      <p:ext uri="{BB962C8B-B14F-4D97-AF65-F5344CB8AC3E}">
        <p14:creationId xmlns:p14="http://schemas.microsoft.com/office/powerpoint/2010/main" val="406836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8BB8F3-8C01-44F1-9EE5-F012891A1B47}"/>
              </a:ext>
            </a:extLst>
          </p:cNvPr>
          <p:cNvSpPr>
            <a:spLocks noGrp="1"/>
          </p:cNvSpPr>
          <p:nvPr>
            <p:ph type="title"/>
          </p:nvPr>
        </p:nvSpPr>
        <p:spPr/>
        <p:txBody>
          <a:bodyPr/>
          <a:lstStyle/>
          <a:p>
            <a:r>
              <a:rPr lang="nb-NO" dirty="0"/>
              <a:t>Problemstillinger til drøfting:</a:t>
            </a:r>
          </a:p>
        </p:txBody>
      </p:sp>
      <p:sp>
        <p:nvSpPr>
          <p:cNvPr id="3" name="Plassholder for tekst 2">
            <a:extLst>
              <a:ext uri="{FF2B5EF4-FFF2-40B4-BE49-F238E27FC236}">
                <a16:creationId xmlns:a16="http://schemas.microsoft.com/office/drawing/2014/main" id="{4FC06367-1D32-49AD-A35C-878D6EDAB805}"/>
              </a:ext>
            </a:extLst>
          </p:cNvPr>
          <p:cNvSpPr>
            <a:spLocks noGrp="1"/>
          </p:cNvSpPr>
          <p:nvPr>
            <p:ph type="body" sz="quarter" idx="11"/>
          </p:nvPr>
        </p:nvSpPr>
        <p:spPr>
          <a:xfrm>
            <a:off x="1057541" y="2164988"/>
            <a:ext cx="4889693" cy="4588738"/>
          </a:xfrm>
        </p:spPr>
        <p:txBody>
          <a:bodyPr>
            <a:normAutofit fontScale="85000" lnSpcReduction="20000"/>
          </a:bodyPr>
          <a:lstStyle/>
          <a:p>
            <a:pPr marL="342900" indent="-342900">
              <a:buFont typeface="Arial" panose="020B0604020202020204" pitchFamily="34" charset="0"/>
              <a:buChar char="•"/>
            </a:pPr>
            <a:r>
              <a:rPr lang="nb-NO" dirty="0"/>
              <a:t>Hvilke kompetansebehov har sektor på dette området?</a:t>
            </a:r>
          </a:p>
          <a:p>
            <a:pPr marL="342900" indent="-342900">
              <a:buFont typeface="Arial" panose="020B0604020202020204" pitchFamily="34" charset="0"/>
              <a:buChar char="•"/>
            </a:pPr>
            <a:r>
              <a:rPr lang="nb-NO" dirty="0"/>
              <a:t>Hvilke erfaringer/tiltak har vi i Trøndelag som vi ønsker å ta med videre?</a:t>
            </a:r>
          </a:p>
          <a:p>
            <a:pPr marL="342900" indent="-342900">
              <a:buFont typeface="Arial" panose="020B0604020202020204" pitchFamily="34" charset="0"/>
              <a:buChar char="•"/>
            </a:pPr>
            <a:r>
              <a:rPr lang="nb-NO" dirty="0"/>
              <a:t>Hva trenger vi av støttemateriell fra </a:t>
            </a:r>
            <a:r>
              <a:rPr lang="nb-NO" dirty="0" err="1"/>
              <a:t>Udir</a:t>
            </a:r>
            <a:r>
              <a:rPr lang="nb-NO" dirty="0"/>
              <a:t> for å lykkes med å implementere Rammeplanen?</a:t>
            </a:r>
          </a:p>
          <a:p>
            <a:pPr marL="342900" indent="-342900">
              <a:buFont typeface="Arial" panose="020B0604020202020204" pitchFamily="34" charset="0"/>
              <a:buChar char="•"/>
            </a:pPr>
            <a:r>
              <a:rPr lang="nb-NO" dirty="0"/>
              <a:t>Hva skal løses i hvert enkelt nettverk, og hvilken rolle skal Samarbeidsforum ha?</a:t>
            </a:r>
          </a:p>
          <a:p>
            <a:pPr marL="342900" indent="-342900">
              <a:buFont typeface="Arial" panose="020B0604020202020204" pitchFamily="34" charset="0"/>
              <a:buChar char="•"/>
            </a:pPr>
            <a:r>
              <a:rPr lang="nb-NO" dirty="0"/>
              <a:t>Skal vi ha egne nettverk for dette i tillegg?</a:t>
            </a:r>
          </a:p>
          <a:p>
            <a:pPr marL="342900" indent="-342900">
              <a:buFont typeface="Arial" panose="020B0604020202020204" pitchFamily="34" charset="0"/>
              <a:buChar char="•"/>
            </a:pPr>
            <a:endParaRPr lang="nb-NO" dirty="0"/>
          </a:p>
        </p:txBody>
      </p:sp>
      <p:sp>
        <p:nvSpPr>
          <p:cNvPr id="4" name="Plassholder for tekst 3">
            <a:extLst>
              <a:ext uri="{FF2B5EF4-FFF2-40B4-BE49-F238E27FC236}">
                <a16:creationId xmlns:a16="http://schemas.microsoft.com/office/drawing/2014/main" id="{1A4C4456-448E-4929-A6FD-22658AB3ED26}"/>
              </a:ext>
            </a:extLst>
          </p:cNvPr>
          <p:cNvSpPr>
            <a:spLocks noGrp="1"/>
          </p:cNvSpPr>
          <p:nvPr>
            <p:ph type="body" sz="quarter" idx="12"/>
          </p:nvPr>
        </p:nvSpPr>
        <p:spPr/>
        <p:txBody>
          <a:bodyPr/>
          <a:lstStyle/>
          <a:p>
            <a:pPr marL="342900" indent="-342900">
              <a:buFont typeface="Arial" panose="020B0604020202020204" pitchFamily="34" charset="0"/>
              <a:buChar char="•"/>
            </a:pPr>
            <a:endParaRPr lang="nb-NO" dirty="0"/>
          </a:p>
          <a:p>
            <a:pPr marL="342900" indent="-342900">
              <a:buFont typeface="Arial" panose="020B0604020202020204" pitchFamily="34" charset="0"/>
              <a:buChar char="•"/>
            </a:pPr>
            <a:endParaRPr lang="nb-NO" dirty="0"/>
          </a:p>
        </p:txBody>
      </p:sp>
      <p:pic>
        <p:nvPicPr>
          <p:cNvPr id="5" name="Bilde 4">
            <a:extLst>
              <a:ext uri="{FF2B5EF4-FFF2-40B4-BE49-F238E27FC236}">
                <a16:creationId xmlns:a16="http://schemas.microsoft.com/office/drawing/2014/main" id="{C95B62A1-5416-4AA2-B2AD-A7D3C628DBBE}"/>
              </a:ext>
            </a:extLst>
          </p:cNvPr>
          <p:cNvPicPr>
            <a:picLocks noChangeAspect="1"/>
          </p:cNvPicPr>
          <p:nvPr/>
        </p:nvPicPr>
        <p:blipFill>
          <a:blip r:embed="rId3"/>
          <a:stretch>
            <a:fillRect/>
          </a:stretch>
        </p:blipFill>
        <p:spPr>
          <a:xfrm>
            <a:off x="7298986" y="2005995"/>
            <a:ext cx="3962743" cy="4682134"/>
          </a:xfrm>
          <a:prstGeom prst="rect">
            <a:avLst/>
          </a:prstGeom>
        </p:spPr>
      </p:pic>
    </p:spTree>
    <p:extLst>
      <p:ext uri="{BB962C8B-B14F-4D97-AF65-F5344CB8AC3E}">
        <p14:creationId xmlns:p14="http://schemas.microsoft.com/office/powerpoint/2010/main" val="365939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rgbClr val="D5E1EC"/>
          </a:solidFill>
        </p:spPr>
        <p:txBody>
          <a:bodyPr/>
          <a:lstStyle/>
          <a:p>
            <a:br>
              <a:rPr lang="nb-NO" dirty="0">
                <a:latin typeface="Franklin Gothic Book" panose="020B0503020102020204" pitchFamily="34" charset="0"/>
              </a:rPr>
            </a:br>
            <a:br>
              <a:rPr lang="nb-NO" dirty="0">
                <a:latin typeface="Franklin Gothic Book" panose="020B0503020102020204" pitchFamily="34" charset="0"/>
              </a:rPr>
            </a:br>
            <a:br>
              <a:rPr lang="nb-NO" dirty="0">
                <a:latin typeface="Franklin Gothic Book" panose="020B0503020102020204" pitchFamily="34" charset="0"/>
              </a:rPr>
            </a:br>
            <a:r>
              <a:rPr lang="nb-NO" dirty="0">
                <a:latin typeface="Franklin Gothic Book" panose="020B0503020102020204" pitchFamily="34" charset="0"/>
              </a:rPr>
              <a:t>		Samisk innhold i rammeplanen gjelder for</a:t>
            </a:r>
          </a:p>
        </p:txBody>
      </p:sp>
      <p:pic>
        <p:nvPicPr>
          <p:cNvPr id="4" name="Plassholder for innhold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8144" y="1825625"/>
            <a:ext cx="7735711" cy="4351338"/>
          </a:xfrm>
        </p:spPr>
      </p:pic>
      <p:pic>
        <p:nvPicPr>
          <p:cNvPr id="5" name="Plassholder for innhold 7">
            <a:extLst>
              <a:ext uri="{FF2B5EF4-FFF2-40B4-BE49-F238E27FC236}">
                <a16:creationId xmlns:a16="http://schemas.microsoft.com/office/drawing/2014/main" id="{3F29848D-60FA-4D84-9CD6-B701D2464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544" y="1978025"/>
            <a:ext cx="7735711" cy="4351338"/>
          </a:xfrm>
        </p:spPr>
      </p:pic>
      <p:pic>
        <p:nvPicPr>
          <p:cNvPr id="6" name="Plassholder for innhold 7">
            <a:extLst>
              <a:ext uri="{FF2B5EF4-FFF2-40B4-BE49-F238E27FC236}">
                <a16:creationId xmlns:a16="http://schemas.microsoft.com/office/drawing/2014/main" id="{E1B5DD17-9B8D-4C3D-B9A5-02863CACC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31" y="865414"/>
            <a:ext cx="10875137" cy="5949578"/>
          </a:xfrm>
          <a:prstGeom prst="rect">
            <a:avLst/>
          </a:prstGeom>
        </p:spPr>
      </p:pic>
    </p:spTree>
    <p:extLst>
      <p:ext uri="{BB962C8B-B14F-4D97-AF65-F5344CB8AC3E}">
        <p14:creationId xmlns:p14="http://schemas.microsoft.com/office/powerpoint/2010/main" val="320523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175EF6-115C-4EFB-93F1-FA13979A4ECF}"/>
              </a:ext>
            </a:extLst>
          </p:cNvPr>
          <p:cNvSpPr>
            <a:spLocks noGrp="1"/>
          </p:cNvSpPr>
          <p:nvPr>
            <p:ph type="title"/>
          </p:nvPr>
        </p:nvSpPr>
        <p:spPr/>
        <p:txBody>
          <a:bodyPr/>
          <a:lstStyle/>
          <a:p>
            <a:r>
              <a:rPr lang="nb-NO" dirty="0"/>
              <a:t>Eier og myndighet – ulike plikter…</a:t>
            </a:r>
          </a:p>
        </p:txBody>
      </p:sp>
      <p:sp>
        <p:nvSpPr>
          <p:cNvPr id="3" name="Plassholder for innhold 2">
            <a:extLst>
              <a:ext uri="{FF2B5EF4-FFF2-40B4-BE49-F238E27FC236}">
                <a16:creationId xmlns:a16="http://schemas.microsoft.com/office/drawing/2014/main" id="{95373D66-AE22-4EC9-9845-C6F34292FD65}"/>
              </a:ext>
            </a:extLst>
          </p:cNvPr>
          <p:cNvSpPr>
            <a:spLocks noGrp="1"/>
          </p:cNvSpPr>
          <p:nvPr>
            <p:ph sz="half" idx="1"/>
          </p:nvPr>
        </p:nvSpPr>
        <p:spPr/>
        <p:txBody>
          <a:bodyPr>
            <a:normAutofit fontScale="92500" lnSpcReduction="20000"/>
          </a:bodyPr>
          <a:lstStyle/>
          <a:p>
            <a:pPr marL="0" indent="0">
              <a:buNone/>
            </a:pPr>
            <a:r>
              <a:rPr lang="nb-NO" dirty="0"/>
              <a:t>Barnehageloven § 2, tredje ledd:</a:t>
            </a:r>
          </a:p>
          <a:p>
            <a:pPr marL="0" indent="0">
              <a:buNone/>
            </a:pPr>
            <a:endParaRPr lang="nb-NO" dirty="0"/>
          </a:p>
          <a:p>
            <a:pPr marL="0" indent="0">
              <a:buNone/>
            </a:pPr>
            <a:r>
              <a:rPr lang="nb-NO" dirty="0"/>
              <a:t>Barnehagen skal ta hensyn til barnas alder, funksjonsnivå, kjønn, sosiale, etniske og kulturelle bakgrunn, herunder samiske barns språk og kultur.</a:t>
            </a:r>
          </a:p>
          <a:p>
            <a:pPr marL="0" indent="0">
              <a:buNone/>
            </a:pPr>
            <a:endParaRPr lang="nb-NO" dirty="0"/>
          </a:p>
          <a:p>
            <a:pPr marL="0" indent="0">
              <a:buNone/>
            </a:pPr>
            <a:r>
              <a:rPr lang="nb-NO" dirty="0"/>
              <a:t>(Utdypes i rammeplanen)</a:t>
            </a:r>
          </a:p>
          <a:p>
            <a:pPr marL="0" indent="0">
              <a:buNone/>
            </a:pPr>
            <a:endParaRPr lang="nb-NO" dirty="0"/>
          </a:p>
          <a:p>
            <a:pPr marL="0" indent="0">
              <a:buNone/>
            </a:pPr>
            <a:r>
              <a:rPr lang="nb-NO" dirty="0">
                <a:solidFill>
                  <a:srgbClr val="FF0000"/>
                </a:solidFill>
              </a:rPr>
              <a:t>Barnehageeiers ansvar</a:t>
            </a:r>
          </a:p>
        </p:txBody>
      </p:sp>
      <p:sp>
        <p:nvSpPr>
          <p:cNvPr id="4" name="Plassholder for innhold 3">
            <a:extLst>
              <a:ext uri="{FF2B5EF4-FFF2-40B4-BE49-F238E27FC236}">
                <a16:creationId xmlns:a16="http://schemas.microsoft.com/office/drawing/2014/main" id="{30255F9A-129E-4DC1-9575-98E3F91B59B2}"/>
              </a:ext>
            </a:extLst>
          </p:cNvPr>
          <p:cNvSpPr>
            <a:spLocks noGrp="1"/>
          </p:cNvSpPr>
          <p:nvPr>
            <p:ph sz="half" idx="2"/>
          </p:nvPr>
        </p:nvSpPr>
        <p:spPr/>
        <p:txBody>
          <a:bodyPr>
            <a:normAutofit fontScale="92500" lnSpcReduction="20000"/>
          </a:bodyPr>
          <a:lstStyle/>
          <a:p>
            <a:pPr marL="0" indent="0">
              <a:buNone/>
            </a:pPr>
            <a:r>
              <a:rPr lang="nb-NO" dirty="0"/>
              <a:t>Barnehageloven § 8, tredje ledd:</a:t>
            </a:r>
          </a:p>
          <a:p>
            <a:pPr marL="0" indent="0">
              <a:buNone/>
            </a:pPr>
            <a:endParaRPr lang="nb-NO" dirty="0"/>
          </a:p>
          <a:p>
            <a:pPr marL="0" indent="0">
              <a:buNone/>
            </a:pPr>
            <a:r>
              <a:rPr lang="nb-NO" dirty="0"/>
              <a:t>Kommunen har ansvaret for at barnehagetilbudet til samiske barn i samiske distrikt bygger på samisk språk og kultur (</a:t>
            </a:r>
            <a:r>
              <a:rPr lang="nb-NO" dirty="0" err="1"/>
              <a:t>Raarvihken</a:t>
            </a:r>
            <a:r>
              <a:rPr lang="nb-NO" dirty="0"/>
              <a:t>, </a:t>
            </a:r>
            <a:r>
              <a:rPr lang="nb-NO" dirty="0" err="1"/>
              <a:t>Snåasen</a:t>
            </a:r>
            <a:r>
              <a:rPr lang="nb-NO" dirty="0"/>
              <a:t> </a:t>
            </a:r>
            <a:r>
              <a:rPr lang="nb-NO" dirty="0" err="1"/>
              <a:t>jïh</a:t>
            </a:r>
            <a:r>
              <a:rPr lang="nb-NO" dirty="0"/>
              <a:t> </a:t>
            </a:r>
            <a:r>
              <a:rPr lang="nb-NO" dirty="0" err="1"/>
              <a:t>Plassjen</a:t>
            </a:r>
            <a:r>
              <a:rPr lang="nb-NO" dirty="0"/>
              <a:t> </a:t>
            </a:r>
            <a:r>
              <a:rPr lang="nb-NO" dirty="0" err="1"/>
              <a:t>tjïelth</a:t>
            </a:r>
            <a:r>
              <a:rPr lang="nb-NO" dirty="0"/>
              <a:t>). </a:t>
            </a:r>
          </a:p>
          <a:p>
            <a:pPr marL="0" indent="0">
              <a:buNone/>
            </a:pPr>
            <a:r>
              <a:rPr lang="nb-NO" dirty="0"/>
              <a:t>I øvrige kommuner skal forholdene legges til rette for at samiske barn kan sikre og utvikle sitt språk og sin  kultur. (De øvrige 35 kommunene)</a:t>
            </a:r>
          </a:p>
          <a:p>
            <a:pPr marL="0" indent="0">
              <a:buNone/>
            </a:pPr>
            <a:endParaRPr lang="nb-NO" dirty="0">
              <a:solidFill>
                <a:srgbClr val="FF0000"/>
              </a:solidFill>
            </a:endParaRPr>
          </a:p>
          <a:p>
            <a:pPr marL="0" indent="0">
              <a:buNone/>
            </a:pPr>
            <a:r>
              <a:rPr lang="nb-NO" dirty="0">
                <a:solidFill>
                  <a:srgbClr val="FF0000"/>
                </a:solidFill>
              </a:rPr>
              <a:t>Barnehagemyndighetens ansvar</a:t>
            </a:r>
          </a:p>
        </p:txBody>
      </p:sp>
    </p:spTree>
    <p:extLst>
      <p:ext uri="{BB962C8B-B14F-4D97-AF65-F5344CB8AC3E}">
        <p14:creationId xmlns:p14="http://schemas.microsoft.com/office/powerpoint/2010/main" val="285582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F845C2-8088-4BCB-B94B-B8AD4018B456}"/>
              </a:ext>
            </a:extLst>
          </p:cNvPr>
          <p:cNvSpPr>
            <a:spLocks noGrp="1"/>
          </p:cNvSpPr>
          <p:nvPr>
            <p:ph type="title"/>
          </p:nvPr>
        </p:nvSpPr>
        <p:spPr/>
        <p:txBody>
          <a:bodyPr/>
          <a:lstStyle/>
          <a:p>
            <a:r>
              <a:rPr lang="nb-NO" dirty="0"/>
              <a:t>Hvem gjør hva?</a:t>
            </a:r>
          </a:p>
        </p:txBody>
      </p:sp>
      <p:sp>
        <p:nvSpPr>
          <p:cNvPr id="3" name="Plassholder for innhold 2">
            <a:extLst>
              <a:ext uri="{FF2B5EF4-FFF2-40B4-BE49-F238E27FC236}">
                <a16:creationId xmlns:a16="http://schemas.microsoft.com/office/drawing/2014/main" id="{DE46C8D5-A00F-4AE1-B5EF-DEC6979B6632}"/>
              </a:ext>
            </a:extLst>
          </p:cNvPr>
          <p:cNvSpPr>
            <a:spLocks noGrp="1"/>
          </p:cNvSpPr>
          <p:nvPr>
            <p:ph idx="1"/>
          </p:nvPr>
        </p:nvSpPr>
        <p:spPr/>
        <p:txBody>
          <a:bodyPr/>
          <a:lstStyle/>
          <a:p>
            <a:r>
              <a:rPr lang="nb-NO" dirty="0"/>
              <a:t>Hva skal barnehageeierne/barnehagene gjøre for å oppfylle regelverket på dette området, og hva skal kommunal barnehagemyndighet gjøre?</a:t>
            </a:r>
          </a:p>
          <a:p>
            <a:pPr marL="0" indent="0">
              <a:buNone/>
            </a:pPr>
            <a:endParaRPr lang="nb-NO" dirty="0"/>
          </a:p>
          <a:p>
            <a:r>
              <a:rPr lang="nb-NO" dirty="0"/>
              <a:t>Hvilke forventninger har vi til hverandre i disse to ulike rollene?</a:t>
            </a:r>
          </a:p>
          <a:p>
            <a:endParaRPr lang="nb-NO" dirty="0"/>
          </a:p>
          <a:p>
            <a:r>
              <a:rPr lang="nb-NO" dirty="0"/>
              <a:t>Hvordan kan vi drøfte dette internt i kommunen, og hvordan skal det håndteres i regionalt nettverk?</a:t>
            </a:r>
          </a:p>
          <a:p>
            <a:endParaRPr lang="nb-NO" dirty="0"/>
          </a:p>
        </p:txBody>
      </p:sp>
    </p:spTree>
    <p:extLst>
      <p:ext uri="{BB962C8B-B14F-4D97-AF65-F5344CB8AC3E}">
        <p14:creationId xmlns:p14="http://schemas.microsoft.com/office/powerpoint/2010/main" val="3064685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318294DD-13A2-4088-A9A2-1D88819C13BF}" vid="{1BF7CED7-C421-4B4D-AA8F-0C4E1E3B196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749</Words>
  <Application>Microsoft Office PowerPoint</Application>
  <PresentationFormat>Widescreen</PresentationFormat>
  <Paragraphs>75</Paragraphs>
  <Slides>7</Slides>
  <Notes>6</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7</vt:i4>
      </vt:variant>
    </vt:vector>
  </HeadingPairs>
  <TitlesOfParts>
    <vt:vector size="16" baseType="lpstr">
      <vt:lpstr>Arial</vt:lpstr>
      <vt:lpstr>Calibri</vt:lpstr>
      <vt:lpstr>Calibri Light</vt:lpstr>
      <vt:lpstr>Franklin Gothic Book</vt:lpstr>
      <vt:lpstr>Open Sans</vt:lpstr>
      <vt:lpstr>Open Sans Light</vt:lpstr>
      <vt:lpstr>Open Sans SemiBold</vt:lpstr>
      <vt:lpstr>Office-tema</vt:lpstr>
      <vt:lpstr>1_Office-tema</vt:lpstr>
      <vt:lpstr>PowerPoint-presentasjon</vt:lpstr>
      <vt:lpstr>Lovgrunnlag </vt:lpstr>
      <vt:lpstr>Kort historikk</vt:lpstr>
      <vt:lpstr>Problemstillinger til drøfting:</vt:lpstr>
      <vt:lpstr>     Samisk innhold i rammeplanen gjelder for</vt:lpstr>
      <vt:lpstr>Eier og myndighet – ulike plikter…</vt:lpstr>
      <vt:lpstr>Hvem gjør hva?</vt:lpstr>
    </vt:vector>
  </TitlesOfParts>
  <Company>Utdanningsdirektoratet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Solveig Helene Aksnes</dc:creator>
  <cp:lastModifiedBy>Selfjord, Liv Ingegerd</cp:lastModifiedBy>
  <cp:revision>27</cp:revision>
  <dcterms:created xsi:type="dcterms:W3CDTF">2018-05-24T07:37:22Z</dcterms:created>
  <dcterms:modified xsi:type="dcterms:W3CDTF">2020-02-21T12:29:42Z</dcterms:modified>
</cp:coreProperties>
</file>