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30"/>
  </p:notesMasterIdLst>
  <p:handoutMasterIdLst>
    <p:handoutMasterId r:id="rId31"/>
  </p:handoutMasterIdLst>
  <p:sldIdLst>
    <p:sldId id="276" r:id="rId5"/>
    <p:sldId id="542" r:id="rId6"/>
    <p:sldId id="534" r:id="rId7"/>
    <p:sldId id="535" r:id="rId8"/>
    <p:sldId id="553" r:id="rId9"/>
    <p:sldId id="544" r:id="rId10"/>
    <p:sldId id="543" r:id="rId11"/>
    <p:sldId id="554" r:id="rId12"/>
    <p:sldId id="541" r:id="rId13"/>
    <p:sldId id="586" r:id="rId14"/>
    <p:sldId id="573" r:id="rId15"/>
    <p:sldId id="574" r:id="rId16"/>
    <p:sldId id="547" r:id="rId17"/>
    <p:sldId id="555" r:id="rId18"/>
    <p:sldId id="561" r:id="rId19"/>
    <p:sldId id="580" r:id="rId20"/>
    <p:sldId id="557" r:id="rId21"/>
    <p:sldId id="581" r:id="rId22"/>
    <p:sldId id="563" r:id="rId23"/>
    <p:sldId id="565" r:id="rId24"/>
    <p:sldId id="566" r:id="rId25"/>
    <p:sldId id="549" r:id="rId26"/>
    <p:sldId id="582" r:id="rId27"/>
    <p:sldId id="583" r:id="rId28"/>
    <p:sldId id="353" r:id="rId29"/>
  </p:sldIdLst>
  <p:sldSz cx="9144000" cy="6858000" type="screen4x3"/>
  <p:notesSz cx="6724650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1298">
          <p15:clr>
            <a:srgbClr val="A4A3A4"/>
          </p15:clr>
        </p15:guide>
        <p15:guide id="3" orient="horz" pos="2251">
          <p15:clr>
            <a:srgbClr val="A4A3A4"/>
          </p15:clr>
        </p15:guide>
        <p15:guide id="4" orient="horz" pos="4088">
          <p15:clr>
            <a:srgbClr val="A4A3A4"/>
          </p15:clr>
        </p15:guide>
        <p15:guide id="5" orient="horz" pos="3816">
          <p15:clr>
            <a:srgbClr val="A4A3A4"/>
          </p15:clr>
        </p15:guide>
        <p15:guide id="6" orient="horz" pos="1207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391">
          <p15:clr>
            <a:srgbClr val="A4A3A4"/>
          </p15:clr>
        </p15:guide>
        <p15:guide id="9" orient="horz" pos="323">
          <p15:clr>
            <a:srgbClr val="A4A3A4"/>
          </p15:clr>
        </p15:guide>
        <p15:guide id="10" orient="horz" pos="1502">
          <p15:clr>
            <a:srgbClr val="A4A3A4"/>
          </p15:clr>
        </p15:guide>
        <p15:guide id="11" orient="horz" pos="3181">
          <p15:clr>
            <a:srgbClr val="A4A3A4"/>
          </p15:clr>
        </p15:guide>
        <p15:guide id="12" pos="2880">
          <p15:clr>
            <a:srgbClr val="A4A3A4"/>
          </p15:clr>
        </p15:guide>
        <p15:guide id="13" pos="340">
          <p15:clr>
            <a:srgbClr val="A4A3A4"/>
          </p15:clr>
        </p15:guide>
        <p15:guide id="14" pos="2812">
          <p15:clr>
            <a:srgbClr val="A4A3A4"/>
          </p15:clr>
        </p15:guide>
        <p15:guide id="15" pos="2948">
          <p15:clr>
            <a:srgbClr val="A4A3A4"/>
          </p15:clr>
        </p15:guide>
        <p15:guide id="16" pos="5080">
          <p15:clr>
            <a:srgbClr val="A4A3A4"/>
          </p15:clr>
        </p15:guide>
        <p15:guide id="17" pos="5420">
          <p15:clr>
            <a:srgbClr val="A4A3A4"/>
          </p15:clr>
        </p15:guide>
        <p15:guide id="18" pos="26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h" initials="h" lastIdx="8" clrIdx="0"/>
  <p:cmAuthor id="1" name="Guttorm, Kjell Olav" initials="GKO" lastIdx="2" clrIdx="1">
    <p:extLst>
      <p:ext uri="{19B8F6BF-5375-455C-9EA6-DF929625EA0E}">
        <p15:presenceInfo xmlns:p15="http://schemas.microsoft.com/office/powerpoint/2012/main" userId="S-1-5-21-920595436-1346132447-806110124-15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EFF9FF"/>
    <a:srgbClr val="E7F6FF"/>
    <a:srgbClr val="FF0050"/>
    <a:srgbClr val="F600AA"/>
    <a:srgbClr val="D3078F"/>
    <a:srgbClr val="D10998"/>
    <a:srgbClr val="D60093"/>
    <a:srgbClr val="C8008A"/>
    <a:srgbClr val="D60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iddels stil 3 - aks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67204" autoAdjust="0"/>
  </p:normalViewPr>
  <p:slideViewPr>
    <p:cSldViewPr>
      <p:cViewPr varScale="1">
        <p:scale>
          <a:sx n="47" d="100"/>
          <a:sy n="47" d="100"/>
        </p:scale>
        <p:origin x="1856" y="44"/>
      </p:cViewPr>
      <p:guideLst>
        <p:guide orient="horz" pos="164"/>
        <p:guide orient="horz" pos="1298"/>
        <p:guide orient="horz" pos="2251"/>
        <p:guide orient="horz" pos="4088"/>
        <p:guide orient="horz" pos="3816"/>
        <p:guide orient="horz" pos="1207"/>
        <p:guide orient="horz" pos="1003"/>
        <p:guide orient="horz" pos="391"/>
        <p:guide orient="horz" pos="323"/>
        <p:guide orient="horz" pos="1502"/>
        <p:guide orient="horz" pos="3181"/>
        <p:guide pos="2880"/>
        <p:guide pos="340"/>
        <p:guide pos="2812"/>
        <p:guide pos="2948"/>
        <p:guide pos="5080"/>
        <p:guide pos="5420"/>
        <p:guide pos="2699"/>
      </p:guideLst>
    </p:cSldViewPr>
  </p:slideViewPr>
  <p:outlineViewPr>
    <p:cViewPr>
      <p:scale>
        <a:sx n="33" d="100"/>
        <a:sy n="33" d="100"/>
      </p:scale>
      <p:origin x="0" y="-2325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034"/>
    </p:cViewPr>
  </p:sorterViewPr>
  <p:notesViewPr>
    <p:cSldViewPr showGuides="1">
      <p:cViewPr varScale="1">
        <p:scale>
          <a:sx n="67" d="100"/>
          <a:sy n="67" d="100"/>
        </p:scale>
        <p:origin x="3120" y="72"/>
      </p:cViewPr>
      <p:guideLst>
        <p:guide orient="horz" pos="3079"/>
        <p:guide pos="211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4BCAC-0BC9-4B3C-BC83-C8FBBA658B7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CD35B71-79DD-43EA-B1A8-D96074DD99EF}">
      <dgm:prSet phldrT="[Tekst]"/>
      <dgm:spPr/>
      <dgm:t>
        <a:bodyPr/>
        <a:lstStyle/>
        <a:p>
          <a:r>
            <a:rPr lang="se-NO" dirty="0" smtClean="0"/>
            <a:t>mánná</a:t>
          </a:r>
          <a:endParaRPr lang="nb-NO" dirty="0"/>
        </a:p>
      </dgm:t>
    </dgm:pt>
    <dgm:pt modelId="{36AC6D1E-0D4C-4681-B1A7-B3A109087F0A}" type="parTrans" cxnId="{6690C8BF-7A5E-4E96-901F-85A274D16AA4}">
      <dgm:prSet/>
      <dgm:spPr/>
      <dgm:t>
        <a:bodyPr/>
        <a:lstStyle/>
        <a:p>
          <a:endParaRPr lang="nb-NO"/>
        </a:p>
      </dgm:t>
    </dgm:pt>
    <dgm:pt modelId="{7A082B7C-1344-4BAE-A0D6-F8B7684C5B13}" type="sibTrans" cxnId="{6690C8BF-7A5E-4E96-901F-85A274D16AA4}">
      <dgm:prSet/>
      <dgm:spPr/>
      <dgm:t>
        <a:bodyPr/>
        <a:lstStyle/>
        <a:p>
          <a:endParaRPr lang="nb-NO"/>
        </a:p>
      </dgm:t>
    </dgm:pt>
    <dgm:pt modelId="{59AADBA5-BDB6-419B-9C8C-4149C70F80C0}">
      <dgm:prSet phldrT="[Tekst]" custT="1"/>
      <dgm:spPr/>
      <dgm:t>
        <a:bodyPr/>
        <a:lstStyle/>
        <a:p>
          <a:r>
            <a:rPr lang="nb-NO" sz="1600" dirty="0" smtClean="0"/>
            <a:t>FNs konvensjon om barnets rettigheter</a:t>
          </a:r>
        </a:p>
        <a:p>
          <a:r>
            <a:rPr lang="nb-NO" sz="1600" dirty="0" smtClean="0"/>
            <a:t>Artikkel 30</a:t>
          </a:r>
          <a:endParaRPr lang="nb-NO" sz="1600" dirty="0"/>
        </a:p>
      </dgm:t>
    </dgm:pt>
    <dgm:pt modelId="{3FC42B99-BBB9-4254-9DE8-168EC82C96C2}" type="parTrans" cxnId="{C596FAB8-8EA5-415E-8DBA-D6F8648E1D5E}">
      <dgm:prSet/>
      <dgm:spPr/>
      <dgm:t>
        <a:bodyPr/>
        <a:lstStyle/>
        <a:p>
          <a:endParaRPr lang="nb-NO"/>
        </a:p>
      </dgm:t>
    </dgm:pt>
    <dgm:pt modelId="{03511E2D-D96B-4042-9663-E849E8E5BB95}" type="sibTrans" cxnId="{C596FAB8-8EA5-415E-8DBA-D6F8648E1D5E}">
      <dgm:prSet/>
      <dgm:spPr/>
      <dgm:t>
        <a:bodyPr/>
        <a:lstStyle/>
        <a:p>
          <a:endParaRPr lang="nb-NO"/>
        </a:p>
      </dgm:t>
    </dgm:pt>
    <dgm:pt modelId="{B2D1CA8D-78C9-41F2-9B5D-045761145A1E}">
      <dgm:prSet phldrT="[Tekst]"/>
      <dgm:spPr/>
      <dgm:t>
        <a:bodyPr/>
        <a:lstStyle/>
        <a:p>
          <a:r>
            <a:rPr lang="se-NO" dirty="0" err="1" smtClean="0"/>
            <a:t>Barnehageloven</a:t>
          </a:r>
          <a:r>
            <a:rPr lang="se-NO" dirty="0" smtClean="0"/>
            <a:t> §8 </a:t>
          </a:r>
          <a:r>
            <a:rPr lang="se-NO" dirty="0" err="1" smtClean="0"/>
            <a:t>kommunens</a:t>
          </a:r>
          <a:r>
            <a:rPr lang="se-NO" dirty="0" smtClean="0"/>
            <a:t> </a:t>
          </a:r>
          <a:r>
            <a:rPr lang="se-NO" dirty="0" err="1" smtClean="0"/>
            <a:t>ansvar</a:t>
          </a:r>
          <a:endParaRPr lang="nb-NO" dirty="0"/>
        </a:p>
      </dgm:t>
    </dgm:pt>
    <dgm:pt modelId="{5F02B934-6B81-463E-9AA9-322E07F58B51}" type="parTrans" cxnId="{AA135B14-7E83-4016-9E85-AAE97D672A19}">
      <dgm:prSet/>
      <dgm:spPr/>
      <dgm:t>
        <a:bodyPr/>
        <a:lstStyle/>
        <a:p>
          <a:endParaRPr lang="nb-NO"/>
        </a:p>
      </dgm:t>
    </dgm:pt>
    <dgm:pt modelId="{6258896F-B595-45DF-A19A-2CB9F9C97424}" type="sibTrans" cxnId="{AA135B14-7E83-4016-9E85-AAE97D672A19}">
      <dgm:prSet/>
      <dgm:spPr/>
      <dgm:t>
        <a:bodyPr/>
        <a:lstStyle/>
        <a:p>
          <a:endParaRPr lang="nb-NO"/>
        </a:p>
      </dgm:t>
    </dgm:pt>
    <dgm:pt modelId="{92CC0BAB-1A9F-4641-80A6-52B7C3E11C79}">
      <dgm:prSet phldrT="[Tekst]" custT="1"/>
      <dgm:spPr/>
      <dgm:t>
        <a:bodyPr/>
        <a:lstStyle/>
        <a:p>
          <a:r>
            <a:rPr lang="nb-NO" sz="1600" dirty="0" smtClean="0"/>
            <a:t>barnehageloven §2 barnehagens innhold</a:t>
          </a:r>
          <a:endParaRPr lang="nb-NO" sz="1600" dirty="0"/>
        </a:p>
      </dgm:t>
    </dgm:pt>
    <dgm:pt modelId="{B5D6D857-DEF2-49FB-AEFC-551B972F9819}" type="parTrans" cxnId="{5B9A5158-0C96-4D68-A86E-87A921C8CE3D}">
      <dgm:prSet/>
      <dgm:spPr/>
      <dgm:t>
        <a:bodyPr/>
        <a:lstStyle/>
        <a:p>
          <a:endParaRPr lang="nb-NO"/>
        </a:p>
      </dgm:t>
    </dgm:pt>
    <dgm:pt modelId="{F07979BC-2BAB-4368-8C86-7D064F65E38F}" type="sibTrans" cxnId="{5B9A5158-0C96-4D68-A86E-87A921C8CE3D}">
      <dgm:prSet/>
      <dgm:spPr/>
      <dgm:t>
        <a:bodyPr/>
        <a:lstStyle/>
        <a:p>
          <a:endParaRPr lang="nb-NO"/>
        </a:p>
      </dgm:t>
    </dgm:pt>
    <dgm:pt modelId="{E3897A9D-ADF2-4736-8EBF-6601BDFD9B0A}">
      <dgm:prSet phldrT="[Tekst]" custT="1"/>
      <dgm:spPr/>
      <dgm:t>
        <a:bodyPr/>
        <a:lstStyle/>
        <a:p>
          <a:r>
            <a:rPr lang="nb-NO" sz="1600" dirty="0" smtClean="0"/>
            <a:t>ILO-konvensjonen om urfolks rettigheter </a:t>
          </a:r>
          <a:endParaRPr lang="nb-NO" sz="1600" dirty="0"/>
        </a:p>
      </dgm:t>
    </dgm:pt>
    <dgm:pt modelId="{C96B7E20-B2CC-40A2-990D-06C4FD764C2D}" type="parTrans" cxnId="{DEB96341-74A7-48BA-8320-0C840A984398}">
      <dgm:prSet/>
      <dgm:spPr/>
      <dgm:t>
        <a:bodyPr/>
        <a:lstStyle/>
        <a:p>
          <a:endParaRPr lang="nb-NO"/>
        </a:p>
      </dgm:t>
    </dgm:pt>
    <dgm:pt modelId="{9897B031-E10A-4865-829C-39A9D6A56C66}" type="sibTrans" cxnId="{DEB96341-74A7-48BA-8320-0C840A984398}">
      <dgm:prSet/>
      <dgm:spPr/>
      <dgm:t>
        <a:bodyPr/>
        <a:lstStyle/>
        <a:p>
          <a:endParaRPr lang="nb-NO"/>
        </a:p>
      </dgm:t>
    </dgm:pt>
    <dgm:pt modelId="{4E75E580-D6B6-4788-BB5B-EA8C6747F0EB}">
      <dgm:prSet phldrT="[Tekst]" custT="1"/>
      <dgm:spPr/>
      <dgm:t>
        <a:bodyPr/>
        <a:lstStyle/>
        <a:p>
          <a:r>
            <a:rPr lang="nb-NO" sz="1600" dirty="0" smtClean="0"/>
            <a:t>Sameloven</a:t>
          </a:r>
        </a:p>
      </dgm:t>
    </dgm:pt>
    <dgm:pt modelId="{7B8349C8-6948-4541-ADEE-DFB4A3F10359}" type="parTrans" cxnId="{ECF7195E-5A38-46B3-B6CE-BB8921B110D5}">
      <dgm:prSet/>
      <dgm:spPr/>
      <dgm:t>
        <a:bodyPr/>
        <a:lstStyle/>
        <a:p>
          <a:endParaRPr lang="nb-NO"/>
        </a:p>
      </dgm:t>
    </dgm:pt>
    <dgm:pt modelId="{CA8D2158-0DB1-4773-AD18-C0D5909C351E}" type="sibTrans" cxnId="{ECF7195E-5A38-46B3-B6CE-BB8921B110D5}">
      <dgm:prSet/>
      <dgm:spPr/>
      <dgm:t>
        <a:bodyPr/>
        <a:lstStyle/>
        <a:p>
          <a:endParaRPr lang="nb-NO"/>
        </a:p>
      </dgm:t>
    </dgm:pt>
    <dgm:pt modelId="{A8B37FA1-A6BE-4A7F-8A3A-B1B331F87303}">
      <dgm:prSet phldrT="[Tekst]" custT="1"/>
      <dgm:spPr/>
      <dgm:t>
        <a:bodyPr/>
        <a:lstStyle/>
        <a:p>
          <a:r>
            <a:rPr lang="nb-NO" sz="1600" dirty="0" smtClean="0"/>
            <a:t>Grunnloven §108</a:t>
          </a:r>
        </a:p>
      </dgm:t>
    </dgm:pt>
    <dgm:pt modelId="{18CAC5B4-79F5-4E53-B64D-68E0AE7FC652}" type="parTrans" cxnId="{AD82BAB0-332E-414A-A4F3-E54CBF3F4040}">
      <dgm:prSet/>
      <dgm:spPr/>
      <dgm:t>
        <a:bodyPr/>
        <a:lstStyle/>
        <a:p>
          <a:endParaRPr lang="nb-NO"/>
        </a:p>
      </dgm:t>
    </dgm:pt>
    <dgm:pt modelId="{B743A962-193A-4EA5-818F-25D483D03E51}" type="sibTrans" cxnId="{AD82BAB0-332E-414A-A4F3-E54CBF3F4040}">
      <dgm:prSet/>
      <dgm:spPr/>
      <dgm:t>
        <a:bodyPr/>
        <a:lstStyle/>
        <a:p>
          <a:endParaRPr lang="nb-NO"/>
        </a:p>
      </dgm:t>
    </dgm:pt>
    <dgm:pt modelId="{96AB917C-0D94-427B-AB6A-84B2CE1C1DE1}" type="pres">
      <dgm:prSet presAssocID="{05A4BCAC-0BC9-4B3C-BC83-C8FBBA658B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0EAF4BB2-63DE-4A81-9D13-F624D846A4BF}" type="pres">
      <dgm:prSet presAssocID="{0CD35B71-79DD-43EA-B1A8-D96074DD99EF}" presName="centerShape" presStyleLbl="node0" presStyleIdx="0" presStyleCnt="1" custScaleX="196638"/>
      <dgm:spPr/>
      <dgm:t>
        <a:bodyPr/>
        <a:lstStyle/>
        <a:p>
          <a:endParaRPr lang="nb-NO"/>
        </a:p>
      </dgm:t>
    </dgm:pt>
    <dgm:pt modelId="{5E38068B-F17E-4421-B553-2C7795D2DCE7}" type="pres">
      <dgm:prSet presAssocID="{3FC42B99-BBB9-4254-9DE8-168EC82C96C2}" presName="Name9" presStyleLbl="parChTrans1D2" presStyleIdx="0" presStyleCnt="6"/>
      <dgm:spPr/>
      <dgm:t>
        <a:bodyPr/>
        <a:lstStyle/>
        <a:p>
          <a:endParaRPr lang="nb-NO"/>
        </a:p>
      </dgm:t>
    </dgm:pt>
    <dgm:pt modelId="{D9FF6444-2C56-4302-89B6-98E005FCBDCC}" type="pres">
      <dgm:prSet presAssocID="{3FC42B99-BBB9-4254-9DE8-168EC82C96C2}" presName="connTx" presStyleLbl="parChTrans1D2" presStyleIdx="0" presStyleCnt="6"/>
      <dgm:spPr/>
      <dgm:t>
        <a:bodyPr/>
        <a:lstStyle/>
        <a:p>
          <a:endParaRPr lang="nb-NO"/>
        </a:p>
      </dgm:t>
    </dgm:pt>
    <dgm:pt modelId="{9382EF5C-913A-4006-91A0-03F594BF714A}" type="pres">
      <dgm:prSet presAssocID="{59AADBA5-BDB6-419B-9C8C-4149C70F80C0}" presName="node" presStyleLbl="node1" presStyleIdx="0" presStyleCnt="6" custScaleX="470262" custScaleY="14424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FBDFADD-A37C-4E7B-A12E-97A7205218F5}" type="pres">
      <dgm:prSet presAssocID="{5F02B934-6B81-463E-9AA9-322E07F58B51}" presName="Name9" presStyleLbl="parChTrans1D2" presStyleIdx="1" presStyleCnt="6"/>
      <dgm:spPr/>
      <dgm:t>
        <a:bodyPr/>
        <a:lstStyle/>
        <a:p>
          <a:endParaRPr lang="nb-NO"/>
        </a:p>
      </dgm:t>
    </dgm:pt>
    <dgm:pt modelId="{5B3C5AB9-3660-474E-9ED8-998F3229FB5B}" type="pres">
      <dgm:prSet presAssocID="{5F02B934-6B81-463E-9AA9-322E07F58B51}" presName="connTx" presStyleLbl="parChTrans1D2" presStyleIdx="1" presStyleCnt="6"/>
      <dgm:spPr/>
      <dgm:t>
        <a:bodyPr/>
        <a:lstStyle/>
        <a:p>
          <a:endParaRPr lang="nb-NO"/>
        </a:p>
      </dgm:t>
    </dgm:pt>
    <dgm:pt modelId="{E4935FB3-AF52-4539-939D-81AAF7AAA3BF}" type="pres">
      <dgm:prSet presAssocID="{B2D1CA8D-78C9-41F2-9B5D-045761145A1E}" presName="node" presStyleLbl="node1" presStyleIdx="1" presStyleCnt="6" custScaleX="271752" custScaleY="139422" custRadScaleRad="221832" custRadScaleInc="7514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D161AD3-6581-4A9E-AF63-D102764608C0}" type="pres">
      <dgm:prSet presAssocID="{B5D6D857-DEF2-49FB-AEFC-551B972F9819}" presName="Name9" presStyleLbl="parChTrans1D2" presStyleIdx="2" presStyleCnt="6"/>
      <dgm:spPr/>
      <dgm:t>
        <a:bodyPr/>
        <a:lstStyle/>
        <a:p>
          <a:endParaRPr lang="nb-NO"/>
        </a:p>
      </dgm:t>
    </dgm:pt>
    <dgm:pt modelId="{94D55356-EA11-40E0-9CC9-7C5EABEDA1F9}" type="pres">
      <dgm:prSet presAssocID="{B5D6D857-DEF2-49FB-AEFC-551B972F9819}" presName="connTx" presStyleLbl="parChTrans1D2" presStyleIdx="2" presStyleCnt="6"/>
      <dgm:spPr/>
      <dgm:t>
        <a:bodyPr/>
        <a:lstStyle/>
        <a:p>
          <a:endParaRPr lang="nb-NO"/>
        </a:p>
      </dgm:t>
    </dgm:pt>
    <dgm:pt modelId="{16E7C14D-4AE9-4724-BD4B-4AC178ACCDE6}" type="pres">
      <dgm:prSet presAssocID="{92CC0BAB-1A9F-4641-80A6-52B7C3E11C79}" presName="node" presStyleLbl="node1" presStyleIdx="2" presStyleCnt="6" custScaleX="282702" custRadScaleRad="229088" custRadScaleInc="-3450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9062709-66CD-42E3-BD52-5A5F8B4A69ED}" type="pres">
      <dgm:prSet presAssocID="{C96B7E20-B2CC-40A2-990D-06C4FD764C2D}" presName="Name9" presStyleLbl="parChTrans1D2" presStyleIdx="3" presStyleCnt="6"/>
      <dgm:spPr/>
      <dgm:t>
        <a:bodyPr/>
        <a:lstStyle/>
        <a:p>
          <a:endParaRPr lang="nb-NO"/>
        </a:p>
      </dgm:t>
    </dgm:pt>
    <dgm:pt modelId="{479B0BA5-F219-4A79-8C07-78EA99018CEA}" type="pres">
      <dgm:prSet presAssocID="{C96B7E20-B2CC-40A2-990D-06C4FD764C2D}" presName="connTx" presStyleLbl="parChTrans1D2" presStyleIdx="3" presStyleCnt="6"/>
      <dgm:spPr/>
      <dgm:t>
        <a:bodyPr/>
        <a:lstStyle/>
        <a:p>
          <a:endParaRPr lang="nb-NO"/>
        </a:p>
      </dgm:t>
    </dgm:pt>
    <dgm:pt modelId="{63ED7F8D-B3AC-478D-B799-B1BE37EED1FD}" type="pres">
      <dgm:prSet presAssocID="{E3897A9D-ADF2-4736-8EBF-6601BDFD9B0A}" presName="node" presStyleLbl="node1" presStyleIdx="3" presStyleCnt="6" custScaleX="279928" custScaleY="134204" custRadScaleRad="243709" custRadScaleInc="421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2183101-5AFE-451B-9A25-7AA31725C45F}" type="pres">
      <dgm:prSet presAssocID="{7B8349C8-6948-4541-ADEE-DFB4A3F10359}" presName="Name9" presStyleLbl="parChTrans1D2" presStyleIdx="4" presStyleCnt="6"/>
      <dgm:spPr/>
      <dgm:t>
        <a:bodyPr/>
        <a:lstStyle/>
        <a:p>
          <a:endParaRPr lang="nb-NO"/>
        </a:p>
      </dgm:t>
    </dgm:pt>
    <dgm:pt modelId="{CE0F32BD-2E31-40A4-AC03-81EE8CFD401B}" type="pres">
      <dgm:prSet presAssocID="{7B8349C8-6948-4541-ADEE-DFB4A3F10359}" presName="connTx" presStyleLbl="parChTrans1D2" presStyleIdx="4" presStyleCnt="6"/>
      <dgm:spPr/>
      <dgm:t>
        <a:bodyPr/>
        <a:lstStyle/>
        <a:p>
          <a:endParaRPr lang="nb-NO"/>
        </a:p>
      </dgm:t>
    </dgm:pt>
    <dgm:pt modelId="{2F7861EF-3067-4E71-BED2-16AD1D274296}" type="pres">
      <dgm:prSet presAssocID="{4E75E580-D6B6-4788-BB5B-EA8C6747F0EB}" presName="node" presStyleLbl="node1" presStyleIdx="4" presStyleCnt="6" custScaleX="237437" custRadScaleRad="240948" custRadScaleInc="3186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E6B3346-91F9-444C-8283-6267DF6EBFFA}" type="pres">
      <dgm:prSet presAssocID="{18CAC5B4-79F5-4E53-B64D-68E0AE7FC652}" presName="Name9" presStyleLbl="parChTrans1D2" presStyleIdx="5" presStyleCnt="6"/>
      <dgm:spPr/>
      <dgm:t>
        <a:bodyPr/>
        <a:lstStyle/>
        <a:p>
          <a:endParaRPr lang="nb-NO"/>
        </a:p>
      </dgm:t>
    </dgm:pt>
    <dgm:pt modelId="{0E710CE6-5786-4FAE-861C-62B72292E670}" type="pres">
      <dgm:prSet presAssocID="{18CAC5B4-79F5-4E53-B64D-68E0AE7FC652}" presName="connTx" presStyleLbl="parChTrans1D2" presStyleIdx="5" presStyleCnt="6"/>
      <dgm:spPr/>
      <dgm:t>
        <a:bodyPr/>
        <a:lstStyle/>
        <a:p>
          <a:endParaRPr lang="nb-NO"/>
        </a:p>
      </dgm:t>
    </dgm:pt>
    <dgm:pt modelId="{7C40A9A3-2414-47F7-83DB-E1437DBA5EE7}" type="pres">
      <dgm:prSet presAssocID="{A8B37FA1-A6BE-4A7F-8A3A-B1B331F87303}" presName="node" presStyleLbl="node1" presStyleIdx="5" presStyleCnt="6" custScaleX="296184" custRadScaleRad="196265" custRadScaleInc="-9186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66D7804-029B-491E-83E6-BC1C8372CDA6}" type="presOf" srcId="{18CAC5B4-79F5-4E53-B64D-68E0AE7FC652}" destId="{0E710CE6-5786-4FAE-861C-62B72292E670}" srcOrd="1" destOrd="0" presId="urn:microsoft.com/office/officeart/2005/8/layout/radial1"/>
    <dgm:cxn modelId="{DEB96341-74A7-48BA-8320-0C840A984398}" srcId="{0CD35B71-79DD-43EA-B1A8-D96074DD99EF}" destId="{E3897A9D-ADF2-4736-8EBF-6601BDFD9B0A}" srcOrd="3" destOrd="0" parTransId="{C96B7E20-B2CC-40A2-990D-06C4FD764C2D}" sibTransId="{9897B031-E10A-4865-829C-39A9D6A56C66}"/>
    <dgm:cxn modelId="{F2F7A547-3F5C-4234-8EE3-109D772453D9}" type="presOf" srcId="{B5D6D857-DEF2-49FB-AEFC-551B972F9819}" destId="{3D161AD3-6581-4A9E-AF63-D102764608C0}" srcOrd="0" destOrd="0" presId="urn:microsoft.com/office/officeart/2005/8/layout/radial1"/>
    <dgm:cxn modelId="{AA135B14-7E83-4016-9E85-AAE97D672A19}" srcId="{0CD35B71-79DD-43EA-B1A8-D96074DD99EF}" destId="{B2D1CA8D-78C9-41F2-9B5D-045761145A1E}" srcOrd="1" destOrd="0" parTransId="{5F02B934-6B81-463E-9AA9-322E07F58B51}" sibTransId="{6258896F-B595-45DF-A19A-2CB9F9C97424}"/>
    <dgm:cxn modelId="{6910932E-7763-43B0-AF99-C77B9E756916}" type="presOf" srcId="{5F02B934-6B81-463E-9AA9-322E07F58B51}" destId="{2FBDFADD-A37C-4E7B-A12E-97A7205218F5}" srcOrd="0" destOrd="0" presId="urn:microsoft.com/office/officeart/2005/8/layout/radial1"/>
    <dgm:cxn modelId="{5B9A5158-0C96-4D68-A86E-87A921C8CE3D}" srcId="{0CD35B71-79DD-43EA-B1A8-D96074DD99EF}" destId="{92CC0BAB-1A9F-4641-80A6-52B7C3E11C79}" srcOrd="2" destOrd="0" parTransId="{B5D6D857-DEF2-49FB-AEFC-551B972F9819}" sibTransId="{F07979BC-2BAB-4368-8C86-7D064F65E38F}"/>
    <dgm:cxn modelId="{9A5B9AA3-0C72-40FD-8E4B-2B49B600EB29}" type="presOf" srcId="{C96B7E20-B2CC-40A2-990D-06C4FD764C2D}" destId="{479B0BA5-F219-4A79-8C07-78EA99018CEA}" srcOrd="1" destOrd="0" presId="urn:microsoft.com/office/officeart/2005/8/layout/radial1"/>
    <dgm:cxn modelId="{6690C8BF-7A5E-4E96-901F-85A274D16AA4}" srcId="{05A4BCAC-0BC9-4B3C-BC83-C8FBBA658B75}" destId="{0CD35B71-79DD-43EA-B1A8-D96074DD99EF}" srcOrd="0" destOrd="0" parTransId="{36AC6D1E-0D4C-4681-B1A7-B3A109087F0A}" sibTransId="{7A082B7C-1344-4BAE-A0D6-F8B7684C5B13}"/>
    <dgm:cxn modelId="{2DB8722F-DF0B-4111-B9F7-5F9FF6DB27F9}" type="presOf" srcId="{3FC42B99-BBB9-4254-9DE8-168EC82C96C2}" destId="{5E38068B-F17E-4421-B553-2C7795D2DCE7}" srcOrd="0" destOrd="0" presId="urn:microsoft.com/office/officeart/2005/8/layout/radial1"/>
    <dgm:cxn modelId="{4D9BA46A-6E8D-484C-9350-8B27E11154CD}" type="presOf" srcId="{A8B37FA1-A6BE-4A7F-8A3A-B1B331F87303}" destId="{7C40A9A3-2414-47F7-83DB-E1437DBA5EE7}" srcOrd="0" destOrd="0" presId="urn:microsoft.com/office/officeart/2005/8/layout/radial1"/>
    <dgm:cxn modelId="{C596FAB8-8EA5-415E-8DBA-D6F8648E1D5E}" srcId="{0CD35B71-79DD-43EA-B1A8-D96074DD99EF}" destId="{59AADBA5-BDB6-419B-9C8C-4149C70F80C0}" srcOrd="0" destOrd="0" parTransId="{3FC42B99-BBB9-4254-9DE8-168EC82C96C2}" sibTransId="{03511E2D-D96B-4042-9663-E849E8E5BB95}"/>
    <dgm:cxn modelId="{88755E5D-2A96-47EE-A483-BB580D17D14F}" type="presOf" srcId="{3FC42B99-BBB9-4254-9DE8-168EC82C96C2}" destId="{D9FF6444-2C56-4302-89B6-98E005FCBDCC}" srcOrd="1" destOrd="0" presId="urn:microsoft.com/office/officeart/2005/8/layout/radial1"/>
    <dgm:cxn modelId="{C489869E-3FE8-4B39-B247-AF6352D099B5}" type="presOf" srcId="{E3897A9D-ADF2-4736-8EBF-6601BDFD9B0A}" destId="{63ED7F8D-B3AC-478D-B799-B1BE37EED1FD}" srcOrd="0" destOrd="0" presId="urn:microsoft.com/office/officeart/2005/8/layout/radial1"/>
    <dgm:cxn modelId="{0C9C9A7D-9FF0-4FAB-9DFB-CC32DFB6E5FD}" type="presOf" srcId="{18CAC5B4-79F5-4E53-B64D-68E0AE7FC652}" destId="{CE6B3346-91F9-444C-8283-6267DF6EBFFA}" srcOrd="0" destOrd="0" presId="urn:microsoft.com/office/officeart/2005/8/layout/radial1"/>
    <dgm:cxn modelId="{CD98B3DE-3F0D-4757-BC1C-7170942D2BC5}" type="presOf" srcId="{59AADBA5-BDB6-419B-9C8C-4149C70F80C0}" destId="{9382EF5C-913A-4006-91A0-03F594BF714A}" srcOrd="0" destOrd="0" presId="urn:microsoft.com/office/officeart/2005/8/layout/radial1"/>
    <dgm:cxn modelId="{7462A14A-561B-4411-BC37-AC86B6791A40}" type="presOf" srcId="{7B8349C8-6948-4541-ADEE-DFB4A3F10359}" destId="{62183101-5AFE-451B-9A25-7AA31725C45F}" srcOrd="0" destOrd="0" presId="urn:microsoft.com/office/officeart/2005/8/layout/radial1"/>
    <dgm:cxn modelId="{24E09256-2FB9-4B67-BB37-700FAF9B5ACA}" type="presOf" srcId="{C96B7E20-B2CC-40A2-990D-06C4FD764C2D}" destId="{29062709-66CD-42E3-BD52-5A5F8B4A69ED}" srcOrd="0" destOrd="0" presId="urn:microsoft.com/office/officeart/2005/8/layout/radial1"/>
    <dgm:cxn modelId="{02C94ABA-186A-418C-987B-ACB05AE222D8}" type="presOf" srcId="{7B8349C8-6948-4541-ADEE-DFB4A3F10359}" destId="{CE0F32BD-2E31-40A4-AC03-81EE8CFD401B}" srcOrd="1" destOrd="0" presId="urn:microsoft.com/office/officeart/2005/8/layout/radial1"/>
    <dgm:cxn modelId="{F59DA9FA-3C6F-4A30-BD38-D76D6643785D}" type="presOf" srcId="{4E75E580-D6B6-4788-BB5B-EA8C6747F0EB}" destId="{2F7861EF-3067-4E71-BED2-16AD1D274296}" srcOrd="0" destOrd="0" presId="urn:microsoft.com/office/officeart/2005/8/layout/radial1"/>
    <dgm:cxn modelId="{CA7926FB-51D0-4E36-B046-DCE74225686E}" type="presOf" srcId="{5F02B934-6B81-463E-9AA9-322E07F58B51}" destId="{5B3C5AB9-3660-474E-9ED8-998F3229FB5B}" srcOrd="1" destOrd="0" presId="urn:microsoft.com/office/officeart/2005/8/layout/radial1"/>
    <dgm:cxn modelId="{ECF7195E-5A38-46B3-B6CE-BB8921B110D5}" srcId="{0CD35B71-79DD-43EA-B1A8-D96074DD99EF}" destId="{4E75E580-D6B6-4788-BB5B-EA8C6747F0EB}" srcOrd="4" destOrd="0" parTransId="{7B8349C8-6948-4541-ADEE-DFB4A3F10359}" sibTransId="{CA8D2158-0DB1-4773-AD18-C0D5909C351E}"/>
    <dgm:cxn modelId="{9E2AB5E5-115C-464A-80BE-D3C86DFC7483}" type="presOf" srcId="{0CD35B71-79DD-43EA-B1A8-D96074DD99EF}" destId="{0EAF4BB2-63DE-4A81-9D13-F624D846A4BF}" srcOrd="0" destOrd="0" presId="urn:microsoft.com/office/officeart/2005/8/layout/radial1"/>
    <dgm:cxn modelId="{B2A5E267-9450-487A-BCF6-AF94CBAE8F48}" type="presOf" srcId="{B5D6D857-DEF2-49FB-AEFC-551B972F9819}" destId="{94D55356-EA11-40E0-9CC9-7C5EABEDA1F9}" srcOrd="1" destOrd="0" presId="urn:microsoft.com/office/officeart/2005/8/layout/radial1"/>
    <dgm:cxn modelId="{C8785E21-41A8-49F6-A7ED-3ED67C8A268A}" type="presOf" srcId="{92CC0BAB-1A9F-4641-80A6-52B7C3E11C79}" destId="{16E7C14D-4AE9-4724-BD4B-4AC178ACCDE6}" srcOrd="0" destOrd="0" presId="urn:microsoft.com/office/officeart/2005/8/layout/radial1"/>
    <dgm:cxn modelId="{83F498FC-00A9-42DC-8AA1-2F6E22AE6A2A}" type="presOf" srcId="{05A4BCAC-0BC9-4B3C-BC83-C8FBBA658B75}" destId="{96AB917C-0D94-427B-AB6A-84B2CE1C1DE1}" srcOrd="0" destOrd="0" presId="urn:microsoft.com/office/officeart/2005/8/layout/radial1"/>
    <dgm:cxn modelId="{AD82BAB0-332E-414A-A4F3-E54CBF3F4040}" srcId="{0CD35B71-79DD-43EA-B1A8-D96074DD99EF}" destId="{A8B37FA1-A6BE-4A7F-8A3A-B1B331F87303}" srcOrd="5" destOrd="0" parTransId="{18CAC5B4-79F5-4E53-B64D-68E0AE7FC652}" sibTransId="{B743A962-193A-4EA5-818F-25D483D03E51}"/>
    <dgm:cxn modelId="{A09B5130-AF9D-452D-B250-479F77B7E157}" type="presOf" srcId="{B2D1CA8D-78C9-41F2-9B5D-045761145A1E}" destId="{E4935FB3-AF52-4539-939D-81AAF7AAA3BF}" srcOrd="0" destOrd="0" presId="urn:microsoft.com/office/officeart/2005/8/layout/radial1"/>
    <dgm:cxn modelId="{E4EFF1D1-57CF-4E04-B84F-087A07B14621}" type="presParOf" srcId="{96AB917C-0D94-427B-AB6A-84B2CE1C1DE1}" destId="{0EAF4BB2-63DE-4A81-9D13-F624D846A4BF}" srcOrd="0" destOrd="0" presId="urn:microsoft.com/office/officeart/2005/8/layout/radial1"/>
    <dgm:cxn modelId="{B987C64C-CCEC-4E4D-A087-7348BFB0D3E1}" type="presParOf" srcId="{96AB917C-0D94-427B-AB6A-84B2CE1C1DE1}" destId="{5E38068B-F17E-4421-B553-2C7795D2DCE7}" srcOrd="1" destOrd="0" presId="urn:microsoft.com/office/officeart/2005/8/layout/radial1"/>
    <dgm:cxn modelId="{268E8804-4C62-472E-9065-4BF89508D433}" type="presParOf" srcId="{5E38068B-F17E-4421-B553-2C7795D2DCE7}" destId="{D9FF6444-2C56-4302-89B6-98E005FCBDCC}" srcOrd="0" destOrd="0" presId="urn:microsoft.com/office/officeart/2005/8/layout/radial1"/>
    <dgm:cxn modelId="{699A49BE-083D-46D5-9CF0-01FE1C383321}" type="presParOf" srcId="{96AB917C-0D94-427B-AB6A-84B2CE1C1DE1}" destId="{9382EF5C-913A-4006-91A0-03F594BF714A}" srcOrd="2" destOrd="0" presId="urn:microsoft.com/office/officeart/2005/8/layout/radial1"/>
    <dgm:cxn modelId="{37156A0F-A0DE-4F88-8548-A31D434A048B}" type="presParOf" srcId="{96AB917C-0D94-427B-AB6A-84B2CE1C1DE1}" destId="{2FBDFADD-A37C-4E7B-A12E-97A7205218F5}" srcOrd="3" destOrd="0" presId="urn:microsoft.com/office/officeart/2005/8/layout/radial1"/>
    <dgm:cxn modelId="{4F162EEC-12DC-4598-BA8F-395A50DC6777}" type="presParOf" srcId="{2FBDFADD-A37C-4E7B-A12E-97A7205218F5}" destId="{5B3C5AB9-3660-474E-9ED8-998F3229FB5B}" srcOrd="0" destOrd="0" presId="urn:microsoft.com/office/officeart/2005/8/layout/radial1"/>
    <dgm:cxn modelId="{14A5CDF6-1483-48AF-AB3D-BF77E6019BCC}" type="presParOf" srcId="{96AB917C-0D94-427B-AB6A-84B2CE1C1DE1}" destId="{E4935FB3-AF52-4539-939D-81AAF7AAA3BF}" srcOrd="4" destOrd="0" presId="urn:microsoft.com/office/officeart/2005/8/layout/radial1"/>
    <dgm:cxn modelId="{E70A846C-722D-465E-9FE9-5901E78A9E3D}" type="presParOf" srcId="{96AB917C-0D94-427B-AB6A-84B2CE1C1DE1}" destId="{3D161AD3-6581-4A9E-AF63-D102764608C0}" srcOrd="5" destOrd="0" presId="urn:microsoft.com/office/officeart/2005/8/layout/radial1"/>
    <dgm:cxn modelId="{FE2ABB96-213A-4481-869F-400E35FD9C11}" type="presParOf" srcId="{3D161AD3-6581-4A9E-AF63-D102764608C0}" destId="{94D55356-EA11-40E0-9CC9-7C5EABEDA1F9}" srcOrd="0" destOrd="0" presId="urn:microsoft.com/office/officeart/2005/8/layout/radial1"/>
    <dgm:cxn modelId="{51FAC75E-FEEC-49F2-9A54-17E97B93A291}" type="presParOf" srcId="{96AB917C-0D94-427B-AB6A-84B2CE1C1DE1}" destId="{16E7C14D-4AE9-4724-BD4B-4AC178ACCDE6}" srcOrd="6" destOrd="0" presId="urn:microsoft.com/office/officeart/2005/8/layout/radial1"/>
    <dgm:cxn modelId="{F264AE9D-88CC-436D-A124-98879791E9D0}" type="presParOf" srcId="{96AB917C-0D94-427B-AB6A-84B2CE1C1DE1}" destId="{29062709-66CD-42E3-BD52-5A5F8B4A69ED}" srcOrd="7" destOrd="0" presId="urn:microsoft.com/office/officeart/2005/8/layout/radial1"/>
    <dgm:cxn modelId="{DB841AE5-EA35-4841-9564-1668C0EC25F0}" type="presParOf" srcId="{29062709-66CD-42E3-BD52-5A5F8B4A69ED}" destId="{479B0BA5-F219-4A79-8C07-78EA99018CEA}" srcOrd="0" destOrd="0" presId="urn:microsoft.com/office/officeart/2005/8/layout/radial1"/>
    <dgm:cxn modelId="{13A15403-3AB6-419B-9036-D3D3AE1411D0}" type="presParOf" srcId="{96AB917C-0D94-427B-AB6A-84B2CE1C1DE1}" destId="{63ED7F8D-B3AC-478D-B799-B1BE37EED1FD}" srcOrd="8" destOrd="0" presId="urn:microsoft.com/office/officeart/2005/8/layout/radial1"/>
    <dgm:cxn modelId="{CB830A22-C9FB-473E-9EE6-E273FB580F11}" type="presParOf" srcId="{96AB917C-0D94-427B-AB6A-84B2CE1C1DE1}" destId="{62183101-5AFE-451B-9A25-7AA31725C45F}" srcOrd="9" destOrd="0" presId="urn:microsoft.com/office/officeart/2005/8/layout/radial1"/>
    <dgm:cxn modelId="{97649200-5F4A-41D1-A863-E2194F10942D}" type="presParOf" srcId="{62183101-5AFE-451B-9A25-7AA31725C45F}" destId="{CE0F32BD-2E31-40A4-AC03-81EE8CFD401B}" srcOrd="0" destOrd="0" presId="urn:microsoft.com/office/officeart/2005/8/layout/radial1"/>
    <dgm:cxn modelId="{325E8729-FB3F-4804-8272-E2B944D6CBDF}" type="presParOf" srcId="{96AB917C-0D94-427B-AB6A-84B2CE1C1DE1}" destId="{2F7861EF-3067-4E71-BED2-16AD1D274296}" srcOrd="10" destOrd="0" presId="urn:microsoft.com/office/officeart/2005/8/layout/radial1"/>
    <dgm:cxn modelId="{CC16AAC0-B89A-4774-857B-A363CCCDDEE5}" type="presParOf" srcId="{96AB917C-0D94-427B-AB6A-84B2CE1C1DE1}" destId="{CE6B3346-91F9-444C-8283-6267DF6EBFFA}" srcOrd="11" destOrd="0" presId="urn:microsoft.com/office/officeart/2005/8/layout/radial1"/>
    <dgm:cxn modelId="{A827A432-11D2-4F0D-8433-D901F055B5F2}" type="presParOf" srcId="{CE6B3346-91F9-444C-8283-6267DF6EBFFA}" destId="{0E710CE6-5786-4FAE-861C-62B72292E670}" srcOrd="0" destOrd="0" presId="urn:microsoft.com/office/officeart/2005/8/layout/radial1"/>
    <dgm:cxn modelId="{02E6CF02-8624-47D0-9C58-8444DFED726C}" type="presParOf" srcId="{96AB917C-0D94-427B-AB6A-84B2CE1C1DE1}" destId="{7C40A9A3-2414-47F7-83DB-E1437DBA5EE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88712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r">
              <a:defRPr sz="1200"/>
            </a:lvl1pPr>
          </a:lstStyle>
          <a:p>
            <a:fld id="{5E34D198-C177-4B1F-8889-D86644322B42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3829"/>
            <a:ext cx="2914015" cy="488712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r">
              <a:defRPr sz="1200"/>
            </a:lvl1pPr>
          </a:lstStyle>
          <a:p>
            <a:fld id="{1A6CE744-5A30-472C-A5A9-D2D368B41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0" tIns="45924" rIns="91850" bIns="4592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9079" y="0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0" tIns="45924" rIns="91850" bIns="4592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465" y="4642763"/>
            <a:ext cx="5379720" cy="43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0" tIns="45924" rIns="91850" bIns="45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3829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0" tIns="45924" rIns="91850" bIns="4592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9079" y="9283829"/>
            <a:ext cx="291401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0" tIns="45924" rIns="91850" bIns="4592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887791-6CCB-4BE0-A894-4C9FFA862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5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mtClean="0"/>
              <a:t>Kort introduksjon</a:t>
            </a:r>
            <a:r>
              <a:rPr lang="nb-NO" baseline="0" smtClean="0"/>
              <a:t> om deg </a:t>
            </a:r>
            <a:r>
              <a:rPr lang="nb-NO" baseline="0" dirty="0" smtClean="0"/>
              <a:t>selv.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7791-6CCB-4BE0-A894-4C9FFA8621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20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Denne </a:t>
            </a:r>
            <a:r>
              <a:rPr lang="nb-NO" dirty="0" err="1" smtClean="0"/>
              <a:t>foileren</a:t>
            </a:r>
            <a:r>
              <a:rPr lang="nb-NO" baseline="0" dirty="0" smtClean="0"/>
              <a:t> er ikke oppdatert. Viser en bilde hvilke barnehager som gir samisk språkopplæring.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7791-6CCB-4BE0-A894-4C9FFA86219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2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 smtClean="0"/>
              <a:t>Maid galgá sámediggi</a:t>
            </a:r>
            <a:r>
              <a:rPr lang="se-NO" baseline="0" dirty="0" smtClean="0"/>
              <a:t> bargat?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7791-6CCB-4BE0-A894-4C9FFA8621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9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b-NO" smtClean="0"/>
              <a:t>Partier og fordeling:</a:t>
            </a:r>
          </a:p>
          <a:p>
            <a:pPr lvl="1"/>
            <a:r>
              <a:rPr lang="nb-NO" dirty="0" smtClean="0"/>
              <a:t>AP</a:t>
            </a:r>
            <a:r>
              <a:rPr lang="se-NO" dirty="0" smtClean="0"/>
              <a:t>: 9</a:t>
            </a:r>
          </a:p>
          <a:p>
            <a:pPr lvl="1"/>
            <a:r>
              <a:rPr lang="se-NO" dirty="0" smtClean="0"/>
              <a:t>Árja: 1</a:t>
            </a:r>
          </a:p>
          <a:p>
            <a:pPr lvl="1"/>
            <a:r>
              <a:rPr lang="se-NO" dirty="0" smtClean="0"/>
              <a:t>FRP: 1</a:t>
            </a:r>
          </a:p>
          <a:p>
            <a:pPr lvl="1"/>
            <a:r>
              <a:rPr lang="se-NO" dirty="0" smtClean="0"/>
              <a:t>H: 1</a:t>
            </a:r>
          </a:p>
          <a:p>
            <a:pPr lvl="1"/>
            <a:r>
              <a:rPr lang="se-NO" dirty="0" smtClean="0"/>
              <a:t>JSL: 1</a:t>
            </a:r>
          </a:p>
          <a:p>
            <a:pPr lvl="1"/>
            <a:r>
              <a:rPr lang="se-NO" dirty="0" smtClean="0"/>
              <a:t>FL: 1</a:t>
            </a:r>
          </a:p>
          <a:p>
            <a:pPr lvl="1"/>
            <a:r>
              <a:rPr lang="se-NO" dirty="0" smtClean="0"/>
              <a:t>Nordkalottfolket: 3</a:t>
            </a:r>
          </a:p>
          <a:p>
            <a:pPr lvl="1"/>
            <a:r>
              <a:rPr lang="se-NO" dirty="0" smtClean="0"/>
              <a:t>NSR: 16</a:t>
            </a:r>
          </a:p>
          <a:p>
            <a:pPr lvl="1"/>
            <a:r>
              <a:rPr lang="se-NO" dirty="0" smtClean="0"/>
              <a:t>NSR/SfP: 2</a:t>
            </a:r>
          </a:p>
          <a:p>
            <a:pPr lvl="1"/>
            <a:r>
              <a:rPr lang="se-NO" dirty="0" smtClean="0"/>
              <a:t>SfP: 1</a:t>
            </a:r>
          </a:p>
          <a:p>
            <a:pPr lvl="1"/>
            <a:r>
              <a:rPr lang="se-NO" dirty="0" smtClean="0"/>
              <a:t>SP: 2</a:t>
            </a:r>
          </a:p>
          <a:p>
            <a:pPr lvl="1"/>
            <a:r>
              <a:rPr lang="se-NO" dirty="0" smtClean="0"/>
              <a:t>ÅSG: 1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7791-6CCB-4BE0-A894-4C9FFA8621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4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latin typeface="Arial" charset="0"/>
                <a:cs typeface="Arial" charset="0"/>
              </a:rPr>
              <a:t>Sametingsrådets medlemmer er oppnevnt av presidenten, som leder rådet.</a:t>
            </a:r>
          </a:p>
          <a:p>
            <a:r>
              <a:rPr lang="nb-NO" dirty="0" smtClean="0">
                <a:latin typeface="Arial" charset="0"/>
                <a:cs typeface="Arial" charset="0"/>
              </a:rPr>
              <a:t>Sametingspresidenten er valgt av og blant flertallet i Sametingets plenum.</a:t>
            </a:r>
          </a:p>
          <a:p>
            <a:r>
              <a:rPr lang="nb-NO" dirty="0" smtClean="0">
                <a:latin typeface="Arial" charset="0"/>
                <a:cs typeface="Arial" charset="0"/>
              </a:rPr>
              <a:t>Sametingsrådet representerer den daglige ledelsen av Sametinget.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7791-6CCB-4BE0-A894-4C9FFA8621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1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latin typeface="Arial" charset="0"/>
                <a:cs typeface="Arial" charset="0"/>
              </a:rPr>
              <a:t>Består av fem medlemmer som velges av og blant representantene i plenum.</a:t>
            </a:r>
          </a:p>
          <a:p>
            <a:r>
              <a:rPr lang="nb-NO" dirty="0" smtClean="0">
                <a:latin typeface="Arial" charset="0"/>
                <a:cs typeface="Arial" charset="0"/>
              </a:rPr>
              <a:t>Utarbeider saksliste, innkaller til og leder Sametingets plenumsmøter. </a:t>
            </a:r>
          </a:p>
          <a:p>
            <a:r>
              <a:rPr lang="nb-NO" dirty="0" smtClean="0">
                <a:latin typeface="Arial" charset="0"/>
                <a:cs typeface="Arial" charset="0"/>
              </a:rPr>
              <a:t>Avgjør permisjonssøknader, fremmer innstillinger overfor plenum i spørsmål som omhandler Sametingets arbeidsorden og fatter nødvendig vedtak med hensyn til saksforberedelser for plenumsmøte.</a:t>
            </a:r>
          </a:p>
          <a:p>
            <a:r>
              <a:rPr lang="nb-NO" dirty="0" smtClean="0">
                <a:latin typeface="Arial" charset="0"/>
                <a:cs typeface="Arial" charset="0"/>
              </a:rPr>
              <a:t>Utpeker deltakere og representanter til parlamentariske møter og konferanser hvor Sametinget skal delta, samt sørger for utsendelse av sakspapirer etter de regler som Sametingets arbeidsorden fastsetter.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7791-6CCB-4BE0-A894-4C9FFA8621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5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495">
              <a:defRPr/>
            </a:pPr>
            <a:r>
              <a:rPr lang="nb-NO" dirty="0" smtClean="0">
                <a:latin typeface="Arial" charset="0"/>
                <a:cs typeface="Arial" charset="0"/>
              </a:rPr>
              <a:t>Alle Sametingets representanter er medlem av en av de tre fagkomiteene som behandler saker og gir innstilling til Sametinget i plenum.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7791-6CCB-4BE0-A894-4C9FFA8621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45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7791-6CCB-4BE0-A894-4C9FFA8621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98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Samiske barn har rett til sitt eget språk og sin egen kultur iht. nasjonale og internasjonale styringsdokumenter</a:t>
            </a:r>
          </a:p>
          <a:p>
            <a:endParaRPr lang="nb-NO" dirty="0" smtClean="0"/>
          </a:p>
          <a:p>
            <a:r>
              <a:rPr lang="nb-NO" dirty="0" smtClean="0"/>
              <a:t>Alle barn har i dag rett til barnehageplass </a:t>
            </a:r>
            <a:r>
              <a:rPr lang="nb-NO" dirty="0" err="1" smtClean="0"/>
              <a:t>jf</a:t>
            </a:r>
            <a:r>
              <a:rPr lang="nb-NO" dirty="0" smtClean="0"/>
              <a:t> barnehageloven § 12a</a:t>
            </a:r>
          </a:p>
          <a:p>
            <a:r>
              <a:rPr lang="nb-NO" dirty="0" smtClean="0"/>
              <a:t>Samiske barn har ikke individuell rett til samisk barnehagetilbud</a:t>
            </a:r>
          </a:p>
          <a:p>
            <a:endParaRPr lang="nb-NO" dirty="0" smtClean="0"/>
          </a:p>
          <a:p>
            <a:r>
              <a:rPr lang="nb-NO" dirty="0" smtClean="0"/>
              <a:t>I barnehager som har samisk barn utenfor samiske distrikt, har foreldre og barn rett til å forvente ar barnehagens personale  har kjennskap til  og vektlegger at også den samiske kulturen skal være en del av innholdet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7791-6CCB-4BE0-A894-4C9FFA86219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8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Denne </a:t>
            </a:r>
            <a:r>
              <a:rPr lang="nb-NO" dirty="0" err="1" smtClean="0"/>
              <a:t>foileren</a:t>
            </a:r>
            <a:r>
              <a:rPr lang="nb-NO" baseline="0" dirty="0" smtClean="0"/>
              <a:t> er ikke oppdatert. Gir en bilde av at samiske </a:t>
            </a:r>
            <a:r>
              <a:rPr lang="nb-NO" baseline="0" dirty="0" err="1" smtClean="0"/>
              <a:t>barneahger</a:t>
            </a:r>
            <a:r>
              <a:rPr lang="nb-NO" baseline="0" dirty="0" smtClean="0"/>
              <a:t>/ </a:t>
            </a:r>
            <a:r>
              <a:rPr lang="nb-NO" baseline="0" dirty="0" err="1" smtClean="0"/>
              <a:t>avd</a:t>
            </a:r>
            <a:r>
              <a:rPr lang="nb-NO" baseline="0" dirty="0" smtClean="0"/>
              <a:t> er spredt rundt hele Norge.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7791-6CCB-4BE0-A894-4C9FFA86219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2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561"/>
            <a:ext cx="91440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err="1" smtClean="0"/>
          </a:p>
        </p:txBody>
      </p:sp>
      <p:pic>
        <p:nvPicPr>
          <p:cNvPr id="8" name="Picture 20" descr="logo_farger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259676" cy="27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75175" y="6598853"/>
            <a:ext cx="3633329" cy="2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A7304D8-0E6B-AB44-867C-A70C105C931D}" type="datetime4">
              <a:rPr lang="nb-NO"/>
              <a:pPr>
                <a:defRPr/>
              </a:pPr>
              <a:t>13. mars 2020</a:t>
            </a:fld>
            <a:r>
              <a:rPr lang="en-US" dirty="0"/>
              <a:t> / Side </a:t>
            </a:r>
            <a:fld id="{34788B95-E92F-9F48-9B46-613DBFE5337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picture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9750" y="1916113"/>
            <a:ext cx="8064500" cy="4068762"/>
          </a:xfrm>
        </p:spPr>
        <p:txBody>
          <a:bodyPr/>
          <a:lstStyle/>
          <a:p>
            <a:endParaRPr lang="en-US"/>
          </a:p>
        </p:txBody>
      </p:sp>
      <p:cxnSp>
        <p:nvCxnSpPr>
          <p:cNvPr id="9" name="Rett linje 12"/>
          <p:cNvCxnSpPr/>
          <p:nvPr userDrawn="1"/>
        </p:nvCxnSpPr>
        <p:spPr>
          <a:xfrm>
            <a:off x="541817" y="512676"/>
            <a:ext cx="806036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8064" y="6571469"/>
            <a:ext cx="3633329" cy="2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A7304D8-0E6B-AB44-867C-A70C105C931D}" type="datetime4">
              <a:rPr lang="nb-NO"/>
              <a:pPr>
                <a:defRPr/>
              </a:pPr>
              <a:t>13. mars 2020</a:t>
            </a:fld>
            <a:r>
              <a:rPr lang="en-US" dirty="0"/>
              <a:t> / Side </a:t>
            </a:r>
            <a:fld id="{34788B95-E92F-9F48-9B46-613DBFE5337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246490"/>
            <a:ext cx="8064500" cy="215444"/>
          </a:xfrm>
          <a:noFill/>
        </p:spPr>
        <p:txBody>
          <a:bodyPr wrap="none">
            <a:normAutofit/>
          </a:bodyPr>
          <a:lstStyle>
            <a:lvl1pPr>
              <a:buNone/>
              <a:defRPr sz="12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supertitle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04030" y="908050"/>
            <a:ext cx="8100219" cy="5076825"/>
          </a:xfrm>
        </p:spPr>
        <p:txBody>
          <a:bodyPr/>
          <a:lstStyle/>
          <a:p>
            <a:endParaRPr lang="en-US"/>
          </a:p>
        </p:txBody>
      </p:sp>
      <p:cxnSp>
        <p:nvCxnSpPr>
          <p:cNvPr id="9" name="Rett linje 12"/>
          <p:cNvCxnSpPr/>
          <p:nvPr userDrawn="1"/>
        </p:nvCxnSpPr>
        <p:spPr>
          <a:xfrm>
            <a:off x="541817" y="512676"/>
            <a:ext cx="806036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12060" y="6571469"/>
            <a:ext cx="3633329" cy="2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A7304D8-0E6B-AB44-867C-A70C105C931D}" type="datetime4">
              <a:rPr lang="nb-NO"/>
              <a:pPr>
                <a:defRPr/>
              </a:pPr>
              <a:t>13. mars 2020</a:t>
            </a:fld>
            <a:r>
              <a:rPr lang="en-US" dirty="0"/>
              <a:t> / Side </a:t>
            </a:r>
            <a:fld id="{34788B95-E92F-9F48-9B46-613DBFE5337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246490"/>
            <a:ext cx="8064500" cy="215444"/>
          </a:xfrm>
          <a:noFill/>
        </p:spPr>
        <p:txBody>
          <a:bodyPr wrap="none">
            <a:normAutofit/>
          </a:bodyPr>
          <a:lstStyle>
            <a:lvl1pPr>
              <a:buNone/>
              <a:defRPr sz="12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supertitle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606425"/>
            <a:ext cx="8064500" cy="97155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Rett linje 12"/>
          <p:cNvCxnSpPr/>
          <p:nvPr userDrawn="1"/>
        </p:nvCxnSpPr>
        <p:spPr>
          <a:xfrm>
            <a:off x="541817" y="512676"/>
            <a:ext cx="806036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20072" y="6571469"/>
            <a:ext cx="3633329" cy="2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A7304D8-0E6B-AB44-867C-A70C105C931D}" type="datetime4">
              <a:rPr lang="nb-NO"/>
              <a:pPr>
                <a:defRPr/>
              </a:pPr>
              <a:t>13. mars 2020</a:t>
            </a:fld>
            <a:r>
              <a:rPr lang="en-US" dirty="0"/>
              <a:t> / Side </a:t>
            </a:r>
            <a:fld id="{34788B95-E92F-9F48-9B46-613DBFE5337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246490"/>
            <a:ext cx="8064500" cy="215444"/>
          </a:xfrm>
          <a:noFill/>
        </p:spPr>
        <p:txBody>
          <a:bodyPr wrap="none">
            <a:normAutofit/>
          </a:bodyPr>
          <a:lstStyle>
            <a:lvl1pPr>
              <a:buNone/>
              <a:defRPr sz="12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supertitle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84068" y="6571469"/>
            <a:ext cx="3633329" cy="2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A7304D8-0E6B-AB44-867C-A70C105C931D}" type="datetime4">
              <a:rPr lang="nb-NO"/>
              <a:pPr>
                <a:defRPr/>
              </a:pPr>
              <a:t>13. mars 2020</a:t>
            </a:fld>
            <a:r>
              <a:rPr lang="en-US" dirty="0"/>
              <a:t> / Side </a:t>
            </a:r>
            <a:fld id="{34788B95-E92F-9F48-9B46-613DBFE5337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cxnSp>
        <p:nvCxnSpPr>
          <p:cNvPr id="6" name="Rett linje 12"/>
          <p:cNvCxnSpPr/>
          <p:nvPr userDrawn="1"/>
        </p:nvCxnSpPr>
        <p:spPr>
          <a:xfrm>
            <a:off x="541817" y="512676"/>
            <a:ext cx="806036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246490"/>
            <a:ext cx="8064500" cy="215444"/>
          </a:xfrm>
          <a:noFill/>
        </p:spPr>
        <p:txBody>
          <a:bodyPr wrap="none">
            <a:normAutofit/>
          </a:bodyPr>
          <a:lstStyle>
            <a:lvl1pPr>
              <a:buNone/>
              <a:defRPr sz="12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supertitle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8064" y="6576562"/>
            <a:ext cx="3633329" cy="2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A7304D8-0E6B-AB44-867C-A70C105C931D}" type="datetime4">
              <a:rPr lang="nb-NO"/>
              <a:pPr>
                <a:defRPr/>
              </a:pPr>
              <a:t>13. mars 2020</a:t>
            </a:fld>
            <a:r>
              <a:rPr lang="en-US" dirty="0"/>
              <a:t> / Side </a:t>
            </a:r>
            <a:fld id="{34788B95-E92F-9F48-9B46-613DBFE5337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dirty="0" err="1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1580" y="1448780"/>
            <a:ext cx="7524750" cy="4032448"/>
          </a:xfrm>
        </p:spPr>
        <p:txBody>
          <a:bodyPr wrap="square" anchor="t" anchorCtr="0">
            <a:normAutofit/>
          </a:bodyPr>
          <a:lstStyle>
            <a:lvl1pPr marL="0" indent="914400" algn="l">
              <a:lnSpc>
                <a:spcPct val="100000"/>
              </a:lnSpc>
              <a:spcBef>
                <a:spcPts val="3600"/>
              </a:spcBef>
              <a:defRPr sz="3500" b="0" i="1" cap="none" baseline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This is a quote page that is suitable for a break in the presentation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 bwMode="auto">
          <a:xfrm flipH="1">
            <a:off x="4221" y="5697252"/>
            <a:ext cx="9144000" cy="1150318"/>
          </a:xfrm>
          <a:prstGeom prst="rtTriangle">
            <a:avLst/>
          </a:prstGeom>
          <a:solidFill>
            <a:schemeClr val="accent2">
              <a:alpha val="18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cs typeface="+mn-cs"/>
              </a:rPr>
              <a:t> </a:t>
            </a:r>
          </a:p>
        </p:txBody>
      </p:sp>
      <p:sp>
        <p:nvSpPr>
          <p:cNvPr id="8" name="Right Triangle 7"/>
          <p:cNvSpPr/>
          <p:nvPr userDrawn="1"/>
        </p:nvSpPr>
        <p:spPr bwMode="auto">
          <a:xfrm rot="10800000" flipH="1" flipV="1">
            <a:off x="-8249" y="6045185"/>
            <a:ext cx="9152248" cy="810322"/>
          </a:xfrm>
          <a:prstGeom prst="rtTriangle">
            <a:avLst/>
          </a:prstGeom>
          <a:solidFill>
            <a:schemeClr val="accent2">
              <a:alpha val="17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accent3"/>
              </a:solidFill>
              <a:cs typeface="+mn-cs"/>
            </a:endParaRPr>
          </a:p>
        </p:txBody>
      </p:sp>
      <p:pic>
        <p:nvPicPr>
          <p:cNvPr id="10" name="Picture 9" descr="quote_blu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11303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3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62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1580" y="1448780"/>
            <a:ext cx="7524750" cy="4032448"/>
          </a:xfrm>
        </p:spPr>
        <p:txBody>
          <a:bodyPr wrap="square" anchor="t" anchorCtr="0">
            <a:normAutofit/>
          </a:bodyPr>
          <a:lstStyle>
            <a:lvl1pPr marL="0" indent="914400" algn="l">
              <a:lnSpc>
                <a:spcPct val="100000"/>
              </a:lnSpc>
              <a:spcBef>
                <a:spcPts val="3600"/>
              </a:spcBef>
              <a:defRPr sz="3500" b="0" i="1" cap="none" baseline="0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This is a quote page that is suitable for a break in the presentation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 bwMode="auto">
          <a:xfrm flipH="1">
            <a:off x="4221" y="5697252"/>
            <a:ext cx="9144000" cy="1150318"/>
          </a:xfrm>
          <a:prstGeom prst="rtTriangle">
            <a:avLst/>
          </a:prstGeom>
          <a:solidFill>
            <a:schemeClr val="accent1">
              <a:alpha val="18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cs typeface="+mn-cs"/>
              </a:rPr>
              <a:t> </a:t>
            </a:r>
          </a:p>
        </p:txBody>
      </p:sp>
      <p:sp>
        <p:nvSpPr>
          <p:cNvPr id="8" name="Right Triangle 7"/>
          <p:cNvSpPr/>
          <p:nvPr userDrawn="1"/>
        </p:nvSpPr>
        <p:spPr bwMode="auto">
          <a:xfrm rot="10800000" flipH="1" flipV="1">
            <a:off x="-8249" y="6045185"/>
            <a:ext cx="9152248" cy="810322"/>
          </a:xfrm>
          <a:prstGeom prst="rtTriangle">
            <a:avLst/>
          </a:prstGeom>
          <a:solidFill>
            <a:schemeClr val="accent1">
              <a:alpha val="21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accent3"/>
              </a:solidFill>
              <a:cs typeface="+mn-cs"/>
            </a:endParaRPr>
          </a:p>
        </p:txBody>
      </p:sp>
      <p:pic>
        <p:nvPicPr>
          <p:cNvPr id="3" name="Picture 2" descr="quo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6" y="1124744"/>
            <a:ext cx="1130300" cy="77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0"/>
            <a:ext cx="9143999" cy="45544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Right Triangle 14"/>
          <p:cNvSpPr/>
          <p:nvPr userDrawn="1"/>
        </p:nvSpPr>
        <p:spPr bwMode="auto">
          <a:xfrm rot="10800000" flipH="1">
            <a:off x="1" y="4581128"/>
            <a:ext cx="8878690" cy="966788"/>
          </a:xfrm>
          <a:prstGeom prst="rtTriangle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16" name="Right Triangle 15"/>
          <p:cNvSpPr/>
          <p:nvPr userDrawn="1"/>
        </p:nvSpPr>
        <p:spPr bwMode="auto">
          <a:xfrm flipH="1" flipV="1">
            <a:off x="2565400" y="4581128"/>
            <a:ext cx="6578600" cy="681038"/>
          </a:xfrm>
          <a:prstGeom prst="rtTriangle">
            <a:avLst/>
          </a:prstGeom>
          <a:solidFill>
            <a:schemeClr val="bg1">
              <a:lumMod val="65000"/>
              <a:alpha val="28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11" name="Rett linje 12"/>
          <p:cNvCxnSpPr/>
          <p:nvPr userDrawn="1"/>
        </p:nvCxnSpPr>
        <p:spPr>
          <a:xfrm>
            <a:off x="543884" y="3362325"/>
            <a:ext cx="806036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916113"/>
            <a:ext cx="7973786" cy="1362075"/>
          </a:xfrm>
        </p:spPr>
        <p:txBody>
          <a:bodyPr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b="1" u="none" kern="120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Section divider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3425846"/>
            <a:ext cx="7973786" cy="1500187"/>
          </a:xfrm>
        </p:spPr>
        <p:txBody>
          <a:bodyPr anchor="t"/>
          <a:lstStyle>
            <a:lvl1pPr marL="0" indent="0">
              <a:buFont typeface="Arial" pitchFamily="34" charset="0"/>
              <a:buNone/>
              <a:defRPr sz="20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Rett linje 12"/>
          <p:cNvCxnSpPr/>
          <p:nvPr userDrawn="1"/>
        </p:nvCxnSpPr>
        <p:spPr>
          <a:xfrm>
            <a:off x="503548" y="3356992"/>
            <a:ext cx="806036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75175" y="6598853"/>
            <a:ext cx="3633329" cy="2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A7304D8-0E6B-AB44-867C-A70C105C931D}" type="datetime4">
              <a:rPr lang="nb-NO"/>
              <a:pPr>
                <a:defRPr/>
              </a:pPr>
              <a:t>13. mars 2020</a:t>
            </a:fld>
            <a:r>
              <a:rPr lang="en-US" dirty="0"/>
              <a:t> / Side </a:t>
            </a:r>
            <a:fld id="{34788B95-E92F-9F48-9B46-613DBFE5337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45544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Right Triangle 8"/>
          <p:cNvSpPr/>
          <p:nvPr userDrawn="1"/>
        </p:nvSpPr>
        <p:spPr bwMode="auto">
          <a:xfrm rot="10800000" flipH="1">
            <a:off x="1" y="4581128"/>
            <a:ext cx="8878690" cy="966788"/>
          </a:xfrm>
          <a:prstGeom prst="rtTriangle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11" name="Right Triangle 10"/>
          <p:cNvSpPr/>
          <p:nvPr userDrawn="1"/>
        </p:nvSpPr>
        <p:spPr bwMode="auto">
          <a:xfrm flipH="1" flipV="1">
            <a:off x="2565400" y="4581128"/>
            <a:ext cx="6578600" cy="681038"/>
          </a:xfrm>
          <a:prstGeom prst="rtTriangle">
            <a:avLst/>
          </a:prstGeom>
          <a:solidFill>
            <a:schemeClr val="bg1">
              <a:lumMod val="65000"/>
              <a:alpha val="28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543884" y="3362325"/>
            <a:ext cx="806036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916113"/>
            <a:ext cx="7973786" cy="1362075"/>
          </a:xfrm>
        </p:spPr>
        <p:txBody>
          <a:bodyPr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b="1" u="none" kern="120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Section divider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539750" y="3425846"/>
            <a:ext cx="7973786" cy="1500187"/>
          </a:xfrm>
        </p:spPr>
        <p:txBody>
          <a:bodyPr anchor="t"/>
          <a:lstStyle>
            <a:lvl1pPr marL="0" indent="0">
              <a:buFont typeface="Arial" pitchFamily="34" charset="0"/>
              <a:buNone/>
              <a:defRPr sz="20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7" name="Rett linje 12"/>
          <p:cNvCxnSpPr/>
          <p:nvPr userDrawn="1"/>
        </p:nvCxnSpPr>
        <p:spPr>
          <a:xfrm>
            <a:off x="503548" y="3356992"/>
            <a:ext cx="806036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75175" y="6598853"/>
            <a:ext cx="3633329" cy="2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A7304D8-0E6B-AB44-867C-A70C105C931D}" type="datetime4">
              <a:rPr lang="nb-NO"/>
              <a:pPr>
                <a:defRPr/>
              </a:pPr>
              <a:t>13. mars 2020</a:t>
            </a:fld>
            <a:r>
              <a:rPr lang="en-US" dirty="0"/>
              <a:t> / Side </a:t>
            </a:r>
            <a:fld id="{34788B95-E92F-9F48-9B46-613DBFE5337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623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ront3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41664"/>
          </a:xfrm>
          <a:prstGeom prst="rect">
            <a:avLst/>
          </a:prstGeom>
        </p:spPr>
      </p:pic>
      <p:sp>
        <p:nvSpPr>
          <p:cNvPr id="23" name="Right Triangle 22"/>
          <p:cNvSpPr/>
          <p:nvPr userDrawn="1"/>
        </p:nvSpPr>
        <p:spPr bwMode="auto">
          <a:xfrm flipH="1" flipV="1">
            <a:off x="1806575" y="4761148"/>
            <a:ext cx="7337425" cy="681037"/>
          </a:xfrm>
          <a:prstGeom prst="rtTriangle">
            <a:avLst/>
          </a:prstGeom>
          <a:solidFill>
            <a:schemeClr val="bg1">
              <a:lumMod val="65000"/>
              <a:alpha val="28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4" name="Picture 23" descr="logoISirkel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40668"/>
            <a:ext cx="1511300" cy="15113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6308267"/>
            <a:ext cx="9144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err="1" smtClean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5049180"/>
            <a:ext cx="8064500" cy="538609"/>
          </a:xfrm>
        </p:spPr>
        <p:txBody>
          <a:bodyPr wrap="square" anchor="b" anchorCtr="0">
            <a:spAutoFit/>
          </a:bodyPr>
          <a:lstStyle>
            <a:lvl1pPr>
              <a:defRPr sz="35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39750" y="5779420"/>
            <a:ext cx="8064500" cy="30777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000" i="1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962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455443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Right Triangle 8"/>
          <p:cNvSpPr/>
          <p:nvPr userDrawn="1"/>
        </p:nvSpPr>
        <p:spPr bwMode="auto">
          <a:xfrm rot="10800000" flipH="1">
            <a:off x="1" y="4581128"/>
            <a:ext cx="8878690" cy="966788"/>
          </a:xfrm>
          <a:prstGeom prst="rtTriangle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11" name="Right Triangle 10"/>
          <p:cNvSpPr/>
          <p:nvPr userDrawn="1"/>
        </p:nvSpPr>
        <p:spPr bwMode="auto">
          <a:xfrm flipH="1" flipV="1">
            <a:off x="2565400" y="4581128"/>
            <a:ext cx="6578600" cy="681038"/>
          </a:xfrm>
          <a:prstGeom prst="rtTriangle">
            <a:avLst/>
          </a:prstGeom>
          <a:solidFill>
            <a:schemeClr val="bg1">
              <a:lumMod val="65000"/>
              <a:alpha val="28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543884" y="3362325"/>
            <a:ext cx="806036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916113"/>
            <a:ext cx="7973786" cy="1362075"/>
          </a:xfrm>
        </p:spPr>
        <p:txBody>
          <a:bodyPr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b="1" u="none" kern="12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Section divider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539750" y="3425846"/>
            <a:ext cx="7973786" cy="1500187"/>
          </a:xfrm>
        </p:spPr>
        <p:txBody>
          <a:bodyPr anchor="t"/>
          <a:lstStyle>
            <a:lvl1pPr marL="0" indent="0">
              <a:buFont typeface="Arial" pitchFamily="34" charset="0"/>
              <a:buNone/>
              <a:defRPr sz="2000" i="1">
                <a:solidFill>
                  <a:schemeClr val="tx1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7" name="Rett linje 12"/>
          <p:cNvCxnSpPr/>
          <p:nvPr userDrawn="1"/>
        </p:nvCxnSpPr>
        <p:spPr>
          <a:xfrm>
            <a:off x="503548" y="3356992"/>
            <a:ext cx="806036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75175" y="6598853"/>
            <a:ext cx="3633329" cy="2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A7304D8-0E6B-AB44-867C-A70C105C931D}" type="datetime4">
              <a:rPr lang="nb-NO"/>
              <a:pPr>
                <a:defRPr/>
              </a:pPr>
              <a:t>13. mars 2020</a:t>
            </a:fld>
            <a:r>
              <a:rPr lang="en-US" dirty="0"/>
              <a:t> / Side </a:t>
            </a:r>
            <a:fld id="{34788B95-E92F-9F48-9B46-613DBFE5337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0165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455443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Right Triangle 8"/>
          <p:cNvSpPr/>
          <p:nvPr userDrawn="1"/>
        </p:nvSpPr>
        <p:spPr bwMode="auto">
          <a:xfrm rot="10800000" flipH="1">
            <a:off x="1" y="4581128"/>
            <a:ext cx="8878690" cy="966788"/>
          </a:xfrm>
          <a:prstGeom prst="rtTriangle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11" name="Right Triangle 10"/>
          <p:cNvSpPr/>
          <p:nvPr userDrawn="1"/>
        </p:nvSpPr>
        <p:spPr bwMode="auto">
          <a:xfrm flipH="1" flipV="1">
            <a:off x="2565400" y="4581128"/>
            <a:ext cx="6578600" cy="681038"/>
          </a:xfrm>
          <a:prstGeom prst="rtTriangle">
            <a:avLst/>
          </a:prstGeom>
          <a:solidFill>
            <a:schemeClr val="bg1">
              <a:lumMod val="65000"/>
              <a:alpha val="28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543884" y="3362325"/>
            <a:ext cx="806036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916113"/>
            <a:ext cx="7973786" cy="1362075"/>
          </a:xfrm>
        </p:spPr>
        <p:txBody>
          <a:bodyPr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200" b="1" u="none" kern="120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Section divider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539750" y="3425846"/>
            <a:ext cx="7973786" cy="1500187"/>
          </a:xfrm>
        </p:spPr>
        <p:txBody>
          <a:bodyPr anchor="t"/>
          <a:lstStyle>
            <a:lvl1pPr marL="0" indent="0">
              <a:buFont typeface="Arial" pitchFamily="34" charset="0"/>
              <a:buNone/>
              <a:defRPr sz="20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7" name="Rett linje 12"/>
          <p:cNvCxnSpPr/>
          <p:nvPr userDrawn="1"/>
        </p:nvCxnSpPr>
        <p:spPr>
          <a:xfrm>
            <a:off x="503548" y="3356992"/>
            <a:ext cx="806036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75175" y="6598853"/>
            <a:ext cx="3633329" cy="2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A7304D8-0E6B-AB44-867C-A70C105C931D}" type="datetime4">
              <a:rPr lang="nb-NO"/>
              <a:pPr>
                <a:defRPr/>
              </a:pPr>
              <a:t>13. mars 2020</a:t>
            </a:fld>
            <a:r>
              <a:rPr lang="en-US" dirty="0"/>
              <a:t> / Side </a:t>
            </a:r>
            <a:fld id="{34788B95-E92F-9F48-9B46-613DBFE5337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4B49-AC22-41BF-8AD9-AC3E030CEE5F}" type="datetimeFigureOut">
              <a:rPr lang="nb-NO" smtClean="0"/>
              <a:t>13.03.2020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1682B8-74F2-4183-AF8A-375542062C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5995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46470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4B49-AC22-41BF-8AD9-AC3E030CEE5F}" type="datetimeFigureOut">
              <a:rPr lang="nb-NO" smtClean="0"/>
              <a:t>13.03.2020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1682B8-74F2-4183-AF8A-375542062C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54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 descr="forsid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26" y="0"/>
            <a:ext cx="9232520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Triangle 8"/>
          <p:cNvSpPr/>
          <p:nvPr userDrawn="1"/>
        </p:nvSpPr>
        <p:spPr bwMode="auto">
          <a:xfrm rot="10800000" flipH="1">
            <a:off x="0" y="4257092"/>
            <a:ext cx="9144000" cy="966788"/>
          </a:xfrm>
          <a:prstGeom prst="rtTriangle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</a:t>
            </a:r>
            <a:endParaRPr lang="en-US" dirty="0">
              <a:cs typeface="+mn-cs"/>
            </a:endParaRPr>
          </a:p>
        </p:txBody>
      </p:sp>
      <p:sp>
        <p:nvSpPr>
          <p:cNvPr id="10" name="Right Triangle 9"/>
          <p:cNvSpPr/>
          <p:nvPr userDrawn="1"/>
        </p:nvSpPr>
        <p:spPr bwMode="auto">
          <a:xfrm flipH="1" flipV="1">
            <a:off x="1806575" y="4257092"/>
            <a:ext cx="7337425" cy="681037"/>
          </a:xfrm>
          <a:prstGeom prst="rtTriangle">
            <a:avLst/>
          </a:prstGeom>
          <a:solidFill>
            <a:schemeClr val="bg1">
              <a:lumMod val="65000"/>
              <a:alpha val="28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2" name="Picture 11" descr="logoISirkel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0668"/>
            <a:ext cx="1511300" cy="15113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6308267"/>
            <a:ext cx="9144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err="1" smtClean="0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4492654"/>
            <a:ext cx="8064500" cy="538609"/>
          </a:xfrm>
        </p:spPr>
        <p:txBody>
          <a:bodyPr wrap="square" anchor="b" anchorCtr="0">
            <a:spAutoFit/>
          </a:bodyPr>
          <a:lstStyle>
            <a:lvl1pPr>
              <a:defRPr sz="35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539750" y="5222894"/>
            <a:ext cx="8064500" cy="30777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000" i="1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32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 bwMode="auto">
          <a:xfrm rot="10800000" flipH="1">
            <a:off x="0" y="4761148"/>
            <a:ext cx="9144000" cy="966788"/>
          </a:xfrm>
          <a:prstGeom prst="rtTriangle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10" name="Right Triangle 9"/>
          <p:cNvSpPr/>
          <p:nvPr userDrawn="1"/>
        </p:nvSpPr>
        <p:spPr bwMode="auto">
          <a:xfrm flipH="1" flipV="1">
            <a:off x="1806575" y="4761148"/>
            <a:ext cx="7337425" cy="681037"/>
          </a:xfrm>
          <a:prstGeom prst="rtTriangle">
            <a:avLst/>
          </a:prstGeom>
          <a:solidFill>
            <a:schemeClr val="bg1">
              <a:lumMod val="65000"/>
              <a:alpha val="28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1" name="Picture 10" descr="front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-27385"/>
            <a:ext cx="9217024" cy="4779531"/>
          </a:xfrm>
          <a:prstGeom prst="rect">
            <a:avLst/>
          </a:prstGeom>
        </p:spPr>
      </p:pic>
      <p:pic>
        <p:nvPicPr>
          <p:cNvPr id="12" name="Picture 11" descr="logoISirkel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0668"/>
            <a:ext cx="1511300" cy="15113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6308267"/>
            <a:ext cx="9144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err="1" smtClean="0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5049180"/>
            <a:ext cx="8064500" cy="538609"/>
          </a:xfrm>
        </p:spPr>
        <p:txBody>
          <a:bodyPr wrap="square" anchor="b" anchorCtr="0">
            <a:spAutoFit/>
          </a:bodyPr>
          <a:lstStyle>
            <a:lvl1pPr>
              <a:defRPr sz="35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539750" y="5779420"/>
            <a:ext cx="8064500" cy="30777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000" i="1">
                <a:solidFill>
                  <a:schemeClr val="tx2">
                    <a:lumMod val="50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9143999" cy="45544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19" name="Rett linje 12"/>
          <p:cNvCxnSpPr/>
          <p:nvPr userDrawn="1"/>
        </p:nvCxnSpPr>
        <p:spPr>
          <a:xfrm>
            <a:off x="543884" y="3362325"/>
            <a:ext cx="806036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2734764"/>
            <a:ext cx="8064500" cy="538609"/>
          </a:xfrm>
        </p:spPr>
        <p:txBody>
          <a:bodyPr wrap="square" anchor="b" anchorCtr="0">
            <a:sp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39750" y="3465004"/>
            <a:ext cx="8064500" cy="307777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1" name="Rett linje 12"/>
          <p:cNvCxnSpPr/>
          <p:nvPr userDrawn="1"/>
        </p:nvCxnSpPr>
        <p:spPr>
          <a:xfrm>
            <a:off x="559518" y="3399693"/>
            <a:ext cx="806036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Triangle 10"/>
          <p:cNvSpPr/>
          <p:nvPr userDrawn="1"/>
        </p:nvSpPr>
        <p:spPr bwMode="auto">
          <a:xfrm rot="10800000" flipH="1">
            <a:off x="1" y="4581128"/>
            <a:ext cx="8878690" cy="966788"/>
          </a:xfrm>
          <a:prstGeom prst="rtTriangle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12" name="Right Triangle 11"/>
          <p:cNvSpPr/>
          <p:nvPr userDrawn="1"/>
        </p:nvSpPr>
        <p:spPr bwMode="auto">
          <a:xfrm flipH="1" flipV="1">
            <a:off x="2565400" y="4581128"/>
            <a:ext cx="6578600" cy="681038"/>
          </a:xfrm>
          <a:prstGeom prst="rtTriangle">
            <a:avLst/>
          </a:prstGeom>
          <a:solidFill>
            <a:schemeClr val="bg1">
              <a:lumMod val="65000"/>
              <a:alpha val="28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6194" y="6300470"/>
            <a:ext cx="9144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err="1" smtClean="0"/>
          </a:p>
        </p:txBody>
      </p:sp>
      <p:pic>
        <p:nvPicPr>
          <p:cNvPr id="4" name="Picture 3" descr="logoISirke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0668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16113"/>
            <a:ext cx="8064500" cy="40687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246490"/>
            <a:ext cx="8064500" cy="215444"/>
          </a:xfrm>
          <a:noFill/>
        </p:spPr>
        <p:txBody>
          <a:bodyPr wrap="none">
            <a:normAutofit/>
          </a:bodyPr>
          <a:lstStyle>
            <a:lvl1pPr>
              <a:buNone/>
              <a:defRPr sz="12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supertitle text styles</a:t>
            </a:r>
            <a:endParaRPr lang="en-US" dirty="0"/>
          </a:p>
        </p:txBody>
      </p:sp>
      <p:cxnSp>
        <p:nvCxnSpPr>
          <p:cNvPr id="10" name="Rett linje 12"/>
          <p:cNvCxnSpPr/>
          <p:nvPr userDrawn="1"/>
        </p:nvCxnSpPr>
        <p:spPr>
          <a:xfrm>
            <a:off x="541817" y="512676"/>
            <a:ext cx="806036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64088" y="6561348"/>
            <a:ext cx="3633329" cy="2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A7304D8-0E6B-AB44-867C-A70C105C931D}" type="datetime4">
              <a:rPr lang="nb-NO"/>
              <a:pPr>
                <a:defRPr/>
              </a:pPr>
              <a:t>13. mars 2020</a:t>
            </a:fld>
            <a:r>
              <a:rPr lang="en-US" dirty="0"/>
              <a:t> / Side </a:t>
            </a:r>
            <a:fld id="{34788B95-E92F-9F48-9B46-613DBFE5337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1916113"/>
            <a:ext cx="3924300" cy="396763"/>
          </a:xfrm>
        </p:spPr>
        <p:txBody>
          <a:bodyPr anchor="t"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Left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312876"/>
            <a:ext cx="3924300" cy="3671999"/>
          </a:xfrm>
        </p:spPr>
        <p:txBody>
          <a:bodyPr/>
          <a:lstStyle>
            <a:lvl1pPr marL="265113" indent="-265113">
              <a:buClr>
                <a:schemeClr val="accent1"/>
              </a:buClr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9950" y="1916113"/>
            <a:ext cx="3924300" cy="396763"/>
          </a:xfrm>
        </p:spPr>
        <p:txBody>
          <a:bodyPr anchor="t">
            <a:normAutofit/>
          </a:bodyPr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Right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9950" y="2312876"/>
            <a:ext cx="3924300" cy="3671999"/>
          </a:xfrm>
        </p:spPr>
        <p:txBody>
          <a:bodyPr/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49275"/>
            <a:ext cx="8064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14" name="Rett linje 12"/>
          <p:cNvCxnSpPr/>
          <p:nvPr userDrawn="1"/>
        </p:nvCxnSpPr>
        <p:spPr>
          <a:xfrm>
            <a:off x="541817" y="512676"/>
            <a:ext cx="806036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Grp="1" noChangeArrowheads="1"/>
          </p:cNvSpPr>
          <p:nvPr>
            <p:ph type="dt" sz="half" idx="14"/>
          </p:nvPr>
        </p:nvSpPr>
        <p:spPr bwMode="auto">
          <a:xfrm>
            <a:off x="5220072" y="6566793"/>
            <a:ext cx="3633329" cy="2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A7304D8-0E6B-AB44-867C-A70C105C931D}" type="datetime4">
              <a:rPr lang="nb-NO"/>
              <a:pPr>
                <a:defRPr/>
              </a:pPr>
              <a:t>13. mars 2020</a:t>
            </a:fld>
            <a:r>
              <a:rPr lang="en-US" dirty="0"/>
              <a:t> / Side </a:t>
            </a:r>
            <a:fld id="{34788B95-E92F-9F48-9B46-613DBFE5337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246490"/>
            <a:ext cx="8064500" cy="215444"/>
          </a:xfrm>
          <a:noFill/>
        </p:spPr>
        <p:txBody>
          <a:bodyPr wrap="none">
            <a:normAutofit/>
          </a:bodyPr>
          <a:lstStyle>
            <a:lvl1pPr>
              <a:buNone/>
              <a:defRPr sz="12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supertitle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916113"/>
            <a:ext cx="3924300" cy="406082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1" y="1916113"/>
            <a:ext cx="3924300" cy="406082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Rett linje 12"/>
          <p:cNvCxnSpPr/>
          <p:nvPr userDrawn="1"/>
        </p:nvCxnSpPr>
        <p:spPr>
          <a:xfrm>
            <a:off x="541817" y="512676"/>
            <a:ext cx="806036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Grp="1" noChangeArrowheads="1"/>
          </p:cNvSpPr>
          <p:nvPr>
            <p:ph type="dt" sz="half" idx="14"/>
          </p:nvPr>
        </p:nvSpPr>
        <p:spPr bwMode="auto">
          <a:xfrm>
            <a:off x="5328084" y="6571469"/>
            <a:ext cx="3633329" cy="2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A7304D8-0E6B-AB44-867C-A70C105C931D}" type="datetime4">
              <a:rPr lang="nb-NO"/>
              <a:pPr>
                <a:defRPr/>
              </a:pPr>
              <a:t>13. mars 2020</a:t>
            </a:fld>
            <a:r>
              <a:rPr lang="en-US" dirty="0"/>
              <a:t> / Side </a:t>
            </a:r>
            <a:fld id="{34788B95-E92F-9F48-9B46-613DBFE5337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246490"/>
            <a:ext cx="8064500" cy="215444"/>
          </a:xfrm>
          <a:noFill/>
        </p:spPr>
        <p:txBody>
          <a:bodyPr wrap="none">
            <a:normAutofit/>
          </a:bodyPr>
          <a:lstStyle>
            <a:lvl1pPr>
              <a:buNone/>
              <a:defRPr sz="12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supertitle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picture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9751" y="1916113"/>
            <a:ext cx="3924300" cy="342106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79951" y="1916114"/>
            <a:ext cx="3924299" cy="342106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Rett linje 12"/>
          <p:cNvCxnSpPr/>
          <p:nvPr userDrawn="1"/>
        </p:nvCxnSpPr>
        <p:spPr>
          <a:xfrm>
            <a:off x="541817" y="512676"/>
            <a:ext cx="806036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92080" y="6566793"/>
            <a:ext cx="3633329" cy="2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A7304D8-0E6B-AB44-867C-A70C105C931D}" type="datetime4">
              <a:rPr lang="nb-NO"/>
              <a:pPr>
                <a:defRPr/>
              </a:pPr>
              <a:t>13. mars 2020</a:t>
            </a:fld>
            <a:r>
              <a:rPr lang="en-US" dirty="0"/>
              <a:t> / Side </a:t>
            </a:r>
            <a:fld id="{34788B95-E92F-9F48-9B46-613DBFE5337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246490"/>
            <a:ext cx="8064500" cy="215444"/>
          </a:xfrm>
          <a:noFill/>
        </p:spPr>
        <p:txBody>
          <a:bodyPr wrap="none">
            <a:normAutofit/>
          </a:bodyPr>
          <a:lstStyle>
            <a:lvl1pPr>
              <a:buNone/>
              <a:defRPr sz="12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supertitle text styles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16113"/>
            <a:ext cx="80645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75175" y="6598853"/>
            <a:ext cx="3633329" cy="28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A7304D8-0E6B-AB44-867C-A70C105C931D}" type="datetime4">
              <a:rPr lang="nb-NO"/>
              <a:pPr>
                <a:defRPr/>
              </a:pPr>
              <a:t>13. mars 2020</a:t>
            </a:fld>
            <a:r>
              <a:rPr lang="en-US" dirty="0"/>
              <a:t> / Side </a:t>
            </a:r>
            <a:fld id="{34788B95-E92F-9F48-9B46-613DBFE5337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22" name="Rectangle 15"/>
          <p:cNvSpPr>
            <a:spLocks noChangeArrowheads="1"/>
          </p:cNvSpPr>
          <p:nvPr userDrawn="1"/>
        </p:nvSpPr>
        <p:spPr bwMode="auto">
          <a:xfrm>
            <a:off x="1" y="6494764"/>
            <a:ext cx="9144000" cy="831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 flipV="1">
            <a:off x="0" y="6522392"/>
            <a:ext cx="9144000" cy="3895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Right Triangle 18"/>
          <p:cNvSpPr>
            <a:spLocks noChangeArrowheads="1"/>
          </p:cNvSpPr>
          <p:nvPr/>
        </p:nvSpPr>
        <p:spPr bwMode="auto">
          <a:xfrm rot="10800000">
            <a:off x="0" y="0"/>
            <a:ext cx="9144000" cy="620688"/>
          </a:xfrm>
          <a:prstGeom prst="rtTriangle">
            <a:avLst/>
          </a:prstGeom>
          <a:solidFill>
            <a:schemeClr val="bg2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6" name="Right Triangle 19"/>
          <p:cNvSpPr>
            <a:spLocks noChangeArrowheads="1"/>
          </p:cNvSpPr>
          <p:nvPr/>
        </p:nvSpPr>
        <p:spPr bwMode="auto">
          <a:xfrm flipV="1">
            <a:off x="-1" y="-4"/>
            <a:ext cx="4572001" cy="548684"/>
          </a:xfrm>
          <a:prstGeom prst="rtTriangle">
            <a:avLst/>
          </a:prstGeom>
          <a:solidFill>
            <a:schemeClr val="bg2">
              <a:alpha val="27843"/>
            </a:schemeClr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608259" name="Rectangle 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539750" y="549275"/>
            <a:ext cx="8064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4" name="Picture 3" descr="logouSymbol.eps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9" y="6568346"/>
            <a:ext cx="766452" cy="261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8" r:id="rId2"/>
    <p:sldLayoutId id="2147483749" r:id="rId3"/>
    <p:sldLayoutId id="2147483750" r:id="rId4"/>
    <p:sldLayoutId id="2147483751" r:id="rId5"/>
    <p:sldLayoutId id="2147483714" r:id="rId6"/>
    <p:sldLayoutId id="2147483717" r:id="rId7"/>
    <p:sldLayoutId id="2147483716" r:id="rId8"/>
    <p:sldLayoutId id="2147483734" r:id="rId9"/>
    <p:sldLayoutId id="2147483732" r:id="rId10"/>
    <p:sldLayoutId id="2147483733" r:id="rId11"/>
    <p:sldLayoutId id="2147483718" r:id="rId12"/>
    <p:sldLayoutId id="2147483719" r:id="rId13"/>
    <p:sldLayoutId id="2147483740" r:id="rId14"/>
    <p:sldLayoutId id="2147483741" r:id="rId15"/>
    <p:sldLayoutId id="2147483742" r:id="rId16"/>
    <p:sldLayoutId id="2147483715" r:id="rId17"/>
    <p:sldLayoutId id="2147483726" r:id="rId18"/>
    <p:sldLayoutId id="2147483744" r:id="rId19"/>
    <p:sldLayoutId id="2147483745" r:id="rId20"/>
    <p:sldLayoutId id="2147483729" r:id="rId21"/>
    <p:sldLayoutId id="2147483752" r:id="rId22"/>
    <p:sldLayoutId id="2147483754" r:id="rId23"/>
    <p:sldLayoutId id="2147483755" r:id="rId2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>
              <a:lumMod val="50000"/>
            </a:schemeClr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Helvetica 65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Helvetica 65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Helvetica 65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Helvetica 65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Helvetica 65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Helvetica 65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Helvetica 65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Helvetica 65 Medium" pitchFamily="34" charset="0"/>
        </a:defRPr>
      </a:lvl9pPr>
    </p:titleStyle>
    <p:bodyStyle>
      <a:lvl1pPr marL="265113" indent="-265113" algn="l" rtl="0" eaLnBrk="1" fontAlgn="base" hangingPunct="1">
        <a:spcBef>
          <a:spcPts val="300"/>
        </a:spcBef>
        <a:spcAft>
          <a:spcPts val="300"/>
        </a:spcAft>
        <a:buClr>
          <a:schemeClr val="accent1"/>
        </a:buClr>
        <a:buChar char="•"/>
        <a:defRPr sz="1800">
          <a:solidFill>
            <a:srgbClr val="080808"/>
          </a:solidFill>
          <a:latin typeface="Arial"/>
          <a:ea typeface="+mn-ea"/>
          <a:cs typeface="Arial"/>
        </a:defRPr>
      </a:lvl1pPr>
      <a:lvl2pPr marL="542925" indent="-277813" algn="l" rtl="0" eaLnBrk="1" fontAlgn="base" hangingPunct="1">
        <a:spcBef>
          <a:spcPts val="400"/>
        </a:spcBef>
        <a:spcAft>
          <a:spcPts val="400"/>
        </a:spcAft>
        <a:buChar char="–"/>
        <a:defRPr sz="1800">
          <a:solidFill>
            <a:srgbClr val="080808"/>
          </a:solidFill>
          <a:latin typeface="Arial"/>
          <a:cs typeface="Arial"/>
        </a:defRPr>
      </a:lvl2pPr>
      <a:lvl3pPr marL="808038" indent="-265113" algn="l" rtl="0" eaLnBrk="1" fontAlgn="base" hangingPunct="1">
        <a:spcBef>
          <a:spcPts val="400"/>
        </a:spcBef>
        <a:spcAft>
          <a:spcPts val="400"/>
        </a:spcAft>
        <a:buChar char="•"/>
        <a:defRPr sz="1800">
          <a:solidFill>
            <a:srgbClr val="080808"/>
          </a:solidFill>
          <a:latin typeface="Arial"/>
          <a:cs typeface="Arial"/>
        </a:defRPr>
      </a:lvl3pPr>
      <a:lvl4pPr marL="1169988" indent="-276225" algn="l" rtl="0" eaLnBrk="1" fontAlgn="base" hangingPunct="1">
        <a:spcBef>
          <a:spcPts val="400"/>
        </a:spcBef>
        <a:spcAft>
          <a:spcPts val="400"/>
        </a:spcAft>
        <a:buChar char="–"/>
        <a:defRPr sz="1800">
          <a:solidFill>
            <a:srgbClr val="080808"/>
          </a:solidFill>
          <a:latin typeface="Arial"/>
          <a:cs typeface="Arial"/>
        </a:defRPr>
      </a:lvl4pPr>
      <a:lvl5pPr marL="1520825" indent="-266700" algn="l" rtl="0" eaLnBrk="1" fontAlgn="base" hangingPunct="1">
        <a:spcBef>
          <a:spcPts val="400"/>
        </a:spcBef>
        <a:spcAft>
          <a:spcPts val="400"/>
        </a:spcAft>
        <a:buChar char="»"/>
        <a:defRPr sz="1800">
          <a:solidFill>
            <a:srgbClr val="080808"/>
          </a:solidFill>
          <a:latin typeface="Arial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se-NO" dirty="0" err="1" smtClean="0"/>
              <a:t>ámediggi</a:t>
            </a:r>
            <a:r>
              <a:rPr lang="en-US" dirty="0" smtClean="0"/>
              <a:t> </a:t>
            </a:r>
            <a:r>
              <a:rPr lang="se-NO" dirty="0" smtClean="0"/>
              <a:t>– Sametinget </a:t>
            </a:r>
            <a:r>
              <a:rPr lang="en-US" dirty="0" smtClean="0"/>
              <a:t>2017-2021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 err="1" smtClean="0"/>
              <a:t>Samenes</a:t>
            </a:r>
            <a:r>
              <a:rPr lang="se-NO" dirty="0" smtClean="0"/>
              <a:t> </a:t>
            </a:r>
            <a:r>
              <a:rPr lang="se-NO" dirty="0" err="1" smtClean="0"/>
              <a:t>folkvalgte</a:t>
            </a:r>
            <a:r>
              <a:rPr lang="se-NO" dirty="0" smtClean="0"/>
              <a:t> </a:t>
            </a:r>
            <a:r>
              <a:rPr lang="se-NO" dirty="0" err="1" smtClean="0"/>
              <a:t>parlament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43" y="1776826"/>
            <a:ext cx="5735333" cy="3912725"/>
          </a:xfr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539750" y="456026"/>
            <a:ext cx="6347713" cy="1320800"/>
          </a:xfrm>
        </p:spPr>
        <p:txBody>
          <a:bodyPr/>
          <a:lstStyle/>
          <a:p>
            <a:r>
              <a:rPr lang="en-GB" dirty="0" err="1" smtClean="0"/>
              <a:t>Administrasjon</a:t>
            </a:r>
            <a:r>
              <a:rPr lang="en-GB" dirty="0" smtClean="0"/>
              <a:t/>
            </a:r>
            <a:br>
              <a:rPr lang="en-GB" dirty="0" smtClean="0"/>
            </a:b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A7304D8-0E6B-AB44-867C-A70C105C931D}" type="datetime4">
              <a:rPr lang="nb-NO" smtClean="0"/>
              <a:pPr>
                <a:defRPr/>
              </a:pPr>
              <a:t>13. mars 2020</a:t>
            </a:fld>
            <a:r>
              <a:rPr lang="en-US" smtClean="0"/>
              <a:t> / Side </a:t>
            </a:r>
            <a:fld id="{34788B95-E92F-9F48-9B46-613DBFE5337F}" type="slidenum">
              <a:rPr lang="en-US" smtClean="0"/>
              <a:pPr>
                <a:defRPr/>
              </a:pPr>
              <a:t>10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Oppvekst- og opplæringsavdelingen </a:t>
            </a:r>
            <a:r>
              <a:rPr lang="se-NO" dirty="0" smtClean="0"/>
              <a:t>(BOA)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A7304D8-0E6B-AB44-867C-A70C105C931D}" type="datetime4">
              <a:rPr lang="nb-NO" smtClean="0"/>
              <a:pPr>
                <a:defRPr/>
              </a:pPr>
              <a:t>13. mars 2020</a:t>
            </a:fld>
            <a:r>
              <a:rPr lang="en-US" smtClean="0"/>
              <a:t> / Side </a:t>
            </a:r>
            <a:fld id="{34788B95-E92F-9F48-9B46-613DBFE5337F}" type="slidenum">
              <a:rPr lang="en-US" smtClean="0"/>
              <a:pPr>
                <a:defRPr/>
              </a:pPr>
              <a:t>11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758465"/>
          </a:xfrm>
        </p:spPr>
        <p:txBody>
          <a:bodyPr/>
          <a:lstStyle/>
          <a:p>
            <a:r>
              <a:rPr lang="se-NO" dirty="0" smtClean="0"/>
              <a:t>BOA </a:t>
            </a:r>
            <a:r>
              <a:rPr lang="nb-NO" dirty="0" smtClean="0"/>
              <a:t>ledergruppe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123330"/>
            <a:ext cx="6858000" cy="3134470"/>
          </a:xfrm>
        </p:spPr>
        <p:txBody>
          <a:bodyPr/>
          <a:lstStyle/>
          <a:p>
            <a:endParaRPr lang="se-NO" dirty="0" smtClean="0"/>
          </a:p>
          <a:p>
            <a:pPr algn="l"/>
            <a:r>
              <a:rPr lang="nb-NO" dirty="0" smtClean="0"/>
              <a:t>Avdelingsdirektør</a:t>
            </a:r>
            <a:r>
              <a:rPr lang="se-NO" dirty="0" smtClean="0"/>
              <a:t>: Inger Eline Eira Buljo</a:t>
            </a:r>
          </a:p>
          <a:p>
            <a:pPr algn="l"/>
            <a:endParaRPr lang="se-NO" dirty="0" smtClean="0"/>
          </a:p>
          <a:p>
            <a:pPr algn="l"/>
            <a:r>
              <a:rPr lang="nb-NO" dirty="0" smtClean="0"/>
              <a:t>Fagledere</a:t>
            </a:r>
            <a:r>
              <a:rPr lang="se-NO" dirty="0" smtClean="0"/>
              <a:t>:</a:t>
            </a:r>
          </a:p>
          <a:p>
            <a:pPr marL="285750" indent="-285750" algn="l">
              <a:buFontTx/>
              <a:buChar char="-"/>
            </a:pPr>
            <a:r>
              <a:rPr lang="nb-NO" dirty="0" smtClean="0"/>
              <a:t>Barnehage</a:t>
            </a:r>
            <a:r>
              <a:rPr lang="se-NO" dirty="0" smtClean="0"/>
              <a:t> (MG): Marianne Helene Storjord</a:t>
            </a:r>
          </a:p>
          <a:p>
            <a:pPr marL="285750" indent="-285750" algn="l">
              <a:buFontTx/>
              <a:buChar char="-"/>
            </a:pPr>
            <a:r>
              <a:rPr lang="nb-NO" dirty="0" smtClean="0"/>
              <a:t>Grunnopplæring</a:t>
            </a:r>
            <a:r>
              <a:rPr lang="se-NO" dirty="0" smtClean="0"/>
              <a:t> (VO): Brita Oskal Eira</a:t>
            </a:r>
          </a:p>
          <a:p>
            <a:pPr marL="285750" indent="-285750" algn="l">
              <a:buFontTx/>
              <a:buChar char="-"/>
            </a:pPr>
            <a:r>
              <a:rPr lang="nb-NO" dirty="0" smtClean="0"/>
              <a:t>Høyere utdanning og forskning</a:t>
            </a:r>
            <a:r>
              <a:rPr lang="se-NO" dirty="0" smtClean="0"/>
              <a:t>(AOD): Ann Irene Sæter</a:t>
            </a:r>
            <a:endParaRPr lang="se-NO" dirty="0"/>
          </a:p>
          <a:p>
            <a:pPr algn="l"/>
            <a:r>
              <a:rPr lang="nb-NO" dirty="0"/>
              <a:t> </a:t>
            </a:r>
            <a:r>
              <a:rPr lang="se-NO" dirty="0" err="1" smtClean="0"/>
              <a:t>SáMOS</a:t>
            </a:r>
            <a:r>
              <a:rPr lang="se-NO" dirty="0" smtClean="0"/>
              <a:t> </a:t>
            </a:r>
            <a:r>
              <a:rPr lang="nb-NO" dirty="0" smtClean="0"/>
              <a:t>prosjektleder:</a:t>
            </a:r>
            <a:r>
              <a:rPr lang="se-NO" dirty="0" smtClean="0"/>
              <a:t> </a:t>
            </a:r>
            <a:r>
              <a:rPr lang="se-NO" dirty="0" err="1" smtClean="0"/>
              <a:t>Ol-Johan</a:t>
            </a:r>
            <a:r>
              <a:rPr lang="se-NO" dirty="0" smtClean="0"/>
              <a:t> Sikku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CFE2-CCD8-4B9F-9EC6-6E2C8BF77486}" type="datetime1">
              <a:rPr lang="nb-NO" smtClean="0"/>
              <a:t>13.03.2020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2B8-74F2-4183-AF8A-375542062C2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83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31540" y="1908399"/>
            <a:ext cx="7973786" cy="1362075"/>
          </a:xfrm>
        </p:spPr>
        <p:txBody>
          <a:bodyPr/>
          <a:lstStyle/>
          <a:p>
            <a:r>
              <a:rPr lang="nb-NO" dirty="0" smtClean="0"/>
              <a:t>Barnehageseksjonen på Sametinget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A7304D8-0E6B-AB44-867C-A70C105C931D}" type="datetime4">
              <a:rPr lang="nb-NO" smtClean="0"/>
              <a:pPr>
                <a:defRPr/>
              </a:pPr>
              <a:t>13. mars 2020</a:t>
            </a:fld>
            <a:r>
              <a:rPr lang="en-US" smtClean="0"/>
              <a:t> / Side </a:t>
            </a:r>
            <a:fld id="{34788B95-E92F-9F48-9B46-613DBFE5337F}" type="slidenum">
              <a:rPr lang="en-US" smtClean="0"/>
              <a:pPr>
                <a:defRPr/>
              </a:pPr>
              <a:t>13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59143"/>
            <a:ext cx="6858000" cy="973713"/>
          </a:xfrm>
        </p:spPr>
        <p:txBody>
          <a:bodyPr/>
          <a:lstStyle/>
          <a:p>
            <a:r>
              <a:rPr lang="nb-NO" dirty="0" smtClean="0"/>
              <a:t>Barnehageseksjonen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528900"/>
            <a:ext cx="7061200" cy="260824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 smtClean="0"/>
              <a:t>Fagleder:</a:t>
            </a:r>
            <a:r>
              <a:rPr lang="se-NO" b="1" dirty="0" smtClean="0"/>
              <a:t> </a:t>
            </a:r>
            <a:r>
              <a:rPr lang="nb-NO" b="1" dirty="0" smtClean="0"/>
              <a:t>Marianne Helene Storjord</a:t>
            </a:r>
            <a:r>
              <a:rPr lang="se-NO" b="1" dirty="0" smtClean="0"/>
              <a:t> - Kárášjohka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e-NO" b="1" dirty="0" smtClean="0"/>
              <a:t>Senior</a:t>
            </a:r>
            <a:r>
              <a:rPr lang="nb-NO" b="1" dirty="0" smtClean="0"/>
              <a:t>rådgiver Anne </a:t>
            </a:r>
            <a:r>
              <a:rPr lang="nb-NO" b="1" dirty="0"/>
              <a:t>Jannok </a:t>
            </a:r>
            <a:r>
              <a:rPr lang="nb-NO" b="1" dirty="0" smtClean="0"/>
              <a:t>Eira</a:t>
            </a:r>
            <a:r>
              <a:rPr lang="se-NO" b="1" dirty="0" smtClean="0"/>
              <a:t> - Kárášjohka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e-NO" b="1" dirty="0" err="1" smtClean="0"/>
              <a:t>Seniorr</a:t>
            </a:r>
            <a:r>
              <a:rPr lang="nb-NO" b="1" dirty="0" err="1" smtClean="0"/>
              <a:t>ådgiver</a:t>
            </a:r>
            <a:r>
              <a:rPr lang="se-NO" b="1" dirty="0" smtClean="0"/>
              <a:t> </a:t>
            </a:r>
            <a:r>
              <a:rPr lang="nb-NO" b="1" dirty="0" smtClean="0"/>
              <a:t>Anna Kristine Skum Hætta</a:t>
            </a:r>
            <a:r>
              <a:rPr lang="se-NO" b="1" dirty="0" smtClean="0"/>
              <a:t> - Guovdageaidnu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 smtClean="0"/>
              <a:t>Rådgiver</a:t>
            </a:r>
            <a:r>
              <a:rPr lang="se-NO" b="1" dirty="0" smtClean="0"/>
              <a:t> </a:t>
            </a:r>
            <a:r>
              <a:rPr lang="nb-NO" b="1" dirty="0" smtClean="0"/>
              <a:t>Ellen Janne Siri</a:t>
            </a:r>
            <a:r>
              <a:rPr lang="se-NO" b="1" dirty="0" smtClean="0"/>
              <a:t> – </a:t>
            </a:r>
            <a:r>
              <a:rPr lang="nb-NO" b="1" dirty="0" smtClean="0"/>
              <a:t>leder læremiddelsentralen i</a:t>
            </a:r>
            <a:r>
              <a:rPr lang="se-NO" b="1" dirty="0" smtClean="0"/>
              <a:t> </a:t>
            </a:r>
            <a:r>
              <a:rPr lang="se-NO" b="1" dirty="0" err="1" smtClean="0"/>
              <a:t>Guovdageai</a:t>
            </a:r>
            <a:r>
              <a:rPr lang="nb-NO" b="1" dirty="0" err="1" smtClean="0"/>
              <a:t>dnu</a:t>
            </a:r>
            <a:endParaRPr lang="se-NO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 smtClean="0"/>
              <a:t>Førstekonsulent</a:t>
            </a:r>
            <a:r>
              <a:rPr lang="se-NO" b="1" dirty="0" smtClean="0"/>
              <a:t> Kathrine Anti- Kárášjohka</a:t>
            </a:r>
          </a:p>
        </p:txBody>
      </p:sp>
    </p:spTree>
    <p:extLst>
      <p:ext uri="{BB962C8B-B14F-4D97-AF65-F5344CB8AC3E}">
        <p14:creationId xmlns:p14="http://schemas.microsoft.com/office/powerpoint/2010/main" val="31556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7461448" cy="1514549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Rammer for barnehagefeltets arbeid på Sametinget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Lover og konvensjoner</a:t>
            </a:r>
            <a:endParaRPr lang="se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Tildelinger fra Kunnskapsdepartementet</a:t>
            </a:r>
            <a:endParaRPr lang="se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Sametingets styringsdokumenter</a:t>
            </a:r>
            <a:r>
              <a:rPr lang="se-NO" dirty="0" smtClean="0"/>
              <a:t> –</a:t>
            </a:r>
            <a:r>
              <a:rPr lang="nb-NO" dirty="0" smtClean="0"/>
              <a:t>meldinger</a:t>
            </a:r>
            <a:r>
              <a:rPr lang="se-NO" dirty="0" smtClean="0"/>
              <a:t>, </a:t>
            </a:r>
            <a:r>
              <a:rPr lang="se-NO" dirty="0" err="1" smtClean="0"/>
              <a:t>bu</a:t>
            </a:r>
            <a:r>
              <a:rPr lang="nb-NO" dirty="0" err="1" smtClean="0"/>
              <a:t>dsjett</a:t>
            </a:r>
            <a:r>
              <a:rPr lang="nb-NO" dirty="0" smtClean="0"/>
              <a:t> </a:t>
            </a:r>
            <a:endParaRPr lang="se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Forventninger fra det samiske folket</a:t>
            </a:r>
            <a:endParaRPr lang="se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Nasjonale satsninger</a:t>
            </a:r>
            <a:endParaRPr lang="se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C4A3-C371-4F53-8D4E-8333C7F6F6FB}" type="datetime1">
              <a:rPr lang="nb-NO" smtClean="0"/>
              <a:t>13.03.2020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2B8-74F2-4183-AF8A-375542062C2E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3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29852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Sametingets barnehagepolitikk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663390"/>
            <a:ext cx="6858000" cy="259441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Sametingsmelding om samisk barnehagetilbud</a:t>
            </a:r>
            <a:endParaRPr lang="se-NO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Sametingets handlingsplan for samisk barnehagetilbud </a:t>
            </a:r>
            <a:r>
              <a:rPr lang="se-NO" dirty="0" smtClean="0"/>
              <a:t>2019-2023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1A1A-74C4-4CE1-9AAA-2ED04DD1244B}" type="datetime1">
              <a:rPr lang="nb-NO" smtClean="0"/>
              <a:t>13.03.2020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2B8-74F2-4183-AF8A-375542062C2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59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29852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Sametingets barnehagepolitikk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663390"/>
            <a:ext cx="6858000" cy="259441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Hovedmål</a:t>
            </a:r>
            <a:r>
              <a:rPr lang="se-NO" dirty="0" smtClean="0"/>
              <a:t>:</a:t>
            </a:r>
          </a:p>
          <a:p>
            <a:pPr algn="l"/>
            <a:r>
              <a:rPr lang="nb-NO" dirty="0" smtClean="0"/>
              <a:t>Sikre at samiske barn møter et oppveksttilbud som tar utgangspunkt i, og videreformidler, bevarer og utvikler samiske språk, kultur og samfunnsliv.</a:t>
            </a:r>
            <a:endParaRPr lang="se-NO" dirty="0" smtClean="0"/>
          </a:p>
          <a:p>
            <a:pPr algn="l"/>
            <a:endParaRPr lang="se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 smtClean="0"/>
              <a:t>Det samiske barnet i sentrum.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1A1A-74C4-4CE1-9AAA-2ED04DD1244B}" type="datetime1">
              <a:rPr lang="nb-NO" smtClean="0"/>
              <a:t>13.03.2020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2B8-74F2-4183-AF8A-375542062C2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18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614449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Styringsdokumenter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1979314"/>
            <a:ext cx="6858000" cy="32784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Barnehageloven</a:t>
            </a:r>
            <a:endParaRPr lang="se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Rammeplan for barnehagen</a:t>
            </a:r>
            <a:r>
              <a:rPr lang="se-NO" dirty="0" smtClean="0"/>
              <a:t>(2017)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e-NO" dirty="0" err="1" smtClean="0"/>
              <a:t>Kompetanse</a:t>
            </a:r>
            <a:r>
              <a:rPr lang="se-NO" dirty="0" smtClean="0"/>
              <a:t> </a:t>
            </a:r>
            <a:r>
              <a:rPr lang="se-NO" dirty="0" err="1" smtClean="0"/>
              <a:t>for</a:t>
            </a:r>
            <a:r>
              <a:rPr lang="se-NO" dirty="0" smtClean="0"/>
              <a:t> </a:t>
            </a:r>
            <a:r>
              <a:rPr lang="se-NO" dirty="0" err="1" smtClean="0"/>
              <a:t>fremtidens</a:t>
            </a:r>
            <a:r>
              <a:rPr lang="se-NO" dirty="0" smtClean="0"/>
              <a:t> </a:t>
            </a:r>
            <a:r>
              <a:rPr lang="se-NO" dirty="0" err="1" smtClean="0"/>
              <a:t>barnehage</a:t>
            </a:r>
            <a:endParaRPr lang="se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e-NO" dirty="0" smtClean="0"/>
              <a:t>N</a:t>
            </a:r>
            <a:r>
              <a:rPr lang="nb-NO" dirty="0" smtClean="0"/>
              <a:t>OU</a:t>
            </a:r>
            <a:r>
              <a:rPr lang="se-NO" dirty="0" smtClean="0"/>
              <a:t> </a:t>
            </a:r>
            <a:r>
              <a:rPr lang="se-NO" dirty="0"/>
              <a:t>2016:18 </a:t>
            </a:r>
            <a:r>
              <a:rPr lang="nb-NO" dirty="0" smtClean="0"/>
              <a:t>Hjertespråk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C827-3CDE-4EAB-859D-3D2C5992956B}" type="datetime1">
              <a:rPr lang="nb-NO" smtClean="0"/>
              <a:t>13.03.2020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82B8-74F2-4183-AF8A-375542062C2E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48343" y="836712"/>
            <a:ext cx="6646184" cy="996781"/>
          </a:xfrm>
        </p:spPr>
        <p:txBody>
          <a:bodyPr/>
          <a:lstStyle/>
          <a:p>
            <a:pPr algn="ctr"/>
            <a:r>
              <a:rPr lang="nb-NO" sz="2586" dirty="0" smtClean="0"/>
              <a:t>Samiske barns rettigheter</a:t>
            </a:r>
            <a:r>
              <a:rPr lang="se-NO" sz="2586" dirty="0" smtClean="0"/>
              <a:t/>
            </a:r>
            <a:br>
              <a:rPr lang="se-NO" sz="2586" dirty="0" smtClean="0"/>
            </a:br>
            <a:endParaRPr lang="nb-NO" sz="2586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007383"/>
              </p:ext>
            </p:extLst>
          </p:nvPr>
        </p:nvGraphicFramePr>
        <p:xfrm>
          <a:off x="1248343" y="2240868"/>
          <a:ext cx="6646184" cy="282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4724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e-NO" dirty="0" err="1" smtClean="0"/>
              <a:t>Sametingets</a:t>
            </a:r>
            <a:r>
              <a:rPr lang="se-NO" dirty="0" smtClean="0"/>
              <a:t> </a:t>
            </a:r>
            <a:r>
              <a:rPr lang="se-NO" dirty="0" err="1" smtClean="0"/>
              <a:t>organisering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dirty="0" err="1" smtClean="0">
                <a:latin typeface="Georgia" pitchFamily="18" charset="0"/>
                <a:cs typeface="Arial" charset="0"/>
              </a:rPr>
              <a:t>Politikk</a:t>
            </a:r>
            <a:r>
              <a:rPr lang="se-NO" dirty="0" smtClean="0">
                <a:latin typeface="Georgia" pitchFamily="18" charset="0"/>
                <a:cs typeface="Arial" charset="0"/>
              </a:rPr>
              <a:t> </a:t>
            </a:r>
            <a:r>
              <a:rPr lang="se-NO" dirty="0" err="1" smtClean="0">
                <a:latin typeface="Georgia" pitchFamily="18" charset="0"/>
                <a:cs typeface="Arial" charset="0"/>
              </a:rPr>
              <a:t>og</a:t>
            </a:r>
            <a:r>
              <a:rPr lang="se-NO" dirty="0" smtClean="0">
                <a:latin typeface="Georgia" pitchFamily="18" charset="0"/>
                <a:cs typeface="Arial" charset="0"/>
              </a:rPr>
              <a:t> </a:t>
            </a:r>
            <a:r>
              <a:rPr lang="se-NO" dirty="0" err="1" smtClean="0">
                <a:latin typeface="Georgia" pitchFamily="18" charset="0"/>
                <a:cs typeface="Arial" charset="0"/>
              </a:rPr>
              <a:t>forvaltning</a:t>
            </a:r>
            <a:endParaRPr lang="en-US" dirty="0">
              <a:latin typeface="Georgia" pitchFamily="18" charset="0"/>
              <a:cs typeface="Arial" charset="0"/>
            </a:endParaRP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A7304D8-0E6B-AB44-867C-A70C105C931D}" type="datetime4">
              <a:rPr lang="nb-NO" smtClean="0"/>
              <a:pPr>
                <a:defRPr/>
              </a:pPr>
              <a:t>13. mars 2020</a:t>
            </a:fld>
            <a:r>
              <a:rPr lang="en-US" smtClean="0"/>
              <a:t> / Side </a:t>
            </a:r>
            <a:fld id="{34788B95-E92F-9F48-9B46-613DBFE5337F}" type="slidenum">
              <a:rPr lang="en-US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"/>
            <a:ext cx="914400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rnehager med samisk tilbu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947" y="1664804"/>
            <a:ext cx="4752528" cy="510833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3001" y="822627"/>
            <a:ext cx="13856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112060" y="4869160"/>
            <a:ext cx="5184576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Kart 1: Kommuner som </a:t>
            </a:r>
            <a:r>
              <a:rPr lang="se-NO" sz="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2012 </a:t>
            </a:r>
            <a:r>
              <a:rPr lang="nb-NO" sz="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 samiske barnehager og norske barnehager med samisk avdeling.</a:t>
            </a:r>
            <a:endParaRPr lang="nb-NO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79947" y="9479734"/>
            <a:ext cx="268246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Kart 2: Kommuner som </a:t>
            </a:r>
            <a:r>
              <a:rPr lang="se-NO" sz="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2012 </a:t>
            </a:r>
            <a:r>
              <a:rPr lang="nb-NO" sz="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 norske barnehager med samisk språkopplæring.</a:t>
            </a:r>
            <a:endParaRPr lang="se-NO" sz="9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e-NO" sz="9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 samene er et urfolk i fire la</a:t>
            </a:r>
            <a:r>
              <a:rPr lang="nb-NO" sz="600"/>
              <a:t> </a:t>
            </a:r>
            <a:endParaRPr lang="nb-NO">
              <a:latin typeface="Arial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287042" y="1010816"/>
            <a:ext cx="6984776" cy="307777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nb-NO" sz="2000" dirty="0" smtClean="0">
                <a:solidFill>
                  <a:srgbClr val="333333"/>
                </a:solidFill>
                <a:cs typeface="Arial" pitchFamily="34" charset="0"/>
              </a:rPr>
              <a:t>Samiske barnehager og samiske avdelinger-kommunikasjon</a:t>
            </a:r>
          </a:p>
        </p:txBody>
      </p:sp>
    </p:spTree>
    <p:extLst>
      <p:ext uri="{BB962C8B-B14F-4D97-AF65-F5344CB8AC3E}">
        <p14:creationId xmlns:p14="http://schemas.microsoft.com/office/powerpoint/2010/main" val="35702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nehager der det er samisk språkopplæ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706" y="1214754"/>
            <a:ext cx="5616624" cy="4632267"/>
          </a:xfrm>
          <a:prstGeom prst="rect">
            <a:avLst/>
          </a:prstGeom>
          <a:noFill/>
        </p:spPr>
      </p:pic>
      <p:sp>
        <p:nvSpPr>
          <p:cNvPr id="3" name="TekstSylinder 2"/>
          <p:cNvSpPr txBox="1"/>
          <p:nvPr/>
        </p:nvSpPr>
        <p:spPr>
          <a:xfrm>
            <a:off x="503548" y="537646"/>
            <a:ext cx="7884876" cy="677108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nb-NO" sz="2000" dirty="0" smtClean="0">
                <a:solidFill>
                  <a:srgbClr val="333333"/>
                </a:solidFill>
                <a:cs typeface="Arial" pitchFamily="34" charset="0"/>
              </a:rPr>
              <a:t>Samisk språkopplæring i barnehager</a:t>
            </a:r>
            <a:r>
              <a:rPr lang="se-NO" sz="2000" dirty="0" smtClean="0">
                <a:solidFill>
                  <a:srgbClr val="333333"/>
                </a:solidFill>
                <a:cs typeface="Arial" pitchFamily="34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nb-NO" sz="2000" dirty="0" smtClean="0">
                <a:solidFill>
                  <a:srgbClr val="333333"/>
                </a:solidFill>
                <a:cs typeface="Arial" pitchFamily="34" charset="0"/>
              </a:rPr>
              <a:t>Enkelt barn/ liten gruppe</a:t>
            </a:r>
            <a:r>
              <a:rPr lang="se-NO" sz="2000" dirty="0" smtClean="0">
                <a:solidFill>
                  <a:srgbClr val="333333"/>
                </a:solidFill>
                <a:cs typeface="Arial" pitchFamily="34" charset="0"/>
              </a:rPr>
              <a:t>- </a:t>
            </a:r>
            <a:r>
              <a:rPr lang="nb-NO" sz="2000" dirty="0" smtClean="0">
                <a:solidFill>
                  <a:srgbClr val="333333"/>
                </a:solidFill>
                <a:cs typeface="Arial" pitchFamily="34" charset="0"/>
              </a:rPr>
              <a:t>veiledning</a:t>
            </a:r>
          </a:p>
        </p:txBody>
      </p:sp>
    </p:spTree>
    <p:extLst>
      <p:ext uri="{BB962C8B-B14F-4D97-AF65-F5344CB8AC3E}">
        <p14:creationId xmlns:p14="http://schemas.microsoft.com/office/powerpoint/2010/main" val="35983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39750" y="1424450"/>
            <a:ext cx="8064500" cy="4884870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se-NO" b="1" dirty="0" smtClean="0"/>
              <a:t>Máhttodepartemeanta - </a:t>
            </a:r>
            <a:r>
              <a:rPr lang="se-NO" b="1" dirty="0" err="1" smtClean="0"/>
              <a:t>Kunnskapsdepartementet</a:t>
            </a:r>
            <a:endParaRPr lang="se-NO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se-NO" b="1" dirty="0" smtClean="0"/>
              <a:t>Oahpahusdirektoráhtta - </a:t>
            </a:r>
            <a:r>
              <a:rPr lang="se-NO" b="1" dirty="0" err="1" smtClean="0"/>
              <a:t>Utdanningsdirektoratet</a:t>
            </a:r>
            <a:endParaRPr lang="se-NO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se-NO" b="1" dirty="0" smtClean="0"/>
              <a:t>F</a:t>
            </a:r>
            <a:r>
              <a:rPr lang="nb-NO" b="1" dirty="0" err="1" smtClean="0"/>
              <a:t>ylk</a:t>
            </a:r>
            <a:r>
              <a:rPr lang="se-NO" b="1" dirty="0" smtClean="0"/>
              <a:t>k</a:t>
            </a:r>
            <a:r>
              <a:rPr lang="nb-NO" b="1" dirty="0" smtClean="0"/>
              <a:t>am</a:t>
            </a:r>
            <a:r>
              <a:rPr lang="se-NO" b="1" dirty="0" err="1" smtClean="0"/>
              <a:t>ánnit</a:t>
            </a:r>
            <a:r>
              <a:rPr lang="se-NO" b="1" dirty="0" smtClean="0"/>
              <a:t> - F</a:t>
            </a:r>
            <a:r>
              <a:rPr lang="nb-NO" b="1" dirty="0" err="1" smtClean="0"/>
              <a:t>ylkesmenn</a:t>
            </a:r>
            <a:endParaRPr lang="se-NO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se-NO" b="1" dirty="0" smtClean="0"/>
              <a:t>Suohkanat / mánáidgárdeeaiggádat</a:t>
            </a:r>
            <a:r>
              <a:rPr lang="nb-NO" b="1" dirty="0" smtClean="0"/>
              <a:t> – kommuner/ barnehageeiere</a:t>
            </a:r>
            <a:endParaRPr lang="se-NO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se-NO" b="1" dirty="0" smtClean="0"/>
              <a:t>Allaskuvllat/ Universitehtat</a:t>
            </a:r>
            <a:r>
              <a:rPr lang="nb-NO" b="1" dirty="0" smtClean="0"/>
              <a:t> – UH sektoren</a:t>
            </a:r>
            <a:endParaRPr lang="se-NO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se-NO" b="1" dirty="0" smtClean="0"/>
              <a:t>FUB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e-NO" b="1" dirty="0" smtClean="0"/>
              <a:t>Sámedikkit Ruoŧas ja Suomas</a:t>
            </a:r>
            <a:r>
              <a:rPr lang="nb-NO" b="1" dirty="0" smtClean="0"/>
              <a:t> – Sametingene på svensk og finsk side</a:t>
            </a:r>
            <a:endParaRPr lang="se-NO" b="1" dirty="0" smtClean="0"/>
          </a:p>
          <a:p>
            <a:pPr lvl="8"/>
            <a:endParaRPr lang="se-NO" b="1" dirty="0" smtClean="0"/>
          </a:p>
          <a:p>
            <a:pPr lvl="8"/>
            <a:endParaRPr lang="se-NO" b="1" dirty="0" smtClean="0"/>
          </a:p>
          <a:p>
            <a:pPr lvl="8"/>
            <a:endParaRPr lang="nb-NO" b="1" dirty="0" smtClean="0"/>
          </a:p>
          <a:p>
            <a:endParaRPr lang="nb-NO" b="1" dirty="0" smtClean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Samarbeidspartere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A7304D8-0E6B-AB44-867C-A70C105C931D}" type="datetime4">
              <a:rPr lang="nb-NO" smtClean="0"/>
              <a:pPr>
                <a:defRPr/>
              </a:pPr>
              <a:t>13. mars 2020</a:t>
            </a:fld>
            <a:r>
              <a:rPr lang="en-US" smtClean="0"/>
              <a:t> / Side </a:t>
            </a:r>
            <a:fld id="{34788B95-E92F-9F48-9B46-613DBFE5337F}" type="slidenum">
              <a:rPr lang="en-US" smtClean="0"/>
              <a:pPr>
                <a:defRPr/>
              </a:pPr>
              <a:t>22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39750" y="2006705"/>
            <a:ext cx="8064500" cy="4068762"/>
          </a:xfrm>
        </p:spPr>
        <p:txBody>
          <a:bodyPr/>
          <a:lstStyle/>
          <a:p>
            <a:r>
              <a:rPr lang="nb-NO" dirty="0" smtClean="0"/>
              <a:t>Seminarer</a:t>
            </a:r>
            <a:endParaRPr lang="se-NO" dirty="0" smtClean="0"/>
          </a:p>
          <a:p>
            <a:r>
              <a:rPr lang="nb-NO" dirty="0" smtClean="0"/>
              <a:t>Barnehagebesøk</a:t>
            </a:r>
            <a:endParaRPr lang="se-NO" dirty="0" smtClean="0"/>
          </a:p>
          <a:p>
            <a:r>
              <a:rPr lang="nb-NO" dirty="0" smtClean="0"/>
              <a:t>Veiledning</a:t>
            </a:r>
            <a:endParaRPr lang="se-NO" dirty="0" smtClean="0"/>
          </a:p>
          <a:p>
            <a:r>
              <a:rPr lang="nb-NO" dirty="0" smtClean="0"/>
              <a:t>Informasjon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Samarbeid med barnehager 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A7304D8-0E6B-AB44-867C-A70C105C931D}" type="datetime4">
              <a:rPr lang="nb-NO" smtClean="0"/>
              <a:pPr>
                <a:defRPr/>
              </a:pPr>
              <a:t>13. mars 2020</a:t>
            </a:fld>
            <a:r>
              <a:rPr lang="en-US" smtClean="0"/>
              <a:t> / Side </a:t>
            </a:r>
            <a:fld id="{34788B95-E92F-9F48-9B46-613DBFE5337F}" type="slidenum">
              <a:rPr lang="en-US" smtClean="0"/>
              <a:pPr>
                <a:defRPr/>
              </a:pPr>
              <a:t>23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772816"/>
            <a:ext cx="2511770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e-NO" dirty="0" smtClean="0">
                <a:latin typeface="Comic Sans MS" panose="030F0702030302020204" pitchFamily="66" charset="0"/>
              </a:rPr>
              <a:t>Oahpponeavvoguovddáš</a:t>
            </a:r>
            <a:r>
              <a:rPr lang="nb-NO" dirty="0" smtClean="0">
                <a:latin typeface="Comic Sans MS" panose="030F0702030302020204" pitchFamily="66" charset="0"/>
              </a:rPr>
              <a:t>-</a:t>
            </a:r>
            <a:br>
              <a:rPr lang="nb-NO" dirty="0" smtClean="0">
                <a:latin typeface="Comic Sans MS" panose="030F0702030302020204" pitchFamily="66" charset="0"/>
              </a:rPr>
            </a:br>
            <a:r>
              <a:rPr lang="nb-NO" dirty="0" smtClean="0">
                <a:latin typeface="Comic Sans MS" panose="030F0702030302020204" pitchFamily="66" charset="0"/>
              </a:rPr>
              <a:t>Læremiddelsentralen</a:t>
            </a:r>
            <a:endParaRPr lang="nb-NO" dirty="0"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2000" dirty="0">
                <a:latin typeface="Comic Sans MS" panose="030F0702030302020204" pitchFamily="66" charset="0"/>
              </a:rPr>
              <a:t>Bidra til innovativ og effektiv utvikling av samiske </a:t>
            </a:r>
            <a:r>
              <a:rPr lang="nb-NO" sz="2000" dirty="0" smtClean="0">
                <a:latin typeface="Comic Sans MS" panose="030F0702030302020204" pitchFamily="66" charset="0"/>
              </a:rPr>
              <a:t>læremidler </a:t>
            </a:r>
          </a:p>
          <a:p>
            <a:pPr marL="0" indent="0">
              <a:buNone/>
            </a:pPr>
            <a:endParaRPr lang="nb-NO" sz="2000" dirty="0">
              <a:latin typeface="Comic Sans MS" panose="030F0702030302020204" pitchFamily="66" charset="0"/>
            </a:endParaRPr>
          </a:p>
          <a:p>
            <a:r>
              <a:rPr lang="nb-NO" sz="2000" dirty="0" smtClean="0">
                <a:latin typeface="Comic Sans MS" panose="030F0702030302020204" pitchFamily="66" charset="0"/>
              </a:rPr>
              <a:t>Utlån av bøker, spill, cd, videoer og annet materiell til skole og barnehager</a:t>
            </a:r>
          </a:p>
          <a:p>
            <a:pPr marL="0" indent="0">
              <a:buNone/>
            </a:pPr>
            <a:endParaRPr lang="nb-NO" sz="2000" dirty="0" smtClean="0">
              <a:latin typeface="Comic Sans MS" panose="030F0702030302020204" pitchFamily="66" charset="0"/>
            </a:endParaRPr>
          </a:p>
          <a:p>
            <a:r>
              <a:rPr lang="nb-NO" sz="2000" dirty="0" smtClean="0">
                <a:latin typeface="Comic Sans MS" panose="030F0702030302020204" pitchFamily="66" charset="0"/>
              </a:rPr>
              <a:t>Ovttas.no</a:t>
            </a:r>
          </a:p>
          <a:p>
            <a:pPr marL="0" indent="0">
              <a:buNone/>
            </a:pPr>
            <a:endParaRPr lang="nb-NO" sz="2000" dirty="0" smtClean="0">
              <a:latin typeface="Comic Sans MS" panose="030F0702030302020204" pitchFamily="66" charset="0"/>
            </a:endParaRPr>
          </a:p>
          <a:p>
            <a:r>
              <a:rPr lang="nb-NO" sz="2000" dirty="0" smtClean="0">
                <a:latin typeface="Comic Sans MS" panose="030F0702030302020204" pitchFamily="66" charset="0"/>
              </a:rPr>
              <a:t>Barnehagekofferter</a:t>
            </a:r>
          </a:p>
          <a:p>
            <a:pPr marL="0" indent="0">
              <a:buNone/>
            </a:pPr>
            <a:endParaRPr lang="nb-NO" sz="2000" dirty="0" smtClean="0">
              <a:latin typeface="Comic Sans MS" panose="030F0702030302020204" pitchFamily="66" charset="0"/>
            </a:endParaRPr>
          </a:p>
          <a:p>
            <a:endParaRPr lang="nb-NO" sz="2000" dirty="0">
              <a:latin typeface="Comic Sans MS" panose="030F0702030302020204" pitchFamily="66" charset="0"/>
            </a:endParaRP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2638425"/>
            <a:ext cx="3924300" cy="2616200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7304D8-0E6B-AB44-867C-A70C105C931D}" type="datetime4">
              <a:rPr lang="nb-NO" smtClean="0"/>
              <a:pPr>
                <a:defRPr/>
              </a:pPr>
              <a:t>13. mars 2020</a:t>
            </a:fld>
            <a:r>
              <a:rPr lang="en-US" smtClean="0"/>
              <a:t> / Side </a:t>
            </a:r>
            <a:fld id="{34788B95-E92F-9F48-9B46-613DBFE5337F}" type="slidenum">
              <a:rPr lang="en-US" smtClean="0"/>
              <a:pPr>
                <a:defRPr/>
              </a:pPr>
              <a:t>24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0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Kontaktinformasjon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3465004"/>
            <a:ext cx="8064500" cy="1461939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Mail: </a:t>
            </a:r>
            <a:r>
              <a:rPr lang="nb-NO" dirty="0" smtClean="0"/>
              <a:t>samediggi@samediggi.no</a:t>
            </a:r>
            <a:endParaRPr lang="nb-NO" dirty="0"/>
          </a:p>
          <a:p>
            <a:r>
              <a:rPr lang="nb-NO" dirty="0"/>
              <a:t>Telefon: 78 47 </a:t>
            </a:r>
            <a:r>
              <a:rPr lang="nb-NO" dirty="0" smtClean="0"/>
              <a:t>40 00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77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se-NO" sz="3200" dirty="0" smtClean="0"/>
              <a:t>Sametinget </a:t>
            </a:r>
            <a:r>
              <a:rPr lang="se-NO" sz="3200" dirty="0" err="1" smtClean="0"/>
              <a:t>skal</a:t>
            </a:r>
            <a:r>
              <a:rPr lang="se-NO" sz="3200" dirty="0" smtClean="0"/>
              <a:t> </a:t>
            </a:r>
            <a:r>
              <a:rPr lang="se-NO" sz="3200" dirty="0" err="1" smtClean="0"/>
              <a:t>st</a:t>
            </a:r>
            <a:r>
              <a:rPr lang="nb-NO" sz="3200" dirty="0" smtClean="0"/>
              <a:t>yrke samenes politiske stilling og fremme samenes interesser i Norge, arbeide for at samene behandles likeverdig og rettferdig og arbeide for at samene kan bevare og utvikle sitt språk, sin kultur og sitt samfunnsliv.</a:t>
            </a:r>
            <a:endParaRPr lang="en-US" sz="3200" dirty="0" smtClean="0">
              <a:solidFill>
                <a:srgbClr val="2B9AD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3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dirty="0" smtClean="0">
                <a:solidFill>
                  <a:schemeClr val="tx1"/>
                </a:solidFill>
              </a:rPr>
              <a:t>Et selvstendig folkevalgt organ som er politisk premissleverandør og påvirker</a:t>
            </a:r>
            <a:r>
              <a:rPr lang="se-NO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>
              <a:defRPr/>
            </a:pPr>
            <a:r>
              <a:rPr lang="nb-NO" dirty="0" smtClean="0">
                <a:solidFill>
                  <a:schemeClr val="tx1"/>
                </a:solidFill>
              </a:rPr>
              <a:t>Et offentlig forvaltningsorgan</a:t>
            </a:r>
          </a:p>
          <a:p>
            <a:pPr eaLnBrk="1" hangingPunct="1">
              <a:defRPr/>
            </a:pPr>
            <a:endParaRPr lang="nb-NO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  <a:defRPr/>
            </a:pPr>
            <a:endParaRPr lang="nb-NO" b="1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nb-NO" b="1" dirty="0" smtClean="0">
                <a:solidFill>
                  <a:schemeClr val="tx1"/>
                </a:solidFill>
              </a:rPr>
              <a:t>Sametinget henter legitimitet fra: </a:t>
            </a:r>
          </a:p>
          <a:p>
            <a:pPr eaLnBrk="1" hangingPunct="1">
              <a:buFontTx/>
              <a:buNone/>
              <a:defRPr/>
            </a:pPr>
            <a:endParaRPr lang="nb-NO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nb-NO" dirty="0" smtClean="0">
                <a:solidFill>
                  <a:schemeClr val="tx1"/>
                </a:solidFill>
              </a:rPr>
              <a:t>Lovverket</a:t>
            </a:r>
          </a:p>
          <a:p>
            <a:pPr eaLnBrk="1" hangingPunct="1">
              <a:defRPr/>
            </a:pPr>
            <a:r>
              <a:rPr lang="nb-NO" dirty="0" smtClean="0">
                <a:solidFill>
                  <a:schemeClr val="tx1"/>
                </a:solidFill>
              </a:rPr>
              <a:t>Samene</a:t>
            </a:r>
          </a:p>
          <a:p>
            <a:pPr eaLnBrk="1" hangingPunct="1">
              <a:defRPr/>
            </a:pPr>
            <a:endParaRPr lang="nb-NO" dirty="0" smtClean="0">
              <a:solidFill>
                <a:schemeClr val="tx1"/>
              </a:solidFill>
            </a:endParaRP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>
                <a:solidFill>
                  <a:srgbClr val="545659"/>
                </a:solidFill>
                <a:latin typeface="Arial" charset="0"/>
                <a:cs typeface="Arial" charset="0"/>
              </a:rPr>
              <a:t>Sametinget er</a:t>
            </a:r>
            <a:r>
              <a:rPr lang="en-US" dirty="0" smtClean="0">
                <a:solidFill>
                  <a:srgbClr val="545659"/>
                </a:solidFill>
                <a:latin typeface="Arial" charset="0"/>
                <a:cs typeface="Arial" charset="0"/>
              </a:rPr>
              <a:t>: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en </a:t>
            </a:r>
            <a:r>
              <a:rPr lang="en-US" dirty="0" err="1" smtClean="0"/>
              <a:t>liten</a:t>
            </a:r>
            <a:r>
              <a:rPr lang="en-US" dirty="0" smtClean="0"/>
              <a:t> </a:t>
            </a:r>
            <a:r>
              <a:rPr lang="en-US" dirty="0" err="1" smtClean="0"/>
              <a:t>tittel</a:t>
            </a:r>
            <a:r>
              <a:rPr lang="en-US" dirty="0" smtClean="0"/>
              <a:t> her</a:t>
            </a:r>
            <a:endParaRPr lang="en-US" dirty="0"/>
          </a:p>
        </p:txBody>
      </p:sp>
      <p:sp>
        <p:nvSpPr>
          <p:cNvPr id="2560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364163" y="6561138"/>
            <a:ext cx="3633787" cy="287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3D81328-975F-4803-92FC-F74CF556FF2A}" type="datetime4">
              <a:rPr lang="nb-NO" smtClean="0">
                <a:latin typeface="Arial" charset="0"/>
                <a:cs typeface="Arial" charset="0"/>
              </a:rPr>
              <a:pPr/>
              <a:t>13. mars 2020</a:t>
            </a:fld>
            <a:r>
              <a:rPr lang="en-US" smtClean="0">
                <a:latin typeface="Arial" charset="0"/>
                <a:cs typeface="Arial" charset="0"/>
              </a:rPr>
              <a:t> / Side </a:t>
            </a:r>
            <a:fld id="{DDA16F8F-FF69-4790-9456-6EFD2B43D461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r>
              <a:rPr lang="en-US" smtClean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44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545659"/>
                </a:solidFill>
                <a:latin typeface="Arial" charset="0"/>
                <a:cs typeface="Arial" charset="0"/>
              </a:rPr>
              <a:t>Sametingets i plenum</a:t>
            </a:r>
            <a:endParaRPr lang="nb-NO" dirty="0"/>
          </a:p>
        </p:txBody>
      </p:sp>
      <p:sp>
        <p:nvSpPr>
          <p:cNvPr id="14" name="Plassholder for innhold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latin typeface="Arial" charset="0"/>
                <a:cs typeface="Arial" charset="0"/>
              </a:rPr>
              <a:t>Øverste organ og myndighet</a:t>
            </a:r>
            <a:endParaRPr lang="nb-NO" dirty="0">
              <a:latin typeface="Arial" charset="0"/>
              <a:cs typeface="Arial" charset="0"/>
            </a:endParaRPr>
          </a:p>
          <a:p>
            <a:r>
              <a:rPr lang="nb-NO" dirty="0">
                <a:latin typeface="Arial" charset="0"/>
                <a:cs typeface="Arial" charset="0"/>
              </a:rPr>
              <a:t>39 </a:t>
            </a:r>
            <a:r>
              <a:rPr lang="nb-NO" dirty="0" smtClean="0">
                <a:latin typeface="Arial" charset="0"/>
                <a:cs typeface="Arial" charset="0"/>
              </a:rPr>
              <a:t>representanter</a:t>
            </a:r>
            <a:r>
              <a:rPr lang="se-NO" dirty="0" smtClean="0">
                <a:latin typeface="Arial" charset="0"/>
                <a:cs typeface="Arial" charset="0"/>
              </a:rPr>
              <a:t> </a:t>
            </a:r>
            <a:r>
              <a:rPr lang="nb-NO" dirty="0" smtClean="0">
                <a:latin typeface="Arial" charset="0"/>
                <a:cs typeface="Arial" charset="0"/>
              </a:rPr>
              <a:t>velges fra</a:t>
            </a:r>
            <a:r>
              <a:rPr lang="se-NO" dirty="0" smtClean="0">
                <a:latin typeface="Arial" charset="0"/>
                <a:cs typeface="Arial" charset="0"/>
              </a:rPr>
              <a:t> </a:t>
            </a:r>
            <a:r>
              <a:rPr lang="nb-NO" dirty="0" smtClean="0">
                <a:latin typeface="Arial" charset="0"/>
                <a:cs typeface="Arial" charset="0"/>
              </a:rPr>
              <a:t>7 valgkretser hvert 4.år</a:t>
            </a:r>
            <a:endParaRPr lang="nb-NO" dirty="0">
              <a:latin typeface="Arial" charset="0"/>
              <a:cs typeface="Arial" charset="0"/>
            </a:endParaRPr>
          </a:p>
          <a:p>
            <a:r>
              <a:rPr lang="nb-NO" dirty="0" smtClean="0">
                <a:latin typeface="Arial" charset="0"/>
                <a:cs typeface="Arial" charset="0"/>
              </a:rPr>
              <a:t>Plenumsmøte avholdes 4.-5. ganger </a:t>
            </a:r>
            <a:r>
              <a:rPr lang="nb-NO" dirty="0" err="1" smtClean="0">
                <a:latin typeface="Arial" charset="0"/>
                <a:cs typeface="Arial" charset="0"/>
              </a:rPr>
              <a:t>pr.år</a:t>
            </a:r>
            <a:endParaRPr lang="nb-NO" dirty="0">
              <a:latin typeface="Arial" charset="0"/>
              <a:cs typeface="Arial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7304D8-0E6B-AB44-867C-A70C105C931D}" type="datetime4">
              <a:rPr lang="nb-NO" smtClean="0"/>
              <a:pPr>
                <a:defRPr/>
              </a:pPr>
              <a:t>13. mars 2020</a:t>
            </a:fld>
            <a:r>
              <a:rPr lang="en-US" smtClean="0"/>
              <a:t> / Side </a:t>
            </a:r>
            <a:fld id="{34788B95-E92F-9F48-9B46-613DBFE5337F}" type="slidenum">
              <a:rPr lang="en-US" smtClean="0"/>
              <a:pPr>
                <a:defRPr/>
              </a:pPr>
              <a:t>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e-NO" dirty="0" smtClean="0"/>
              <a:t>sámediggi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3" y="1902070"/>
            <a:ext cx="3924300" cy="2661165"/>
          </a:xfrm>
        </p:spPr>
      </p:pic>
    </p:spTree>
    <p:extLst>
      <p:ext uri="{BB962C8B-B14F-4D97-AF65-F5344CB8AC3E}">
        <p14:creationId xmlns:p14="http://schemas.microsoft.com/office/powerpoint/2010/main" val="3499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545659"/>
                </a:solidFill>
                <a:latin typeface="Arial" charset="0"/>
                <a:cs typeface="Arial" charset="0"/>
              </a:rPr>
              <a:t>Sametingsrådet</a:t>
            </a:r>
            <a:endParaRPr lang="nb-NO" dirty="0"/>
          </a:p>
        </p:txBody>
      </p:sp>
      <p:sp>
        <p:nvSpPr>
          <p:cNvPr id="14" name="Plassholder for innhold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latin typeface="Arial" charset="0"/>
                <a:cs typeface="Arial" charset="0"/>
              </a:rPr>
              <a:t>Sametingsrådet består av  fem medlemmer og ledes av Sametingspresident </a:t>
            </a:r>
            <a:r>
              <a:rPr lang="nb-NO" dirty="0" err="1" smtClean="0">
                <a:latin typeface="Arial" charset="0"/>
                <a:cs typeface="Arial" charset="0"/>
              </a:rPr>
              <a:t>Aili</a:t>
            </a:r>
            <a:r>
              <a:rPr lang="nb-NO" dirty="0" smtClean="0">
                <a:latin typeface="Arial" charset="0"/>
                <a:cs typeface="Arial" charset="0"/>
              </a:rPr>
              <a:t> </a:t>
            </a:r>
            <a:r>
              <a:rPr lang="nb-NO" dirty="0" err="1">
                <a:latin typeface="Arial" charset="0"/>
                <a:cs typeface="Arial" charset="0"/>
              </a:rPr>
              <a:t>Keskitalo</a:t>
            </a:r>
            <a:endParaRPr lang="nb-NO" dirty="0">
              <a:latin typeface="Arial" charset="0"/>
              <a:cs typeface="Arial" charset="0"/>
            </a:endParaRPr>
          </a:p>
          <a:p>
            <a:r>
              <a:rPr lang="nb-NO" dirty="0" smtClean="0"/>
              <a:t>Fungerer som Sametingets utøvende organ</a:t>
            </a:r>
            <a:endParaRPr lang="se-NO" dirty="0" smtClean="0"/>
          </a:p>
          <a:p>
            <a:r>
              <a:rPr lang="nb-NO" dirty="0" err="1" smtClean="0"/>
              <a:t>Ansvarer</a:t>
            </a:r>
            <a:r>
              <a:rPr lang="nb-NO" dirty="0" smtClean="0"/>
              <a:t> over den daglige politikken</a:t>
            </a:r>
            <a:endParaRPr lang="se-NO" dirty="0" smtClean="0"/>
          </a:p>
          <a:p>
            <a:r>
              <a:rPr lang="nb-NO" dirty="0" smtClean="0"/>
              <a:t>Fremmer  beslutningsforslag til plenum</a:t>
            </a:r>
            <a:endParaRPr lang="nb-NO" dirty="0">
              <a:latin typeface="Arial" charset="0"/>
              <a:cs typeface="Arial" charset="0"/>
            </a:endParaRPr>
          </a:p>
          <a:p>
            <a:r>
              <a:rPr lang="nb-NO" dirty="0" smtClean="0">
                <a:latin typeface="Arial" charset="0"/>
                <a:cs typeface="Arial" charset="0"/>
              </a:rPr>
              <a:t>Administrasjonen er Sametingsrådets sekretariat</a:t>
            </a:r>
            <a:endParaRPr lang="nb-NO" dirty="0">
              <a:latin typeface="Arial" charset="0"/>
              <a:cs typeface="Arial" charset="0"/>
            </a:endParaRPr>
          </a:p>
          <a:p>
            <a:r>
              <a:rPr lang="nb-NO" dirty="0" smtClean="0">
                <a:latin typeface="Arial" charset="0"/>
                <a:cs typeface="Arial" charset="0"/>
              </a:rPr>
              <a:t>Består av to partier</a:t>
            </a:r>
            <a:r>
              <a:rPr lang="se-NO" dirty="0" smtClean="0">
                <a:latin typeface="Arial" charset="0"/>
                <a:cs typeface="Arial" charset="0"/>
              </a:rPr>
              <a:t>, </a:t>
            </a:r>
            <a:r>
              <a:rPr lang="nb-NO" dirty="0" smtClean="0">
                <a:latin typeface="Arial" charset="0"/>
                <a:cs typeface="Arial" charset="0"/>
              </a:rPr>
              <a:t>NSR</a:t>
            </a:r>
            <a:r>
              <a:rPr lang="se-NO" dirty="0" smtClean="0">
                <a:latin typeface="Arial" charset="0"/>
                <a:cs typeface="Arial" charset="0"/>
              </a:rPr>
              <a:t> </a:t>
            </a:r>
            <a:r>
              <a:rPr lang="nb-NO" dirty="0" smtClean="0">
                <a:latin typeface="Arial" charset="0"/>
                <a:cs typeface="Arial" charset="0"/>
              </a:rPr>
              <a:t>(4</a:t>
            </a:r>
            <a:r>
              <a:rPr lang="nb-NO" dirty="0">
                <a:latin typeface="Arial" charset="0"/>
                <a:cs typeface="Arial" charset="0"/>
              </a:rPr>
              <a:t>) og </a:t>
            </a:r>
            <a:r>
              <a:rPr lang="nb-NO" dirty="0" smtClean="0">
                <a:latin typeface="Arial" charset="0"/>
                <a:cs typeface="Arial" charset="0"/>
              </a:rPr>
              <a:t>Senterpartiet</a:t>
            </a:r>
            <a:r>
              <a:rPr lang="se-NO" dirty="0" smtClean="0">
                <a:latin typeface="Arial" charset="0"/>
                <a:cs typeface="Arial" charset="0"/>
              </a:rPr>
              <a:t> </a:t>
            </a:r>
            <a:r>
              <a:rPr lang="nb-NO" dirty="0" smtClean="0">
                <a:latin typeface="Arial" charset="0"/>
                <a:cs typeface="Arial" charset="0"/>
              </a:rPr>
              <a:t>(1)</a:t>
            </a:r>
            <a:endParaRPr lang="nb-NO" dirty="0">
              <a:latin typeface="Arial" charset="0"/>
              <a:cs typeface="Arial" charset="0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7304D8-0E6B-AB44-867C-A70C105C931D}" type="datetime4">
              <a:rPr lang="nb-NO" smtClean="0"/>
              <a:pPr>
                <a:defRPr/>
              </a:pPr>
              <a:t>13. mars 2020</a:t>
            </a:fld>
            <a:r>
              <a:rPr lang="en-US" smtClean="0"/>
              <a:t> / Side </a:t>
            </a:r>
            <a:fld id="{34788B95-E92F-9F48-9B46-613DBFE5337F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e-NO" dirty="0" smtClean="0"/>
              <a:t>sámediggi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5140"/>
            <a:ext cx="3924300" cy="2616200"/>
          </a:xfrm>
        </p:spPr>
      </p:pic>
    </p:spTree>
    <p:extLst>
      <p:ext uri="{BB962C8B-B14F-4D97-AF65-F5344CB8AC3E}">
        <p14:creationId xmlns:p14="http://schemas.microsoft.com/office/powerpoint/2010/main" val="28331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se-NO" dirty="0" smtClean="0"/>
              <a:t>Tom SOTTINEN</a:t>
            </a:r>
            <a:r>
              <a:rPr lang="en-GB" dirty="0" smtClean="0"/>
              <a:t>, </a:t>
            </a:r>
            <a:r>
              <a:rPr lang="nb-NO" dirty="0" smtClean="0"/>
              <a:t>PLENUMSLEDER </a:t>
            </a:r>
            <a:endParaRPr lang="en-GB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3"/>
          </p:nvPr>
        </p:nvSpPr>
        <p:spPr>
          <a:xfrm>
            <a:off x="4679950" y="1927035"/>
            <a:ext cx="3924300" cy="396763"/>
          </a:xfrm>
        </p:spPr>
        <p:txBody>
          <a:bodyPr/>
          <a:lstStyle/>
          <a:p>
            <a:r>
              <a:rPr lang="nb-NO" dirty="0" smtClean="0"/>
              <a:t>OPPGAVER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4"/>
          </p:nvPr>
        </p:nvSpPr>
        <p:spPr>
          <a:xfrm>
            <a:off x="4679950" y="2323798"/>
            <a:ext cx="3924300" cy="3671999"/>
          </a:xfrm>
        </p:spPr>
        <p:txBody>
          <a:bodyPr>
            <a:normAutofit/>
          </a:bodyPr>
          <a:lstStyle/>
          <a:p>
            <a:r>
              <a:rPr lang="se-NO" dirty="0" smtClean="0">
                <a:latin typeface="Arial" charset="0"/>
                <a:cs typeface="Arial" charset="0"/>
              </a:rPr>
              <a:t>5</a:t>
            </a:r>
            <a:r>
              <a:rPr lang="nb-NO" dirty="0" smtClean="0">
                <a:latin typeface="Arial" charset="0"/>
                <a:cs typeface="Arial" charset="0"/>
              </a:rPr>
              <a:t>. medlemmer</a:t>
            </a:r>
            <a:endParaRPr lang="nb-NO" dirty="0">
              <a:latin typeface="Arial" charset="0"/>
              <a:cs typeface="Arial" charset="0"/>
            </a:endParaRPr>
          </a:p>
          <a:p>
            <a:r>
              <a:rPr lang="nb-NO" dirty="0">
                <a:latin typeface="Arial" charset="0"/>
                <a:cs typeface="Arial" charset="0"/>
              </a:rPr>
              <a:t>Er valgt mellom </a:t>
            </a:r>
            <a:r>
              <a:rPr lang="nb-NO" dirty="0" smtClean="0">
                <a:latin typeface="Arial" charset="0"/>
                <a:cs typeface="Arial" charset="0"/>
              </a:rPr>
              <a:t>representanter  </a:t>
            </a:r>
            <a:r>
              <a:rPr lang="nb-NO" dirty="0">
                <a:latin typeface="Arial" charset="0"/>
                <a:cs typeface="Arial" charset="0"/>
              </a:rPr>
              <a:t>i plenum </a:t>
            </a:r>
          </a:p>
          <a:p>
            <a:r>
              <a:rPr lang="nb-NO" dirty="0" smtClean="0">
                <a:latin typeface="Arial" charset="0"/>
                <a:cs typeface="Arial" charset="0"/>
              </a:rPr>
              <a:t>Setter opp dagsorden og leder møtene i plenum</a:t>
            </a:r>
            <a:endParaRPr lang="nb-NO" dirty="0">
              <a:latin typeface="Arial" charset="0"/>
              <a:cs typeface="Arial" charset="0"/>
            </a:endParaRPr>
          </a:p>
          <a:p>
            <a:r>
              <a:rPr lang="nb-NO" dirty="0" smtClean="0">
                <a:latin typeface="Arial" charset="0"/>
                <a:cs typeface="Arial" charset="0"/>
              </a:rPr>
              <a:t>Organiserer Sametingets forretningsorden</a:t>
            </a:r>
            <a:endParaRPr lang="nb-NO" dirty="0">
              <a:latin typeface="Arial" charset="0"/>
              <a:cs typeface="Arial" charset="0"/>
            </a:endParaRPr>
          </a:p>
          <a:p>
            <a:r>
              <a:rPr lang="nb-NO" dirty="0" smtClean="0">
                <a:latin typeface="Arial" charset="0"/>
                <a:cs typeface="Arial" charset="0"/>
              </a:rPr>
              <a:t>Innkaller til møter og sender ut sakspapir</a:t>
            </a:r>
            <a:endParaRPr lang="nb-NO" dirty="0">
              <a:latin typeface="Arial" charset="0"/>
              <a:cs typeface="Arial" charset="0"/>
            </a:endParaRPr>
          </a:p>
          <a:p>
            <a:endParaRPr lang="nb-NO" dirty="0">
              <a:latin typeface="Arial" charset="0"/>
              <a:cs typeface="Arial" charset="0"/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45659"/>
                </a:solidFill>
                <a:latin typeface="Arial" charset="0"/>
                <a:cs typeface="Arial" charset="0"/>
              </a:rPr>
              <a:t>Plenumsledelsen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7304D8-0E6B-AB44-867C-A70C105C931D}" type="datetime4">
              <a:rPr lang="nb-NO" smtClean="0"/>
              <a:pPr>
                <a:defRPr/>
              </a:pPr>
              <a:t>13. mars 2020</a:t>
            </a:fld>
            <a:r>
              <a:rPr lang="en-US" smtClean="0"/>
              <a:t> / Side </a:t>
            </a:r>
            <a:fld id="{34788B95-E92F-9F48-9B46-613DBFE5337F}" type="slidenum">
              <a:rPr lang="en-US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e-NO" dirty="0" smtClean="0"/>
              <a:t>sámediggi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77938" y="2312988"/>
            <a:ext cx="2447924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545659"/>
                </a:solidFill>
                <a:latin typeface="Arial" charset="0"/>
                <a:cs typeface="Arial" charset="0"/>
              </a:rPr>
              <a:t>Fagkomiteer</a:t>
            </a:r>
            <a:br>
              <a:rPr lang="nb-NO" dirty="0" smtClean="0">
                <a:solidFill>
                  <a:srgbClr val="545659"/>
                </a:solidFill>
                <a:latin typeface="Arial" charset="0"/>
                <a:cs typeface="Arial" charset="0"/>
              </a:rPr>
            </a:br>
            <a:r>
              <a:rPr lang="nb-NO" dirty="0" smtClean="0">
                <a:solidFill>
                  <a:srgbClr val="545659"/>
                </a:solidFill>
                <a:latin typeface="Arial" charset="0"/>
                <a:cs typeface="Arial" charset="0"/>
              </a:rPr>
              <a:t> </a:t>
            </a:r>
            <a:r>
              <a:rPr lang="nb-NO" sz="1300" dirty="0" smtClean="0">
                <a:solidFill>
                  <a:srgbClr val="545659"/>
                </a:solidFill>
                <a:latin typeface="Arial" charset="0"/>
                <a:cs typeface="Arial" charset="0"/>
              </a:rPr>
              <a:t>Behandler saker og gir innstilling til Sametingets plenum</a:t>
            </a:r>
            <a:endParaRPr lang="nb-NO" sz="1300" dirty="0"/>
          </a:p>
        </p:txBody>
      </p:sp>
      <p:sp>
        <p:nvSpPr>
          <p:cNvPr id="14" name="Plassholder for innhold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e-NO" dirty="0" smtClean="0">
                <a:latin typeface="Arial" charset="0"/>
                <a:cs typeface="Arial" charset="0"/>
              </a:rPr>
              <a:t>3 </a:t>
            </a:r>
            <a:r>
              <a:rPr lang="nb-NO" dirty="0" smtClean="0">
                <a:latin typeface="Arial" charset="0"/>
                <a:cs typeface="Arial" charset="0"/>
              </a:rPr>
              <a:t>fagkomiteer</a:t>
            </a:r>
            <a:r>
              <a:rPr lang="se-NO" dirty="0" smtClean="0">
                <a:latin typeface="Arial" charset="0"/>
                <a:cs typeface="Arial" charset="0"/>
              </a:rPr>
              <a:t>:</a:t>
            </a:r>
          </a:p>
          <a:p>
            <a:r>
              <a:rPr lang="nb-NO" dirty="0" smtClean="0">
                <a:latin typeface="Arial" charset="0"/>
                <a:cs typeface="Arial" charset="0"/>
              </a:rPr>
              <a:t>Plan- og finanskomiteen</a:t>
            </a:r>
            <a:endParaRPr lang="nb-NO" dirty="0">
              <a:latin typeface="Arial" charset="0"/>
              <a:cs typeface="Arial" charset="0"/>
            </a:endParaRPr>
          </a:p>
          <a:p>
            <a:r>
              <a:rPr lang="nb-NO" dirty="0" smtClean="0">
                <a:latin typeface="Arial" charset="0"/>
                <a:cs typeface="Arial" charset="0"/>
              </a:rPr>
              <a:t>Oppvekst-, omsorg- og utdanningskomiteen</a:t>
            </a:r>
            <a:endParaRPr lang="nb-NO" dirty="0">
              <a:latin typeface="Arial" charset="0"/>
              <a:cs typeface="Arial" charset="0"/>
            </a:endParaRPr>
          </a:p>
          <a:p>
            <a:r>
              <a:rPr lang="nb-NO" dirty="0" smtClean="0">
                <a:latin typeface="Arial" charset="0"/>
                <a:cs typeface="Arial" charset="0"/>
              </a:rPr>
              <a:t>Nærings- og kulturkomiteen</a:t>
            </a:r>
            <a:endParaRPr lang="nb-NO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I tillegg disse komiteer finnes også:</a:t>
            </a:r>
          </a:p>
          <a:p>
            <a:r>
              <a:rPr lang="nb-NO" dirty="0" smtClean="0"/>
              <a:t>Kontrollkomiteen</a:t>
            </a:r>
            <a:endParaRPr lang="nb-NO" dirty="0"/>
          </a:p>
          <a:p>
            <a:r>
              <a:rPr lang="nb-NO" dirty="0" smtClean="0"/>
              <a:t>Valgkomiteen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7304D8-0E6B-AB44-867C-A70C105C931D}" type="datetime4">
              <a:rPr lang="nb-NO" smtClean="0"/>
              <a:pPr>
                <a:defRPr/>
              </a:pPr>
              <a:t>13. mars 2020</a:t>
            </a:fld>
            <a:r>
              <a:rPr lang="en-US" smtClean="0"/>
              <a:t> / Side </a:t>
            </a:r>
            <a:fld id="{34788B95-E92F-9F48-9B46-613DBFE5337F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e-NO" dirty="0" smtClean="0"/>
              <a:t>sámediggi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6" y="1916113"/>
            <a:ext cx="3633787" cy="27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Sametingets kontorer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4294967295"/>
          </p:nvPr>
        </p:nvSpPr>
        <p:spPr>
          <a:xfrm>
            <a:off x="5364163" y="6561138"/>
            <a:ext cx="3633787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C6C407-EDAC-43C4-86F9-318F17BE9F40}" type="datetime4">
              <a:rPr lang="nb-NO" smtClean="0"/>
              <a:pPr>
                <a:defRPr/>
              </a:pPr>
              <a:t>13. mars 2020</a:t>
            </a:fld>
            <a:r>
              <a:rPr lang="en-US" smtClean="0"/>
              <a:t> / Side </a:t>
            </a:r>
            <a:fld id="{68342BD3-7D8C-43D1-90F6-943350AFCBF9}" type="slidenum">
              <a:rPr lang="en-US" smtClean="0"/>
              <a:pPr>
                <a:defRPr/>
              </a:pPr>
              <a:t>9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844824"/>
            <a:ext cx="6804491" cy="390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Waves">
  <a:themeElements>
    <a:clrScheme name="SAMEDIGGI">
      <a:dk1>
        <a:srgbClr val="000000"/>
      </a:dk1>
      <a:lt1>
        <a:srgbClr val="FFFFFF"/>
      </a:lt1>
      <a:dk2>
        <a:srgbClr val="ABADB0"/>
      </a:dk2>
      <a:lt2>
        <a:srgbClr val="D8D8D8"/>
      </a:lt2>
      <a:accent1>
        <a:srgbClr val="F05D2A"/>
      </a:accent1>
      <a:accent2>
        <a:srgbClr val="2B9AD5"/>
      </a:accent2>
      <a:accent3>
        <a:srgbClr val="2DAA07"/>
      </a:accent3>
      <a:accent4>
        <a:srgbClr val="FFDE00"/>
      </a:accent4>
      <a:accent5>
        <a:srgbClr val="45D4F0"/>
      </a:accent5>
      <a:accent6>
        <a:srgbClr val="0034A6"/>
      </a:accent6>
      <a:hlink>
        <a:srgbClr val="F05D2A"/>
      </a:hlink>
      <a:folHlink>
        <a:srgbClr val="F05D2A"/>
      </a:folHlink>
    </a:clrScheme>
    <a:fontScheme name="Making Waves 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49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bIns="0" rtlCol="0">
        <a:spAutoFit/>
      </a:bodyPr>
      <a:lstStyle>
        <a:defPPr marL="342900" indent="-342900">
          <a:spcBef>
            <a:spcPct val="20000"/>
          </a:spcBef>
          <a:defRPr sz="2000" dirty="0" err="1" smtClean="0">
            <a:solidFill>
              <a:srgbClr val="333333"/>
            </a:solidFill>
            <a:cs typeface="Arial" pitchFamily="34" charset="0"/>
          </a:defRPr>
        </a:defPPr>
      </a:lstStyle>
    </a:tx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3686258EE1C44686C0F85CF6C14869" ma:contentTypeVersion="2" ma:contentTypeDescription="Create a new document." ma:contentTypeScope="" ma:versionID="6dfedf006e13599319278b9a1e35ebbc">
  <xsd:schema xmlns:xsd="http://www.w3.org/2001/XMLSchema" xmlns:p="http://schemas.microsoft.com/office/2006/metadata/properties" xmlns:ns1="http://schemas.microsoft.com/sharepoint/v3" xmlns:ns2="cdf1d488-f09b-425d-b0d6-31291c4901fc" targetNamespace="http://schemas.microsoft.com/office/2006/metadata/properties" ma:root="true" ma:fieldsID="420cdc2d6a69ef8dcc950a19c1fbca1a" ns1:_="" ns2:_="">
    <xsd:import namespace="http://schemas.microsoft.com/sharepoint/v3"/>
    <xsd:import namespace="cdf1d488-f09b-425d-b0d6-31291c4901f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tadata_x0020_-_x0020_Department" minOccurs="0"/>
                <xsd:element ref="ns2:Metadata_x0020_-_x0020_Topic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cdf1d488-f09b-425d-b0d6-31291c4901fc" elementFormDefault="qualified">
    <xsd:import namespace="http://schemas.microsoft.com/office/2006/documentManagement/types"/>
    <xsd:element name="Metadata_x0020_-_x0020_Department" ma:index="10" nillable="true" ma:displayName="Metadata - Department" ma:default="" ma:internalName="Metadata_x0020__x002d__x0020_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ademy"/>
                    <xsd:enumeration value="Administration"/>
                    <xsd:enumeration value="Application Management"/>
                    <xsd:enumeration value="Graphic Design"/>
                    <xsd:enumeration value="Interaction Design"/>
                    <xsd:enumeration value="Management"/>
                    <xsd:enumeration value="Project Management"/>
                    <xsd:enumeration value="Sales and Marketing"/>
                    <xsd:enumeration value="Strategy"/>
                    <xsd:enumeration value="Technology"/>
                  </xsd:restriction>
                </xsd:simpleType>
              </xsd:element>
            </xsd:sequence>
          </xsd:extension>
        </xsd:complexContent>
      </xsd:complexType>
    </xsd:element>
    <xsd:element name="Metadata_x0020_-_x0020_Topic" ma:index="11" nillable="true" ma:displayName="Metadata - Topic" ma:default="" ma:internalName="Metadata_x0020__x002d__x0020_Topic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Design"/>
                        <xsd:enumeration value="Interaction Design"/>
                        <xsd:enumeration value="EPiServer"/>
                        <xsd:enumeration value="SharePoint"/>
                        <xsd:enumeration value="Flash"/>
                        <xsd:enumeration value="Flex"/>
                        <xsd:enumeration value="Silverlight"/>
                        <xsd:enumeration value="Mobile"/>
                        <xsd:enumeration value="Topic Maps"/>
                        <xsd:enumeration value=".Net"/>
                        <xsd:enumeration value="Database"/>
                        <xsd:enumeration value="CSS/HTML"/>
                        <xsd:enumeration value="JavaScript"/>
                        <xsd:enumeration value="Strategy"/>
                        <xsd:enumeration value="Planning"/>
                        <xsd:enumeration value="Project management"/>
                        <xsd:enumeration value="Management"/>
                        <xsd:enumeration value="Testing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Metadata_x0020_-_x0020_Topic xmlns="cdf1d488-f09b-425d-b0d6-31291c4901fc"/>
    <Metadata_x0020_-_x0020_Department xmlns="cdf1d488-f09b-425d-b0d6-31291c4901fc"/>
  </documentManagement>
</p:properties>
</file>

<file path=customXml/itemProps1.xml><?xml version="1.0" encoding="utf-8"?>
<ds:datastoreItem xmlns:ds="http://schemas.openxmlformats.org/officeDocument/2006/customXml" ds:itemID="{449DA66E-41D9-4BA8-9796-B21DB1A519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22010F-5C5B-47AE-B6D1-C29BE8493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df1d488-f09b-425d-b0d6-31291c4901f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0D21A71-4F64-443B-B56B-EDC08F8D3D08}">
  <ds:schemaRefs>
    <ds:schemaRef ds:uri="http://purl.org/dc/dcmitype/"/>
    <ds:schemaRef ds:uri="http://purl.org/dc/elements/1.1/"/>
    <ds:schemaRef ds:uri="http://schemas.microsoft.com/office/2006/documentManagement/types"/>
    <ds:schemaRef ds:uri="cdf1d488-f09b-425d-b0d6-31291c4901fc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9634</TotalTime>
  <Words>879</Words>
  <Application>Microsoft Office PowerPoint</Application>
  <PresentationFormat>Skjermfremvisning (4:3)</PresentationFormat>
  <Paragraphs>198</Paragraphs>
  <Slides>25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Comic Sans MS</vt:lpstr>
      <vt:lpstr>Courier New</vt:lpstr>
      <vt:lpstr>Georgia</vt:lpstr>
      <vt:lpstr>Helvetica 65 Medium</vt:lpstr>
      <vt:lpstr>Times New Roman</vt:lpstr>
      <vt:lpstr>Making Waves</vt:lpstr>
      <vt:lpstr>Sámediggi – Sametinget 2017-2021</vt:lpstr>
      <vt:lpstr>Sametingets organisering</vt:lpstr>
      <vt:lpstr> Sametinget skal styrke samenes politiske stilling og fremme samenes interesser i Norge, arbeide for at samene behandles likeverdig og rettferdig og arbeide for at samene kan bevare og utvikle sitt språk, sin kultur og sitt samfunnsliv.</vt:lpstr>
      <vt:lpstr>Sametinget er: </vt:lpstr>
      <vt:lpstr>Sametingets i plenum</vt:lpstr>
      <vt:lpstr>Sametingsrådet</vt:lpstr>
      <vt:lpstr>Plenumsledelsen</vt:lpstr>
      <vt:lpstr>Fagkomiteer  Behandler saker og gir innstilling til Sametingets plenum</vt:lpstr>
      <vt:lpstr>Sametingets kontorer</vt:lpstr>
      <vt:lpstr>Administrasjon </vt:lpstr>
      <vt:lpstr>Oppvekst- og opplæringsavdelingen (BOA)</vt:lpstr>
      <vt:lpstr>BOA ledergruppe</vt:lpstr>
      <vt:lpstr>Barnehageseksjonen på Sametinget</vt:lpstr>
      <vt:lpstr>Barnehageseksjonen</vt:lpstr>
      <vt:lpstr>Rammer for barnehagefeltets arbeid på Sametinget</vt:lpstr>
      <vt:lpstr>Sametingets barnehagepolitikk</vt:lpstr>
      <vt:lpstr>Sametingets barnehagepolitikk</vt:lpstr>
      <vt:lpstr>Styringsdokumenter</vt:lpstr>
      <vt:lpstr>Samiske barns rettigheter </vt:lpstr>
      <vt:lpstr>PowerPoint-presentasjon</vt:lpstr>
      <vt:lpstr>PowerPoint-presentasjon</vt:lpstr>
      <vt:lpstr>Samarbeidspartere</vt:lpstr>
      <vt:lpstr>Samarbeid med barnehager </vt:lpstr>
      <vt:lpstr>Oahpponeavvoguovddáš- Læremiddelsentralen</vt:lpstr>
      <vt:lpstr>Kontaktinformasjon</vt:lpstr>
    </vt:vector>
  </TitlesOfParts>
  <Company>Making Waves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Waves - presentasjonsmal</dc:title>
  <dc:creator>MW</dc:creator>
  <cp:lastModifiedBy>Berit Sunnset</cp:lastModifiedBy>
  <cp:revision>1055</cp:revision>
  <cp:lastPrinted>2020-02-28T09:48:34Z</cp:lastPrinted>
  <dcterms:created xsi:type="dcterms:W3CDTF">2009-05-05T07:01:07Z</dcterms:created>
  <dcterms:modified xsi:type="dcterms:W3CDTF">2020-03-13T07:34:31Z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0x010100C33686258EE1C44686C0F85CF6C14869</vt:lpwstr>
  </property>
</Properties>
</file>