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9" r:id="rId8"/>
    <p:sldId id="270" r:id="rId9"/>
    <p:sldId id="271" r:id="rId10"/>
    <p:sldId id="256" r:id="rId11"/>
    <p:sldId id="257" r:id="rId12"/>
    <p:sldId id="268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580B62-3F07-E79B-687B-9D21C1F13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1C33D46-2F1A-CA10-5E6A-71C9D8281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DEA073-8DDF-2351-5D73-79423CDA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DD50-1DAC-4791-9082-30F350390BAB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0A0313-60E7-7A56-59FA-0A43A0F6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8283E6-F7ED-900A-065C-483C6B99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DBF-61E4-4384-9DAD-52EC901472F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922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D904B9-3519-91D4-340A-5A1B45FF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9D8316A-21E6-2CFA-20B4-2F96C39F5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FED2BE-136A-981E-2382-A4866C79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DD50-1DAC-4791-9082-30F350390BAB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53A095-C78E-A319-DD7D-65BADDC6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E62A08-A0A9-EB66-E871-9946306C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DBF-61E4-4384-9DAD-52EC901472F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420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DA33E1E-69A7-6E49-0B8E-6E3D3E880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188C5AD-BF7C-2B5C-A70B-2917901B5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A8CAD1-02A4-7641-A4CA-35471494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DD50-1DAC-4791-9082-30F350390BAB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FB97D3-6477-3B41-C630-9F0316CA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3D62E4-ECC0-4DF0-3780-CA4B219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DBF-61E4-4384-9DAD-52EC901472F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38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BF27CC-40FE-69AC-227E-94ECB032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0D65B4-9673-210C-6A5C-CA1755331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498C58-7670-18E4-4545-080CA5B90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DD50-1DAC-4791-9082-30F350390BAB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BBF68E-CFB2-B287-68EC-4867A608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288267-8A64-F41A-5C0D-86A0E98B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DBF-61E4-4384-9DAD-52EC901472F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879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8F952E-6DC3-5A46-6A69-F38EA80E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4FD690-61E3-7736-E408-EE5F4C857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ADCD2D-5904-1AC8-DDE8-10DD4B954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DD50-1DAC-4791-9082-30F350390BAB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F7699F-D537-0CFC-972C-0B512E2EC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9E784A-EFEE-C158-FC52-3C45409D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DBF-61E4-4384-9DAD-52EC901472F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011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C3D0A-880B-D13F-D7A7-74C1C391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26AB45-C789-16BF-F5A9-40D896A0E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A53E60A-A497-3331-F6FF-44F2D920B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8EB93D-4BE7-39EE-A52F-B6FD5F7C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DD50-1DAC-4791-9082-30F350390BAB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C608A09-802A-81CC-6AD5-878A1D20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C30FD58-B4D3-5D0D-28B5-6E9CA8C7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DBF-61E4-4384-9DAD-52EC901472F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058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EB6D10-D84A-1739-83D5-4F9B7D65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001089-C011-4D77-9E65-93A2FA77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7D37B64-6C7F-A1C2-6988-85090B580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721FF5-0F99-79FD-BA84-67FF7E913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34C25CD-0111-6F1C-083B-BA2B411C2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C08FDE3-118B-D33B-A899-121DD226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DD50-1DAC-4791-9082-30F350390BAB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F108A0-0972-936D-ED8B-A8AEA5A7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50CDDC9-AD13-00E4-2987-AE51D12E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DBF-61E4-4384-9DAD-52EC901472F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536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66B4BC-A524-624D-4E16-CE9C6D927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F743DF2-B6F6-CB73-F284-6E46E459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DD50-1DAC-4791-9082-30F350390BAB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8E3D0FB-76D3-BE41-D796-B1448431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D095260-FEA5-BF44-FB97-3E3FE74F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DBF-61E4-4384-9DAD-52EC901472F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390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8AC7DE-12B9-48DD-FFA4-D0BB7F32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DD50-1DAC-4791-9082-30F350390BAB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B6D59B3-5763-A28C-32CE-BA2C3A97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50D75B3-BFF0-4853-A824-27C1E1D6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DBF-61E4-4384-9DAD-52EC901472F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806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4F0DEF-6A96-CC1D-12E9-FBA72EF1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5DE4CE-42FC-E2CF-B073-F19465BCB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06E6BD-63D4-38E8-982E-6A37EE035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1D2EEAD-DEFF-F36C-CC31-69161961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DD50-1DAC-4791-9082-30F350390BAB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8748FFF-D9F7-E564-8662-4B492F2F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C2FF636-0DDB-4D8D-A111-5F07449D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DBF-61E4-4384-9DAD-52EC901472F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369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5E1732-1557-F33F-94DF-FF4B9CDD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BDEC26A-8EB6-081B-4585-A85430E52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E8860BD-104E-6070-03B8-FC991CC07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67BAA45-70CB-0377-F5E3-D6DD95EE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DD50-1DAC-4791-9082-30F350390BAB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3A647C9-1624-FC66-7C11-9809001C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58E9F88-FF4D-E36C-7F83-24E7F3F1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DBF-61E4-4384-9DAD-52EC901472F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453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D778AC9-BC22-2CE3-0A7A-CD407361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337FE2-FC9E-9374-046E-F3FC55932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D4D876-905F-2433-379B-53A13A934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CDD50-1DAC-4791-9082-30F350390BAB}" type="datetimeFigureOut">
              <a:rPr lang="nb-NO" smtClean="0"/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02763-4116-EA1C-23AA-7FA7AA40B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ECB9A0-15F4-6B9E-F317-54A2B33A1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EDBF-61E4-4384-9DAD-52EC901472F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579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66E5C7F6-D3F5-A4E4-AD2D-2AD3133D0257}"/>
              </a:ext>
            </a:extLst>
          </p:cNvPr>
          <p:cNvSpPr txBox="1"/>
          <p:nvPr/>
        </p:nvSpPr>
        <p:spPr>
          <a:xfrm>
            <a:off x="854016" y="846864"/>
            <a:ext cx="10265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Ulike typer taubaner</a:t>
            </a:r>
          </a:p>
          <a:p>
            <a:endParaRPr lang="nb-NO" sz="4000" dirty="0"/>
          </a:p>
          <a:p>
            <a:r>
              <a:rPr lang="nb-NO" sz="4000" dirty="0"/>
              <a:t>Taubanekalkulator</a:t>
            </a:r>
          </a:p>
          <a:p>
            <a:endParaRPr lang="nb-NO" sz="4000" dirty="0"/>
          </a:p>
          <a:p>
            <a:r>
              <a:rPr lang="nb-NO" sz="4000" dirty="0"/>
              <a:t>Tilskudd til drift i vanskelig terreng – taubane</a:t>
            </a:r>
          </a:p>
          <a:p>
            <a:endParaRPr lang="nb-NO" sz="4000" dirty="0"/>
          </a:p>
          <a:p>
            <a:r>
              <a:rPr lang="nb-NO" sz="4000" dirty="0"/>
              <a:t>Litt teori om </a:t>
            </a:r>
            <a:r>
              <a:rPr lang="nb-NO" sz="4000" dirty="0" err="1"/>
              <a:t>vegttethet</a:t>
            </a:r>
            <a:r>
              <a:rPr lang="nb-NO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23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097D48C9-7C12-6D31-D165-FBA58C20B9AF}"/>
                  </a:ext>
                </a:extLst>
              </p:cNvPr>
              <p:cNvSpPr txBox="1"/>
              <p:nvPr/>
            </p:nvSpPr>
            <p:spPr>
              <a:xfrm>
                <a:off x="1" y="2286514"/>
                <a:ext cx="12192000" cy="1032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2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sz="2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b-NO" sz="2200" b="0" i="1" smtClean="0">
                              <a:latin typeface="Cambria Math" panose="02040503050406030204" pitchFamily="18" charset="0"/>
                            </a:rPr>
                            <m:t>ø</m:t>
                          </m:r>
                          <m:r>
                            <a:rPr lang="nb-NO" sz="2200" b="0" i="1" smtClean="0">
                              <a:latin typeface="Cambria Math" panose="02040503050406030204" pitchFamily="18" charset="0"/>
                            </a:rPr>
                            <m:t>𝑚𝑚𝑒𝑟𝑝𝑟𝑖𝑠</m:t>
                          </m:r>
                        </m:e>
                        <m:sub>
                          <m:r>
                            <a:rPr lang="nb-NO" sz="22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220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grow m:val="on"/>
                          <m:ctrlPr>
                            <a:rPr lang="nb-NO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b-NO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2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sz="22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nb-NO" sz="2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latin typeface="Cambria Math" panose="02040503050406030204" pitchFamily="18" charset="0"/>
                                    </a:rPr>
                                    <m:t>𝑑𝑟𝑖𝑓𝑡𝑠𝑝𝑟𝑖𝑠</m:t>
                                  </m:r>
                                </m:e>
                                <m:sub>
                                  <m:r>
                                    <a:rPr lang="nb-NO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nb-NO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22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nb-NO" sz="2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nb-NO" sz="22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nb-NO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𝑠𝑡𝑟𝑒𝑘𝑘𝑒𝑛𝑔𝑑𝑒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nb-NO" sz="2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200" b="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𝑏𝑒𝑠𝑡𝑜𝑘𝑛𝑖𝑛𝑔</m:t>
                                  </m:r>
                                </m:e>
                                <m:sub>
                                  <m:r>
                                    <a:rPr lang="nb-NO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nb-NO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22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nb-NO" sz="2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nb-NO" sz="22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nb-NO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nb-NO" sz="2200" b="0" i="1" smtClean="0">
                                          <a:latin typeface="Cambria Math" panose="02040503050406030204" pitchFamily="18" charset="0"/>
                                        </a:rPr>
                                        <m:t>𝑚𝑖𝑑𝑑𝑒𝑙𝑡𝑟𝑒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nb-NO" sz="2200" dirty="0"/>
              </a:p>
            </p:txBody>
          </p:sp>
        </mc:Choice>
        <mc:Fallback xmlns="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097D48C9-7C12-6D31-D165-FBA58C20B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286514"/>
                <a:ext cx="12192000" cy="10320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6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4D01D1-B236-E0B2-1F70-0A2B8E8A5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9978" y="490120"/>
            <a:ext cx="5989721" cy="1116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6000" dirty="0"/>
              <a:t>Taubanetilskudd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DA82F1D2-FED3-F824-973A-854FF77ED07F}"/>
                  </a:ext>
                </a:extLst>
              </p:cNvPr>
              <p:cNvSpPr txBox="1"/>
              <p:nvPr/>
            </p:nvSpPr>
            <p:spPr>
              <a:xfrm>
                <a:off x="2831932" y="2173523"/>
                <a:ext cx="60970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sz="2800" i="0">
                          <a:latin typeface="Cambria Math" panose="02040503050406030204" pitchFamily="18" charset="0"/>
                        </a:rPr>
                        <m:t>=−0,7×</m:t>
                      </m:r>
                      <m:r>
                        <a:rPr lang="nb-NO" sz="2800" i="1">
                          <a:latin typeface="Cambria Math" panose="02040503050406030204" pitchFamily="18" charset="0"/>
                        </a:rPr>
                        <m:t>𝑟𝑜𝑡𝑛𝑒𝑡𝑡𝑜</m:t>
                      </m:r>
                      <m:r>
                        <a:rPr lang="nb-NO" sz="2800" i="0">
                          <a:latin typeface="Cambria Math" panose="02040503050406030204" pitchFamily="18" charset="0"/>
                        </a:rPr>
                        <m:t>+200</m:t>
                      </m:r>
                    </m:oMath>
                  </m:oMathPara>
                </a14:m>
                <a:endParaRPr lang="nb-NO" sz="2800" dirty="0"/>
              </a:p>
            </p:txBody>
          </p:sp>
        </mc:Choice>
        <mc:Fallback xmlns="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DA82F1D2-FED3-F824-973A-854FF77ED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932" y="2173523"/>
                <a:ext cx="609700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DCFED567-A74B-8A2A-62F1-1D7D698B02AB}"/>
                  </a:ext>
                </a:extLst>
              </p:cNvPr>
              <p:cNvSpPr txBox="1"/>
              <p:nvPr/>
            </p:nvSpPr>
            <p:spPr>
              <a:xfrm>
                <a:off x="1407695" y="3638038"/>
                <a:ext cx="96854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i="1" smtClean="0">
                          <a:latin typeface="Cambria Math" panose="02040503050406030204" pitchFamily="18" charset="0"/>
                        </a:rPr>
                        <m:t>𝑡𝑖𝑙𝑠𝑘𝑢𝑑𝑑</m:t>
                      </m:r>
                      <m:r>
                        <a:rPr lang="nb-NO" sz="2800" i="0">
                          <a:latin typeface="Cambria Math" panose="02040503050406030204" pitchFamily="18" charset="0"/>
                        </a:rPr>
                        <m:t>=−0,7×</m:t>
                      </m:r>
                      <m:d>
                        <m:dPr>
                          <m:ctrlPr>
                            <a:rPr lang="nb-N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b-NO" sz="2800" i="0">
                              <a:latin typeface="Cambria Math" panose="02040503050406030204" pitchFamily="18" charset="0"/>
                            </a:rPr>
                            <m:t>ø</m:t>
                          </m:r>
                          <m:r>
                            <a:rPr lang="nb-NO" sz="2800" i="1">
                              <a:latin typeface="Cambria Math" panose="02040503050406030204" pitchFamily="18" charset="0"/>
                            </a:rPr>
                            <m:t>𝑚𝑚𝑒𝑟𝑣𝑒𝑟𝑑𝑖</m:t>
                          </m:r>
                          <m:r>
                            <a:rPr lang="nb-NO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2800" i="1">
                              <a:latin typeface="Cambria Math" panose="02040503050406030204" pitchFamily="18" charset="0"/>
                            </a:rPr>
                            <m:t>𝑑𝑟𝑖𝑓𝑡𝑠𝑘𝑜𝑠𝑡𝑛𝑎𝑑</m:t>
                          </m:r>
                        </m:e>
                      </m:d>
                      <m:r>
                        <a:rPr lang="nb-NO" sz="2800" i="0">
                          <a:latin typeface="Cambria Math" panose="02040503050406030204" pitchFamily="18" charset="0"/>
                        </a:rPr>
                        <m:t>+200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DCFED567-A74B-8A2A-62F1-1D7D698B0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95" y="3638038"/>
                <a:ext cx="968542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2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D57ED48-6A1E-E8A6-1FC8-5F9E23171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682" y="0"/>
            <a:ext cx="9142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6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81977FA8-F0C2-1597-AFAB-CB059F075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06" y="0"/>
            <a:ext cx="9880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2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CED44D4-F121-A938-F1FD-2BEE5A6C6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" r="1"/>
          <a:stretch/>
        </p:blipFill>
        <p:spPr>
          <a:xfrm>
            <a:off x="3407434" y="0"/>
            <a:ext cx="5461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9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77C8B93-62E1-580A-AB5E-7B671E25B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210" y="0"/>
            <a:ext cx="9817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8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FE0CA93-0A71-3B77-8326-A22F9A784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" y="0"/>
            <a:ext cx="9966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3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D89CB81-8E66-A869-FF08-27992EACD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26" y="0"/>
            <a:ext cx="9693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27F22B8-C4F4-D937-09FF-4EA83EA8C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030" y="0"/>
            <a:ext cx="6493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7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64FFDBE-D2C7-D2F9-6704-6BB9E7CED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46" y="0"/>
            <a:ext cx="5316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6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A13416B-4811-C628-1F57-2A4B51AC9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45"/>
            <a:ext cx="12192000" cy="673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66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40</Words>
  <Application>Microsoft Office PowerPoint</Application>
  <PresentationFormat>Breiskjerm</PresentationFormat>
  <Paragraphs>11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Hofseth, Torkel</dc:creator>
  <cp:lastModifiedBy>Røberg, Åslaug</cp:lastModifiedBy>
  <cp:revision>5</cp:revision>
  <dcterms:created xsi:type="dcterms:W3CDTF">2024-01-15T08:52:58Z</dcterms:created>
  <dcterms:modified xsi:type="dcterms:W3CDTF">2024-03-21T08:59:40Z</dcterms:modified>
</cp:coreProperties>
</file>