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71" r:id="rId6"/>
    <p:sldId id="258" r:id="rId7"/>
    <p:sldId id="275" r:id="rId8"/>
    <p:sldId id="272" r:id="rId9"/>
    <p:sldId id="276" r:id="rId10"/>
    <p:sldId id="259" r:id="rId11"/>
    <p:sldId id="260" r:id="rId12"/>
    <p:sldId id="261" r:id="rId13"/>
    <p:sldId id="262" r:id="rId14"/>
    <p:sldId id="264" r:id="rId15"/>
    <p:sldId id="265" r:id="rId16"/>
    <p:sldId id="266" r:id="rId17"/>
    <p:sldId id="277" r:id="rId18"/>
    <p:sldId id="278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F1F28-8E13-4781-828D-4E317453161F}" v="14" dt="2024-03-04T15:43:53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3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A2B473-ECDE-173D-E426-BCEC3F17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C99B4A-7C91-64E5-DDCB-62ECA5521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D26B7A-325C-15BE-7CA4-DF66DD26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F9D818-E2ED-BDAF-577B-92F5C712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BF6153-3AAE-E14E-4F05-6A74AB95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445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6275DB-B717-2942-CF30-240C9329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9845394-B6F0-89D2-4E9D-5BF9639D5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2ED420-EDCB-ACA0-2CCC-9B77A633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C6AB0F-45B6-0CFB-6989-6FE0809C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B5A4CB-52E4-DD70-CA44-2771388C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98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571C503-8581-E865-A895-FC92B653B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CD5A5FC-4788-BF99-51F8-5B1CC2A3E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47254E-B6F5-232D-2D70-8828F492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4541CC-E5E3-D159-8CCF-4C39623F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185C97-D946-B154-DB7E-F2DB63CE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302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458F3A-3BF4-EBA3-D790-D15D435F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9B3C18-2510-4A8D-BBCB-BBFA5D7B1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FB012A-67B0-CCBD-CA70-855AF88F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097343-9EF7-65F8-036F-5984F24D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8D7C0C-5B10-4094-B46A-C26EABDA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932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380F5F-A1A0-4B80-809D-22E18B64E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C3B737-371D-4DB9-D853-CAE440CD0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6B6F19-63C9-96DD-2A82-A3FD17275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FEDBD9-3F88-BEDD-8786-8BB79D37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095FB3-DA7C-68F3-A7FE-948BB4AA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9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9190EF-C4A3-EF23-993E-446B4383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55B1A8-29F1-20C0-94DA-B287C1813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F3EEE81-94ED-2C75-66D1-A31DFD9BE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1C234F5-C32B-3057-5060-1A0E9636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2553D57-501B-7F53-094B-9E9913589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915D09-2DCC-4691-0451-C7EF76E4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937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725B99-5817-4009-34BC-574C8A85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61F1C8-0E00-A894-8BD7-90F9DE9C8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C09C221-E624-32ED-7E29-F21EAC9E1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E75F610-8343-0CB6-2E28-F9B6FD89D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8AD4FB-6C17-4ECD-2716-4D82933E7F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C8B7AF-DC01-7937-776F-DC6E3AE8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ADAB539-3D1C-F405-B157-56599BC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1EB5BC7-050D-5178-1EAA-95B3A1EA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68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4EEC46-C50F-E1AA-D3AA-4F8F8F2E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613E688-3B75-EB34-8256-4473FC87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22A2ACD-2DA8-E757-C5E1-3B60CAA5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B708B9-E08B-59C2-6127-D8AD475A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09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BDF2001-4614-FD48-68C3-9569BD46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824233E-8B0D-B366-FA15-595C31EF0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65C754C-1C32-9C73-8AD0-FFC167A0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819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E3F46F-4A21-B2C6-7013-8DFA73FD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9D3A07-E14F-207E-BBDC-008867952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9E92D5-B4AF-93E6-8F02-0170B7B2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FD827E1-ED23-7669-498F-A93EDC01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B9D3FC-5F09-5E65-F3AC-73EE38F5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A5119DC-DCF1-95C5-E8C1-06F2CF5B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964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EACDF2-C3B0-2F70-12F9-B5051377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0A1EB9D-F033-A3E2-8979-D249556B8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EC4753-ED8B-B223-E4E2-E994A9030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EB453-ED89-AD02-0BF5-C376EA71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111D95-B758-8C20-BC13-B83B08C3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DEF90D4-CA62-629D-2301-C6767E15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00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31CC6A3-0172-9BCE-F607-8323C3C2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57F10D-9525-D1BA-22F8-4070CFC60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C01761-2ADA-78FF-9603-2F34C938F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B85F70-BBB5-4327-931B-BBE70760A77E}" type="datetimeFigureOut">
              <a:rPr lang="nb-NO" smtClean="0"/>
              <a:t>04.03.2024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90F06E-38F6-8532-0E95-8767C9D5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D3826B-881C-FBBC-B7AA-E2DF4E8D9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C4CC34-673D-4C50-9C9D-3410DC085A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42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ag.no/trebedrifter" TargetMode="External"/><Relationship Id="rId5" Type="http://schemas.openxmlformats.org/officeDocument/2006/relationships/hyperlink" Target="mailto:admin@sag.no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ag.no/trebedrif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1FE3FD9-AEE3-2056-7DE3-DCC57A14141D}"/>
              </a:ext>
            </a:extLst>
          </p:cNvPr>
          <p:cNvSpPr/>
          <p:nvPr/>
        </p:nvSpPr>
        <p:spPr>
          <a:xfrm>
            <a:off x="0" y="0"/>
            <a:ext cx="7277900" cy="5752274"/>
          </a:xfrm>
          <a:prstGeom prst="rect">
            <a:avLst/>
          </a:prstGeom>
          <a:solidFill>
            <a:srgbClr val="517B7B"/>
          </a:solidFill>
          <a:ln>
            <a:solidFill>
              <a:srgbClr val="517B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Freeform 2"/>
          <p:cNvSpPr/>
          <p:nvPr/>
        </p:nvSpPr>
        <p:spPr>
          <a:xfrm>
            <a:off x="7277900" y="0"/>
            <a:ext cx="4914100" cy="6858000"/>
          </a:xfrm>
          <a:custGeom>
            <a:avLst/>
            <a:gdLst/>
            <a:ahLst/>
            <a:cxnLst/>
            <a:rect l="l" t="t" r="r" b="b"/>
            <a:pathLst>
              <a:path w="7371150" h="10287000">
                <a:moveTo>
                  <a:pt x="0" y="0"/>
                </a:moveTo>
                <a:lnTo>
                  <a:pt x="7371150" y="0"/>
                </a:lnTo>
                <a:lnTo>
                  <a:pt x="7371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097" r="-152156"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3" name="Freeform 3"/>
          <p:cNvSpPr/>
          <p:nvPr/>
        </p:nvSpPr>
        <p:spPr>
          <a:xfrm>
            <a:off x="3028428" y="508377"/>
            <a:ext cx="1137621" cy="1137621"/>
          </a:xfrm>
          <a:custGeom>
            <a:avLst/>
            <a:gdLst/>
            <a:ahLst/>
            <a:cxnLst/>
            <a:rect l="l" t="t" r="r" b="b"/>
            <a:pathLst>
              <a:path w="1706432" h="1706432">
                <a:moveTo>
                  <a:pt x="0" y="0"/>
                </a:moveTo>
                <a:lnTo>
                  <a:pt x="1706432" y="0"/>
                </a:lnTo>
                <a:lnTo>
                  <a:pt x="1706432" y="1706432"/>
                </a:lnTo>
                <a:lnTo>
                  <a:pt x="0" y="1706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grpSp>
        <p:nvGrpSpPr>
          <p:cNvPr id="4" name="Group 4"/>
          <p:cNvGrpSpPr/>
          <p:nvPr/>
        </p:nvGrpSpPr>
        <p:grpSpPr>
          <a:xfrm>
            <a:off x="0" y="5896935"/>
            <a:ext cx="7277900" cy="999547"/>
            <a:chOff x="0" y="0"/>
            <a:chExt cx="2875220" cy="3948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75220" cy="394883"/>
            </a:xfrm>
            <a:custGeom>
              <a:avLst/>
              <a:gdLst/>
              <a:ahLst/>
              <a:cxnLst/>
              <a:rect l="l" t="t" r="r" b="b"/>
              <a:pathLst>
                <a:path w="2875220" h="394883">
                  <a:moveTo>
                    <a:pt x="0" y="0"/>
                  </a:moveTo>
                  <a:lnTo>
                    <a:pt x="2875220" y="0"/>
                  </a:lnTo>
                  <a:lnTo>
                    <a:pt x="2875220" y="394883"/>
                  </a:lnTo>
                  <a:lnTo>
                    <a:pt x="0" y="394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875220" cy="452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14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2415339" y="5998536"/>
            <a:ext cx="2363799" cy="722361"/>
          </a:xfrm>
          <a:custGeom>
            <a:avLst/>
            <a:gdLst/>
            <a:ahLst/>
            <a:cxnLst/>
            <a:rect l="l" t="t" r="r" b="b"/>
            <a:pathLst>
              <a:path w="3545699" h="1083542">
                <a:moveTo>
                  <a:pt x="0" y="0"/>
                </a:moveTo>
                <a:lnTo>
                  <a:pt x="3545699" y="0"/>
                </a:lnTo>
                <a:lnTo>
                  <a:pt x="3545699" y="1083542"/>
                </a:lnTo>
                <a:lnTo>
                  <a:pt x="0" y="1083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16E8800-CB68-B944-6A9F-14E72B4A0AF2}"/>
              </a:ext>
            </a:extLst>
          </p:cNvPr>
          <p:cNvSpPr txBox="1">
            <a:spLocks/>
          </p:cNvSpPr>
          <p:nvPr/>
        </p:nvSpPr>
        <p:spPr>
          <a:xfrm>
            <a:off x="346261" y="1845250"/>
            <a:ext cx="6501953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b="1" dirty="0">
                <a:solidFill>
                  <a:schemeClr val="bg1"/>
                </a:solidFill>
              </a:rPr>
              <a:t>Prosjekt: </a:t>
            </a:r>
            <a:r>
              <a:rPr lang="nb-NO" sz="4000" b="1" dirty="0" err="1">
                <a:solidFill>
                  <a:schemeClr val="bg1"/>
                </a:solidFill>
              </a:rPr>
              <a:t>Trebedrifter</a:t>
            </a:r>
            <a:br>
              <a:rPr lang="nb-NO" sz="4000" b="1" dirty="0">
                <a:solidFill>
                  <a:schemeClr val="bg1"/>
                </a:solidFill>
              </a:rPr>
            </a:br>
            <a:r>
              <a:rPr lang="nb-NO" sz="4000" b="1" dirty="0">
                <a:solidFill>
                  <a:schemeClr val="bg1"/>
                </a:solidFill>
              </a:rPr>
              <a:t>Møre og Romsdal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A640A06E-7DB1-7D5A-7861-4464EDDF380C}"/>
              </a:ext>
            </a:extLst>
          </p:cNvPr>
          <p:cNvSpPr txBox="1">
            <a:spLocks/>
          </p:cNvSpPr>
          <p:nvPr/>
        </p:nvSpPr>
        <p:spPr>
          <a:xfrm>
            <a:off x="1314821" y="3391303"/>
            <a:ext cx="4027714" cy="2387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Inger-Marie </a:t>
            </a:r>
            <a:r>
              <a:rPr lang="nb-NO" sz="2400" dirty="0" err="1">
                <a:solidFill>
                  <a:schemeClr val="bg1"/>
                </a:solidFill>
              </a:rPr>
              <a:t>Svingeset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Norsk Bygdesagforening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admin@sag.no</a:t>
            </a:r>
            <a:endParaRPr lang="nb-NO" sz="24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b-NO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www.sag.no/trebedrifter</a:t>
            </a:r>
            <a:endParaRPr lang="nb-NO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18ECB6-DEE8-F3BF-080A-3367E74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3355"/>
            <a:ext cx="7227627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Utarbeiding av spørreskjema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BC79B2-6C07-C052-59C4-0C23DD34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4823"/>
            <a:ext cx="6517943" cy="2338161"/>
          </a:xfrm>
        </p:spPr>
        <p:txBody>
          <a:bodyPr>
            <a:normAutofit/>
          </a:bodyPr>
          <a:lstStyle/>
          <a:p>
            <a:r>
              <a:rPr lang="nb-NO" dirty="0"/>
              <a:t>Utgangspunkt i skjema for </a:t>
            </a:r>
            <a:r>
              <a:rPr lang="nb-NO" dirty="0" err="1"/>
              <a:t>Vestland</a:t>
            </a:r>
            <a:endParaRPr lang="nb-NO" dirty="0"/>
          </a:p>
          <a:p>
            <a:r>
              <a:rPr lang="nb-NO" dirty="0"/>
              <a:t>Google Forms</a:t>
            </a:r>
          </a:p>
          <a:p>
            <a:r>
              <a:rPr lang="nb-NO" dirty="0" err="1"/>
              <a:t>Enklast</a:t>
            </a:r>
            <a:r>
              <a:rPr lang="nb-NO" dirty="0"/>
              <a:t> </a:t>
            </a:r>
            <a:r>
              <a:rPr lang="nb-NO" dirty="0" err="1"/>
              <a:t>mogeleg</a:t>
            </a:r>
            <a:r>
              <a:rPr lang="nb-NO" dirty="0"/>
              <a:t> for kvar enkelt å svare</a:t>
            </a:r>
          </a:p>
        </p:txBody>
      </p:sp>
      <p:pic>
        <p:nvPicPr>
          <p:cNvPr id="5" name="Bilde 4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D3C2337D-4793-0F1B-F63A-4B766B017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79" y="1655012"/>
            <a:ext cx="3721384" cy="4057972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042A48BD-9889-12E4-C7D1-CF893B979F05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1028031-37A1-1068-6931-10B6DC2A4AAB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B09E04C-4905-80EF-15C8-9012CF519EF4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134D0907-F21A-7537-B87C-9FDEE60F6AD3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8D56216D-DA23-E709-3F85-D5EA8FDC739A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7459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A6AB1F-7D45-9D48-D142-476F2154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654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 err="1"/>
              <a:t>Synleggjering</a:t>
            </a:r>
            <a:r>
              <a:rPr lang="nb-NO" sz="3200" b="1" dirty="0"/>
              <a:t> av resultat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890733-84AD-9489-EC78-57AD9B40E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7562"/>
            <a:ext cx="10515600" cy="742477"/>
          </a:xfrm>
        </p:spPr>
        <p:txBody>
          <a:bodyPr/>
          <a:lstStyle/>
          <a:p>
            <a:r>
              <a:rPr lang="nb-NO" dirty="0"/>
              <a:t>Svarprosent på 50%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4A4A967-A11E-4B8C-F02C-FDF94B1CA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95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1267ED4B-25F0-DA93-8157-CBFBA69C7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63628"/>
              </p:ext>
            </p:extLst>
          </p:nvPr>
        </p:nvGraphicFramePr>
        <p:xfrm>
          <a:off x="838200" y="3650984"/>
          <a:ext cx="7241275" cy="1836844"/>
        </p:xfrm>
        <a:graphic>
          <a:graphicData uri="http://schemas.openxmlformats.org/drawingml/2006/table">
            <a:tbl>
              <a:tblPr/>
              <a:tblGrid>
                <a:gridCol w="6265411">
                  <a:extLst>
                    <a:ext uri="{9D8B030D-6E8A-4147-A177-3AD203B41FA5}">
                      <a16:colId xmlns:a16="http://schemas.microsoft.com/office/drawing/2014/main" val="3453881908"/>
                    </a:ext>
                  </a:extLst>
                </a:gridCol>
                <a:gridCol w="975864">
                  <a:extLst>
                    <a:ext uri="{9D8B030D-6E8A-4147-A177-3AD203B41FA5}">
                      <a16:colId xmlns:a16="http://schemas.microsoft.com/office/drawing/2014/main" val="4278239419"/>
                    </a:ext>
                  </a:extLst>
                </a:gridCol>
              </a:tblGrid>
              <a:tr h="459211">
                <a:tc>
                  <a:txBody>
                    <a:bodyPr/>
                    <a:lstStyle/>
                    <a:p>
                      <a:r>
                        <a:rPr lang="nb-NO" dirty="0" err="1"/>
                        <a:t>Antal</a:t>
                      </a:r>
                      <a:r>
                        <a:rPr lang="nb-NO" dirty="0"/>
                        <a:t> utsendte </a:t>
                      </a:r>
                      <a:r>
                        <a:rPr lang="nb-NO" dirty="0" err="1"/>
                        <a:t>adressatar</a:t>
                      </a:r>
                      <a:endParaRPr lang="nb-NO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/>
                        <a:t>299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143533"/>
                  </a:ext>
                </a:extLst>
              </a:tr>
              <a:tr h="459211">
                <a:tc>
                  <a:txBody>
                    <a:bodyPr/>
                    <a:lstStyle/>
                    <a:p>
                      <a:r>
                        <a:rPr lang="nn-NO"/>
                        <a:t>Ønskjer ikkje å delta (pensjonist, ikkje relevant osv.)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/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58049"/>
                  </a:ext>
                </a:extLst>
              </a:tr>
              <a:tr h="459211">
                <a:tc>
                  <a:txBody>
                    <a:bodyPr/>
                    <a:lstStyle/>
                    <a:p>
                      <a:r>
                        <a:rPr lang="nn-NO" dirty="0"/>
                        <a:t>Ikkje svart, etter min. fire purrerundar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/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670177"/>
                  </a:ext>
                </a:extLst>
              </a:tr>
              <a:tr h="459211">
                <a:tc>
                  <a:txBody>
                    <a:bodyPr/>
                    <a:lstStyle/>
                    <a:p>
                      <a:r>
                        <a:rPr lang="nb-NO" dirty="0"/>
                        <a:t>Antall besvarte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146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292901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25045846-4D47-2DEC-18BD-8E5A2BF8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EB1BC046-3845-0F62-2ECA-538E749F6A4B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8A077BE2-8422-6332-C809-80304148519C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2B65BA1-7F6C-649F-C65F-B62E853C08B9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6CA2DB9B-5D6D-894C-9054-C773E1FE410A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049F7430-6EEC-B0E2-F3F4-5D9B2D533844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271792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3B7BE8-D417-B44E-BBCA-822EBC5E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4427"/>
            <a:ext cx="6463352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Måloppnåing - 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2714DF-A81B-2EC4-43AD-AC17975B0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9468"/>
            <a:ext cx="5603543" cy="31346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Innhenting av informasjon om aktive </a:t>
            </a:r>
            <a:r>
              <a:rPr lang="nb-NO" dirty="0" err="1"/>
              <a:t>aktørar</a:t>
            </a:r>
            <a:r>
              <a:rPr lang="nb-NO" dirty="0"/>
              <a:t> med kontaktinfo og produkt på 146 bedrifter.</a:t>
            </a:r>
          </a:p>
          <a:p>
            <a:pPr>
              <a:lnSpc>
                <a:spcPct val="100000"/>
              </a:lnSpc>
            </a:pPr>
            <a:r>
              <a:rPr lang="nb-NO" dirty="0" err="1"/>
              <a:t>Tilgjengeleg</a:t>
            </a:r>
            <a:r>
              <a:rPr lang="nb-NO" dirty="0"/>
              <a:t> på vår nettside: </a:t>
            </a:r>
            <a:r>
              <a:rPr lang="nb-NO" dirty="0">
                <a:hlinkClick r:id="rId2"/>
              </a:rPr>
              <a:t>www.sag.no/trebedrifter</a:t>
            </a:r>
            <a:r>
              <a:rPr lang="nb-NO" dirty="0"/>
              <a:t> </a:t>
            </a:r>
          </a:p>
        </p:txBody>
      </p:sp>
      <p:pic>
        <p:nvPicPr>
          <p:cNvPr id="6" name="Bilde 5" descr="Et bilde som inneholder tekst, skjermbilde, Nettside, Nettsted&#10;&#10;Automatisk generert beskrivelse">
            <a:extLst>
              <a:ext uri="{FF2B5EF4-FFF2-40B4-BE49-F238E27FC236}">
                <a16:creationId xmlns:a16="http://schemas.microsoft.com/office/drawing/2014/main" id="{51F3E6DB-36AD-686E-91E7-E86EDF8A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6" y="1768746"/>
            <a:ext cx="4935941" cy="3654250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8843E10D-BB43-4BB5-E8DA-A0EC0006CA2F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398AB6E-22CE-B694-437D-DCC69CB87AD3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11D88808-26F6-CD80-2C32-5DA4D05B317A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9F4B1B03-EE9E-BBDC-4F76-4F67CDDC13E8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E4C0DC6-3D80-547B-8841-A00833A92553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64348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B13782-39F0-E1F8-AE73-713DC5A2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0012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Vegen </a:t>
            </a:r>
            <a:r>
              <a:rPr lang="nb-NO" sz="3200" b="1" dirty="0" err="1"/>
              <a:t>vidare</a:t>
            </a:r>
            <a:endParaRPr lang="nb-NO" sz="32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927D16-EAA1-FC99-194A-7A5DF6F2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3560"/>
            <a:ext cx="10515600" cy="3245684"/>
          </a:xfrm>
        </p:spPr>
        <p:txBody>
          <a:bodyPr/>
          <a:lstStyle/>
          <a:p>
            <a:r>
              <a:rPr lang="nn-NO" dirty="0"/>
              <a:t>Gode tilbakemeldingar frå bransjen og vi arbeider no med nytt stort prosjekt «Digital Marknadsplass»</a:t>
            </a:r>
          </a:p>
          <a:p>
            <a:r>
              <a:rPr lang="nn-NO" dirty="0"/>
              <a:t>Eit samarbeid med Norske Trevarer, Agder Tresenter og </a:t>
            </a:r>
            <a:r>
              <a:rPr lang="nn-NO" dirty="0" err="1"/>
              <a:t>Tredriveren</a:t>
            </a:r>
            <a:r>
              <a:rPr lang="nn-NO" dirty="0"/>
              <a:t> i Møre og Romsdal og Norsk Bygdesagforening</a:t>
            </a:r>
          </a:p>
          <a:p>
            <a:r>
              <a:rPr lang="nn-NO" dirty="0"/>
              <a:t>Prosjektet støtta med Kystskogmidlar og frå Innovasjon Norge og dermed fullfinansiert. </a:t>
            </a:r>
          </a:p>
          <a:p>
            <a:endParaRPr lang="nn-NO" dirty="0"/>
          </a:p>
          <a:p>
            <a:endParaRPr lang="nb-NO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68A4DD5-5DD1-892D-67BA-932644BDE7FD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0AEE9E0-0C0E-778A-85C2-19650BFC837F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C1FAEAAF-943C-A8CC-3B54-2213EE421698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0B82B0DA-8D8B-6F34-0A4B-E11109833673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C759ABE-3FFB-157C-60F7-6D2F14FE4B3C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257878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83DB-5245-C106-201E-2B3E6FA4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FCD219-CAC3-B27C-259F-CDB0C450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0012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Vegen </a:t>
            </a:r>
            <a:r>
              <a:rPr lang="nb-NO" sz="3200" b="1" dirty="0" err="1"/>
              <a:t>vidare</a:t>
            </a:r>
            <a:endParaRPr lang="nb-NO" sz="32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B7A259-C300-FC92-29D4-B91EAA1B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3560"/>
            <a:ext cx="10515600" cy="3245684"/>
          </a:xfrm>
        </p:spPr>
        <p:txBody>
          <a:bodyPr/>
          <a:lstStyle/>
          <a:p>
            <a:r>
              <a:rPr lang="nn-NO" dirty="0"/>
              <a:t>Skal bli ein felles portal for alle trebedrifter i Vestland, Møre og Romsdal, Agder og Rogaland. Fleire fylker etter kvart?</a:t>
            </a:r>
          </a:p>
          <a:p>
            <a:pPr lvl="2"/>
            <a:r>
              <a:rPr lang="nn-NO" dirty="0"/>
              <a:t>Presentere kvar enkelt bedrift på ein god og profesjonell måte. Kontaktopplysningar vesentleg. </a:t>
            </a:r>
          </a:p>
          <a:p>
            <a:pPr lvl="2"/>
            <a:r>
              <a:rPr lang="nn-NO" dirty="0"/>
              <a:t>Presentere kva kvar enkelt aktør både kjøper og </a:t>
            </a:r>
            <a:r>
              <a:rPr lang="nn-NO" dirty="0" err="1"/>
              <a:t>selger</a:t>
            </a:r>
            <a:r>
              <a:rPr lang="nn-NO" dirty="0"/>
              <a:t> av produkt og tenester</a:t>
            </a:r>
          </a:p>
          <a:p>
            <a:pPr lvl="2"/>
            <a:r>
              <a:rPr lang="nn-NO" dirty="0"/>
              <a:t>Gode søke- og listefunksjonar, samt geografi</a:t>
            </a:r>
          </a:p>
          <a:p>
            <a:pPr lvl="2"/>
            <a:r>
              <a:rPr lang="nn-NO" dirty="0"/>
              <a:t>Vi startar det praktiske arbeidet  i samarbeid med valt IT leverandør i desse dagar og skal samarbeide bredt i verdikjeda for å få ein mest mogleg nyttig portal for næringsaktørane. Bedriftene i Møre og Romsdal vil bli involvert i utviklinga. </a:t>
            </a:r>
          </a:p>
          <a:p>
            <a:pPr lvl="2"/>
            <a:endParaRPr lang="nn-NO" dirty="0"/>
          </a:p>
          <a:p>
            <a:endParaRPr lang="nn-NO" dirty="0"/>
          </a:p>
          <a:p>
            <a:endParaRPr lang="nb-NO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EC86AA9-893E-1604-47C5-E22521A0B7D0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B4A5A536-94A4-F609-5AAC-7CF43E803381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9C361247-DE7B-9483-E265-44B8BD32124D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F251ECB6-BC94-5587-F4C5-A346B61FE27E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93375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E32CB5-30B9-87F1-C7ED-5AB760B3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5" y="344383"/>
            <a:ext cx="10870096" cy="2339182"/>
          </a:xfrm>
        </p:spPr>
        <p:txBody>
          <a:bodyPr>
            <a:normAutofit/>
          </a:bodyPr>
          <a:lstStyle/>
          <a:p>
            <a:r>
              <a:rPr lang="nb-NO" sz="6000" dirty="0"/>
              <a:t>Takk for invitasjon og </a:t>
            </a:r>
            <a:r>
              <a:rPr lang="nb-NO" sz="6000" dirty="0" err="1"/>
              <a:t>merksemd</a:t>
            </a:r>
            <a:r>
              <a:rPr lang="nb-NO" sz="6000" dirty="0">
                <a:highlight>
                  <a:srgbClr val="008000"/>
                </a:highlight>
                <a:sym typeface="Wingdings" panose="05000000000000000000" pitchFamily="2" charset="2"/>
              </a:rPr>
              <a:t></a:t>
            </a:r>
            <a:endParaRPr lang="nb-NO" sz="6000" dirty="0">
              <a:highlight>
                <a:srgbClr val="008000"/>
              </a:highlight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8AE952-0FB8-0BB4-9299-297AC1D51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235" y="2855843"/>
            <a:ext cx="7765773" cy="2994992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349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6" name="Freeform 6"/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FB60808-A12D-99AC-C51B-8A4881A7CB57}"/>
              </a:ext>
            </a:extLst>
          </p:cNvPr>
          <p:cNvSpPr txBox="1">
            <a:spLocks/>
          </p:cNvSpPr>
          <p:nvPr/>
        </p:nvSpPr>
        <p:spPr>
          <a:xfrm>
            <a:off x="838200" y="2497049"/>
            <a:ext cx="9383973" cy="39103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Stifta i 1987</a:t>
            </a:r>
          </a:p>
          <a:p>
            <a:r>
              <a:rPr lang="nb-NO" dirty="0"/>
              <a:t>Bransjeforening for små- og mellomstore sagbruk og treforedlingsbedrifter</a:t>
            </a:r>
          </a:p>
          <a:p>
            <a:r>
              <a:rPr lang="nb-NO" dirty="0"/>
              <a:t>Medlemmer fordelt over heile </a:t>
            </a:r>
            <a:r>
              <a:rPr lang="nb-NO" dirty="0" err="1"/>
              <a:t>Noreg</a:t>
            </a:r>
            <a:endParaRPr lang="nb-NO" dirty="0"/>
          </a:p>
          <a:p>
            <a:r>
              <a:rPr lang="nb-NO" dirty="0"/>
              <a:t>Arrangerer kurs, </a:t>
            </a:r>
            <a:r>
              <a:rPr lang="nb-NO" dirty="0" err="1"/>
              <a:t>studieturar</a:t>
            </a:r>
            <a:r>
              <a:rPr lang="nb-NO" dirty="0"/>
              <a:t> og </a:t>
            </a:r>
            <a:r>
              <a:rPr lang="nb-NO" dirty="0" err="1"/>
              <a:t>fagdagar</a:t>
            </a:r>
            <a:endParaRPr lang="nb-NO" dirty="0"/>
          </a:p>
          <a:p>
            <a:r>
              <a:rPr lang="nb-NO" dirty="0"/>
              <a:t>Prosjektarbeid til nytte for våre medlemsbedrifter</a:t>
            </a:r>
          </a:p>
          <a:p>
            <a:r>
              <a:rPr lang="nb-NO" dirty="0"/>
              <a:t>Medlemsbladet Sagbladet</a:t>
            </a:r>
          </a:p>
          <a:p>
            <a:r>
              <a:rPr lang="nb-NO" dirty="0"/>
              <a:t>1,4 årsverk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4A472B3D-84C8-A8FE-F07C-58E4237CDBD7}"/>
              </a:ext>
            </a:extLst>
          </p:cNvPr>
          <p:cNvSpPr txBox="1">
            <a:spLocks/>
          </p:cNvSpPr>
          <p:nvPr/>
        </p:nvSpPr>
        <p:spPr>
          <a:xfrm>
            <a:off x="838200" y="1778154"/>
            <a:ext cx="10515600" cy="10955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/>
              <a:t>Om oss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757794-8866-CBDB-A1F3-202981EC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3955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Om Norske bygdesager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A7319-4248-EA96-56D4-F71493302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5478"/>
            <a:ext cx="10515600" cy="3289380"/>
          </a:xfrm>
        </p:spPr>
        <p:txBody>
          <a:bodyPr>
            <a:normAutofit fontScale="92500"/>
          </a:bodyPr>
          <a:lstStyle/>
          <a:p>
            <a:r>
              <a:rPr lang="nb-NO" dirty="0"/>
              <a:t>Pr dato har Norsk Bygdesagforening ca. 250 </a:t>
            </a:r>
            <a:r>
              <a:rPr lang="nb-NO" dirty="0" err="1"/>
              <a:t>medlemmar</a:t>
            </a:r>
            <a:r>
              <a:rPr lang="nb-NO" dirty="0"/>
              <a:t>, derav 17 i Møre og Romsdal</a:t>
            </a:r>
          </a:p>
          <a:p>
            <a:r>
              <a:rPr lang="nb-NO" dirty="0"/>
              <a:t>Bedrifter med omsetning </a:t>
            </a:r>
            <a:r>
              <a:rPr lang="nb-NO" dirty="0" err="1"/>
              <a:t>frå</a:t>
            </a:r>
            <a:r>
              <a:rPr lang="nb-NO" dirty="0"/>
              <a:t> 0 til 350 mill. </a:t>
            </a:r>
          </a:p>
          <a:p>
            <a:r>
              <a:rPr lang="nb-NO" dirty="0"/>
              <a:t>Stor andel små bedrifter</a:t>
            </a:r>
          </a:p>
          <a:p>
            <a:r>
              <a:rPr lang="nb-NO" dirty="0"/>
              <a:t>Mest spesialproduksjon- </a:t>
            </a:r>
            <a:r>
              <a:rPr lang="nb-NO" dirty="0" err="1"/>
              <a:t>eit</a:t>
            </a:r>
            <a:r>
              <a:rPr lang="nb-NO" dirty="0"/>
              <a:t> nødvendig supplement til storindustrien og standardvarene</a:t>
            </a:r>
          </a:p>
          <a:p>
            <a:r>
              <a:rPr lang="nb-NO" dirty="0"/>
              <a:t>Bedrifter med høg materialkunnskap og svært fleksibel produksjon</a:t>
            </a:r>
          </a:p>
          <a:p>
            <a:endParaRPr lang="nb-NO"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12F1634F-7E33-AB68-2BD4-43A5A53EB8A9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674AF57-E317-B273-F6A0-2D7D8D29FC39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4A59F549-3CB6-F465-CAD9-EF24C769F4E3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81E39136-6188-B21B-3D3F-8AAF2FA2AFBB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DCB82AE-4741-BAA6-6C50-A3F98D568B45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53861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C1887-92A7-9469-E8DE-32066222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DEB615-CCF3-1C92-4AFE-2B2761F1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3955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Bakgrunn </a:t>
            </a:r>
            <a:r>
              <a:rPr lang="nb-NO" sz="3200" b="1"/>
              <a:t>for prosjektet</a:t>
            </a:r>
            <a:endParaRPr lang="nb-NO" sz="32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64313-FF90-8FCC-0ECB-50160ACC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8482"/>
            <a:ext cx="6218583" cy="2746376"/>
          </a:xfrm>
        </p:spPr>
        <p:txBody>
          <a:bodyPr/>
          <a:lstStyle/>
          <a:p>
            <a:r>
              <a:rPr lang="nb-NO" dirty="0"/>
              <a:t>Arbeid med strategisk plan for Norsk Bygdesagforening</a:t>
            </a:r>
          </a:p>
          <a:p>
            <a:r>
              <a:rPr lang="nb-NO" dirty="0"/>
              <a:t>Korleis kan vi bruke </a:t>
            </a:r>
            <a:r>
              <a:rPr lang="nb-NO" dirty="0" err="1"/>
              <a:t>ressursane</a:t>
            </a:r>
            <a:r>
              <a:rPr lang="nb-NO" dirty="0"/>
              <a:t> best </a:t>
            </a:r>
            <a:r>
              <a:rPr lang="nb-NO" dirty="0" err="1"/>
              <a:t>mogleg</a:t>
            </a:r>
            <a:r>
              <a:rPr lang="nb-NO" dirty="0"/>
              <a:t> for våre </a:t>
            </a:r>
            <a:r>
              <a:rPr lang="nb-NO" dirty="0" err="1"/>
              <a:t>medlemmar</a:t>
            </a:r>
            <a:r>
              <a:rPr lang="nb-NO" dirty="0"/>
              <a:t>?</a:t>
            </a:r>
          </a:p>
          <a:p>
            <a:r>
              <a:rPr lang="nb-NO" dirty="0"/>
              <a:t>Seminarserie der vi inviterte mange </a:t>
            </a:r>
            <a:r>
              <a:rPr lang="nb-NO" dirty="0" err="1"/>
              <a:t>aktørar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heile </a:t>
            </a:r>
            <a:r>
              <a:rPr lang="nb-NO" dirty="0" err="1"/>
              <a:t>verdikjeda</a:t>
            </a:r>
            <a:endParaRPr lang="nb-NO" dirty="0"/>
          </a:p>
          <a:p>
            <a:endParaRPr lang="nb-NO"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D59B56D-BE95-FEE9-EFDD-A28028CC3003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E5FF6AA8-7695-C541-04A4-E49699146D3B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60FC29D-8DF3-9023-3676-76C70048A818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C194D8E2-418D-9EDF-D4E1-C606EB06642F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B71FC29B-803D-C6E0-14DF-D2B50180DB8A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394644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757794-8866-CBDB-A1F3-202981EC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3955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 err="1"/>
              <a:t>Oppsummmert</a:t>
            </a:r>
            <a:r>
              <a:rPr lang="nb-NO" sz="3200" b="1" dirty="0"/>
              <a:t> </a:t>
            </a:r>
            <a:r>
              <a:rPr lang="nb-NO" sz="3200" b="1" dirty="0" err="1"/>
              <a:t>frå</a:t>
            </a:r>
            <a:r>
              <a:rPr lang="nb-NO" sz="3200" b="1" dirty="0"/>
              <a:t> seminarserien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A7319-4248-EA96-56D4-F71493302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8482"/>
            <a:ext cx="7093226" cy="2746376"/>
          </a:xfrm>
        </p:spPr>
        <p:txBody>
          <a:bodyPr/>
          <a:lstStyle/>
          <a:p>
            <a:r>
              <a:rPr lang="nb-NO" dirty="0"/>
              <a:t>Vi treng hjelp til </a:t>
            </a:r>
            <a:r>
              <a:rPr lang="nb-NO" dirty="0" err="1"/>
              <a:t>marknadsføring</a:t>
            </a:r>
            <a:r>
              <a:rPr lang="nb-NO" dirty="0"/>
              <a:t>- vi er  for lite </a:t>
            </a:r>
            <a:r>
              <a:rPr lang="nb-NO" dirty="0" err="1"/>
              <a:t>synlege</a:t>
            </a:r>
            <a:r>
              <a:rPr lang="nb-NO" dirty="0"/>
              <a:t>, </a:t>
            </a:r>
            <a:r>
              <a:rPr lang="nb-NO" dirty="0" err="1"/>
              <a:t>vanskeleg</a:t>
            </a:r>
            <a:r>
              <a:rPr lang="nb-NO" dirty="0"/>
              <a:t> å nå ut i </a:t>
            </a:r>
            <a:r>
              <a:rPr lang="nb-NO" dirty="0" err="1"/>
              <a:t>marknaden</a:t>
            </a:r>
            <a:endParaRPr lang="nb-NO" dirty="0"/>
          </a:p>
          <a:p>
            <a:r>
              <a:rPr lang="nb-NO" dirty="0"/>
              <a:t>Vi treng hjelp til nettverksbygging/</a:t>
            </a:r>
            <a:r>
              <a:rPr lang="nb-NO" dirty="0" err="1"/>
              <a:t>møteplassar</a:t>
            </a:r>
            <a:endParaRPr lang="nb-NO" dirty="0"/>
          </a:p>
          <a:p>
            <a:r>
              <a:rPr lang="nb-NO" dirty="0"/>
              <a:t>For lite samarbeid og kunnskap om andre </a:t>
            </a:r>
            <a:r>
              <a:rPr lang="nb-NO" dirty="0" err="1"/>
              <a:t>aktørar</a:t>
            </a:r>
            <a:r>
              <a:rPr lang="nb-NO" dirty="0"/>
              <a:t> i lokale verdikjeder</a:t>
            </a:r>
          </a:p>
          <a:p>
            <a:endParaRPr lang="nb-NO"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12F1634F-7E33-AB68-2BD4-43A5A53EB8A9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674AF57-E317-B273-F6A0-2D7D8D29FC39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4A59F549-3CB6-F465-CAD9-EF24C769F4E3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81E39136-6188-B21B-3D3F-8AAF2FA2AFBB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DCB82AE-4741-BAA6-6C50-A3F98D568B45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401472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4261C-6DA9-D7D8-D8E8-7E3EBF27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50F473-357E-4CD0-D855-1C1E0B0F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6279"/>
            <a:ext cx="10515600" cy="1172817"/>
          </a:xfrm>
        </p:spPr>
        <p:txBody>
          <a:bodyPr>
            <a:normAutofit/>
          </a:bodyPr>
          <a:lstStyle/>
          <a:p>
            <a:r>
              <a:rPr lang="nb-NO" sz="3200" b="1" dirty="0"/>
              <a:t>Pilotprosjekt i </a:t>
            </a:r>
            <a:r>
              <a:rPr lang="nb-NO" sz="3200" b="1" dirty="0" err="1"/>
              <a:t>Vestland</a:t>
            </a:r>
            <a:endParaRPr lang="nb-NO" sz="32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FEA5A9-21FF-030A-5033-9E96D1AFB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4748"/>
            <a:ext cx="7093226" cy="31701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Prosjektet </a:t>
            </a:r>
            <a:r>
              <a:rPr lang="nb-NO" dirty="0" err="1"/>
              <a:t>fekk</a:t>
            </a:r>
            <a:r>
              <a:rPr lang="nb-NO" dirty="0"/>
              <a:t> økonomisk støtte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Statsforvaltaren</a:t>
            </a:r>
            <a:r>
              <a:rPr lang="nb-NO" dirty="0"/>
              <a:t> i Sogn og Fjordane og </a:t>
            </a:r>
            <a:r>
              <a:rPr lang="nb-NO" dirty="0" err="1"/>
              <a:t>Vestland</a:t>
            </a:r>
            <a:r>
              <a:rPr lang="nb-NO" dirty="0"/>
              <a:t> FK. </a:t>
            </a:r>
          </a:p>
          <a:p>
            <a:r>
              <a:rPr lang="nb-NO" dirty="0"/>
              <a:t>Registrering av «alle </a:t>
            </a:r>
            <a:r>
              <a:rPr lang="nb-NO" dirty="0" err="1"/>
              <a:t>trebedrifter</a:t>
            </a:r>
            <a:r>
              <a:rPr lang="nb-NO" dirty="0"/>
              <a:t>» i </a:t>
            </a:r>
            <a:r>
              <a:rPr lang="nb-NO" dirty="0" err="1"/>
              <a:t>Vestland</a:t>
            </a:r>
            <a:endParaRPr lang="nb-NO" dirty="0"/>
          </a:p>
          <a:p>
            <a:r>
              <a:rPr lang="nb-NO" dirty="0"/>
              <a:t>Samla nær 200 bedrifter i </a:t>
            </a:r>
            <a:r>
              <a:rPr lang="nb-NO" dirty="0" err="1"/>
              <a:t>ein</a:t>
            </a:r>
            <a:r>
              <a:rPr lang="nb-NO" dirty="0"/>
              <a:t> database</a:t>
            </a:r>
          </a:p>
          <a:p>
            <a:r>
              <a:rPr lang="nb-NO" dirty="0"/>
              <a:t>Databasen godt mottatt og Møre og Romsdal melde si interesse</a:t>
            </a:r>
          </a:p>
          <a:p>
            <a:endParaRPr lang="nb-NO"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B995ED4E-6CB8-D968-1042-F523F8EA0127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992E863-3233-8B8D-1A8A-CC9C592B7353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45837DB0-0047-A007-1A29-06AF743E1D3A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24B37760-9565-ACF8-604A-845D2A69D2D1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61AE1AF-1BE4-EEB9-0E6B-71488A4E17B8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559264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6B6DAC-F3C1-1C20-5C35-BE941965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2136"/>
            <a:ext cx="7881257" cy="1095507"/>
          </a:xfrm>
        </p:spPr>
        <p:txBody>
          <a:bodyPr>
            <a:normAutofit/>
          </a:bodyPr>
          <a:lstStyle/>
          <a:p>
            <a:r>
              <a:rPr lang="nb-NO" sz="3200" b="1" dirty="0"/>
              <a:t>Prosjekt: kartlegging av skog- og </a:t>
            </a:r>
            <a:r>
              <a:rPr lang="nb-NO" sz="3200" b="1" dirty="0" err="1"/>
              <a:t>trebedrifter</a:t>
            </a:r>
            <a:r>
              <a:rPr lang="nb-NO" sz="3200" b="1" dirty="0"/>
              <a:t> i Møre og Romsdal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CEF644-B2A6-1A29-679E-9A452911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7644"/>
            <a:ext cx="11201400" cy="3898200"/>
          </a:xfrm>
        </p:spPr>
        <p:txBody>
          <a:bodyPr>
            <a:noAutofit/>
          </a:bodyPr>
          <a:lstStyle/>
          <a:p>
            <a:r>
              <a:rPr lang="nb-NO" dirty="0"/>
              <a:t>Støtta av </a:t>
            </a:r>
            <a:r>
              <a:rPr lang="nb-NO" dirty="0" err="1"/>
              <a:t>Tredriveren</a:t>
            </a:r>
            <a:r>
              <a:rPr lang="nb-NO" dirty="0"/>
              <a:t> i Møre og Romsdal og M&amp;R Fylkeskommune</a:t>
            </a:r>
          </a:p>
          <a:p>
            <a:r>
              <a:rPr lang="nb-NO" dirty="0"/>
              <a:t>Kartlegginga gjennomført i 2023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E0F08DBC-6D4E-A603-AC42-B33DE8DDB003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6BC37A8-C7FB-ABA6-E323-5AF3EE63B095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AFB22940-6865-13EF-0CC4-CD039E4A7230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B9CBC44F-BB09-DD37-EA63-DD6486D87CB4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65432B-5AA5-3D52-CA98-A75983480C51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411645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7957A9-EFE9-64B5-7428-08751CCCF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8612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b="1" dirty="0"/>
              <a:t>Gjennomføring av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0F3BFA-1CEF-DD03-5973-8C434D3D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44183"/>
            <a:ext cx="10515600" cy="255043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b-NO" dirty="0"/>
              <a:t>Innsamling  av kontaktinformasjon på målgruppa</a:t>
            </a:r>
          </a:p>
          <a:p>
            <a:pPr marL="514350" indent="-514350">
              <a:buAutoNum type="arabicPeriod"/>
            </a:pPr>
            <a:r>
              <a:rPr lang="nb-NO" dirty="0"/>
              <a:t>Utarbeiding av spørreskjema</a:t>
            </a:r>
          </a:p>
          <a:p>
            <a:pPr marL="514350" indent="-514350">
              <a:buAutoNum type="arabicPeriod"/>
            </a:pPr>
            <a:r>
              <a:rPr lang="nb-NO" dirty="0"/>
              <a:t>Utsending og oppfølging av spørreskjema</a:t>
            </a:r>
          </a:p>
          <a:p>
            <a:pPr marL="514350" indent="-514350">
              <a:buAutoNum type="arabicPeriod"/>
            </a:pPr>
            <a:r>
              <a:rPr lang="nb-NO" dirty="0" err="1"/>
              <a:t>Synleggjering</a:t>
            </a:r>
            <a:r>
              <a:rPr lang="nb-NO" dirty="0"/>
              <a:t> av resultat – Svarprosent</a:t>
            </a:r>
          </a:p>
          <a:p>
            <a:pPr marL="514350" indent="-514350">
              <a:buAutoNum type="arabicPeriod"/>
            </a:pPr>
            <a:r>
              <a:rPr lang="nb-NO" dirty="0"/>
              <a:t>Måloppnåing – oppsummering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D3DE6407-5F3D-BCEA-BAE2-BCE5EF1A06EA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3387DF3-C114-B336-D81A-6981343BC2F1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738E02D1-AD73-9BE6-96C3-BD914D00279A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A3283748-9BD8-538B-E167-ACAD13C463A0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41BA864-5348-1247-8C0C-7086D461BD47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65372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4A590C-D330-9754-99F6-1206F94C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1657"/>
            <a:ext cx="6036129" cy="1325563"/>
          </a:xfrm>
        </p:spPr>
        <p:txBody>
          <a:bodyPr>
            <a:normAutofit/>
          </a:bodyPr>
          <a:lstStyle/>
          <a:p>
            <a:r>
              <a:rPr lang="nn-NO" sz="3200" b="1" dirty="0"/>
              <a:t>Innsamling av kontaktinformasjon om målgruppa</a:t>
            </a:r>
            <a:endParaRPr lang="nb-NO" sz="32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B26683-69C4-1B7F-6DBF-317A4FAE3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93168"/>
            <a:ext cx="6623958" cy="3464832"/>
          </a:xfrm>
        </p:spPr>
        <p:txBody>
          <a:bodyPr>
            <a:noAutofit/>
          </a:bodyPr>
          <a:lstStyle/>
          <a:p>
            <a:r>
              <a:rPr lang="nn-NO" dirty="0"/>
              <a:t>Kontakt med kommunar / </a:t>
            </a:r>
            <a:r>
              <a:rPr lang="nn-NO" dirty="0" err="1"/>
              <a:t>hoppid</a:t>
            </a:r>
            <a:r>
              <a:rPr lang="nn-NO" dirty="0"/>
              <a:t>-kontaktar / Fylkeskommunen / Norske trevarer, div. medlemslister, kontaktpersonar </a:t>
            </a:r>
            <a:r>
              <a:rPr lang="nn-NO" dirty="0" err="1"/>
              <a:t>osv</a:t>
            </a:r>
            <a:endParaRPr lang="nn-NO" dirty="0"/>
          </a:p>
          <a:p>
            <a:r>
              <a:rPr lang="nn-NO" dirty="0"/>
              <a:t>“Vasking” av lister</a:t>
            </a:r>
          </a:p>
          <a:p>
            <a:r>
              <a:rPr lang="nn-NO" dirty="0"/>
              <a:t>Ringte dei fleste aktørane for å få e-post</a:t>
            </a:r>
          </a:p>
          <a:p>
            <a:r>
              <a:rPr lang="nn-NO" dirty="0"/>
              <a:t>Sat igjen med 299 aktørar i bransjen med e-postadresser</a:t>
            </a:r>
            <a:endParaRPr lang="nb-NO" dirty="0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EDA72B22-C6C9-16D1-CBCA-FFECDCA6076B}"/>
              </a:ext>
            </a:extLst>
          </p:cNvPr>
          <p:cNvGrpSpPr/>
          <p:nvPr/>
        </p:nvGrpSpPr>
        <p:grpSpPr>
          <a:xfrm>
            <a:off x="0" y="0"/>
            <a:ext cx="12192000" cy="1477361"/>
            <a:chOff x="0" y="0"/>
            <a:chExt cx="4976559" cy="556072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C3A34081-1BBD-9BD9-E315-3282F69CDE7B}"/>
                </a:ext>
              </a:extLst>
            </p:cNvPr>
            <p:cNvSpPr/>
            <p:nvPr/>
          </p:nvSpPr>
          <p:spPr>
            <a:xfrm>
              <a:off x="0" y="0"/>
              <a:ext cx="4976559" cy="556072"/>
            </a:xfrm>
            <a:custGeom>
              <a:avLst/>
              <a:gdLst/>
              <a:ahLst/>
              <a:cxnLst/>
              <a:rect l="l" t="t" r="r" b="b"/>
              <a:pathLst>
                <a:path w="4976559" h="556072">
                  <a:moveTo>
                    <a:pt x="0" y="0"/>
                  </a:moveTo>
                  <a:lnTo>
                    <a:pt x="4976559" y="0"/>
                  </a:lnTo>
                  <a:lnTo>
                    <a:pt x="4976559" y="556072"/>
                  </a:lnTo>
                  <a:lnTo>
                    <a:pt x="0" y="556072"/>
                  </a:lnTo>
                  <a:close/>
                </a:path>
              </a:pathLst>
            </a:custGeom>
            <a:solidFill>
              <a:srgbClr val="517B7B"/>
            </a:solidFill>
          </p:spPr>
          <p:txBody>
            <a:bodyPr/>
            <a:lstStyle/>
            <a:p>
              <a:endParaRPr lang="nb-NO" sz="1200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DDA20B1F-1C27-3C82-CA1C-35259A7F5116}"/>
                </a:ext>
              </a:extLst>
            </p:cNvPr>
            <p:cNvSpPr txBox="1"/>
            <p:nvPr/>
          </p:nvSpPr>
          <p:spPr>
            <a:xfrm>
              <a:off x="0" y="-47625"/>
              <a:ext cx="4976559" cy="603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B9698300-69DF-32E9-4A34-98827F9986A7}"/>
              </a:ext>
            </a:extLst>
          </p:cNvPr>
          <p:cNvSpPr/>
          <p:nvPr/>
        </p:nvSpPr>
        <p:spPr>
          <a:xfrm>
            <a:off x="9762997" y="398756"/>
            <a:ext cx="1743203" cy="679849"/>
          </a:xfrm>
          <a:custGeom>
            <a:avLst/>
            <a:gdLst/>
            <a:ahLst/>
            <a:cxnLst/>
            <a:rect l="l" t="t" r="r" b="b"/>
            <a:pathLst>
              <a:path w="2614805" h="1019774">
                <a:moveTo>
                  <a:pt x="0" y="0"/>
                </a:moveTo>
                <a:lnTo>
                  <a:pt x="2614805" y="0"/>
                </a:lnTo>
                <a:lnTo>
                  <a:pt x="2614805" y="1019774"/>
                </a:lnTo>
                <a:lnTo>
                  <a:pt x="0" y="101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9033908-CF18-7A31-87AC-EAC52F81EAA1}"/>
              </a:ext>
            </a:extLst>
          </p:cNvPr>
          <p:cNvSpPr/>
          <p:nvPr/>
        </p:nvSpPr>
        <p:spPr>
          <a:xfrm>
            <a:off x="9302076" y="5840410"/>
            <a:ext cx="2267625" cy="692971"/>
          </a:xfrm>
          <a:custGeom>
            <a:avLst/>
            <a:gdLst/>
            <a:ahLst/>
            <a:cxnLst/>
            <a:rect l="l" t="t" r="r" b="b"/>
            <a:pathLst>
              <a:path w="3401437" h="1039457">
                <a:moveTo>
                  <a:pt x="0" y="0"/>
                </a:moveTo>
                <a:lnTo>
                  <a:pt x="3401437" y="0"/>
                </a:lnTo>
                <a:lnTo>
                  <a:pt x="3401437" y="1039457"/>
                </a:lnTo>
                <a:lnTo>
                  <a:pt x="0" y="103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 sz="1200"/>
          </a:p>
        </p:txBody>
      </p:sp>
      <p:pic>
        <p:nvPicPr>
          <p:cNvPr id="18" name="Bilde 17" descr="To telefoner kommuniserer">
            <a:extLst>
              <a:ext uri="{FF2B5EF4-FFF2-40B4-BE49-F238E27FC236}">
                <a16:creationId xmlns:a16="http://schemas.microsoft.com/office/drawing/2014/main" id="{9FCB3EC7-AF37-AAE2-C122-08383D2D6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31" y="1699292"/>
            <a:ext cx="3542469" cy="2656852"/>
          </a:xfrm>
          <a:prstGeom prst="rect">
            <a:avLst/>
          </a:prstGeom>
        </p:spPr>
      </p:pic>
      <p:pic>
        <p:nvPicPr>
          <p:cNvPr id="20" name="Bilde 19" descr="Person som holder muse">
            <a:extLst>
              <a:ext uri="{FF2B5EF4-FFF2-40B4-BE49-F238E27FC236}">
                <a16:creationId xmlns:a16="http://schemas.microsoft.com/office/drawing/2014/main" id="{0C5931FF-0FA3-76E2-AA5E-C89B9548C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16" y="3275463"/>
            <a:ext cx="3542583" cy="23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0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7dfdde-a862-44a7-8155-5172e370f2c3" xsi:nil="true"/>
    <lcf76f155ced4ddcb4097134ff3c332f xmlns="428844b5-c937-4b82-97b5-626ce929af5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F4E50C60735246A8EC31AF8E0E896A" ma:contentTypeVersion="14" ma:contentTypeDescription="Opprett et nytt dokument." ma:contentTypeScope="" ma:versionID="7adbf0c40313e86bc222c800637bc6b2">
  <xsd:schema xmlns:xsd="http://www.w3.org/2001/XMLSchema" xmlns:xs="http://www.w3.org/2001/XMLSchema" xmlns:p="http://schemas.microsoft.com/office/2006/metadata/properties" xmlns:ns2="428844b5-c937-4b82-97b5-626ce929af52" xmlns:ns3="5e7dfdde-a862-44a7-8155-5172e370f2c3" targetNamespace="http://schemas.microsoft.com/office/2006/metadata/properties" ma:root="true" ma:fieldsID="efc7124355ef058cd03bfa5da58e7013" ns2:_="" ns3:_="">
    <xsd:import namespace="428844b5-c937-4b82-97b5-626ce929af52"/>
    <xsd:import namespace="5e7dfdde-a862-44a7-8155-5172e370f2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844b5-c937-4b82-97b5-626ce929af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emerkelapper" ma:readOnly="false" ma:fieldId="{5cf76f15-5ced-4ddc-b409-7134ff3c332f}" ma:taxonomyMulti="true" ma:sspId="9c5325de-f11a-45b5-a855-aad11258e2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dfdde-a862-44a7-8155-5172e370f2c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fea4a1f-453d-4bae-8339-714f1365e1a4}" ma:internalName="TaxCatchAll" ma:showField="CatchAllData" ma:web="5e7dfdde-a862-44a7-8155-5172e370f2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3B8D72-49D5-4869-942E-7C6DE9B887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78A008-9DA8-403F-95A9-7F1E3C20B55D}">
  <ds:schemaRefs>
    <ds:schemaRef ds:uri="http://schemas.microsoft.com/office/2006/metadata/properties"/>
    <ds:schemaRef ds:uri="http://schemas.microsoft.com/office/infopath/2007/PartnerControls"/>
    <ds:schemaRef ds:uri="5e7dfdde-a862-44a7-8155-5172e370f2c3"/>
    <ds:schemaRef ds:uri="428844b5-c937-4b82-97b5-626ce929af52"/>
  </ds:schemaRefs>
</ds:datastoreItem>
</file>

<file path=customXml/itemProps3.xml><?xml version="1.0" encoding="utf-8"?>
<ds:datastoreItem xmlns:ds="http://schemas.openxmlformats.org/officeDocument/2006/customXml" ds:itemID="{0B0A1B35-F269-4912-A45C-EF7AC3FD91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8844b5-c937-4b82-97b5-626ce929af52"/>
    <ds:schemaRef ds:uri="5e7dfdde-a862-44a7-8155-5172e370f2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547</Words>
  <Application>Microsoft Office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Wingdings</vt:lpstr>
      <vt:lpstr>Office-tema</vt:lpstr>
      <vt:lpstr>PowerPoint-presentasjon</vt:lpstr>
      <vt:lpstr>PowerPoint-presentasjon</vt:lpstr>
      <vt:lpstr>Om Norske bygdesager</vt:lpstr>
      <vt:lpstr>Bakgrunn for prosjektet</vt:lpstr>
      <vt:lpstr>Oppsummmert frå seminarserien</vt:lpstr>
      <vt:lpstr>Pilotprosjekt i Vestland</vt:lpstr>
      <vt:lpstr>Prosjekt: kartlegging av skog- og trebedrifter i Møre og Romsdal</vt:lpstr>
      <vt:lpstr>Gjennomføring av prosjektet</vt:lpstr>
      <vt:lpstr>Innsamling av kontaktinformasjon om målgruppa</vt:lpstr>
      <vt:lpstr>Utarbeiding av spørreskjema</vt:lpstr>
      <vt:lpstr>Synleggjering av resultat</vt:lpstr>
      <vt:lpstr>Måloppnåing - oppsummering</vt:lpstr>
      <vt:lpstr>Vegen vidare</vt:lpstr>
      <vt:lpstr>Vegen vidare</vt:lpstr>
      <vt:lpstr>Takk for invitasjon og merksemd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Anita Sæten</dc:creator>
  <cp:lastModifiedBy>Norsk Bygdesagforening</cp:lastModifiedBy>
  <cp:revision>2</cp:revision>
  <dcterms:created xsi:type="dcterms:W3CDTF">2024-02-12T14:38:15Z</dcterms:created>
  <dcterms:modified xsi:type="dcterms:W3CDTF">2024-03-04T16:03:58Z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0x010100E3F4E50C60735246A8EC31AF8E0E896A</vt:lpwstr>
  </property>
  <property fmtid="{D5CDD505-2E9C-101B-9397-08002B2CF9AE}" pid="3" name="MediaServiceImageTags">
    <vt:lpwstr/>
  </property>
</Properties>
</file>