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305" r:id="rId3"/>
    <p:sldId id="256" r:id="rId4"/>
    <p:sldId id="298" r:id="rId5"/>
    <p:sldId id="299" r:id="rId6"/>
    <p:sldId id="304" r:id="rId7"/>
    <p:sldId id="297" r:id="rId8"/>
    <p:sldId id="306" r:id="rId9"/>
    <p:sldId id="307" r:id="rId10"/>
    <p:sldId id="25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000000"/>
    <a:srgbClr val="EF3340"/>
    <a:srgbClr val="E6007E"/>
    <a:srgbClr val="660066"/>
    <a:srgbClr val="00244E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522" autoAdjust="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 descr="Riksvåpensymbolet - Hvit sirkel med sort løve.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3" name="Bilde 2" descr="Riksvåpensymbolet - Hvit sirkel med sort løve.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- innhold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bilde, kan du bruke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33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/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18" r="-1781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ogoen til Statsforvaltaren i Møre og Romsdal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</a:t>
            </a:r>
            <a:r>
              <a:rPr lang="nn-NO" noProof="0" dirty="0"/>
              <a:t>kan</a:t>
            </a:r>
            <a:r>
              <a:rPr lang="nb-NO" dirty="0"/>
              <a:t>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felles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egne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A1EF1C5-41D6-4549-B953-B55FA108A12A}"/>
              </a:ext>
            </a:extLst>
          </p:cNvPr>
          <p:cNvSpPr txBox="1"/>
          <p:nvPr userDrawn="1"/>
        </p:nvSpPr>
        <p:spPr>
          <a:xfrm>
            <a:off x="1195113" y="462885"/>
            <a:ext cx="372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0" cap="small" baseline="0" dirty="0">
                <a:solidFill>
                  <a:srgbClr val="000000"/>
                </a:solidFill>
              </a:rPr>
              <a:t>ORGANISASJONSKART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78" y="463402"/>
            <a:ext cx="508409" cy="499038"/>
          </a:xfrm>
          <a:prstGeom prst="rect">
            <a:avLst/>
          </a:prstGeom>
        </p:spPr>
      </p:pic>
      <p:pic>
        <p:nvPicPr>
          <p:cNvPr id="5" name="Bilete 4" descr="Eit bilete som inneheld skjermbilete, tekst&#10;&#10;Automatisk generert skildring">
            <a:extLst>
              <a:ext uri="{FF2B5EF4-FFF2-40B4-BE49-F238E27FC236}">
                <a16:creationId xmlns:a16="http://schemas.microsoft.com/office/drawing/2014/main" id="{DB1DD91C-209F-8DA8-B13E-48E2CC01E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2E594388-7DBC-4D01-E913-C7246EB1C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482" y="-786274"/>
            <a:ext cx="10515600" cy="659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 dirty="0"/>
              <a:t>Organisasjonskart pr. 1.1.2024 – alle nivå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978" y="427394"/>
            <a:ext cx="508409" cy="499038"/>
          </a:xfrm>
          <a:prstGeom prst="rect">
            <a:avLst/>
          </a:prstGeom>
        </p:spPr>
      </p:pic>
      <p:pic>
        <p:nvPicPr>
          <p:cNvPr id="3" name="Bilete 2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9ED29740-3DA8-F8A0-2021-3C6BD9CE37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4660FA1-9E16-3A1C-F9D9-60C327DBD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776287"/>
            <a:ext cx="10515600" cy="53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 dirty="0"/>
              <a:t>Organisasjonskart – overordna nivå</a:t>
            </a:r>
          </a:p>
        </p:txBody>
      </p:sp>
    </p:spTree>
    <p:extLst>
      <p:ext uri="{BB962C8B-B14F-4D97-AF65-F5344CB8AC3E}">
        <p14:creationId xmlns:p14="http://schemas.microsoft.com/office/powerpoint/2010/main" val="93436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0949EABF-7CE5-CA6F-0A92-C8908A266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FC231A1-C99F-9CA1-E835-8A942DE27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776288"/>
            <a:ext cx="10515600" cy="6494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 dirty="0"/>
              <a:t>Organisasjonskart – overordna nivå med foto</a:t>
            </a:r>
          </a:p>
        </p:txBody>
      </p:sp>
    </p:spTree>
    <p:extLst>
      <p:ext uri="{BB962C8B-B14F-4D97-AF65-F5344CB8AC3E}">
        <p14:creationId xmlns:p14="http://schemas.microsoft.com/office/powerpoint/2010/main" val="290612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3" name="Bilete 2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4B824C98-B262-5DAB-0C5C-4249522487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9C060588-DB7C-E49A-3D35-C27489007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175" y="-776288"/>
            <a:ext cx="10515600" cy="6494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sosial </a:t>
            </a:r>
            <a:r>
              <a:rPr lang="nb-NO" dirty="0" err="1"/>
              <a:t>berekraft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951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&#10;&#10;Automatisk generert skildring">
            <a:extLst>
              <a:ext uri="{FF2B5EF4-FFF2-40B4-BE49-F238E27FC236}">
                <a16:creationId xmlns:a16="http://schemas.microsoft.com/office/drawing/2014/main" id="{C70480AD-136D-DC74-E3E0-A47474DAF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6328B0FE-A096-05FD-432D-A99E31294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67" y="-1104900"/>
            <a:ext cx="10515600" cy="9781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sosial </a:t>
            </a:r>
            <a:r>
              <a:rPr lang="nb-NO" dirty="0" err="1"/>
              <a:t>berekraft</a:t>
            </a:r>
            <a:r>
              <a:rPr lang="nb-NO" dirty="0"/>
              <a:t> med foto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146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758B6376-B44F-4424-AC1B-6DA65767E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F1D19E49-A884-9B0F-CEF0-9618A26F6F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413" y="-1193799"/>
            <a:ext cx="10515600" cy="889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</a:t>
            </a:r>
            <a:r>
              <a:rPr lang="nb-NO" dirty="0" err="1"/>
              <a:t>berekraftig</a:t>
            </a:r>
            <a:r>
              <a:rPr lang="nb-NO" dirty="0"/>
              <a:t> naturbruk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624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04495965-46C1-3B49-8066-D03BE6FC0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F91E438D-5BD8-3797-EF7A-2A2B40FAC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67" y="-1269999"/>
            <a:ext cx="10515600" cy="977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</a:t>
            </a:r>
            <a:r>
              <a:rPr lang="nb-NO" dirty="0" err="1"/>
              <a:t>berekraftig</a:t>
            </a:r>
            <a:r>
              <a:rPr lang="nb-NO" dirty="0"/>
              <a:t> naturbruk med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090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3" name="Bilde 12" descr="Logoen til Statsforvaltaren i Møre og Romsdal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55" y="5291403"/>
            <a:ext cx="3334519" cy="42946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8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81176" y="-86883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0" y="1016150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pic>
        <p:nvPicPr>
          <p:cNvPr id="17" name="Bilde 16" descr="Logoen til Statsforvaltaren i Møre og Romsdal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13" y="5665428"/>
            <a:ext cx="3334519" cy="429468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 descr="Logoen til Statsforvaltaren i Møre og Romsdal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 descr="Logoen til Statsforvaltaren i Møre og Romsdal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 descr="Logoen til Statsforvaltaren i Møre og Romsdal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‹nr.›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6" r:id="rId3"/>
    <p:sldLayoutId id="2147483763" r:id="rId4"/>
    <p:sldLayoutId id="2147483667" r:id="rId5"/>
    <p:sldLayoutId id="2147483764" r:id="rId6"/>
    <p:sldLayoutId id="2147483669" r:id="rId7"/>
    <p:sldLayoutId id="2147483756" r:id="rId8"/>
    <p:sldLayoutId id="2147483664" r:id="rId9"/>
    <p:sldLayoutId id="2147483760" r:id="rId10"/>
    <p:sldLayoutId id="2147483713" r:id="rId11"/>
    <p:sldLayoutId id="2147483761" r:id="rId12"/>
    <p:sldLayoutId id="2147483685" r:id="rId13"/>
    <p:sldLayoutId id="2147483714" r:id="rId14"/>
    <p:sldLayoutId id="2147483702" r:id="rId15"/>
    <p:sldLayoutId id="2147483736" r:id="rId16"/>
    <p:sldLayoutId id="2147483733" r:id="rId17"/>
    <p:sldLayoutId id="2147483716" r:id="rId18"/>
    <p:sldLayoutId id="2147483707" r:id="rId19"/>
    <p:sldLayoutId id="2147483675" r:id="rId20"/>
    <p:sldLayoutId id="2147483706" r:id="rId21"/>
    <p:sldLayoutId id="2147483709" r:id="rId22"/>
    <p:sldLayoutId id="2147483711" r:id="rId23"/>
    <p:sldLayoutId id="2147483710" r:id="rId24"/>
    <p:sldLayoutId id="2147483712" r:id="rId25"/>
    <p:sldLayoutId id="2147483655" r:id="rId26"/>
    <p:sldLayoutId id="2147483705" r:id="rId27"/>
    <p:sldLayoutId id="2147483770" r:id="rId28"/>
    <p:sldLayoutId id="2147483766" r:id="rId29"/>
    <p:sldLayoutId id="2147483771" r:id="rId30"/>
    <p:sldLayoutId id="2147483772" r:id="rId31"/>
    <p:sldLayoutId id="2147483773" r:id="rId32"/>
    <p:sldLayoutId id="2147483774" r:id="rId33"/>
    <p:sldLayoutId id="2147483759" r:id="rId34"/>
    <p:sldLayoutId id="2147483758" r:id="rId35"/>
    <p:sldLayoutId id="2147483757" r:id="rId36"/>
    <p:sldLayoutId id="2147483746" r:id="rId37"/>
    <p:sldLayoutId id="2147483718" r:id="rId38"/>
    <p:sldLayoutId id="2147483719" r:id="rId3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ekst 1">
            <a:extLst>
              <a:ext uri="{FF2B5EF4-FFF2-40B4-BE49-F238E27FC236}">
                <a16:creationId xmlns:a16="http://schemas.microsoft.com/office/drawing/2014/main" id="{679812C3-0AAA-C8FF-0F3A-B00EE8A05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Forvaltningskontroll/ rutiner</a:t>
            </a:r>
            <a:endParaRPr lang="nn-NO" dirty="0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2BDF8911-499F-9120-A50D-F970B5B1F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05.03.2024</a:t>
            </a:fld>
            <a:endParaRPr lang="nb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1B2AE5EA-B450-DCD1-7DD9-A042063AD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Forvaltningssamling skog – Surnadal 6. mars 2024</a:t>
            </a:r>
          </a:p>
          <a:p>
            <a:r>
              <a:rPr lang="nb-NO" dirty="0"/>
              <a:t>Merete Daae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962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B1021B1-E27A-9097-78F8-6A37580A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Internkontroll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C6F830C-7705-C756-914E-231DC9B5BF19}"/>
              </a:ext>
            </a:extLst>
          </p:cNvPr>
          <p:cNvSpPr/>
          <p:nvPr/>
        </p:nvSpPr>
        <p:spPr>
          <a:xfrm>
            <a:off x="4663440" y="873125"/>
            <a:ext cx="5679439" cy="5356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 err="1"/>
              <a:t>Ldir</a:t>
            </a:r>
            <a:r>
              <a:rPr lang="nb-NO" sz="2800" dirty="0"/>
              <a:t> sin kontrollveileder:</a:t>
            </a:r>
          </a:p>
          <a:p>
            <a:endParaRPr lang="nb-NO" sz="2800" dirty="0"/>
          </a:p>
          <a:p>
            <a:r>
              <a:rPr lang="nb-NO" sz="2800" dirty="0"/>
              <a:t>Internkontrollen skal være: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Systematisk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Tilpasset den enkelte oppgave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Skal følge de krav som følger av lover og regler for den aktuelle oppgaven man skal etablere internkontroll med</a:t>
            </a:r>
          </a:p>
          <a:p>
            <a:pPr marL="285750" indent="-285750">
              <a:buFontTx/>
              <a:buChar char="-"/>
            </a:pPr>
            <a:r>
              <a:rPr lang="nb-NO" sz="2800" dirty="0"/>
              <a:t>Basert på risikovurderinger og vesentlighetsvurderinger</a:t>
            </a:r>
          </a:p>
        </p:txBody>
      </p:sp>
    </p:spTree>
    <p:extLst>
      <p:ext uri="{BB962C8B-B14F-4D97-AF65-F5344CB8AC3E}">
        <p14:creationId xmlns:p14="http://schemas.microsoft.com/office/powerpoint/2010/main" val="78233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ekst 1">
            <a:extLst>
              <a:ext uri="{FF2B5EF4-FFF2-40B4-BE49-F238E27FC236}">
                <a16:creationId xmlns:a16="http://schemas.microsoft.com/office/drawing/2014/main" id="{22B06691-17A2-C3C3-EB8A-97A7D0D62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 dirty="0"/>
              <a:t>Rutiner og risikobasert kontroll – produksjonstilskudd og NMSK</a:t>
            </a:r>
          </a:p>
          <a:p>
            <a:r>
              <a:rPr lang="nb-NO" sz="2400" dirty="0"/>
              <a:t>Basert på riksrevisjonens revisjonsrapport for 2018 (PT) og dokumentkontrollplaner i 2023 (PT)</a:t>
            </a:r>
          </a:p>
          <a:p>
            <a:r>
              <a:rPr lang="nb-NO" sz="2400" dirty="0"/>
              <a:t>Utplukk av 3 kommuner</a:t>
            </a:r>
          </a:p>
          <a:p>
            <a:r>
              <a:rPr lang="nb-NO" sz="2400" dirty="0"/>
              <a:t>Våren 2024</a:t>
            </a:r>
          </a:p>
          <a:p>
            <a:r>
              <a:rPr lang="nb-NO" sz="2400" dirty="0"/>
              <a:t>Innhenting av dokumentasjon og gjennomgang av dokumentasjon i ØKS fra hver kommune</a:t>
            </a:r>
          </a:p>
          <a:p>
            <a:r>
              <a:rPr lang="nb-NO" sz="2400" dirty="0"/>
              <a:t>Gjennomgang av rutiner, dialog og veiledning med kommunene</a:t>
            </a:r>
          </a:p>
          <a:p>
            <a:r>
              <a:rPr lang="nb-NO" sz="2400" dirty="0"/>
              <a:t>Aktuelt med tilsvarende kontroll også de neste åra?</a:t>
            </a:r>
            <a:endParaRPr lang="nn-NO" sz="24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738D4AA-3D97-29B3-FD0F-FE40F350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Forvaltningskontroll 2024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35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60493F8-AEC6-2B67-9E7F-3EAEDB71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4" y="0"/>
            <a:ext cx="12195664" cy="686006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411BD09-79E0-7356-3913-D0F59900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68" y="983201"/>
            <a:ext cx="10515600" cy="715991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</a:rPr>
              <a:t>Forvaltningskontroll – landbruk - 2024</a:t>
            </a:r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E97588DD-716D-261C-09F7-031AAABE27A6}"/>
              </a:ext>
            </a:extLst>
          </p:cNvPr>
          <p:cNvSpPr/>
          <p:nvPr/>
        </p:nvSpPr>
        <p:spPr>
          <a:xfrm>
            <a:off x="304800" y="1554480"/>
            <a:ext cx="3260788" cy="3383279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Risikobasert utplukk av kommuner og område (nov og des 2023). Varsel om kontroll (jan 2024). Innsending av </a:t>
            </a:r>
            <a:r>
              <a:rPr lang="nb-NO" dirty="0" err="1"/>
              <a:t>dok</a:t>
            </a:r>
            <a:r>
              <a:rPr lang="nb-NO" dirty="0"/>
              <a:t>. (jan –</a:t>
            </a:r>
            <a:r>
              <a:rPr lang="nb-NO" dirty="0" err="1"/>
              <a:t>feb</a:t>
            </a:r>
            <a:r>
              <a:rPr lang="nb-NO" dirty="0"/>
              <a:t> 2024)</a:t>
            </a: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2AB1B29-3D46-78C0-8551-0F1CE1DE5C1B}"/>
              </a:ext>
            </a:extLst>
          </p:cNvPr>
          <p:cNvSpPr/>
          <p:nvPr/>
        </p:nvSpPr>
        <p:spPr>
          <a:xfrm>
            <a:off x="6452563" y="1554480"/>
            <a:ext cx="2619556" cy="2950248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Gjennomgang av dokumentasjon og dialog med kommunene (februar – april)</a:t>
            </a: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B15ED60F-24D5-D50F-148D-B9303197E9E6}"/>
              </a:ext>
            </a:extLst>
          </p:cNvPr>
          <p:cNvSpPr/>
          <p:nvPr/>
        </p:nvSpPr>
        <p:spPr>
          <a:xfrm>
            <a:off x="6415182" y="4552659"/>
            <a:ext cx="2619556" cy="1956764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Eventuell dialog med kommunene om tilbakemelding</a:t>
            </a: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D8E8F8A0-A469-F45E-960B-9F43B79B6833}"/>
              </a:ext>
            </a:extLst>
          </p:cNvPr>
          <p:cNvSpPr/>
          <p:nvPr/>
        </p:nvSpPr>
        <p:spPr>
          <a:xfrm>
            <a:off x="3680607" y="4552659"/>
            <a:ext cx="2619556" cy="1956764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Tilbakemelding </a:t>
            </a:r>
            <a:r>
              <a:rPr lang="nb-NO"/>
              <a:t>fra kommunene</a:t>
            </a:r>
            <a:endParaRPr lang="nb-NO" dirty="0"/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6F46719C-658A-74A3-B3DE-83497E07DA99}"/>
              </a:ext>
            </a:extLst>
          </p:cNvPr>
          <p:cNvSpPr/>
          <p:nvPr/>
        </p:nvSpPr>
        <p:spPr>
          <a:xfrm>
            <a:off x="946032" y="4552659"/>
            <a:ext cx="2619556" cy="1956764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Sluttmøter med hver enkelt kommune (mai)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1403FC6B-02E6-55E7-1D8A-2DE2E8FD6A0C}"/>
              </a:ext>
            </a:extLst>
          </p:cNvPr>
          <p:cNvSpPr/>
          <p:nvPr/>
        </p:nvSpPr>
        <p:spPr>
          <a:xfrm>
            <a:off x="3740992" y="1699192"/>
            <a:ext cx="2619556" cy="2618808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Forvaltnings- samling Surnadal</a:t>
            </a:r>
          </a:p>
          <a:p>
            <a:pPr algn="ctr"/>
            <a:r>
              <a:rPr lang="nb-NO" dirty="0"/>
              <a:t>5-6 mars</a:t>
            </a:r>
          </a:p>
        </p:txBody>
      </p:sp>
      <p:sp>
        <p:nvSpPr>
          <p:cNvPr id="15" name="Pil: høyre 14">
            <a:extLst>
              <a:ext uri="{FF2B5EF4-FFF2-40B4-BE49-F238E27FC236}">
                <a16:creationId xmlns:a16="http://schemas.microsoft.com/office/drawing/2014/main" id="{A4298AF2-E97C-CDE6-0C32-97D20A1855BB}"/>
              </a:ext>
            </a:extLst>
          </p:cNvPr>
          <p:cNvSpPr/>
          <p:nvPr/>
        </p:nvSpPr>
        <p:spPr>
          <a:xfrm>
            <a:off x="9187138" y="1554480"/>
            <a:ext cx="2619556" cy="2950248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Foreløpig kontrollrapport (april)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5FBDE1D6-B9B0-7838-FE03-581CFEDE0C91}"/>
              </a:ext>
            </a:extLst>
          </p:cNvPr>
          <p:cNvSpPr/>
          <p:nvPr/>
        </p:nvSpPr>
        <p:spPr>
          <a:xfrm>
            <a:off x="9187138" y="4504728"/>
            <a:ext cx="2619556" cy="1956764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Endelig kontrollrapport (juni)</a:t>
            </a:r>
          </a:p>
        </p:txBody>
      </p:sp>
    </p:spTree>
    <p:extLst>
      <p:ext uri="{BB962C8B-B14F-4D97-AF65-F5344CB8AC3E}">
        <p14:creationId xmlns:p14="http://schemas.microsoft.com/office/powerpoint/2010/main" val="386394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ekst 1">
            <a:extLst>
              <a:ext uri="{FF2B5EF4-FFF2-40B4-BE49-F238E27FC236}">
                <a16:creationId xmlns:a16="http://schemas.microsoft.com/office/drawing/2014/main" id="{F54184D6-2D08-27DA-EC43-46BC400D3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Rutiner</a:t>
            </a:r>
          </a:p>
          <a:p>
            <a:r>
              <a:rPr lang="nb-NO" dirty="0"/>
              <a:t>Kontrollplan</a:t>
            </a:r>
          </a:p>
          <a:p>
            <a:r>
              <a:rPr lang="nb-NO" dirty="0"/>
              <a:t>Retningslinjer</a:t>
            </a:r>
          </a:p>
          <a:p>
            <a:r>
              <a:rPr lang="nb-NO" dirty="0"/>
              <a:t>Har kommunen plukket ut søknader til kontroll i samsvar med egen risikovurdering i kontrollplan</a:t>
            </a:r>
          </a:p>
          <a:p>
            <a:r>
              <a:rPr lang="nb-NO" dirty="0"/>
              <a:t>Har kommunen plukket ut 5 %, eller minst 3 feltkontroller</a:t>
            </a:r>
          </a:p>
          <a:p>
            <a:r>
              <a:rPr lang="nb-NO" dirty="0"/>
              <a:t>ØKS: </a:t>
            </a:r>
          </a:p>
          <a:p>
            <a:r>
              <a:rPr lang="nb-NO" dirty="0"/>
              <a:t>Hva er registrert</a:t>
            </a:r>
          </a:p>
          <a:p>
            <a:r>
              <a:rPr lang="nb-NO" dirty="0"/>
              <a:t>Er feltkontrollen registrert i ØKS, som NMSK kontroll</a:t>
            </a:r>
          </a:p>
          <a:p>
            <a:r>
              <a:rPr lang="nb-NO" dirty="0"/>
              <a:t>Er feltkontrollen utført før tilskudd er utbetalt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9F284C7-A123-0877-B54E-3BB87CA9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Sjekker blant annet (Veileder for risikobasert kontroll)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367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ekst 1">
            <a:extLst>
              <a:ext uri="{FF2B5EF4-FFF2-40B4-BE49-F238E27FC236}">
                <a16:creationId xmlns:a16="http://schemas.microsoft.com/office/drawing/2014/main" id="{F54184D6-2D08-27DA-EC43-46BC400D3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er søknaden fullstendig utfylt, </a:t>
            </a:r>
          </a:p>
          <a:p>
            <a:r>
              <a:rPr lang="nb-NO" dirty="0"/>
              <a:t>er det oppgitt kostnad for hvert tiltak, </a:t>
            </a:r>
          </a:p>
          <a:p>
            <a:r>
              <a:rPr lang="nb-NO" dirty="0"/>
              <a:t>er det sjekket kostnader til arbeid utført av andre</a:t>
            </a:r>
          </a:p>
          <a:p>
            <a:r>
              <a:rPr lang="nb-NO" dirty="0"/>
              <a:t>Vedlegg?</a:t>
            </a:r>
          </a:p>
          <a:p>
            <a:r>
              <a:rPr lang="nb-NO" dirty="0"/>
              <a:t>Er søknad signert av skogeier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9F284C7-A123-0877-B54E-3BB87CA9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Sjekker blant annet (Veileder for risikobasert kontroll)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453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ekst 1">
            <a:extLst>
              <a:ext uri="{FF2B5EF4-FFF2-40B4-BE49-F238E27FC236}">
                <a16:creationId xmlns:a16="http://schemas.microsoft.com/office/drawing/2014/main" id="{D3364ED1-8FB3-722F-ADDA-12867E3C1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 i="1" dirty="0"/>
              <a:t>NMSK er en </a:t>
            </a:r>
            <a:r>
              <a:rPr lang="nb-NO" sz="2400" b="1" i="1" dirty="0">
                <a:highlight>
                  <a:srgbClr val="00ADBA"/>
                </a:highlight>
              </a:rPr>
              <a:t>statlig tilskuddsordning</a:t>
            </a:r>
            <a:r>
              <a:rPr lang="nb-NO" sz="2400" i="1" dirty="0"/>
              <a:t>. Tilskuddet </a:t>
            </a:r>
            <a:r>
              <a:rPr lang="nb-NO" sz="2400" i="1" dirty="0" err="1"/>
              <a:t>administereres</a:t>
            </a:r>
            <a:r>
              <a:rPr lang="nb-NO" sz="2400" i="1" dirty="0"/>
              <a:t> av kommunen, og vedtak om tilskudd fattes av kommunen. </a:t>
            </a:r>
            <a:r>
              <a:rPr lang="nb-NO" sz="2400" b="1" i="1" dirty="0">
                <a:highlight>
                  <a:srgbClr val="00ADBA"/>
                </a:highlight>
              </a:rPr>
              <a:t>Kommunen er </a:t>
            </a:r>
            <a:r>
              <a:rPr lang="nb-NO" sz="2400" b="1" i="1" dirty="0" err="1">
                <a:highlight>
                  <a:srgbClr val="00ADBA"/>
                </a:highlight>
              </a:rPr>
              <a:t>tilskuddsforvalter</a:t>
            </a:r>
            <a:r>
              <a:rPr lang="nb-NO" sz="2400" b="1" i="1" dirty="0">
                <a:highlight>
                  <a:srgbClr val="00ADBA"/>
                </a:highlight>
              </a:rPr>
              <a:t> på vegne av staten og underlagt statlig instruksjon</a:t>
            </a:r>
            <a:r>
              <a:rPr lang="nb-NO" sz="2400" i="1" dirty="0"/>
              <a:t>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2C4008C-A921-BF4C-B244-48E7220C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Statlig tilskuddsordning</a:t>
            </a:r>
            <a:endParaRPr lang="nn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DDFA09-BC61-EBF6-952A-2941E60D2DD5}"/>
              </a:ext>
            </a:extLst>
          </p:cNvPr>
          <p:cNvSpPr/>
          <p:nvPr/>
        </p:nvSpPr>
        <p:spPr>
          <a:xfrm>
            <a:off x="411959" y="4233858"/>
            <a:ext cx="2479040" cy="10772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Økonomireglementet</a:t>
            </a:r>
            <a:endParaRPr lang="nn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E926D09-78C1-7678-0BD3-BF1768CF7314}"/>
              </a:ext>
            </a:extLst>
          </p:cNvPr>
          <p:cNvSpPr/>
          <p:nvPr/>
        </p:nvSpPr>
        <p:spPr>
          <a:xfrm>
            <a:off x="6055357" y="4233858"/>
            <a:ext cx="2661921" cy="10772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Tilskuddsregelverket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E28EF34-C0F0-5C96-2E1C-8434D753972A}"/>
              </a:ext>
            </a:extLst>
          </p:cNvPr>
          <p:cNvSpPr/>
          <p:nvPr/>
        </p:nvSpPr>
        <p:spPr>
          <a:xfrm>
            <a:off x="9165853" y="4233858"/>
            <a:ext cx="2378392" cy="10772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Veileder for risikobasert kontroll</a:t>
            </a:r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3E9B092-FF96-7B54-DF4C-BB3D5B307217}"/>
              </a:ext>
            </a:extLst>
          </p:cNvPr>
          <p:cNvSpPr/>
          <p:nvPr/>
        </p:nvSpPr>
        <p:spPr>
          <a:xfrm>
            <a:off x="3233658" y="4233858"/>
            <a:ext cx="2479040" cy="10772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Forvaltningsloven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2186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9F284C7-A123-0877-B54E-3BB87CA9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 – kontrollplan - rutiner</a:t>
            </a:r>
            <a:endParaRPr lang="nn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7795E3-DBC6-4239-24ED-52BCCD390C8F}"/>
              </a:ext>
            </a:extLst>
          </p:cNvPr>
          <p:cNvSpPr/>
          <p:nvPr/>
        </p:nvSpPr>
        <p:spPr>
          <a:xfrm>
            <a:off x="944880" y="2032000"/>
            <a:ext cx="3637280" cy="39528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Retningslinjer</a:t>
            </a:r>
            <a:r>
              <a:rPr lang="nb-NO" dirty="0"/>
              <a:t> </a:t>
            </a:r>
          </a:p>
          <a:p>
            <a:pPr algn="ctr"/>
            <a:r>
              <a:rPr lang="nb-NO" dirty="0"/>
              <a:t>Forskriftens § 3 andre ledd</a:t>
            </a:r>
          </a:p>
          <a:p>
            <a:pPr algn="ctr"/>
            <a:r>
              <a:rPr lang="nb-NO" dirty="0"/>
              <a:t>«Det skal fastsettes overordnede retningslinjer for prioritering av søknader. Slike retningslinjer skal utarbeides i dialog med Statsforvalteren, kommunene og næringsorganisasjonene i skogbruket lokalt»	</a:t>
            </a:r>
            <a:endParaRPr lang="nn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E9E180-EB87-8F91-6EE2-497F5DA2D76E}"/>
              </a:ext>
            </a:extLst>
          </p:cNvPr>
          <p:cNvSpPr/>
          <p:nvPr/>
        </p:nvSpPr>
        <p:spPr>
          <a:xfrm>
            <a:off x="944880" y="6066539"/>
            <a:ext cx="10191432" cy="639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Rutiner (internkontroll) – </a:t>
            </a:r>
            <a:r>
              <a:rPr lang="nb-NO" sz="2000" dirty="0"/>
              <a:t>økonomireglementet</a:t>
            </a:r>
            <a:r>
              <a:rPr lang="nb-NO" dirty="0"/>
              <a:t> </a:t>
            </a:r>
            <a:endParaRPr lang="nn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2135F7-CB2E-A53F-A4D4-63B2EE237018}"/>
              </a:ext>
            </a:extLst>
          </p:cNvPr>
          <p:cNvSpPr/>
          <p:nvPr/>
        </p:nvSpPr>
        <p:spPr>
          <a:xfrm>
            <a:off x="7305041" y="2031999"/>
            <a:ext cx="3831271" cy="39528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Kontrollplan</a:t>
            </a:r>
            <a:r>
              <a:rPr lang="nb-NO" dirty="0"/>
              <a:t> </a:t>
            </a:r>
          </a:p>
          <a:p>
            <a:pPr algn="ctr"/>
            <a:r>
              <a:rPr lang="nb-NO" dirty="0"/>
              <a:t>Forskriftens § 12 andre ledd</a:t>
            </a:r>
          </a:p>
          <a:p>
            <a:pPr algn="ctr"/>
            <a:r>
              <a:rPr lang="nb-NO" dirty="0"/>
              <a:t>«Kommunen skal i </a:t>
            </a:r>
            <a:r>
              <a:rPr lang="nb-NO" b="1" dirty="0"/>
              <a:t>nødvendig utstrekning </a:t>
            </a:r>
            <a:r>
              <a:rPr lang="nb-NO" dirty="0"/>
              <a:t>kontrollere at tiltakene er gjennomført i tråd med forutsetningene»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Veileder om risikobasert kontroll fra </a:t>
            </a:r>
            <a:r>
              <a:rPr lang="nb-NO" dirty="0" err="1"/>
              <a:t>Ldir</a:t>
            </a:r>
            <a:r>
              <a:rPr lang="nb-NO" dirty="0"/>
              <a:t>:</a:t>
            </a:r>
          </a:p>
          <a:p>
            <a:pPr algn="ctr"/>
            <a:r>
              <a:rPr lang="nb-NO" dirty="0"/>
              <a:t>«Kommunene skal hvert år utarbeide en risikobasert kontrollplan som beskriver planlagt kontrollarbeid i kommunen»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645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9F284C7-A123-0877-B54E-3BB87CA9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 – kontrollplan - rutiner</a:t>
            </a:r>
            <a:endParaRPr lang="nn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7795E3-DBC6-4239-24ED-52BCCD390C8F}"/>
              </a:ext>
            </a:extLst>
          </p:cNvPr>
          <p:cNvSpPr/>
          <p:nvPr/>
        </p:nvSpPr>
        <p:spPr>
          <a:xfrm>
            <a:off x="944880" y="2570480"/>
            <a:ext cx="3637280" cy="181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Retningslinjer</a:t>
            </a:r>
            <a:r>
              <a:rPr lang="nb-NO" dirty="0"/>
              <a:t> </a:t>
            </a:r>
          </a:p>
          <a:p>
            <a:pPr algn="ctr"/>
            <a:r>
              <a:rPr lang="nb-NO" dirty="0"/>
              <a:t>Forskriftens § 3 andre ledd	</a:t>
            </a:r>
            <a:endParaRPr lang="nn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E9E180-EB87-8F91-6EE2-497F5DA2D76E}"/>
              </a:ext>
            </a:extLst>
          </p:cNvPr>
          <p:cNvSpPr/>
          <p:nvPr/>
        </p:nvSpPr>
        <p:spPr>
          <a:xfrm>
            <a:off x="944880" y="4988831"/>
            <a:ext cx="10191432" cy="10772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Rutiner (internkontroll)</a:t>
            </a:r>
            <a:r>
              <a:rPr lang="nb-NO" dirty="0"/>
              <a:t> – Økonomireglementet</a:t>
            </a:r>
          </a:p>
          <a:p>
            <a:pPr algn="ctr"/>
            <a:r>
              <a:rPr lang="nb-NO" dirty="0"/>
              <a:t>«For å sikre etterlevelse av krav»</a:t>
            </a:r>
            <a:endParaRPr lang="nn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2135F7-CB2E-A53F-A4D4-63B2EE237018}"/>
              </a:ext>
            </a:extLst>
          </p:cNvPr>
          <p:cNvSpPr/>
          <p:nvPr/>
        </p:nvSpPr>
        <p:spPr>
          <a:xfrm>
            <a:off x="7305041" y="2570480"/>
            <a:ext cx="3831271" cy="1818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Kontrollplan</a:t>
            </a:r>
          </a:p>
          <a:p>
            <a:pPr algn="ctr"/>
            <a:r>
              <a:rPr lang="nb-NO" dirty="0"/>
              <a:t> Forskriftens § 12 andre ledd</a:t>
            </a:r>
          </a:p>
          <a:p>
            <a:pPr algn="ctr"/>
            <a:r>
              <a:rPr lang="nb-NO" dirty="0"/>
              <a:t> Veileder om risikobasert kontroll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290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D8BCEA7-32E7-3261-78BC-C2D2AB6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Hmm</a:t>
            </a:r>
            <a:r>
              <a:rPr lang="nb-NO" dirty="0"/>
              <a:t>, kanskje litt enklere</a:t>
            </a:r>
            <a:endParaRPr lang="nn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96AB64-0A80-BCE6-15F7-F7E10996B049}"/>
              </a:ext>
            </a:extLst>
          </p:cNvPr>
          <p:cNvSpPr/>
          <p:nvPr/>
        </p:nvSpPr>
        <p:spPr>
          <a:xfrm>
            <a:off x="2489200" y="2164988"/>
            <a:ext cx="6898640" cy="761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Oppgaver</a:t>
            </a:r>
            <a:endParaRPr lang="nn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17C4B46-2EB7-A590-EA23-C2398646E066}"/>
              </a:ext>
            </a:extLst>
          </p:cNvPr>
          <p:cNvSpPr/>
          <p:nvPr/>
        </p:nvSpPr>
        <p:spPr>
          <a:xfrm>
            <a:off x="2489200" y="5604329"/>
            <a:ext cx="6898640" cy="761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Hvorfor rutiner:</a:t>
            </a:r>
          </a:p>
          <a:p>
            <a:pPr algn="ctr"/>
            <a:r>
              <a:rPr lang="nb-NO" dirty="0"/>
              <a:t>Sikre etterlevelse av krav </a:t>
            </a:r>
            <a:endParaRPr lang="nn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4BC120A-6AAC-A447-E6FE-E329C3718B91}"/>
              </a:ext>
            </a:extLst>
          </p:cNvPr>
          <p:cNvSpPr/>
          <p:nvPr/>
        </p:nvSpPr>
        <p:spPr>
          <a:xfrm>
            <a:off x="2489200" y="3140734"/>
            <a:ext cx="6898640" cy="7610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Krav til forvaltningen for å gjennomføre oppgaven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059757-3A5C-FADE-26D3-C2E9D4C91383}"/>
              </a:ext>
            </a:extLst>
          </p:cNvPr>
          <p:cNvSpPr/>
          <p:nvPr/>
        </p:nvSpPr>
        <p:spPr>
          <a:xfrm>
            <a:off x="934720" y="4116480"/>
            <a:ext cx="10434320" cy="1247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Rutiner for de krav som stilles til oppgaven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Risikovurderinger (identifisere forhold som kan true oppfyllelsen av mål og krav) og vesentlighetsvurderinger (prioriteringer)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7175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r Powerpointmal 2024.potm" id="{5CCC14EF-562E-46C5-9F51-7EB83733B01F}" vid="{0E1D13AF-277B-4973-B26F-816575D04BF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SFmr Powerpointmal 2024</Template>
  <TotalTime>379</TotalTime>
  <Words>501</Words>
  <Application>Microsoft Office PowerPoint</Application>
  <PresentationFormat>Breiskjerm</PresentationFormat>
  <Paragraphs>79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Open Sans SemiBold</vt:lpstr>
      <vt:lpstr>Office-tema</vt:lpstr>
      <vt:lpstr>PowerPoint-presentasjon</vt:lpstr>
      <vt:lpstr>Forvaltningskontroll 2024</vt:lpstr>
      <vt:lpstr>Forvaltningskontroll – landbruk - 2024</vt:lpstr>
      <vt:lpstr>Sjekker blant annet (Veileder for risikobasert kontroll)</vt:lpstr>
      <vt:lpstr>Sjekker blant annet (Veileder for risikobasert kontroll)</vt:lpstr>
      <vt:lpstr>Statlig tilskuddsordning</vt:lpstr>
      <vt:lpstr>Retningslinjer – kontrollplan - rutiner</vt:lpstr>
      <vt:lpstr>Retningslinjer – kontrollplan - rutiner</vt:lpstr>
      <vt:lpstr>Hmm, kanskje litt enklere</vt:lpstr>
      <vt:lpstr>Internkontroll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Daae, Merete</dc:creator>
  <dc:description>Powerpointmal for Statsforvaltaren i Møre og Romsdal.</dc:description>
  <cp:lastModifiedBy>Daae, Merete</cp:lastModifiedBy>
  <cp:revision>12</cp:revision>
  <dcterms:created xsi:type="dcterms:W3CDTF">2024-02-28T17:58:18Z</dcterms:created>
  <dcterms:modified xsi:type="dcterms:W3CDTF">2024-03-05T21:19:36Z</dcterms:modified>
  <cp:contentStatus/>
</cp:coreProperties>
</file>