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65" r:id="rId4"/>
    <p:sldId id="273" r:id="rId5"/>
    <p:sldId id="274" r:id="rId6"/>
    <p:sldId id="275" r:id="rId7"/>
    <p:sldId id="701" r:id="rId8"/>
    <p:sldId id="276" r:id="rId9"/>
    <p:sldId id="277" r:id="rId10"/>
    <p:sldId id="696" r:id="rId11"/>
    <p:sldId id="260" r:id="rId12"/>
    <p:sldId id="261" r:id="rId13"/>
    <p:sldId id="262" r:id="rId14"/>
    <p:sldId id="697" r:id="rId15"/>
    <p:sldId id="698" r:id="rId16"/>
    <p:sldId id="269" r:id="rId17"/>
    <p:sldId id="267" r:id="rId18"/>
    <p:sldId id="268" r:id="rId19"/>
    <p:sldId id="270" r:id="rId20"/>
    <p:sldId id="271" r:id="rId21"/>
    <p:sldId id="264" r:id="rId22"/>
    <p:sldId id="667" r:id="rId23"/>
    <p:sldId id="699" r:id="rId24"/>
    <p:sldId id="700" r:id="rId25"/>
    <p:sldId id="263" r:id="rId26"/>
    <p:sldId id="702" r:id="rId27"/>
    <p:sldId id="703"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63" d="100"/>
          <a:sy n="63" d="100"/>
        </p:scale>
        <p:origin x="80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'Ark1'!$B$1</c:f>
              <c:strCache>
                <c:ptCount val="1"/>
                <c:pt idx="0">
                  <c:v>Fordeling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D9-45FD-BE24-1D9797DD363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D9-45FD-BE24-1D9797DD363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D9-45FD-BE24-1D9797DD3637}"/>
              </c:ext>
            </c:extLst>
          </c:dPt>
          <c:cat>
            <c:strRef>
              <c:f>'Ark1'!$A$2:$A$5</c:f>
              <c:strCache>
                <c:ptCount val="3"/>
                <c:pt idx="0">
                  <c:v>Felles tiltak</c:v>
                </c:pt>
                <c:pt idx="1">
                  <c:v>Individuelle tiltak </c:v>
                </c:pt>
                <c:pt idx="2">
                  <c:v>Kollegktive tiltak </c:v>
                </c:pt>
              </c:strCache>
              <c:extLst/>
            </c:strRef>
          </c:cat>
          <c:val>
            <c:numRef>
              <c:f>'Ark1'!$B$2:$B$5</c:f>
              <c:numCache>
                <c:formatCode>General</c:formatCode>
                <c:ptCount val="3"/>
                <c:pt idx="0">
                  <c:v>8.1999999999999993</c:v>
                </c:pt>
                <c:pt idx="1">
                  <c:v>15.4</c:v>
                </c:pt>
                <c:pt idx="2">
                  <c:v>76.400000000000006</c:v>
                </c:pt>
              </c:numCache>
              <c:extLst/>
            </c:numRef>
          </c:val>
          <c:extLst>
            <c:ext xmlns:c16="http://schemas.microsoft.com/office/drawing/2014/chart" uri="{C3380CC4-5D6E-409C-BE32-E72D297353CC}">
              <c16:uniqueId val="{00000000-062B-4435-9702-C387E40996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Fordeling</a:t>
            </a:r>
            <a:r>
              <a:rPr lang="en-US" dirty="0"/>
              <a:t> 2023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'Ark1'!$B$1</c:f>
              <c:strCache>
                <c:ptCount val="1"/>
                <c:pt idx="0">
                  <c:v>Fordeling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09-4D4A-B525-75567BFF91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09-4D4A-B525-75567BFF91E6}"/>
              </c:ext>
            </c:extLst>
          </c:dPt>
          <c:cat>
            <c:strRef>
              <c:f>'Ark1'!$A$2:$A$5</c:f>
              <c:strCache>
                <c:ptCount val="2"/>
                <c:pt idx="0">
                  <c:v>Midler nettverk </c:v>
                </c:pt>
                <c:pt idx="1">
                  <c:v>Midler UH</c:v>
                </c:pt>
              </c:strCache>
              <c:extLst/>
            </c:strRef>
          </c:cat>
          <c:val>
            <c:numRef>
              <c:f>'Ark1'!$B$2:$B$5</c:f>
              <c:numCache>
                <c:formatCode>General</c:formatCode>
                <c:ptCount val="2"/>
                <c:pt idx="0">
                  <c:v>22.3</c:v>
                </c:pt>
                <c:pt idx="1">
                  <c:v>66.7</c:v>
                </c:pt>
              </c:numCache>
              <c:extLst/>
            </c:numRef>
          </c:val>
          <c:extLst>
            <c:ext xmlns:c16="http://schemas.microsoft.com/office/drawing/2014/chart" uri="{C3380CC4-5D6E-409C-BE32-E72D297353CC}">
              <c16:uniqueId val="{00000008-6A09-4D4A-B525-75567BFF91E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Fordeling</a:t>
            </a:r>
            <a:r>
              <a:rPr lang="en-US" baseline="0" dirty="0"/>
              <a:t> 2022</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8851845377435927"/>
          <c:y val="0.10136692288557923"/>
          <c:w val="0.66157332107135258"/>
          <c:h val="0.7644153051629381"/>
        </c:manualLayout>
      </c:layout>
      <c:pieChart>
        <c:varyColors val="1"/>
        <c:ser>
          <c:idx val="0"/>
          <c:order val="0"/>
          <c:tx>
            <c:strRef>
              <c:f>'Ark1'!$B$1</c:f>
              <c:strCache>
                <c:ptCount val="1"/>
                <c:pt idx="0">
                  <c:v>Salg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54-4142-BBA8-A592A1FC34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54-4142-BBA8-A592A1FC34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54-4142-BBA8-A592A1FC34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F54-4142-BBA8-A592A1FC3433}"/>
              </c:ext>
            </c:extLst>
          </c:dPt>
          <c:cat>
            <c:strRef>
              <c:f>'Ark1'!$A$2:$A$5</c:f>
              <c:strCache>
                <c:ptCount val="4"/>
                <c:pt idx="0">
                  <c:v>Nettverk </c:v>
                </c:pt>
                <c:pt idx="1">
                  <c:v>UH</c:v>
                </c:pt>
                <c:pt idx="3">
                  <c:v>4. kv.</c:v>
                </c:pt>
              </c:strCache>
            </c:strRef>
          </c:cat>
          <c:val>
            <c:numRef>
              <c:f>'Ark1'!$B$2:$B$5</c:f>
              <c:numCache>
                <c:formatCode>General</c:formatCode>
                <c:ptCount val="4"/>
                <c:pt idx="0">
                  <c:v>9.8000000000000007</c:v>
                </c:pt>
                <c:pt idx="1">
                  <c:v>90.2</c:v>
                </c:pt>
              </c:numCache>
            </c:numRef>
          </c:val>
          <c:extLst>
            <c:ext xmlns:c16="http://schemas.microsoft.com/office/drawing/2014/chart" uri="{C3380CC4-5D6E-409C-BE32-E72D297353CC}">
              <c16:uniqueId val="{00000000-EB17-4D40-8733-459C9C297C5D}"/>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22.03.2023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Rollen til samarbeidsforum</a:t>
            </a:r>
          </a:p>
          <a:p>
            <a:r>
              <a:rPr lang="nb-NO" dirty="0"/>
              <a:t>Understreker at hver og en av dere, i tillegg til å representere noen – for eksempel en region eller et nettverk</a:t>
            </a:r>
          </a:p>
          <a:p>
            <a:endParaRPr lang="nb-NO" dirty="0"/>
          </a:p>
          <a:p>
            <a:r>
              <a:rPr lang="nb-NO" dirty="0"/>
              <a:t>Todelt ansvar (fordele midler og lage og forvalte en langsiktig plan for tilskuddsordningen i Trøndelag). </a:t>
            </a:r>
          </a:p>
          <a:p>
            <a:endParaRPr lang="nb-NO" dirty="0"/>
          </a:p>
          <a:p>
            <a:r>
              <a:rPr lang="nb-NO" dirty="0"/>
              <a:t>Samstyringsmodell! </a:t>
            </a:r>
          </a:p>
          <a:p>
            <a:endParaRPr lang="nb-NO" dirty="0"/>
          </a:p>
          <a:p>
            <a:endParaRPr lang="nb-NO" dirty="0"/>
          </a:p>
        </p:txBody>
      </p:sp>
      <p:sp>
        <p:nvSpPr>
          <p:cNvPr id="4" name="Plassholder for lysbildenummer 3"/>
          <p:cNvSpPr>
            <a:spLocks noGrp="1"/>
          </p:cNvSpPr>
          <p:nvPr>
            <p:ph type="sldNum" sz="quarter" idx="5"/>
          </p:nvPr>
        </p:nvSpPr>
        <p:spPr/>
        <p:txBody>
          <a:bodyPr/>
          <a:lstStyle/>
          <a:p>
            <a:fld id="{EFBE2F00-0DF3-47BE-8A65-8B856A42AFEE}" type="slidenum">
              <a:rPr lang="nb-NO" smtClean="0"/>
              <a:t>9</a:t>
            </a:fld>
            <a:endParaRPr lang="nb-NO"/>
          </a:p>
        </p:txBody>
      </p:sp>
    </p:spTree>
    <p:extLst>
      <p:ext uri="{BB962C8B-B14F-4D97-AF65-F5344CB8AC3E}">
        <p14:creationId xmlns:p14="http://schemas.microsoft.com/office/powerpoint/2010/main" val="325838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Begge disse framgangsmåtene fordrer at man er innenfor kriteriene – og forholder seg til hvordan midlene kan brukes.</a:t>
            </a:r>
          </a:p>
          <a:p>
            <a:endParaRPr lang="nb-NO" dirty="0"/>
          </a:p>
          <a:p>
            <a:r>
              <a:rPr lang="nb-NO" dirty="0"/>
              <a:t>Peke tilbake på samarbeidsforums ansvar/oppgave.</a:t>
            </a:r>
          </a:p>
        </p:txBody>
      </p:sp>
      <p:sp>
        <p:nvSpPr>
          <p:cNvPr id="4" name="Plassholder for lysbildenummer 3"/>
          <p:cNvSpPr>
            <a:spLocks noGrp="1"/>
          </p:cNvSpPr>
          <p:nvPr>
            <p:ph type="sldNum" sz="quarter" idx="5"/>
          </p:nvPr>
        </p:nvSpPr>
        <p:spPr/>
        <p:txBody>
          <a:bodyPr/>
          <a:lstStyle/>
          <a:p>
            <a:fld id="{19E93DA0-3756-4A25-ACD5-788893CFF35B}" type="slidenum">
              <a:rPr lang="nb-NO" smtClean="0"/>
              <a:t>10</a:t>
            </a:fld>
            <a:endParaRPr lang="nb-NO"/>
          </a:p>
        </p:txBody>
      </p:sp>
    </p:spTree>
    <p:extLst>
      <p:ext uri="{BB962C8B-B14F-4D97-AF65-F5344CB8AC3E}">
        <p14:creationId xmlns:p14="http://schemas.microsoft.com/office/powerpoint/2010/main" val="41391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 lite tilbakeblikk til Frodes lysark forrige møte.</a:t>
            </a:r>
          </a:p>
          <a:p>
            <a:endParaRPr lang="nb-NO" dirty="0"/>
          </a:p>
          <a:p>
            <a:r>
              <a:rPr lang="nb-NO" dirty="0"/>
              <a:t>Han sammenlignet partnerskapet med to partnere/foreldre. Den ene representerer EIER/SEKTOR, den andre representerer UH. </a:t>
            </a:r>
          </a:p>
          <a:p>
            <a:r>
              <a:rPr lang="nb-NO" dirty="0"/>
              <a:t>De tre ordningene i tilskuddsordningen er de tre trillingene. Sektor har hovedansvar her (eierplikter)</a:t>
            </a:r>
          </a:p>
          <a:p>
            <a:endParaRPr lang="nb-NO" dirty="0"/>
          </a:p>
          <a:p>
            <a:r>
              <a:rPr lang="nb-NO" dirty="0"/>
              <a:t>Au pairen som kom inn i bildet var med for å vise at av og til for å få oppgaver gjort trenger man hjelp. Det blir travelt….</a:t>
            </a:r>
          </a:p>
          <a:p>
            <a:r>
              <a:rPr lang="nb-NO" dirty="0"/>
              <a:t>Ansvaret kan man aldri </a:t>
            </a:r>
            <a:r>
              <a:rPr lang="nb-NO" dirty="0" err="1"/>
              <a:t>outsource</a:t>
            </a:r>
            <a:r>
              <a:rPr lang="nb-NO" dirty="0"/>
              <a:t>.</a:t>
            </a:r>
          </a:p>
          <a:p>
            <a:endParaRPr lang="nb-NO" dirty="0"/>
          </a:p>
          <a:p>
            <a:r>
              <a:rPr lang="nb-NO" dirty="0"/>
              <a:t>Vi har over tid sett at det trengs midler til denne jobben. Derfor er det bevilget penger. 150 000 til hvert nettverk av skjønnsmidlene. Og 100 000 kroner til hvert nettverk fra Rekom-midlene. Når det gjelder DEKOM ser vi at egenfinansieringen knyttes til lønnsmidler. Det brukes altså i dag en betydelig del til koordineringsressurser.</a:t>
            </a:r>
          </a:p>
          <a:p>
            <a:endParaRPr lang="nb-NO" dirty="0"/>
          </a:p>
          <a:p>
            <a:r>
              <a:rPr lang="nb-NO" dirty="0"/>
              <a:t>Det er 250 000 kroner til hvert av de kommunale nettverkene. Fylkeskommunen /VGO nettverket har ikke får noe.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2222099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6.pn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ACD34ADD-773D-433B-BF2A-AFBC5D915B37}" type="datetime1">
              <a:rPr lang="nb-NO" smtClean="0"/>
              <a:t>22.03.2023</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79FEB085-0190-4AD4-B146-7E11A3CED7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omt">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3" name="TekstSylinder 2">
            <a:extLst>
              <a:ext uri="{FF2B5EF4-FFF2-40B4-BE49-F238E27FC236}">
                <a16:creationId xmlns:a16="http://schemas.microsoft.com/office/drawing/2014/main" id="{6B99C6F0-08CE-4B45-B26D-85D6D52B92AD}"/>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17713602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6" name="TekstSylinder 5">
            <a:extLst>
              <a:ext uri="{FF2B5EF4-FFF2-40B4-BE49-F238E27FC236}">
                <a16:creationId xmlns:a16="http://schemas.microsoft.com/office/drawing/2014/main" id="{3F162AC2-1529-48B6-BBE8-972207469470}"/>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2204602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5" name="TekstSylinder 4">
            <a:extLst>
              <a:ext uri="{FF2B5EF4-FFF2-40B4-BE49-F238E27FC236}">
                <a16:creationId xmlns:a16="http://schemas.microsoft.com/office/drawing/2014/main" id="{B5F1BF27-15C2-4D6F-AFB2-F5712C899BF7}"/>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10252437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7" name="TekstSylinder 6">
            <a:extLst>
              <a:ext uri="{FF2B5EF4-FFF2-40B4-BE49-F238E27FC236}">
                <a16:creationId xmlns:a16="http://schemas.microsoft.com/office/drawing/2014/main" id="{DF4F73DF-CC04-4A22-AB7E-C9B8F017908F}"/>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406661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8" name="TekstSylinder 7">
            <a:extLst>
              <a:ext uri="{FF2B5EF4-FFF2-40B4-BE49-F238E27FC236}">
                <a16:creationId xmlns:a16="http://schemas.microsoft.com/office/drawing/2014/main" id="{34590AC9-B22C-44DD-ACE2-8D247A375180}"/>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0" name="TekstSylinder 9">
            <a:extLst>
              <a:ext uri="{FF2B5EF4-FFF2-40B4-BE49-F238E27FC236}">
                <a16:creationId xmlns:a16="http://schemas.microsoft.com/office/drawing/2014/main" id="{07BD4209-4452-43EC-BD66-5770D59EE0C7}"/>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 name="TekstSylinder 5">
            <a:extLst>
              <a:ext uri="{FF2B5EF4-FFF2-40B4-BE49-F238E27FC236}">
                <a16:creationId xmlns:a16="http://schemas.microsoft.com/office/drawing/2014/main" id="{FE6F2D04-FDB7-4BC3-8972-DCBC3AED4073}"/>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9" name="TekstSylinder 8">
            <a:extLst>
              <a:ext uri="{FF2B5EF4-FFF2-40B4-BE49-F238E27FC236}">
                <a16:creationId xmlns:a16="http://schemas.microsoft.com/office/drawing/2014/main" id="{D1EE2639-001A-426C-B8D3-CC9B4FE3E4A1}"/>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780C1994-D4E8-46DC-B7D3-58E43F148F59}"/>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5" name="TekstSylinder 14">
            <a:extLst>
              <a:ext uri="{FF2B5EF4-FFF2-40B4-BE49-F238E27FC236}">
                <a16:creationId xmlns:a16="http://schemas.microsoft.com/office/drawing/2014/main" id="{2D1DA8BA-39EC-4A32-B0CE-0DAE0FE8CE51}"/>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A1129206-B3DA-48C8-B3DC-D7B533E81DB4}" type="datetime1">
              <a:rPr lang="nb-NO" smtClean="0"/>
              <a:t>22.03.2023</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20DCFF89-A1B9-492B-88E1-30000BFDAD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1" name="TekstSylinder 10">
            <a:extLst>
              <a:ext uri="{FF2B5EF4-FFF2-40B4-BE49-F238E27FC236}">
                <a16:creationId xmlns:a16="http://schemas.microsoft.com/office/drawing/2014/main" id="{82235D8C-DC5F-4E72-9E35-CEC115409488}"/>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493747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4" name="TekstSylinder 13">
            <a:extLst>
              <a:ext uri="{FF2B5EF4-FFF2-40B4-BE49-F238E27FC236}">
                <a16:creationId xmlns:a16="http://schemas.microsoft.com/office/drawing/2014/main" id="{C572E183-ECB3-4CD7-A9CC-49DA5B97F88F}"/>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3337507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bg1"/>
              </a:solidFill>
              <a:latin typeface="+mn-lt"/>
            </a:endParaRPr>
          </a:p>
          <a:p>
            <a:pPr algn="r"/>
            <a:endParaRPr lang="nb-NO" sz="900" dirty="0">
              <a:solidFill>
                <a:schemeClr val="bg1"/>
              </a:solidFill>
              <a:latin typeface="+mn-lt"/>
            </a:endParaRP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25" name="Gruppe 24">
            <a:extLst>
              <a:ext uri="{FF2B5EF4-FFF2-40B4-BE49-F238E27FC236}">
                <a16:creationId xmlns:a16="http://schemas.microsoft.com/office/drawing/2014/main" id="{9658C4D0-3FD4-435E-B25D-116B85292B6E}"/>
              </a:ext>
            </a:extLst>
          </p:cNvPr>
          <p:cNvGrpSpPr/>
          <p:nvPr userDrawn="1"/>
        </p:nvGrpSpPr>
        <p:grpSpPr>
          <a:xfrm>
            <a:off x="55853" y="102103"/>
            <a:ext cx="12084631" cy="6126899"/>
            <a:chOff x="55853" y="102103"/>
            <a:chExt cx="12084631" cy="6126899"/>
          </a:xfrm>
        </p:grpSpPr>
        <p:pic>
          <p:nvPicPr>
            <p:cNvPr id="26" name="Bilde 25" descr="Et bilde som inneholder tekst, utendørs, bygning, person&#10;&#10;Automatisk generert beskrivelse">
              <a:extLst>
                <a:ext uri="{FF2B5EF4-FFF2-40B4-BE49-F238E27FC236}">
                  <a16:creationId xmlns:a16="http://schemas.microsoft.com/office/drawing/2014/main" id="{A03B4503-D83D-45A8-9E61-E746D33F59B8}"/>
                </a:ext>
              </a:extLst>
            </p:cNvPr>
            <p:cNvPicPr>
              <a:picLocks noChangeAspect="1"/>
            </p:cNvPicPr>
            <p:nvPr/>
          </p:nvPicPr>
          <p:blipFill rotWithShape="1">
            <a:blip r:embed="rId4">
              <a:extLst>
                <a:ext uri="{28A0092B-C50C-407E-A947-70E740481C1C}">
                  <a14:useLocalDpi xmlns:a14="http://schemas.microsoft.com/office/drawing/2010/main" val="0"/>
                </a:ext>
              </a:extLst>
            </a:blip>
            <a:srcRect l="46972" t="40310" r="26478" b="26503"/>
            <a:stretch/>
          </p:blipFill>
          <p:spPr>
            <a:xfrm>
              <a:off x="5333311" y="2073332"/>
              <a:ext cx="1497600" cy="1497600"/>
            </a:xfrm>
            <a:prstGeom prst="flowChartConnector">
              <a:avLst/>
            </a:prstGeom>
          </p:spPr>
        </p:pic>
        <p:grpSp>
          <p:nvGrpSpPr>
            <p:cNvPr id="44" name="Gruppe 43">
              <a:extLst>
                <a:ext uri="{FF2B5EF4-FFF2-40B4-BE49-F238E27FC236}">
                  <a16:creationId xmlns:a16="http://schemas.microsoft.com/office/drawing/2014/main" id="{17ED7BD6-2992-454E-8324-BDADCAF06404}"/>
                </a:ext>
              </a:extLst>
            </p:cNvPr>
            <p:cNvGrpSpPr/>
            <p:nvPr/>
          </p:nvGrpSpPr>
          <p:grpSpPr>
            <a:xfrm>
              <a:off x="55853" y="102103"/>
              <a:ext cx="12084631" cy="6126899"/>
              <a:chOff x="55853" y="102103"/>
              <a:chExt cx="12084631" cy="6126899"/>
            </a:xfrm>
          </p:grpSpPr>
          <p:pic>
            <p:nvPicPr>
              <p:cNvPr id="45" name="Bilde 44" descr="Et bilde som inneholder person, mann, utendørs, dress&#10;&#10;Automatisk generert beskrivelse">
                <a:extLst>
                  <a:ext uri="{FF2B5EF4-FFF2-40B4-BE49-F238E27FC236}">
                    <a16:creationId xmlns:a16="http://schemas.microsoft.com/office/drawing/2014/main" id="{F514EFD3-3166-4594-A2A3-747908017B2B}"/>
                  </a:ext>
                </a:extLst>
              </p:cNvPr>
              <p:cNvPicPr>
                <a:picLocks noChangeAspect="1"/>
              </p:cNvPicPr>
              <p:nvPr/>
            </p:nvPicPr>
            <p:blipFill rotWithShape="1">
              <a:blip r:embed="rId5">
                <a:extLst>
                  <a:ext uri="{28A0092B-C50C-407E-A947-70E740481C1C}">
                    <a14:useLocalDpi xmlns:a14="http://schemas.microsoft.com/office/drawing/2010/main" val="0"/>
                  </a:ext>
                </a:extLst>
              </a:blip>
              <a:srcRect l="16683" t="967" r="18122" b="46890"/>
              <a:stretch/>
            </p:blipFill>
            <p:spPr>
              <a:xfrm>
                <a:off x="5333311" y="102103"/>
                <a:ext cx="1497600" cy="1497600"/>
              </a:xfrm>
              <a:prstGeom prst="flowChartConnector">
                <a:avLst/>
              </a:prstGeom>
            </p:spPr>
          </p:pic>
          <p:grpSp>
            <p:nvGrpSpPr>
              <p:cNvPr id="46" name="Gruppe 45">
                <a:extLst>
                  <a:ext uri="{FF2B5EF4-FFF2-40B4-BE49-F238E27FC236}">
                    <a16:creationId xmlns:a16="http://schemas.microsoft.com/office/drawing/2014/main" id="{8ED909A3-3860-430A-9C6E-4EA7FA2B0D87}"/>
                  </a:ext>
                </a:extLst>
              </p:cNvPr>
              <p:cNvGrpSpPr/>
              <p:nvPr/>
            </p:nvGrpSpPr>
            <p:grpSpPr>
              <a:xfrm>
                <a:off x="55853" y="1406962"/>
                <a:ext cx="12084631" cy="4822040"/>
                <a:chOff x="55853" y="1406962"/>
                <a:chExt cx="12084631" cy="4822040"/>
              </a:xfrm>
            </p:grpSpPr>
            <p:pic>
              <p:nvPicPr>
                <p:cNvPr id="47" name="Bilde 46" descr="Et bilde som inneholder person, briller, mann, innendørs&#10;&#10;Automatisk generert beskrivelse">
                  <a:extLst>
                    <a:ext uri="{FF2B5EF4-FFF2-40B4-BE49-F238E27FC236}">
                      <a16:creationId xmlns:a16="http://schemas.microsoft.com/office/drawing/2014/main" id="{54579AE4-55AD-4674-9530-92403F0E60D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70192" y="4296327"/>
                  <a:ext cx="1497600" cy="1497600"/>
                </a:xfrm>
                <a:prstGeom prst="flowChartConnector">
                  <a:avLst/>
                </a:prstGeom>
              </p:spPr>
            </p:pic>
            <p:pic>
              <p:nvPicPr>
                <p:cNvPr id="48" name="Bilde 47" descr="Et bilde som inneholder bygning, utendørs, person, dress&#10;&#10;Automatisk generert beskrivelse">
                  <a:extLst>
                    <a:ext uri="{FF2B5EF4-FFF2-40B4-BE49-F238E27FC236}">
                      <a16:creationId xmlns:a16="http://schemas.microsoft.com/office/drawing/2014/main" id="{42EA14D5-94BB-4FCD-B124-43F42B7693EB}"/>
                    </a:ext>
                  </a:extLst>
                </p:cNvPr>
                <p:cNvPicPr>
                  <a:picLocks noChangeAspect="1"/>
                </p:cNvPicPr>
                <p:nvPr/>
              </p:nvPicPr>
              <p:blipFill rotWithShape="1">
                <a:blip r:embed="rId7">
                  <a:extLst>
                    <a:ext uri="{28A0092B-C50C-407E-A947-70E740481C1C}">
                      <a14:useLocalDpi xmlns:a14="http://schemas.microsoft.com/office/drawing/2010/main" val="0"/>
                    </a:ext>
                  </a:extLst>
                </a:blip>
                <a:srcRect l="44615" t="33355" r="37235" b="39420"/>
                <a:stretch/>
              </p:blipFill>
              <p:spPr>
                <a:xfrm>
                  <a:off x="5333311" y="4354416"/>
                  <a:ext cx="1498811" cy="1498811"/>
                </a:xfrm>
                <a:prstGeom prst="flowChartConnector">
                  <a:avLst/>
                </a:prstGeom>
              </p:spPr>
            </p:pic>
            <p:sp>
              <p:nvSpPr>
                <p:cNvPr id="49" name="TekstSylinder 48">
                  <a:extLst>
                    <a:ext uri="{FF2B5EF4-FFF2-40B4-BE49-F238E27FC236}">
                      <a16:creationId xmlns:a16="http://schemas.microsoft.com/office/drawing/2014/main" id="{6BF20CF3-71C7-4B4F-944A-4225793D49D2}"/>
                    </a:ext>
                  </a:extLst>
                </p:cNvPr>
                <p:cNvSpPr txBox="1"/>
                <p:nvPr/>
              </p:nvSpPr>
              <p:spPr>
                <a:xfrm>
                  <a:off x="5282140" y="1406962"/>
                  <a:ext cx="1627719" cy="646331"/>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Frank Jenssen</a:t>
                  </a:r>
                </a:p>
                <a:p>
                  <a:pPr algn="ct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0" name="TekstSylinder 49">
                  <a:extLst>
                    <a:ext uri="{FF2B5EF4-FFF2-40B4-BE49-F238E27FC236}">
                      <a16:creationId xmlns:a16="http://schemas.microsoft.com/office/drawing/2014/main" id="{652C2B8E-5AEE-4E7A-89BE-10DE0AD73D05}"/>
                    </a:ext>
                  </a:extLst>
                </p:cNvPr>
                <p:cNvSpPr txBox="1"/>
                <p:nvPr/>
              </p:nvSpPr>
              <p:spPr>
                <a:xfrm>
                  <a:off x="5277514" y="3358152"/>
                  <a:ext cx="1627719" cy="830997"/>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Assisterende statsforvalter</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Øystein</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Johannessen</a:t>
                  </a:r>
                  <a:endParaRPr lang="nb-NO" sz="1200" i="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1" name="Bilde 50">
                  <a:extLst>
                    <a:ext uri="{FF2B5EF4-FFF2-40B4-BE49-F238E27FC236}">
                      <a16:creationId xmlns:a16="http://schemas.microsoft.com/office/drawing/2014/main" id="{6496F101-4769-427F-A69F-360625AECB76}"/>
                    </a:ext>
                  </a:extLst>
                </p:cNvPr>
                <p:cNvPicPr>
                  <a:picLocks noChangeAspect="1"/>
                </p:cNvPicPr>
                <p:nvPr/>
              </p:nvPicPr>
              <p:blipFill rotWithShape="1">
                <a:blip r:embed="rId8">
                  <a:extLst>
                    <a:ext uri="{28A0092B-C50C-407E-A947-70E740481C1C}">
                      <a14:useLocalDpi xmlns:a14="http://schemas.microsoft.com/office/drawing/2010/main" val="0"/>
                    </a:ext>
                  </a:extLst>
                </a:blip>
                <a:srcRect l="49314" t="20843" r="7797" b="25611"/>
                <a:stretch/>
              </p:blipFill>
              <p:spPr>
                <a:xfrm>
                  <a:off x="193306" y="4311136"/>
                  <a:ext cx="1497601" cy="1497600"/>
                </a:xfrm>
                <a:prstGeom prst="ellipse">
                  <a:avLst/>
                </a:prstGeom>
              </p:spPr>
            </p:pic>
            <p:sp>
              <p:nvSpPr>
                <p:cNvPr id="52" name="TekstSylinder 51">
                  <a:extLst>
                    <a:ext uri="{FF2B5EF4-FFF2-40B4-BE49-F238E27FC236}">
                      <a16:creationId xmlns:a16="http://schemas.microsoft.com/office/drawing/2014/main" id="{F5DDDD05-CE0B-4187-A5D0-CE5EC8AC9DB0}"/>
                    </a:ext>
                  </a:extLst>
                </p:cNvPr>
                <p:cNvSpPr txBox="1"/>
                <p:nvPr/>
              </p:nvSpPr>
              <p:spPr>
                <a:xfrm>
                  <a:off x="55853" y="5576242"/>
                  <a:ext cx="1642226" cy="646331"/>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Mari Mogstad</a:t>
                  </a:r>
                </a:p>
                <a:p>
                  <a:pPr algn="ct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3" name="Bilde 52" descr="Et bilde som inneholder mann, person, dress, stående&#10;&#10;Automatisk generert beskrivelse">
                  <a:extLst>
                    <a:ext uri="{FF2B5EF4-FFF2-40B4-BE49-F238E27FC236}">
                      <a16:creationId xmlns:a16="http://schemas.microsoft.com/office/drawing/2014/main" id="{1CEDFD97-3710-4750-8CF1-FFF53E433D6B}"/>
                    </a:ext>
                  </a:extLst>
                </p:cNvPr>
                <p:cNvPicPr>
                  <a:picLocks noChangeAspect="1"/>
                </p:cNvPicPr>
                <p:nvPr/>
              </p:nvPicPr>
              <p:blipFill rotWithShape="1">
                <a:blip r:embed="rId9">
                  <a:extLst>
                    <a:ext uri="{28A0092B-C50C-407E-A947-70E740481C1C}">
                      <a14:useLocalDpi xmlns:a14="http://schemas.microsoft.com/office/drawing/2010/main" val="0"/>
                    </a:ext>
                  </a:extLst>
                </a:blip>
                <a:srcRect l="33695" t="15428" r="32821" b="34379"/>
                <a:stretch/>
              </p:blipFill>
              <p:spPr>
                <a:xfrm>
                  <a:off x="1923760" y="4296327"/>
                  <a:ext cx="1497599" cy="1497600"/>
                </a:xfrm>
                <a:prstGeom prst="ellipse">
                  <a:avLst/>
                </a:prstGeom>
              </p:spPr>
            </p:pic>
            <p:sp>
              <p:nvSpPr>
                <p:cNvPr id="54" name="TekstSylinder 53">
                  <a:extLst>
                    <a:ext uri="{FF2B5EF4-FFF2-40B4-BE49-F238E27FC236}">
                      <a16:creationId xmlns:a16="http://schemas.microsoft.com/office/drawing/2014/main" id="{616DED02-598C-4DF2-9A5A-3E1792635530}"/>
                    </a:ext>
                  </a:extLst>
                </p:cNvPr>
                <p:cNvSpPr txBox="1"/>
                <p:nvPr/>
              </p:nvSpPr>
              <p:spPr>
                <a:xfrm>
                  <a:off x="1835532" y="5582671"/>
                  <a:ext cx="1627719" cy="646331"/>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Roar Veiseth</a:t>
                  </a:r>
                  <a:endParaRPr lang="nb-NO" sz="1200" i="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5" name="TekstSylinder 54">
                  <a:extLst>
                    <a:ext uri="{FF2B5EF4-FFF2-40B4-BE49-F238E27FC236}">
                      <a16:creationId xmlns:a16="http://schemas.microsoft.com/office/drawing/2014/main" id="{1273A554-8DCF-45C4-858F-8D06D42D539B}"/>
                    </a:ext>
                  </a:extLst>
                </p:cNvPr>
                <p:cNvSpPr txBox="1"/>
                <p:nvPr/>
              </p:nvSpPr>
              <p:spPr>
                <a:xfrm>
                  <a:off x="3547791" y="5576242"/>
                  <a:ext cx="1643733" cy="646331"/>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Line Lund Fjellvær</a:t>
                  </a:r>
                </a:p>
                <a:p>
                  <a:pPr algn="ct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6" name="TekstSylinder 55">
                  <a:extLst>
                    <a:ext uri="{FF2B5EF4-FFF2-40B4-BE49-F238E27FC236}">
                      <a16:creationId xmlns:a16="http://schemas.microsoft.com/office/drawing/2014/main" id="{B4AA968A-252F-4E7F-989C-1AD26E14B3EF}"/>
                    </a:ext>
                  </a:extLst>
                </p:cNvPr>
                <p:cNvSpPr txBox="1"/>
                <p:nvPr/>
              </p:nvSpPr>
              <p:spPr>
                <a:xfrm>
                  <a:off x="5269262" y="5580337"/>
                  <a:ext cx="1627719" cy="646331"/>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Siv Merethe G. Belbo</a:t>
                  </a:r>
                </a:p>
                <a:p>
                  <a:pPr algn="ctr"/>
                  <a:endPar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7" name="Bilde 56" descr="Et bilde som inneholder mann, person, dress, eldre&#10;&#10;Automatisk generert beskrivelse">
                  <a:extLst>
                    <a:ext uri="{FF2B5EF4-FFF2-40B4-BE49-F238E27FC236}">
                      <a16:creationId xmlns:a16="http://schemas.microsoft.com/office/drawing/2014/main" id="{5893AC23-44BE-4312-9E47-7ACB69E5CB90}"/>
                    </a:ext>
                  </a:extLst>
                </p:cNvPr>
                <p:cNvPicPr>
                  <a:picLocks noChangeAspect="1"/>
                </p:cNvPicPr>
                <p:nvPr/>
              </p:nvPicPr>
              <p:blipFill rotWithShape="1">
                <a:blip r:embed="rId10">
                  <a:extLst>
                    <a:ext uri="{28A0092B-C50C-407E-A947-70E740481C1C}">
                      <a14:useLocalDpi xmlns:a14="http://schemas.microsoft.com/office/drawing/2010/main" val="0"/>
                    </a:ext>
                  </a:extLst>
                </a:blip>
                <a:srcRect l="30049" t="21508" r="31603" b="21004"/>
                <a:stretch/>
              </p:blipFill>
              <p:spPr>
                <a:xfrm>
                  <a:off x="7094256" y="4341735"/>
                  <a:ext cx="1497599" cy="1497600"/>
                </a:xfrm>
                <a:prstGeom prst="ellipse">
                  <a:avLst/>
                </a:prstGeom>
                <a:effectLst/>
              </p:spPr>
            </p:pic>
            <p:sp>
              <p:nvSpPr>
                <p:cNvPr id="58" name="TekstSylinder 57">
                  <a:extLst>
                    <a:ext uri="{FF2B5EF4-FFF2-40B4-BE49-F238E27FC236}">
                      <a16:creationId xmlns:a16="http://schemas.microsoft.com/office/drawing/2014/main" id="{57C2F4B8-B75B-4773-A392-E76CA4ABD666}"/>
                    </a:ext>
                  </a:extLst>
                </p:cNvPr>
                <p:cNvSpPr txBox="1"/>
                <p:nvPr/>
              </p:nvSpPr>
              <p:spPr>
                <a:xfrm>
                  <a:off x="6956266" y="5580329"/>
                  <a:ext cx="1627719" cy="646331"/>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Jan Vaage</a:t>
                  </a:r>
                </a:p>
                <a:p>
                  <a:pPr algn="ct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9" name="Bilde 58">
                  <a:extLst>
                    <a:ext uri="{FF2B5EF4-FFF2-40B4-BE49-F238E27FC236}">
                      <a16:creationId xmlns:a16="http://schemas.microsoft.com/office/drawing/2014/main" id="{E7A73FC2-9FA9-4D7B-8BBC-9FB53F4AC968}"/>
                    </a:ext>
                  </a:extLst>
                </p:cNvPr>
                <p:cNvPicPr>
                  <a:picLocks noChangeAspect="1"/>
                </p:cNvPicPr>
                <p:nvPr/>
              </p:nvPicPr>
              <p:blipFill rotWithShape="1">
                <a:blip r:embed="rId11">
                  <a:extLst>
                    <a:ext uri="{28A0092B-C50C-407E-A947-70E740481C1C}">
                      <a14:useLocalDpi xmlns:a14="http://schemas.microsoft.com/office/drawing/2010/main" val="0"/>
                    </a:ext>
                  </a:extLst>
                </a:blip>
                <a:srcRect l="-275" t="-758" r="-2455" b="23916"/>
                <a:stretch/>
              </p:blipFill>
              <p:spPr>
                <a:xfrm>
                  <a:off x="8790926" y="4339836"/>
                  <a:ext cx="1497600" cy="1497600"/>
                </a:xfrm>
                <a:prstGeom prst="ellipse">
                  <a:avLst/>
                </a:prstGeom>
                <a:effectLst/>
              </p:spPr>
            </p:pic>
            <p:sp>
              <p:nvSpPr>
                <p:cNvPr id="60" name="TekstSylinder 59">
                  <a:extLst>
                    <a:ext uri="{FF2B5EF4-FFF2-40B4-BE49-F238E27FC236}">
                      <a16:creationId xmlns:a16="http://schemas.microsoft.com/office/drawing/2014/main" id="{7A4563EB-8B78-43D3-AF7E-67B1637D8D56}"/>
                    </a:ext>
                  </a:extLst>
                </p:cNvPr>
                <p:cNvSpPr txBox="1"/>
                <p:nvPr/>
              </p:nvSpPr>
              <p:spPr>
                <a:xfrm>
                  <a:off x="8733887" y="5580339"/>
                  <a:ext cx="1627719" cy="646331"/>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Frode Kvittem</a:t>
                  </a:r>
                </a:p>
              </p:txBody>
            </p:sp>
            <p:pic>
              <p:nvPicPr>
                <p:cNvPr id="62" name="Bilde 61" descr="Et bilde som inneholder mann, person, dress, stående&#10;&#10;Automatisk generert beskrivelse">
                  <a:extLst>
                    <a:ext uri="{FF2B5EF4-FFF2-40B4-BE49-F238E27FC236}">
                      <a16:creationId xmlns:a16="http://schemas.microsoft.com/office/drawing/2014/main" id="{78F3F450-2086-4E69-AE35-79DB306ABB69}"/>
                    </a:ext>
                  </a:extLst>
                </p:cNvPr>
                <p:cNvPicPr>
                  <a:picLocks noChangeAspect="1"/>
                </p:cNvPicPr>
                <p:nvPr/>
              </p:nvPicPr>
              <p:blipFill rotWithShape="1">
                <a:blip r:embed="rId12">
                  <a:extLst>
                    <a:ext uri="{28A0092B-C50C-407E-A947-70E740481C1C}">
                      <a14:useLocalDpi xmlns:a14="http://schemas.microsoft.com/office/drawing/2010/main" val="0"/>
                    </a:ext>
                  </a:extLst>
                </a:blip>
                <a:srcRect l="32637" t="19276" r="35133" b="32411"/>
                <a:stretch/>
              </p:blipFill>
              <p:spPr>
                <a:xfrm>
                  <a:off x="10584000" y="4354477"/>
                  <a:ext cx="1497599" cy="1497600"/>
                </a:xfrm>
                <a:prstGeom prst="ellipse">
                  <a:avLst/>
                </a:prstGeom>
                <a:effectLst/>
              </p:spPr>
            </p:pic>
            <p:sp>
              <p:nvSpPr>
                <p:cNvPr id="63" name="TekstSylinder 62">
                  <a:extLst>
                    <a:ext uri="{FF2B5EF4-FFF2-40B4-BE49-F238E27FC236}">
                      <a16:creationId xmlns:a16="http://schemas.microsoft.com/office/drawing/2014/main" id="{4CDC669F-BF7A-49CD-A523-058C346F5819}"/>
                    </a:ext>
                  </a:extLst>
                </p:cNvPr>
                <p:cNvSpPr txBox="1"/>
                <p:nvPr/>
              </p:nvSpPr>
              <p:spPr>
                <a:xfrm>
                  <a:off x="10512765" y="5573409"/>
                  <a:ext cx="1627719" cy="646331"/>
                </a:xfrm>
                <a:prstGeom prst="rect">
                  <a:avLst/>
                </a:prstGeom>
                <a:solidFill>
                  <a:srgbClr val="00244E"/>
                </a:solidFill>
              </p:spPr>
              <p:txBody>
                <a:bodyPr wrap="square" rtlCol="0">
                  <a:spAutoFit/>
                </a:bodyPr>
                <a:lstStyle/>
                <a:p>
                  <a:pPr algn="ctr"/>
                  <a:r>
                    <a:rPr lang="nb-NO"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a:p>
                  <a:pPr algn="ct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Tore Bjørkli</a:t>
                  </a:r>
                </a:p>
                <a:p>
                  <a:pPr algn="ctr"/>
                  <a:endParaRPr lang="nb-NO"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grpSp>
      </p:grpSp>
      <p:sp>
        <p:nvSpPr>
          <p:cNvPr id="27" name="TekstSylinder 26">
            <a:extLst>
              <a:ext uri="{FF2B5EF4-FFF2-40B4-BE49-F238E27FC236}">
                <a16:creationId xmlns:a16="http://schemas.microsoft.com/office/drawing/2014/main" id="{A88DB935-E5CB-4A49-AC28-36BFA700DBAD}"/>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3050039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4" name="Gruppe 3">
            <a:extLst>
              <a:ext uri="{FF2B5EF4-FFF2-40B4-BE49-F238E27FC236}">
                <a16:creationId xmlns:a16="http://schemas.microsoft.com/office/drawing/2014/main" id="{D41506C6-D641-48C7-995F-AD652AB7EDD0}"/>
              </a:ext>
            </a:extLst>
          </p:cNvPr>
          <p:cNvGrpSpPr/>
          <p:nvPr userDrawn="1"/>
        </p:nvGrpSpPr>
        <p:grpSpPr>
          <a:xfrm>
            <a:off x="0" y="363684"/>
            <a:ext cx="12147309" cy="6430132"/>
            <a:chOff x="0" y="363684"/>
            <a:chExt cx="12147309" cy="6430132"/>
          </a:xfrm>
        </p:grpSpPr>
        <p:pic>
          <p:nvPicPr>
            <p:cNvPr id="5" name="Bilde 4">
              <a:extLst>
                <a:ext uri="{FF2B5EF4-FFF2-40B4-BE49-F238E27FC236}">
                  <a16:creationId xmlns:a16="http://schemas.microsoft.com/office/drawing/2014/main" id="{71135AA5-0DF3-4CC6-AE9C-01420E792C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6" name="Bilde 5">
              <a:extLst>
                <a:ext uri="{FF2B5EF4-FFF2-40B4-BE49-F238E27FC236}">
                  <a16:creationId xmlns:a16="http://schemas.microsoft.com/office/drawing/2014/main" id="{E6CDBAC3-47F7-481C-B193-19BCD53A9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7" name="TekstSylinder 6">
              <a:extLst>
                <a:ext uri="{FF2B5EF4-FFF2-40B4-BE49-F238E27FC236}">
                  <a16:creationId xmlns:a16="http://schemas.microsoft.com/office/drawing/2014/main" id="{8D394F34-8B28-493A-A3A9-59150E0E6A25}"/>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grpSp>
          <p:nvGrpSpPr>
            <p:cNvPr id="9" name="Gruppe 8">
              <a:extLst>
                <a:ext uri="{FF2B5EF4-FFF2-40B4-BE49-F238E27FC236}">
                  <a16:creationId xmlns:a16="http://schemas.microsoft.com/office/drawing/2014/main" id="{E553B589-3BEA-4142-A87D-E92CD0E4BAE4}"/>
                </a:ext>
              </a:extLst>
            </p:cNvPr>
            <p:cNvGrpSpPr/>
            <p:nvPr userDrawn="1"/>
          </p:nvGrpSpPr>
          <p:grpSpPr>
            <a:xfrm>
              <a:off x="975729" y="363684"/>
              <a:ext cx="10240542" cy="5525426"/>
              <a:chOff x="975729" y="363684"/>
              <a:chExt cx="10240542" cy="5525426"/>
            </a:xfrm>
          </p:grpSpPr>
          <p:grpSp>
            <p:nvGrpSpPr>
              <p:cNvPr id="13" name="Gruppe 12">
                <a:extLst>
                  <a:ext uri="{FF2B5EF4-FFF2-40B4-BE49-F238E27FC236}">
                    <a16:creationId xmlns:a16="http://schemas.microsoft.com/office/drawing/2014/main" id="{BF30008C-AD3C-420E-A5BA-E745C996A1CF}"/>
                  </a:ext>
                </a:extLst>
              </p:cNvPr>
              <p:cNvGrpSpPr/>
              <p:nvPr/>
            </p:nvGrpSpPr>
            <p:grpSpPr>
              <a:xfrm>
                <a:off x="975729" y="363684"/>
                <a:ext cx="10240542" cy="5525426"/>
                <a:chOff x="1515039" y="1199627"/>
                <a:chExt cx="9161921" cy="4325799"/>
              </a:xfrm>
            </p:grpSpPr>
            <p:cxnSp>
              <p:nvCxnSpPr>
                <p:cNvPr id="15" name="Rett linje 14">
                  <a:extLst>
                    <a:ext uri="{FF2B5EF4-FFF2-40B4-BE49-F238E27FC236}">
                      <a16:creationId xmlns:a16="http://schemas.microsoft.com/office/drawing/2014/main" id="{1B6B6EA2-25E6-490C-B3EE-D305123D2E14}"/>
                    </a:ext>
                  </a:extLst>
                </p:cNvPr>
                <p:cNvCxnSpPr>
                  <a:cxnSpLocks/>
                </p:cNvCxnSpPr>
                <p:nvPr/>
              </p:nvCxnSpPr>
              <p:spPr>
                <a:xfrm>
                  <a:off x="5898159" y="2962475"/>
                  <a:ext cx="349410" cy="0"/>
                </a:xfrm>
                <a:prstGeom prst="line">
                  <a:avLst/>
                </a:prstGeom>
                <a:noFill/>
                <a:ln w="9525" cap="flat" cmpd="sng" algn="ctr">
                  <a:solidFill>
                    <a:schemeClr val="bg1">
                      <a:lumMod val="65000"/>
                    </a:schemeClr>
                  </a:solidFill>
                  <a:prstDash val="solid"/>
                </a:ln>
                <a:effectLst/>
              </p:spPr>
            </p:cxnSp>
            <p:cxnSp>
              <p:nvCxnSpPr>
                <p:cNvPr id="16" name="Rett linje 15">
                  <a:extLst>
                    <a:ext uri="{FF2B5EF4-FFF2-40B4-BE49-F238E27FC236}">
                      <a16:creationId xmlns:a16="http://schemas.microsoft.com/office/drawing/2014/main" id="{A57995AF-E297-4499-953B-2A0D7568984F}"/>
                    </a:ext>
                  </a:extLst>
                </p:cNvPr>
                <p:cNvCxnSpPr>
                  <a:cxnSpLocks/>
                </p:cNvCxnSpPr>
                <p:nvPr/>
              </p:nvCxnSpPr>
              <p:spPr>
                <a:xfrm>
                  <a:off x="2411947" y="3610894"/>
                  <a:ext cx="7326468" cy="0"/>
                </a:xfrm>
                <a:prstGeom prst="line">
                  <a:avLst/>
                </a:prstGeom>
                <a:noFill/>
                <a:ln w="9525" cap="flat" cmpd="sng" algn="ctr">
                  <a:solidFill>
                    <a:schemeClr val="bg1">
                      <a:lumMod val="65000"/>
                    </a:schemeClr>
                  </a:solidFill>
                  <a:prstDash val="solid"/>
                </a:ln>
                <a:effectLst/>
              </p:spPr>
            </p:cxnSp>
            <p:cxnSp>
              <p:nvCxnSpPr>
                <p:cNvPr id="17" name="Rett linje 16">
                  <a:extLst>
                    <a:ext uri="{FF2B5EF4-FFF2-40B4-BE49-F238E27FC236}">
                      <a16:creationId xmlns:a16="http://schemas.microsoft.com/office/drawing/2014/main" id="{39FB7973-BE01-4DBB-9B28-0C550EC8E570}"/>
                    </a:ext>
                  </a:extLst>
                </p:cNvPr>
                <p:cNvCxnSpPr>
                  <a:cxnSpLocks/>
                </p:cNvCxnSpPr>
                <p:nvPr/>
              </p:nvCxnSpPr>
              <p:spPr>
                <a:xfrm>
                  <a:off x="6254673" y="2164305"/>
                  <a:ext cx="0" cy="1443084"/>
                </a:xfrm>
                <a:prstGeom prst="line">
                  <a:avLst/>
                </a:prstGeom>
                <a:noFill/>
                <a:ln w="9525" cap="flat" cmpd="sng" algn="ctr">
                  <a:solidFill>
                    <a:schemeClr val="bg1">
                      <a:lumMod val="65000"/>
                    </a:schemeClr>
                  </a:solidFill>
                  <a:prstDash val="solid"/>
                </a:ln>
                <a:effectLst/>
              </p:spPr>
            </p:cxnSp>
            <p:cxnSp>
              <p:nvCxnSpPr>
                <p:cNvPr id="18" name="Rett linje 17">
                  <a:extLst>
                    <a:ext uri="{FF2B5EF4-FFF2-40B4-BE49-F238E27FC236}">
                      <a16:creationId xmlns:a16="http://schemas.microsoft.com/office/drawing/2014/main" id="{72C52721-DDE2-4105-B376-C2C5CDE0C65E}"/>
                    </a:ext>
                  </a:extLst>
                </p:cNvPr>
                <p:cNvCxnSpPr>
                  <a:cxnSpLocks/>
                </p:cNvCxnSpPr>
                <p:nvPr/>
              </p:nvCxnSpPr>
              <p:spPr>
                <a:xfrm flipV="1">
                  <a:off x="2411947" y="3607389"/>
                  <a:ext cx="0" cy="247645"/>
                </a:xfrm>
                <a:prstGeom prst="line">
                  <a:avLst/>
                </a:prstGeom>
                <a:noFill/>
                <a:ln w="9525" cap="flat" cmpd="sng" algn="ctr">
                  <a:solidFill>
                    <a:schemeClr val="bg1">
                      <a:lumMod val="65000"/>
                    </a:schemeClr>
                  </a:solidFill>
                  <a:prstDash val="solid"/>
                </a:ln>
                <a:effectLst/>
              </p:spPr>
            </p:cxnSp>
            <p:cxnSp>
              <p:nvCxnSpPr>
                <p:cNvPr id="19" name="Rett linje 18">
                  <a:extLst>
                    <a:ext uri="{FF2B5EF4-FFF2-40B4-BE49-F238E27FC236}">
                      <a16:creationId xmlns:a16="http://schemas.microsoft.com/office/drawing/2014/main" id="{825D8FB7-A463-4E51-980E-C33AE15CE4E0}"/>
                    </a:ext>
                  </a:extLst>
                </p:cNvPr>
                <p:cNvCxnSpPr>
                  <a:cxnSpLocks/>
                </p:cNvCxnSpPr>
                <p:nvPr/>
              </p:nvCxnSpPr>
              <p:spPr>
                <a:xfrm flipV="1">
                  <a:off x="3800817" y="3607389"/>
                  <a:ext cx="0" cy="1375848"/>
                </a:xfrm>
                <a:prstGeom prst="line">
                  <a:avLst/>
                </a:prstGeom>
                <a:noFill/>
                <a:ln w="9525" cap="flat" cmpd="sng" algn="ctr">
                  <a:solidFill>
                    <a:schemeClr val="bg1">
                      <a:lumMod val="65000"/>
                    </a:schemeClr>
                  </a:solidFill>
                  <a:prstDash val="solid"/>
                </a:ln>
                <a:effectLst/>
              </p:spPr>
            </p:cxnSp>
            <p:cxnSp>
              <p:nvCxnSpPr>
                <p:cNvPr id="20" name="Rett linje 19">
                  <a:extLst>
                    <a:ext uri="{FF2B5EF4-FFF2-40B4-BE49-F238E27FC236}">
                      <a16:creationId xmlns:a16="http://schemas.microsoft.com/office/drawing/2014/main" id="{CF887CCF-DC9C-4B9D-9B3B-1E6CCC6823B3}"/>
                    </a:ext>
                  </a:extLst>
                </p:cNvPr>
                <p:cNvCxnSpPr/>
                <p:nvPr/>
              </p:nvCxnSpPr>
              <p:spPr>
                <a:xfrm flipV="1">
                  <a:off x="9738415" y="3607389"/>
                  <a:ext cx="0" cy="235294"/>
                </a:xfrm>
                <a:prstGeom prst="line">
                  <a:avLst/>
                </a:prstGeom>
                <a:noFill/>
                <a:ln w="9525" cap="flat" cmpd="sng" algn="ctr">
                  <a:solidFill>
                    <a:schemeClr val="bg1">
                      <a:lumMod val="65000"/>
                    </a:schemeClr>
                  </a:solidFill>
                  <a:prstDash val="solid"/>
                </a:ln>
                <a:effectLst/>
              </p:spPr>
            </p:cxnSp>
            <p:cxnSp>
              <p:nvCxnSpPr>
                <p:cNvPr id="21" name="Rett linje 20">
                  <a:extLst>
                    <a:ext uri="{FF2B5EF4-FFF2-40B4-BE49-F238E27FC236}">
                      <a16:creationId xmlns:a16="http://schemas.microsoft.com/office/drawing/2014/main" id="{02895B40-17FB-4529-8F2F-3C3106A40E12}"/>
                    </a:ext>
                  </a:extLst>
                </p:cNvPr>
                <p:cNvCxnSpPr/>
                <p:nvPr/>
              </p:nvCxnSpPr>
              <p:spPr>
                <a:xfrm flipV="1">
                  <a:off x="7607164" y="3607389"/>
                  <a:ext cx="0" cy="235294"/>
                </a:xfrm>
                <a:prstGeom prst="line">
                  <a:avLst/>
                </a:prstGeom>
                <a:noFill/>
                <a:ln w="9525" cap="flat" cmpd="sng" algn="ctr">
                  <a:solidFill>
                    <a:schemeClr val="bg1">
                      <a:lumMod val="65000"/>
                    </a:schemeClr>
                  </a:solidFill>
                  <a:prstDash val="solid"/>
                </a:ln>
                <a:effectLst/>
              </p:spPr>
            </p:cxnSp>
            <p:cxnSp>
              <p:nvCxnSpPr>
                <p:cNvPr id="22" name="Rett linje 21">
                  <a:extLst>
                    <a:ext uri="{FF2B5EF4-FFF2-40B4-BE49-F238E27FC236}">
                      <a16:creationId xmlns:a16="http://schemas.microsoft.com/office/drawing/2014/main" id="{3909C048-E54C-4525-BAD0-19608FB7321D}"/>
                    </a:ext>
                  </a:extLst>
                </p:cNvPr>
                <p:cNvCxnSpPr/>
                <p:nvPr/>
              </p:nvCxnSpPr>
              <p:spPr>
                <a:xfrm flipV="1">
                  <a:off x="5008770" y="3607389"/>
                  <a:ext cx="0" cy="235294"/>
                </a:xfrm>
                <a:prstGeom prst="line">
                  <a:avLst/>
                </a:prstGeom>
                <a:noFill/>
                <a:ln w="9525" cap="flat" cmpd="sng" algn="ctr">
                  <a:solidFill>
                    <a:schemeClr val="bg1">
                      <a:lumMod val="65000"/>
                    </a:schemeClr>
                  </a:solidFill>
                  <a:prstDash val="solid"/>
                </a:ln>
                <a:effectLst/>
              </p:spPr>
            </p:cxnSp>
            <p:cxnSp>
              <p:nvCxnSpPr>
                <p:cNvPr id="23" name="Rett linje 22">
                  <a:extLst>
                    <a:ext uri="{FF2B5EF4-FFF2-40B4-BE49-F238E27FC236}">
                      <a16:creationId xmlns:a16="http://schemas.microsoft.com/office/drawing/2014/main" id="{E4D6BD5B-2C10-41EC-B72E-198D401D3AC8}"/>
                    </a:ext>
                  </a:extLst>
                </p:cNvPr>
                <p:cNvCxnSpPr>
                  <a:cxnSpLocks/>
                </p:cNvCxnSpPr>
                <p:nvPr/>
              </p:nvCxnSpPr>
              <p:spPr>
                <a:xfrm flipV="1">
                  <a:off x="8571485" y="3607389"/>
                  <a:ext cx="0" cy="1269619"/>
                </a:xfrm>
                <a:prstGeom prst="line">
                  <a:avLst/>
                </a:prstGeom>
                <a:noFill/>
                <a:ln w="9525" cap="flat" cmpd="sng" algn="ctr">
                  <a:solidFill>
                    <a:schemeClr val="bg1">
                      <a:lumMod val="65000"/>
                    </a:schemeClr>
                  </a:solidFill>
                  <a:prstDash val="solid"/>
                </a:ln>
                <a:effectLst/>
              </p:spPr>
            </p:cxnSp>
            <p:sp>
              <p:nvSpPr>
                <p:cNvPr id="24" name="Frihåndsform: figur 23">
                  <a:extLst>
                    <a:ext uri="{FF2B5EF4-FFF2-40B4-BE49-F238E27FC236}">
                      <a16:creationId xmlns:a16="http://schemas.microsoft.com/office/drawing/2014/main" id="{1E5E4B22-C7FC-41E3-B61E-CDC9E08D408C}"/>
                    </a:ext>
                  </a:extLst>
                </p:cNvPr>
                <p:cNvSpPr/>
                <p:nvPr/>
              </p:nvSpPr>
              <p:spPr>
                <a:xfrm>
                  <a:off x="2890740" y="4786921"/>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p:txBody>
            </p:sp>
            <p:sp>
              <p:nvSpPr>
                <p:cNvPr id="25" name="Frihåndsform: figur 24">
                  <a:extLst>
                    <a:ext uri="{FF2B5EF4-FFF2-40B4-BE49-F238E27FC236}">
                      <a16:creationId xmlns:a16="http://schemas.microsoft.com/office/drawing/2014/main" id="{0506E8CD-EA63-4A0C-8ABE-B82557FDD13B}"/>
                    </a:ext>
                  </a:extLst>
                </p:cNvPr>
                <p:cNvSpPr/>
                <p:nvPr/>
              </p:nvSpPr>
              <p:spPr>
                <a:xfrm>
                  <a:off x="4061551"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endParaRPr lang="nb-NO" sz="16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6" name="Frihåndsform: figur 25">
                  <a:extLst>
                    <a:ext uri="{FF2B5EF4-FFF2-40B4-BE49-F238E27FC236}">
                      <a16:creationId xmlns:a16="http://schemas.microsoft.com/office/drawing/2014/main" id="{6C8CE98C-7897-4147-BAE2-E948144F05CA}"/>
                    </a:ext>
                  </a:extLst>
                </p:cNvPr>
                <p:cNvSpPr/>
                <p:nvPr/>
              </p:nvSpPr>
              <p:spPr>
                <a:xfrm>
                  <a:off x="7676297" y="4812976"/>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p:txBody>
            </p:sp>
            <p:sp>
              <p:nvSpPr>
                <p:cNvPr id="27" name="Frihåndsform: figur 26">
                  <a:extLst>
                    <a:ext uri="{FF2B5EF4-FFF2-40B4-BE49-F238E27FC236}">
                      <a16:creationId xmlns:a16="http://schemas.microsoft.com/office/drawing/2014/main" id="{E6CDF256-33DC-45DF-9092-222419C05460}"/>
                    </a:ext>
                  </a:extLst>
                </p:cNvPr>
                <p:cNvSpPr/>
                <p:nvPr/>
              </p:nvSpPr>
              <p:spPr>
                <a:xfrm>
                  <a:off x="1515039"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p:txBody>
            </p:sp>
            <p:sp>
              <p:nvSpPr>
                <p:cNvPr id="28" name="Frihåndsform: figur 27">
                  <a:extLst>
                    <a:ext uri="{FF2B5EF4-FFF2-40B4-BE49-F238E27FC236}">
                      <a16:creationId xmlns:a16="http://schemas.microsoft.com/office/drawing/2014/main" id="{E83CEB7E-013C-4015-92D5-ADBEFA1EB1E7}"/>
                    </a:ext>
                  </a:extLst>
                </p:cNvPr>
                <p:cNvSpPr/>
                <p:nvPr/>
              </p:nvSpPr>
              <p:spPr>
                <a:xfrm>
                  <a:off x="8741972"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p:txBody>
            </p:sp>
            <p:sp>
              <p:nvSpPr>
                <p:cNvPr id="29" name="Frihåndsform: figur 28">
                  <a:extLst>
                    <a:ext uri="{FF2B5EF4-FFF2-40B4-BE49-F238E27FC236}">
                      <a16:creationId xmlns:a16="http://schemas.microsoft.com/office/drawing/2014/main" id="{518D5611-90D4-4FC9-A573-5F0BAC5D6EE8}"/>
                    </a:ext>
                  </a:extLst>
                </p:cNvPr>
                <p:cNvSpPr/>
                <p:nvPr/>
              </p:nvSpPr>
              <p:spPr>
                <a:xfrm>
                  <a:off x="6495373"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sp>
              <p:nvSpPr>
                <p:cNvPr id="30" name="Frihåndsform: figur 29">
                  <a:extLst>
                    <a:ext uri="{FF2B5EF4-FFF2-40B4-BE49-F238E27FC236}">
                      <a16:creationId xmlns:a16="http://schemas.microsoft.com/office/drawing/2014/main" id="{CBB91D74-56DE-4BA2-93FB-12517674E29C}"/>
                    </a:ext>
                  </a:extLst>
                </p:cNvPr>
                <p:cNvSpPr/>
                <p:nvPr/>
              </p:nvSpPr>
              <p:spPr>
                <a:xfrm>
                  <a:off x="4825728" y="1199627"/>
                  <a:ext cx="2858838" cy="96467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16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600" i="0" u="none" strike="noStrike" kern="0" cap="none" spc="0" normalizeH="0" baseline="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p>
              </p:txBody>
            </p:sp>
          </p:grpSp>
          <p:sp>
            <p:nvSpPr>
              <p:cNvPr id="14" name="Frihåndsform: figur 13">
                <a:extLst>
                  <a:ext uri="{FF2B5EF4-FFF2-40B4-BE49-F238E27FC236}">
                    <a16:creationId xmlns:a16="http://schemas.microsoft.com/office/drawing/2014/main" id="{9912C60C-955C-4F1C-8A63-AE5D779B6876}"/>
                  </a:ext>
                </a:extLst>
              </p:cNvPr>
              <p:cNvSpPr/>
              <p:nvPr/>
            </p:nvSpPr>
            <p:spPr>
              <a:xfrm>
                <a:off x="3799377" y="2203650"/>
                <a:ext cx="2162792" cy="91002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3D6D9"/>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6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6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0" name="Frihåndsform: figur 9">
              <a:extLst>
                <a:ext uri="{FF2B5EF4-FFF2-40B4-BE49-F238E27FC236}">
                  <a16:creationId xmlns:a16="http://schemas.microsoft.com/office/drawing/2014/main" id="{D7B4E6E4-B63E-4328-AB28-986EED1487AB}"/>
                </a:ext>
              </a:extLst>
            </p:cNvPr>
            <p:cNvSpPr/>
            <p:nvPr userDrawn="1"/>
          </p:nvSpPr>
          <p:spPr>
            <a:xfrm>
              <a:off x="5191958" y="4976975"/>
              <a:ext cx="2162792" cy="91002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endParaRPr lang="nb-NO" sz="16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2" name="Rett linje 11">
              <a:extLst>
                <a:ext uri="{FF2B5EF4-FFF2-40B4-BE49-F238E27FC236}">
                  <a16:creationId xmlns:a16="http://schemas.microsoft.com/office/drawing/2014/main" id="{1DE18E5D-3E62-4DE2-BE45-4804524324B3}"/>
                </a:ext>
              </a:extLst>
            </p:cNvPr>
            <p:cNvCxnSpPr>
              <a:cxnSpLocks/>
            </p:cNvCxnSpPr>
            <p:nvPr userDrawn="1"/>
          </p:nvCxnSpPr>
          <p:spPr>
            <a:xfrm flipV="1">
              <a:off x="6265414" y="3439166"/>
              <a:ext cx="7940" cy="1537809"/>
            </a:xfrm>
            <a:prstGeom prst="line">
              <a:avLst/>
            </a:prstGeom>
            <a:noFill/>
            <a:ln w="9525" cap="flat" cmpd="sng" algn="ctr">
              <a:solidFill>
                <a:schemeClr val="bg1">
                  <a:lumMod val="65000"/>
                </a:schemeClr>
              </a:solidFill>
              <a:prstDash val="solid"/>
            </a:ln>
            <a:effectLst/>
          </p:spPr>
        </p:cxnSp>
      </p:grpSp>
    </p:spTree>
    <p:extLst>
      <p:ext uri="{BB962C8B-B14F-4D97-AF65-F5344CB8AC3E}">
        <p14:creationId xmlns:p14="http://schemas.microsoft.com/office/powerpoint/2010/main" val="1527114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4" name="Gruppe 3">
            <a:extLst>
              <a:ext uri="{FF2B5EF4-FFF2-40B4-BE49-F238E27FC236}">
                <a16:creationId xmlns:a16="http://schemas.microsoft.com/office/drawing/2014/main" id="{45264681-1720-4623-A96B-E7B72C2E9018}"/>
              </a:ext>
            </a:extLst>
          </p:cNvPr>
          <p:cNvGrpSpPr/>
          <p:nvPr userDrawn="1"/>
        </p:nvGrpSpPr>
        <p:grpSpPr>
          <a:xfrm>
            <a:off x="571500" y="465398"/>
            <a:ext cx="11346873" cy="5530157"/>
            <a:chOff x="571500" y="465398"/>
            <a:chExt cx="11346873" cy="5530157"/>
          </a:xfrm>
        </p:grpSpPr>
        <p:grpSp>
          <p:nvGrpSpPr>
            <p:cNvPr id="5" name="Gruppe 4">
              <a:extLst>
                <a:ext uri="{FF2B5EF4-FFF2-40B4-BE49-F238E27FC236}">
                  <a16:creationId xmlns:a16="http://schemas.microsoft.com/office/drawing/2014/main" id="{4EB802DB-766C-428E-A08F-492048A73EF9}"/>
                </a:ext>
              </a:extLst>
            </p:cNvPr>
            <p:cNvGrpSpPr/>
            <p:nvPr/>
          </p:nvGrpSpPr>
          <p:grpSpPr>
            <a:xfrm>
              <a:off x="571500" y="465398"/>
              <a:ext cx="11346873" cy="5530157"/>
              <a:chOff x="571500" y="465398"/>
              <a:chExt cx="11346873" cy="5530157"/>
            </a:xfrm>
          </p:grpSpPr>
          <p:grpSp>
            <p:nvGrpSpPr>
              <p:cNvPr id="7" name="Gruppe 6">
                <a:extLst>
                  <a:ext uri="{FF2B5EF4-FFF2-40B4-BE49-F238E27FC236}">
                    <a16:creationId xmlns:a16="http://schemas.microsoft.com/office/drawing/2014/main" id="{755EAA4A-9B4F-43B5-9F7A-3E5A2E0280E7}"/>
                  </a:ext>
                </a:extLst>
              </p:cNvPr>
              <p:cNvGrpSpPr/>
              <p:nvPr/>
            </p:nvGrpSpPr>
            <p:grpSpPr>
              <a:xfrm>
                <a:off x="571500" y="465398"/>
                <a:ext cx="11346873" cy="5530157"/>
                <a:chOff x="1515039" y="1104523"/>
                <a:chExt cx="9161921" cy="4420903"/>
              </a:xfrm>
            </p:grpSpPr>
            <p:cxnSp>
              <p:nvCxnSpPr>
                <p:cNvPr id="12" name="Rett linje 11">
                  <a:extLst>
                    <a:ext uri="{FF2B5EF4-FFF2-40B4-BE49-F238E27FC236}">
                      <a16:creationId xmlns:a16="http://schemas.microsoft.com/office/drawing/2014/main" id="{EA3D3104-D32C-40FD-A229-AC3F95D4FC8B}"/>
                    </a:ext>
                  </a:extLst>
                </p:cNvPr>
                <p:cNvCxnSpPr>
                  <a:cxnSpLocks/>
                </p:cNvCxnSpPr>
                <p:nvPr/>
              </p:nvCxnSpPr>
              <p:spPr>
                <a:xfrm>
                  <a:off x="5898159" y="2962475"/>
                  <a:ext cx="349410" cy="0"/>
                </a:xfrm>
                <a:prstGeom prst="line">
                  <a:avLst/>
                </a:prstGeom>
                <a:noFill/>
                <a:ln w="9525" cap="flat" cmpd="sng" algn="ctr">
                  <a:solidFill>
                    <a:schemeClr val="bg1">
                      <a:lumMod val="75000"/>
                    </a:schemeClr>
                  </a:solidFill>
                  <a:prstDash val="solid"/>
                </a:ln>
                <a:effectLst/>
              </p:spPr>
            </p:cxnSp>
            <p:sp>
              <p:nvSpPr>
                <p:cNvPr id="13" name="Frihåndsform: figur 12">
                  <a:extLst>
                    <a:ext uri="{FF2B5EF4-FFF2-40B4-BE49-F238E27FC236}">
                      <a16:creationId xmlns:a16="http://schemas.microsoft.com/office/drawing/2014/main" id="{44527F1F-F8DE-4E2B-A79C-16821367792F}"/>
                    </a:ext>
                  </a:extLst>
                </p:cNvPr>
                <p:cNvSpPr/>
                <p:nvPr/>
              </p:nvSpPr>
              <p:spPr>
                <a:xfrm>
                  <a:off x="5187965" y="1104523"/>
                  <a:ext cx="2216634" cy="126966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solidFill>
                    <a:sysClr val="window" lastClr="FFFFFF">
                      <a:hueOff val="0"/>
                      <a:satOff val="0"/>
                      <a:lumOff val="0"/>
                      <a:alphaOff val="0"/>
                    </a:sysClr>
                  </a:solid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lvl="0" algn="ctr" defTabSz="533400">
                    <a:lnSpc>
                      <a:spcPct val="90000"/>
                    </a:lnSpc>
                    <a:spcBef>
                      <a:spcPct val="0"/>
                    </a:spcBef>
                    <a:spcAft>
                      <a:spcPct val="35000"/>
                    </a:spcAft>
                    <a:defRPr/>
                  </a:pPr>
                  <a:r>
                    <a:rPr lang="nb-NO" sz="14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Frank Jenssen</a:t>
                  </a:r>
                </a:p>
                <a:p>
                  <a:pPr lvl="0" algn="ctr" defTabSz="533400">
                    <a:lnSpc>
                      <a:spcPct val="90000"/>
                    </a:lnSpc>
                    <a:spcBef>
                      <a:spcPct val="0"/>
                    </a:spcBef>
                    <a:spcAft>
                      <a:spcPct val="35000"/>
                    </a:spcAft>
                    <a:defRPr/>
                  </a:pPr>
                  <a:endPar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statsforvalter</a:t>
                  </a:r>
                </a:p>
                <a:p>
                  <a:pPr lvl="0" algn="ctr" defTabSz="533400">
                    <a:lnSpc>
                      <a:spcPct val="90000"/>
                    </a:lnSpc>
                    <a:spcBef>
                      <a:spcPct val="0"/>
                    </a:spcBef>
                    <a:spcAft>
                      <a:spcPct val="35000"/>
                    </a:spcAft>
                    <a:defRPr/>
                  </a:pPr>
                  <a:r>
                    <a:rPr lang="nb-NO" sz="14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Øystein Johannessen</a:t>
                  </a:r>
                  <a:endParaRPr lang="nb-NO" sz="1400" i="1" kern="0" dirty="0">
                    <a:solidFill>
                      <a:prstClr val="white"/>
                    </a:solidFill>
                    <a:ea typeface="Open Sans SemiBold" panose="020B0706030804020204" pitchFamily="34" charset="0"/>
                    <a:cs typeface="Open Sans SemiBold" panose="020B0706030804020204" pitchFamily="34" charset="0"/>
                  </a:endParaRPr>
                </a:p>
              </p:txBody>
            </p:sp>
            <p:cxnSp>
              <p:nvCxnSpPr>
                <p:cNvPr id="14" name="Rett linje 13">
                  <a:extLst>
                    <a:ext uri="{FF2B5EF4-FFF2-40B4-BE49-F238E27FC236}">
                      <a16:creationId xmlns:a16="http://schemas.microsoft.com/office/drawing/2014/main" id="{0D5BA52A-9E08-401E-865F-F306C98B0F84}"/>
                    </a:ext>
                  </a:extLst>
                </p:cNvPr>
                <p:cNvCxnSpPr>
                  <a:cxnSpLocks/>
                </p:cNvCxnSpPr>
                <p:nvPr/>
              </p:nvCxnSpPr>
              <p:spPr>
                <a:xfrm>
                  <a:off x="2411947" y="3610894"/>
                  <a:ext cx="7326468" cy="0"/>
                </a:xfrm>
                <a:prstGeom prst="line">
                  <a:avLst/>
                </a:prstGeom>
                <a:noFill/>
                <a:ln w="9525" cap="flat" cmpd="sng" algn="ctr">
                  <a:solidFill>
                    <a:schemeClr val="bg1">
                      <a:lumMod val="75000"/>
                    </a:schemeClr>
                  </a:solidFill>
                  <a:prstDash val="solid"/>
                </a:ln>
                <a:effectLst/>
              </p:spPr>
            </p:cxnSp>
            <p:cxnSp>
              <p:nvCxnSpPr>
                <p:cNvPr id="15" name="Rett linje 14">
                  <a:extLst>
                    <a:ext uri="{FF2B5EF4-FFF2-40B4-BE49-F238E27FC236}">
                      <a16:creationId xmlns:a16="http://schemas.microsoft.com/office/drawing/2014/main" id="{1216C12F-05C5-498E-A5B3-06ED3B496F53}"/>
                    </a:ext>
                  </a:extLst>
                </p:cNvPr>
                <p:cNvCxnSpPr>
                  <a:cxnSpLocks/>
                </p:cNvCxnSpPr>
                <p:nvPr/>
              </p:nvCxnSpPr>
              <p:spPr>
                <a:xfrm>
                  <a:off x="6254673" y="2375937"/>
                  <a:ext cx="0" cy="1231452"/>
                </a:xfrm>
                <a:prstGeom prst="line">
                  <a:avLst/>
                </a:prstGeom>
                <a:noFill/>
                <a:ln w="9525" cap="flat" cmpd="sng" algn="ctr">
                  <a:solidFill>
                    <a:schemeClr val="bg1">
                      <a:lumMod val="75000"/>
                    </a:schemeClr>
                  </a:solidFill>
                  <a:prstDash val="solid"/>
                </a:ln>
                <a:effectLst/>
              </p:spPr>
            </p:cxnSp>
            <p:cxnSp>
              <p:nvCxnSpPr>
                <p:cNvPr id="16" name="Rett linje 15">
                  <a:extLst>
                    <a:ext uri="{FF2B5EF4-FFF2-40B4-BE49-F238E27FC236}">
                      <a16:creationId xmlns:a16="http://schemas.microsoft.com/office/drawing/2014/main" id="{C6ED6D05-E872-4656-B59C-59102189ADFB}"/>
                    </a:ext>
                  </a:extLst>
                </p:cNvPr>
                <p:cNvCxnSpPr>
                  <a:cxnSpLocks/>
                </p:cNvCxnSpPr>
                <p:nvPr/>
              </p:nvCxnSpPr>
              <p:spPr>
                <a:xfrm flipV="1">
                  <a:off x="2411947" y="3607389"/>
                  <a:ext cx="0" cy="247645"/>
                </a:xfrm>
                <a:prstGeom prst="line">
                  <a:avLst/>
                </a:prstGeom>
                <a:noFill/>
                <a:ln w="9525" cap="flat" cmpd="sng" algn="ctr">
                  <a:solidFill>
                    <a:schemeClr val="bg1">
                      <a:lumMod val="75000"/>
                    </a:schemeClr>
                  </a:solidFill>
                  <a:prstDash val="solid"/>
                </a:ln>
                <a:effectLst/>
              </p:spPr>
            </p:cxnSp>
            <p:cxnSp>
              <p:nvCxnSpPr>
                <p:cNvPr id="17" name="Rett linje 16">
                  <a:extLst>
                    <a:ext uri="{FF2B5EF4-FFF2-40B4-BE49-F238E27FC236}">
                      <a16:creationId xmlns:a16="http://schemas.microsoft.com/office/drawing/2014/main" id="{C50EA2FD-94B1-4FA0-9201-4D71F64A7EC8}"/>
                    </a:ext>
                  </a:extLst>
                </p:cNvPr>
                <p:cNvCxnSpPr>
                  <a:cxnSpLocks/>
                </p:cNvCxnSpPr>
                <p:nvPr/>
              </p:nvCxnSpPr>
              <p:spPr>
                <a:xfrm flipV="1">
                  <a:off x="3800817" y="3607389"/>
                  <a:ext cx="0" cy="1375848"/>
                </a:xfrm>
                <a:prstGeom prst="line">
                  <a:avLst/>
                </a:prstGeom>
                <a:noFill/>
                <a:ln w="9525" cap="flat" cmpd="sng" algn="ctr">
                  <a:solidFill>
                    <a:schemeClr val="bg1">
                      <a:lumMod val="75000"/>
                    </a:schemeClr>
                  </a:solidFill>
                  <a:prstDash val="solid"/>
                </a:ln>
                <a:effectLst/>
              </p:spPr>
            </p:cxnSp>
            <p:cxnSp>
              <p:nvCxnSpPr>
                <p:cNvPr id="18" name="Rett linje 17">
                  <a:extLst>
                    <a:ext uri="{FF2B5EF4-FFF2-40B4-BE49-F238E27FC236}">
                      <a16:creationId xmlns:a16="http://schemas.microsoft.com/office/drawing/2014/main" id="{6A1795C0-FC73-4C97-AC96-06CE4A17F988}"/>
                    </a:ext>
                  </a:extLst>
                </p:cNvPr>
                <p:cNvCxnSpPr/>
                <p:nvPr/>
              </p:nvCxnSpPr>
              <p:spPr>
                <a:xfrm flipV="1">
                  <a:off x="9738415" y="3607389"/>
                  <a:ext cx="0" cy="235294"/>
                </a:xfrm>
                <a:prstGeom prst="line">
                  <a:avLst/>
                </a:prstGeom>
                <a:noFill/>
                <a:ln w="9525" cap="flat" cmpd="sng" algn="ctr">
                  <a:solidFill>
                    <a:schemeClr val="bg1">
                      <a:lumMod val="75000"/>
                    </a:schemeClr>
                  </a:solidFill>
                  <a:prstDash val="solid"/>
                </a:ln>
                <a:effectLst/>
              </p:spPr>
            </p:cxnSp>
            <p:cxnSp>
              <p:nvCxnSpPr>
                <p:cNvPr id="19" name="Rett linje 18">
                  <a:extLst>
                    <a:ext uri="{FF2B5EF4-FFF2-40B4-BE49-F238E27FC236}">
                      <a16:creationId xmlns:a16="http://schemas.microsoft.com/office/drawing/2014/main" id="{A66483F9-E777-44D5-A340-B1BD172221BA}"/>
                    </a:ext>
                  </a:extLst>
                </p:cNvPr>
                <p:cNvCxnSpPr/>
                <p:nvPr/>
              </p:nvCxnSpPr>
              <p:spPr>
                <a:xfrm flipV="1">
                  <a:off x="7607164" y="3607389"/>
                  <a:ext cx="0" cy="235294"/>
                </a:xfrm>
                <a:prstGeom prst="line">
                  <a:avLst/>
                </a:prstGeom>
                <a:noFill/>
                <a:ln w="9525" cap="flat" cmpd="sng" algn="ctr">
                  <a:solidFill>
                    <a:schemeClr val="bg1">
                      <a:lumMod val="75000"/>
                    </a:schemeClr>
                  </a:solidFill>
                  <a:prstDash val="solid"/>
                </a:ln>
                <a:effectLst/>
              </p:spPr>
            </p:cxnSp>
            <p:cxnSp>
              <p:nvCxnSpPr>
                <p:cNvPr id="20" name="Rett linje 19">
                  <a:extLst>
                    <a:ext uri="{FF2B5EF4-FFF2-40B4-BE49-F238E27FC236}">
                      <a16:creationId xmlns:a16="http://schemas.microsoft.com/office/drawing/2014/main" id="{C064062A-8BDA-4AE6-BD58-4223A69507F3}"/>
                    </a:ext>
                  </a:extLst>
                </p:cNvPr>
                <p:cNvCxnSpPr/>
                <p:nvPr/>
              </p:nvCxnSpPr>
              <p:spPr>
                <a:xfrm flipV="1">
                  <a:off x="5008770" y="3607389"/>
                  <a:ext cx="0" cy="235294"/>
                </a:xfrm>
                <a:prstGeom prst="line">
                  <a:avLst/>
                </a:prstGeom>
                <a:noFill/>
                <a:ln w="9525" cap="flat" cmpd="sng" algn="ctr">
                  <a:solidFill>
                    <a:schemeClr val="bg1">
                      <a:lumMod val="75000"/>
                    </a:schemeClr>
                  </a:solidFill>
                  <a:prstDash val="solid"/>
                </a:ln>
                <a:effectLst/>
              </p:spPr>
            </p:cxnSp>
            <p:cxnSp>
              <p:nvCxnSpPr>
                <p:cNvPr id="21" name="Rett linje 20">
                  <a:extLst>
                    <a:ext uri="{FF2B5EF4-FFF2-40B4-BE49-F238E27FC236}">
                      <a16:creationId xmlns:a16="http://schemas.microsoft.com/office/drawing/2014/main" id="{0232A7B8-7F51-4921-A9EA-190787F1C0A6}"/>
                    </a:ext>
                  </a:extLst>
                </p:cNvPr>
                <p:cNvCxnSpPr>
                  <a:cxnSpLocks/>
                </p:cNvCxnSpPr>
                <p:nvPr/>
              </p:nvCxnSpPr>
              <p:spPr>
                <a:xfrm flipV="1">
                  <a:off x="8571485" y="3607389"/>
                  <a:ext cx="0" cy="1269619"/>
                </a:xfrm>
                <a:prstGeom prst="line">
                  <a:avLst/>
                </a:prstGeom>
                <a:noFill/>
                <a:ln w="9525" cap="flat" cmpd="sng" algn="ctr">
                  <a:solidFill>
                    <a:schemeClr val="bg1">
                      <a:lumMod val="75000"/>
                    </a:schemeClr>
                  </a:solidFill>
                  <a:prstDash val="solid"/>
                </a:ln>
                <a:effectLst/>
              </p:spPr>
            </p:cxnSp>
            <p:sp>
              <p:nvSpPr>
                <p:cNvPr id="22" name="Frihåndsform: figur 21">
                  <a:extLst>
                    <a:ext uri="{FF2B5EF4-FFF2-40B4-BE49-F238E27FC236}">
                      <a16:creationId xmlns:a16="http://schemas.microsoft.com/office/drawing/2014/main" id="{3F49F7FF-3147-4F18-A761-DB05261C46ED}"/>
                    </a:ext>
                  </a:extLst>
                </p:cNvPr>
                <p:cNvSpPr/>
                <p:nvPr/>
              </p:nvSpPr>
              <p:spPr>
                <a:xfrm>
                  <a:off x="2833323" y="4812976"/>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a:p>
                  <a:pPr lvl="0" algn="ctr" defTabSz="533400">
                    <a:lnSpc>
                      <a:spcPct val="90000"/>
                    </a:lnSpc>
                    <a:spcBef>
                      <a:spcPct val="0"/>
                    </a:spcBef>
                    <a:spcAft>
                      <a:spcPct val="35000"/>
                    </a:spcAft>
                  </a:pPr>
                  <a:r>
                    <a:rPr lang="nb-NO" sz="14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Jan Vaage</a:t>
                  </a:r>
                </a:p>
              </p:txBody>
            </p:sp>
            <p:sp>
              <p:nvSpPr>
                <p:cNvPr id="23" name="Frihåndsform: figur 22">
                  <a:extLst>
                    <a:ext uri="{FF2B5EF4-FFF2-40B4-BE49-F238E27FC236}">
                      <a16:creationId xmlns:a16="http://schemas.microsoft.com/office/drawing/2014/main" id="{03B5B48F-94D2-47AE-A3D1-6106E30AA6CE}"/>
                    </a:ext>
                  </a:extLst>
                </p:cNvPr>
                <p:cNvSpPr/>
                <p:nvPr/>
              </p:nvSpPr>
              <p:spPr>
                <a:xfrm>
                  <a:off x="4061551"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a:p>
                  <a:pPr lvl="0" algn="ctr" defTabSz="488950">
                    <a:lnSpc>
                      <a:spcPct val="90000"/>
                    </a:lnSpc>
                    <a:spcBef>
                      <a:spcPct val="0"/>
                    </a:spcBef>
                    <a:spcAft>
                      <a:spcPct val="35000"/>
                    </a:spcAft>
                  </a:pPr>
                  <a:r>
                    <a:rPr lang="nb-NO" sz="1400" b="1"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Tore Bjørkli</a:t>
                  </a:r>
                </a:p>
              </p:txBody>
            </p:sp>
            <p:sp>
              <p:nvSpPr>
                <p:cNvPr id="24" name="Frihåndsform: figur 23">
                  <a:extLst>
                    <a:ext uri="{FF2B5EF4-FFF2-40B4-BE49-F238E27FC236}">
                      <a16:creationId xmlns:a16="http://schemas.microsoft.com/office/drawing/2014/main" id="{D0F1EB83-F9E5-4FF1-8548-FFECB63EF1C2}"/>
                    </a:ext>
                  </a:extLst>
                </p:cNvPr>
                <p:cNvSpPr/>
                <p:nvPr/>
              </p:nvSpPr>
              <p:spPr>
                <a:xfrm>
                  <a:off x="7676297" y="4812976"/>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a:p>
                  <a:pPr lvl="0" algn="ctr" defTabSz="533400">
                    <a:lnSpc>
                      <a:spcPct val="90000"/>
                    </a:lnSpc>
                    <a:spcBef>
                      <a:spcPct val="0"/>
                    </a:spcBef>
                    <a:spcAft>
                      <a:spcPct val="35000"/>
                    </a:spcAft>
                  </a:pPr>
                  <a:r>
                    <a:rPr lang="nb-NO" sz="14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Mari Mogstad</a:t>
                  </a:r>
                </a:p>
              </p:txBody>
            </p:sp>
            <p:sp>
              <p:nvSpPr>
                <p:cNvPr id="25" name="Frihåndsform: figur 24">
                  <a:extLst>
                    <a:ext uri="{FF2B5EF4-FFF2-40B4-BE49-F238E27FC236}">
                      <a16:creationId xmlns:a16="http://schemas.microsoft.com/office/drawing/2014/main" id="{6B61A01D-67C2-4236-B4B1-90F895386389}"/>
                    </a:ext>
                  </a:extLst>
                </p:cNvPr>
                <p:cNvSpPr/>
                <p:nvPr/>
              </p:nvSpPr>
              <p:spPr>
                <a:xfrm>
                  <a:off x="1515039"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a:p>
                  <a:pPr lvl="0" algn="ctr" defTabSz="533400">
                    <a:lnSpc>
                      <a:spcPct val="90000"/>
                    </a:lnSpc>
                    <a:spcBef>
                      <a:spcPct val="0"/>
                    </a:spcBef>
                    <a:spcAft>
                      <a:spcPct val="35000"/>
                    </a:spcAft>
                  </a:pPr>
                  <a:r>
                    <a:rPr lang="nb-NO" sz="14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Frode Kvittem</a:t>
                  </a:r>
                </a:p>
              </p:txBody>
            </p:sp>
            <p:sp>
              <p:nvSpPr>
                <p:cNvPr id="26" name="Frihåndsform: figur 25">
                  <a:extLst>
                    <a:ext uri="{FF2B5EF4-FFF2-40B4-BE49-F238E27FC236}">
                      <a16:creationId xmlns:a16="http://schemas.microsoft.com/office/drawing/2014/main" id="{416203AE-153A-4717-B3C6-710CEA305369}"/>
                    </a:ext>
                  </a:extLst>
                </p:cNvPr>
                <p:cNvSpPr/>
                <p:nvPr/>
              </p:nvSpPr>
              <p:spPr>
                <a:xfrm>
                  <a:off x="8741972"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a:p>
                  <a:pPr lvl="0" algn="ctr" defTabSz="533400">
                    <a:lnSpc>
                      <a:spcPct val="90000"/>
                    </a:lnSpc>
                    <a:spcBef>
                      <a:spcPct val="0"/>
                    </a:spcBef>
                    <a:spcAft>
                      <a:spcPct val="35000"/>
                    </a:spcAft>
                  </a:pPr>
                  <a:r>
                    <a:rPr lang="nn-NO" sz="14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Line Lund Fjellvær</a:t>
                  </a:r>
                </a:p>
              </p:txBody>
            </p:sp>
            <p:sp>
              <p:nvSpPr>
                <p:cNvPr id="27" name="Frihåndsform: figur 26">
                  <a:extLst>
                    <a:ext uri="{FF2B5EF4-FFF2-40B4-BE49-F238E27FC236}">
                      <a16:creationId xmlns:a16="http://schemas.microsoft.com/office/drawing/2014/main" id="{DC76C5C3-BDAE-4A93-9270-335D06651190}"/>
                    </a:ext>
                  </a:extLst>
                </p:cNvPr>
                <p:cNvSpPr/>
                <p:nvPr/>
              </p:nvSpPr>
              <p:spPr>
                <a:xfrm>
                  <a:off x="6495373"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a:p>
                  <a:pPr lvl="0" algn="ctr" defTabSz="488950">
                    <a:lnSpc>
                      <a:spcPct val="90000"/>
                    </a:lnSpc>
                    <a:spcBef>
                      <a:spcPct val="0"/>
                    </a:spcBef>
                    <a:spcAft>
                      <a:spcPct val="35000"/>
                    </a:spcAft>
                  </a:pPr>
                  <a:r>
                    <a:rPr lang="nb-NO" sz="1500" b="1"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Roar Veiseth</a:t>
                  </a:r>
                </a:p>
              </p:txBody>
            </p:sp>
          </p:grpSp>
          <p:sp>
            <p:nvSpPr>
              <p:cNvPr id="9" name="Frihåndsform: figur 8">
                <a:extLst>
                  <a:ext uri="{FF2B5EF4-FFF2-40B4-BE49-F238E27FC236}">
                    <a16:creationId xmlns:a16="http://schemas.microsoft.com/office/drawing/2014/main" id="{375BD676-4091-4F74-A05B-35647E04EAC4}"/>
                  </a:ext>
                </a:extLst>
              </p:cNvPr>
              <p:cNvSpPr/>
              <p:nvPr/>
            </p:nvSpPr>
            <p:spPr>
              <a:xfrm>
                <a:off x="5243227" y="5104343"/>
                <a:ext cx="2396448" cy="891212"/>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lvl="0" algn="ctr" defTabSz="488950">
                  <a:lnSpc>
                    <a:spcPct val="90000"/>
                  </a:lnSpc>
                  <a:spcBef>
                    <a:spcPct val="0"/>
                  </a:spcBef>
                  <a:spcAft>
                    <a:spcPct val="35000"/>
                  </a:spcAft>
                </a:pPr>
                <a:r>
                  <a:rPr lang="nb-NO" sz="14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Siv Merethe G. Belbo</a:t>
                </a:r>
              </a:p>
            </p:txBody>
          </p:sp>
          <p:cxnSp>
            <p:nvCxnSpPr>
              <p:cNvPr id="10" name="Rett linje 9">
                <a:extLst>
                  <a:ext uri="{FF2B5EF4-FFF2-40B4-BE49-F238E27FC236}">
                    <a16:creationId xmlns:a16="http://schemas.microsoft.com/office/drawing/2014/main" id="{2B149FC5-F025-4803-BE1D-E008D63B9582}"/>
                  </a:ext>
                </a:extLst>
              </p:cNvPr>
              <p:cNvCxnSpPr>
                <a:cxnSpLocks/>
              </p:cNvCxnSpPr>
              <p:nvPr/>
            </p:nvCxnSpPr>
            <p:spPr>
              <a:xfrm flipV="1">
                <a:off x="6441451" y="3596261"/>
                <a:ext cx="0" cy="1508082"/>
              </a:xfrm>
              <a:prstGeom prst="line">
                <a:avLst/>
              </a:prstGeom>
              <a:noFill/>
              <a:ln w="9525" cap="flat" cmpd="sng" algn="ctr">
                <a:solidFill>
                  <a:schemeClr val="bg1">
                    <a:lumMod val="75000"/>
                  </a:schemeClr>
                </a:solidFill>
                <a:prstDash val="solid"/>
              </a:ln>
              <a:effectLst/>
            </p:spPr>
          </p:cxnSp>
        </p:grpSp>
        <p:sp>
          <p:nvSpPr>
            <p:cNvPr id="6" name="Frihåndsform: figur 5">
              <a:extLst>
                <a:ext uri="{FF2B5EF4-FFF2-40B4-BE49-F238E27FC236}">
                  <a16:creationId xmlns:a16="http://schemas.microsoft.com/office/drawing/2014/main" id="{BF477E61-D631-41F3-BD38-ED3B279F526B}"/>
                </a:ext>
              </a:extLst>
            </p:cNvPr>
            <p:cNvSpPr/>
            <p:nvPr/>
          </p:nvSpPr>
          <p:spPr>
            <a:xfrm>
              <a:off x="3842137" y="2334518"/>
              <a:ext cx="2162792" cy="91002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3D6D9"/>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4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4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4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8" name="TekstSylinder 27">
            <a:extLst>
              <a:ext uri="{FF2B5EF4-FFF2-40B4-BE49-F238E27FC236}">
                <a16:creationId xmlns:a16="http://schemas.microsoft.com/office/drawing/2014/main" id="{812A1FCA-9E85-4FC8-BE40-34D9BE23530F}"/>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2763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DAC9D601-81C5-4012-B776-3789E7573A2B}" type="datetime1">
              <a:rPr lang="nb-NO" smtClean="0"/>
              <a:t>22.03.2023</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722CA871-1EAC-4243-8898-C04FF7F787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4" name="Gruppe 3">
            <a:extLst>
              <a:ext uri="{FF2B5EF4-FFF2-40B4-BE49-F238E27FC236}">
                <a16:creationId xmlns:a16="http://schemas.microsoft.com/office/drawing/2014/main" id="{5659CBB2-55ED-4A74-AE21-712863436F26}"/>
              </a:ext>
            </a:extLst>
          </p:cNvPr>
          <p:cNvGrpSpPr/>
          <p:nvPr userDrawn="1"/>
        </p:nvGrpSpPr>
        <p:grpSpPr>
          <a:xfrm>
            <a:off x="139685" y="87671"/>
            <a:ext cx="11912630" cy="6281867"/>
            <a:chOff x="139685" y="87671"/>
            <a:chExt cx="11912630" cy="6281867"/>
          </a:xfrm>
        </p:grpSpPr>
        <p:grpSp>
          <p:nvGrpSpPr>
            <p:cNvPr id="5" name="Gruppe 4">
              <a:extLst>
                <a:ext uri="{FF2B5EF4-FFF2-40B4-BE49-F238E27FC236}">
                  <a16:creationId xmlns:a16="http://schemas.microsoft.com/office/drawing/2014/main" id="{EC4FABF2-D376-44B6-B86A-89723CDA9798}"/>
                </a:ext>
              </a:extLst>
            </p:cNvPr>
            <p:cNvGrpSpPr/>
            <p:nvPr/>
          </p:nvGrpSpPr>
          <p:grpSpPr>
            <a:xfrm>
              <a:off x="139685" y="87671"/>
              <a:ext cx="11912630" cy="6281867"/>
              <a:chOff x="41135" y="-75928"/>
              <a:chExt cx="12109730" cy="5944468"/>
            </a:xfrm>
          </p:grpSpPr>
          <p:cxnSp>
            <p:nvCxnSpPr>
              <p:cNvPr id="7" name="Rett linje 6">
                <a:extLst>
                  <a:ext uri="{FF2B5EF4-FFF2-40B4-BE49-F238E27FC236}">
                    <a16:creationId xmlns:a16="http://schemas.microsoft.com/office/drawing/2014/main" id="{6B6C4D41-A59F-4BDC-92EE-486ED6F4A69D}"/>
                  </a:ext>
                </a:extLst>
              </p:cNvPr>
              <p:cNvCxnSpPr>
                <a:cxnSpLocks/>
              </p:cNvCxnSpPr>
              <p:nvPr/>
            </p:nvCxnSpPr>
            <p:spPr>
              <a:xfrm>
                <a:off x="6004715" y="1867612"/>
                <a:ext cx="296410" cy="0"/>
              </a:xfrm>
              <a:prstGeom prst="line">
                <a:avLst/>
              </a:prstGeom>
              <a:noFill/>
              <a:ln w="9525" cap="flat" cmpd="sng" algn="ctr">
                <a:solidFill>
                  <a:schemeClr val="bg1">
                    <a:lumMod val="75000"/>
                  </a:schemeClr>
                </a:solidFill>
                <a:prstDash val="solid"/>
              </a:ln>
              <a:effectLst/>
            </p:spPr>
          </p:cxnSp>
          <p:cxnSp>
            <p:nvCxnSpPr>
              <p:cNvPr id="9" name="Rett linje 8">
                <a:extLst>
                  <a:ext uri="{FF2B5EF4-FFF2-40B4-BE49-F238E27FC236}">
                    <a16:creationId xmlns:a16="http://schemas.microsoft.com/office/drawing/2014/main" id="{78C17605-573B-4C72-AECD-660E3133469D}"/>
                  </a:ext>
                </a:extLst>
              </p:cNvPr>
              <p:cNvCxnSpPr>
                <a:cxnSpLocks/>
              </p:cNvCxnSpPr>
              <p:nvPr/>
            </p:nvCxnSpPr>
            <p:spPr>
              <a:xfrm flipV="1">
                <a:off x="857167" y="2540203"/>
                <a:ext cx="10471340" cy="41471"/>
              </a:xfrm>
              <a:prstGeom prst="line">
                <a:avLst/>
              </a:prstGeom>
              <a:noFill/>
              <a:ln w="9525" cap="flat" cmpd="sng" algn="ctr">
                <a:solidFill>
                  <a:schemeClr val="bg1">
                    <a:lumMod val="75000"/>
                  </a:schemeClr>
                </a:solidFill>
                <a:prstDash val="solid"/>
              </a:ln>
              <a:effectLst/>
            </p:spPr>
          </p:cxnSp>
          <p:cxnSp>
            <p:nvCxnSpPr>
              <p:cNvPr id="10" name="Rett linje 9">
                <a:extLst>
                  <a:ext uri="{FF2B5EF4-FFF2-40B4-BE49-F238E27FC236}">
                    <a16:creationId xmlns:a16="http://schemas.microsoft.com/office/drawing/2014/main" id="{CB4322DD-82F2-43D7-8106-D30DA9445779}"/>
                  </a:ext>
                </a:extLst>
              </p:cNvPr>
              <p:cNvCxnSpPr>
                <a:cxnSpLocks/>
              </p:cNvCxnSpPr>
              <p:nvPr/>
            </p:nvCxnSpPr>
            <p:spPr>
              <a:xfrm>
                <a:off x="6301126" y="1113493"/>
                <a:ext cx="0" cy="1430923"/>
              </a:xfrm>
              <a:prstGeom prst="line">
                <a:avLst/>
              </a:prstGeom>
              <a:noFill/>
              <a:ln w="9525" cap="flat" cmpd="sng" algn="ctr">
                <a:solidFill>
                  <a:schemeClr val="bg1">
                    <a:lumMod val="75000"/>
                  </a:schemeClr>
                </a:solidFill>
                <a:prstDash val="solid"/>
              </a:ln>
              <a:effectLst/>
            </p:spPr>
          </p:cxnSp>
          <p:sp>
            <p:nvSpPr>
              <p:cNvPr id="12" name="TekstSylinder 10">
                <a:extLst>
                  <a:ext uri="{FF2B5EF4-FFF2-40B4-BE49-F238E27FC236}">
                    <a16:creationId xmlns:a16="http://schemas.microsoft.com/office/drawing/2014/main" id="{0F690315-8122-4F8E-B480-2EBABE7CD506}"/>
                  </a:ext>
                </a:extLst>
              </p:cNvPr>
              <p:cNvSpPr txBox="1"/>
              <p:nvPr/>
            </p:nvSpPr>
            <p:spPr>
              <a:xfrm>
                <a:off x="5394429" y="3573657"/>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kstSylinder 11">
                <a:extLst>
                  <a:ext uri="{FF2B5EF4-FFF2-40B4-BE49-F238E27FC236}">
                    <a16:creationId xmlns:a16="http://schemas.microsoft.com/office/drawing/2014/main" id="{201FACA2-0B05-45A4-809F-7804DB151E69}"/>
                  </a:ext>
                </a:extLst>
              </p:cNvPr>
              <p:cNvSpPr txBox="1"/>
              <p:nvPr/>
            </p:nvSpPr>
            <p:spPr>
              <a:xfrm>
                <a:off x="5399094" y="4160073"/>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14" name="Rett linje 13">
                <a:extLst>
                  <a:ext uri="{FF2B5EF4-FFF2-40B4-BE49-F238E27FC236}">
                    <a16:creationId xmlns:a16="http://schemas.microsoft.com/office/drawing/2014/main" id="{05CC6B42-0BB5-4388-A7D1-3987E3DE2DB2}"/>
                  </a:ext>
                </a:extLst>
              </p:cNvPr>
              <p:cNvCxnSpPr/>
              <p:nvPr/>
            </p:nvCxnSpPr>
            <p:spPr>
              <a:xfrm flipV="1">
                <a:off x="857167" y="2581673"/>
                <a:ext cx="0" cy="235294"/>
              </a:xfrm>
              <a:prstGeom prst="line">
                <a:avLst/>
              </a:prstGeom>
              <a:noFill/>
              <a:ln w="9525" cap="flat" cmpd="sng" algn="ctr">
                <a:solidFill>
                  <a:schemeClr val="bg1">
                    <a:lumMod val="75000"/>
                  </a:schemeClr>
                </a:solidFill>
                <a:prstDash val="solid"/>
              </a:ln>
              <a:effectLst/>
            </p:spPr>
          </p:cxnSp>
          <p:cxnSp>
            <p:nvCxnSpPr>
              <p:cNvPr id="15" name="Rett linje 14">
                <a:extLst>
                  <a:ext uri="{FF2B5EF4-FFF2-40B4-BE49-F238E27FC236}">
                    <a16:creationId xmlns:a16="http://schemas.microsoft.com/office/drawing/2014/main" id="{3A24CC23-16E0-45E6-BF3A-7B8C895F0D07}"/>
                  </a:ext>
                </a:extLst>
              </p:cNvPr>
              <p:cNvCxnSpPr/>
              <p:nvPr/>
            </p:nvCxnSpPr>
            <p:spPr>
              <a:xfrm flipV="1">
                <a:off x="2597668" y="2563297"/>
                <a:ext cx="0" cy="235294"/>
              </a:xfrm>
              <a:prstGeom prst="line">
                <a:avLst/>
              </a:prstGeom>
              <a:noFill/>
              <a:ln w="9525" cap="flat" cmpd="sng" algn="ctr">
                <a:solidFill>
                  <a:schemeClr val="bg1">
                    <a:lumMod val="75000"/>
                  </a:schemeClr>
                </a:solidFill>
                <a:prstDash val="solid"/>
              </a:ln>
              <a:effectLst/>
            </p:spPr>
          </p:cxnSp>
          <p:cxnSp>
            <p:nvCxnSpPr>
              <p:cNvPr id="16" name="Rett linje 15">
                <a:extLst>
                  <a:ext uri="{FF2B5EF4-FFF2-40B4-BE49-F238E27FC236}">
                    <a16:creationId xmlns:a16="http://schemas.microsoft.com/office/drawing/2014/main" id="{2AEC86E6-2BD6-41D5-8F16-498E3B02A39B}"/>
                  </a:ext>
                </a:extLst>
              </p:cNvPr>
              <p:cNvCxnSpPr/>
              <p:nvPr/>
            </p:nvCxnSpPr>
            <p:spPr>
              <a:xfrm flipV="1">
                <a:off x="9593060" y="2535073"/>
                <a:ext cx="0" cy="235294"/>
              </a:xfrm>
              <a:prstGeom prst="line">
                <a:avLst/>
              </a:prstGeom>
              <a:noFill/>
              <a:ln w="9525" cap="flat" cmpd="sng" algn="ctr">
                <a:solidFill>
                  <a:schemeClr val="bg1">
                    <a:lumMod val="75000"/>
                  </a:schemeClr>
                </a:solidFill>
                <a:prstDash val="solid"/>
              </a:ln>
              <a:effectLst/>
            </p:spPr>
          </p:cxnSp>
          <p:sp>
            <p:nvSpPr>
              <p:cNvPr id="17" name="TekstSylinder 16">
                <a:extLst>
                  <a:ext uri="{FF2B5EF4-FFF2-40B4-BE49-F238E27FC236}">
                    <a16:creationId xmlns:a16="http://schemas.microsoft.com/office/drawing/2014/main" id="{ADD5FE87-28D2-4DF6-AD38-91A8C6F377CF}"/>
                  </a:ext>
                </a:extLst>
              </p:cNvPr>
              <p:cNvSpPr txBox="1"/>
              <p:nvPr/>
            </p:nvSpPr>
            <p:spPr>
              <a:xfrm>
                <a:off x="10588079" y="3575053"/>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18" name="TekstSylinder 17">
                <a:extLst>
                  <a:ext uri="{FF2B5EF4-FFF2-40B4-BE49-F238E27FC236}">
                    <a16:creationId xmlns:a16="http://schemas.microsoft.com/office/drawing/2014/main" id="{1B5A7454-8435-462C-92C5-60F30AC21325}"/>
                  </a:ext>
                </a:extLst>
              </p:cNvPr>
              <p:cNvSpPr txBox="1"/>
              <p:nvPr/>
            </p:nvSpPr>
            <p:spPr>
              <a:xfrm>
                <a:off x="10588079" y="4160861"/>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19" name="TekstSylinder 18">
                <a:extLst>
                  <a:ext uri="{FF2B5EF4-FFF2-40B4-BE49-F238E27FC236}">
                    <a16:creationId xmlns:a16="http://schemas.microsoft.com/office/drawing/2014/main" id="{9707CCBF-DB9A-4A2B-B643-26379BEA4910}"/>
                  </a:ext>
                </a:extLst>
              </p:cNvPr>
              <p:cNvSpPr txBox="1"/>
              <p:nvPr/>
            </p:nvSpPr>
            <p:spPr>
              <a:xfrm>
                <a:off x="10588079" y="4761565"/>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20" name="Rett linje 19">
                <a:extLst>
                  <a:ext uri="{FF2B5EF4-FFF2-40B4-BE49-F238E27FC236}">
                    <a16:creationId xmlns:a16="http://schemas.microsoft.com/office/drawing/2014/main" id="{4C270845-D1C3-427E-822A-560DDF4F6B76}"/>
                  </a:ext>
                </a:extLst>
              </p:cNvPr>
              <p:cNvCxnSpPr/>
              <p:nvPr/>
            </p:nvCxnSpPr>
            <p:spPr>
              <a:xfrm flipV="1">
                <a:off x="6111858" y="2563297"/>
                <a:ext cx="0" cy="235294"/>
              </a:xfrm>
              <a:prstGeom prst="line">
                <a:avLst/>
              </a:prstGeom>
              <a:noFill/>
              <a:ln w="9525" cap="flat" cmpd="sng" algn="ctr">
                <a:solidFill>
                  <a:schemeClr val="bg1">
                    <a:lumMod val="75000"/>
                  </a:schemeClr>
                </a:solidFill>
                <a:prstDash val="solid"/>
              </a:ln>
              <a:effectLst/>
            </p:spPr>
          </p:cxnSp>
          <p:sp>
            <p:nvSpPr>
              <p:cNvPr id="21" name="TekstSylinder 21">
                <a:extLst>
                  <a:ext uri="{FF2B5EF4-FFF2-40B4-BE49-F238E27FC236}">
                    <a16:creationId xmlns:a16="http://schemas.microsoft.com/office/drawing/2014/main" id="{D700B7F7-562B-4B05-8E1A-6D00DEDDBDD3}"/>
                  </a:ext>
                </a:extLst>
              </p:cNvPr>
              <p:cNvSpPr txBox="1"/>
              <p:nvPr/>
            </p:nvSpPr>
            <p:spPr>
              <a:xfrm>
                <a:off x="3621556" y="357365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 og arealforvaltning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2" name="TekstSylinder 22">
                <a:extLst>
                  <a:ext uri="{FF2B5EF4-FFF2-40B4-BE49-F238E27FC236}">
                    <a16:creationId xmlns:a16="http://schemas.microsoft.com/office/drawing/2014/main" id="{A8332958-7032-408C-9D9E-2FF56D45DF3D}"/>
                  </a:ext>
                </a:extLst>
              </p:cNvPr>
              <p:cNvSpPr txBox="1"/>
              <p:nvPr/>
            </p:nvSpPr>
            <p:spPr>
              <a:xfrm>
                <a:off x="3621556" y="4164558"/>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23" name="Rett linje 22">
                <a:extLst>
                  <a:ext uri="{FF2B5EF4-FFF2-40B4-BE49-F238E27FC236}">
                    <a16:creationId xmlns:a16="http://schemas.microsoft.com/office/drawing/2014/main" id="{873D37CA-1F21-4E83-98E6-709303066A3D}"/>
                  </a:ext>
                </a:extLst>
              </p:cNvPr>
              <p:cNvCxnSpPr/>
              <p:nvPr/>
            </p:nvCxnSpPr>
            <p:spPr>
              <a:xfrm flipV="1">
                <a:off x="4332265" y="2563297"/>
                <a:ext cx="0" cy="235294"/>
              </a:xfrm>
              <a:prstGeom prst="line">
                <a:avLst/>
              </a:prstGeom>
              <a:noFill/>
              <a:ln w="9525" cap="flat" cmpd="sng" algn="ctr">
                <a:solidFill>
                  <a:schemeClr val="bg1">
                    <a:lumMod val="75000"/>
                  </a:schemeClr>
                </a:solidFill>
                <a:prstDash val="solid"/>
              </a:ln>
              <a:effectLst/>
            </p:spPr>
          </p:cxnSp>
          <p:cxnSp>
            <p:nvCxnSpPr>
              <p:cNvPr id="24" name="Rett linje 23">
                <a:extLst>
                  <a:ext uri="{FF2B5EF4-FFF2-40B4-BE49-F238E27FC236}">
                    <a16:creationId xmlns:a16="http://schemas.microsoft.com/office/drawing/2014/main" id="{6CB70C31-996C-4B00-8A41-F017644BD6BD}"/>
                  </a:ext>
                </a:extLst>
              </p:cNvPr>
              <p:cNvCxnSpPr/>
              <p:nvPr/>
            </p:nvCxnSpPr>
            <p:spPr>
              <a:xfrm flipV="1">
                <a:off x="11328507" y="2533287"/>
                <a:ext cx="0" cy="235294"/>
              </a:xfrm>
              <a:prstGeom prst="line">
                <a:avLst/>
              </a:prstGeom>
              <a:noFill/>
              <a:ln w="9525" cap="flat" cmpd="sng" algn="ctr">
                <a:solidFill>
                  <a:schemeClr val="bg1">
                    <a:lumMod val="75000"/>
                  </a:schemeClr>
                </a:solidFill>
                <a:prstDash val="solid"/>
              </a:ln>
              <a:effectLst/>
            </p:spPr>
          </p:cxnSp>
          <p:sp>
            <p:nvSpPr>
              <p:cNvPr id="25" name="Frihåndsform: figur 24">
                <a:extLst>
                  <a:ext uri="{FF2B5EF4-FFF2-40B4-BE49-F238E27FC236}">
                    <a16:creationId xmlns:a16="http://schemas.microsoft.com/office/drawing/2014/main" id="{91CE0BC1-0212-48E1-B91D-98D5F1DD9AF6}"/>
                  </a:ext>
                </a:extLst>
              </p:cNvPr>
              <p:cNvSpPr/>
              <p:nvPr/>
            </p:nvSpPr>
            <p:spPr>
              <a:xfrm>
                <a:off x="1781636" y="277971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a:p>
                <a:pPr lvl="0" algn="ctr" defTabSz="533400">
                  <a:lnSpc>
                    <a:spcPct val="90000"/>
                  </a:lnSpc>
                  <a:spcBef>
                    <a:spcPct val="0"/>
                  </a:spcBef>
                  <a:spcAft>
                    <a:spcPct val="35000"/>
                  </a:spcAft>
                </a:pPr>
                <a:r>
                  <a:rPr lang="nb-NO" sz="12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Jan Vaage</a:t>
                </a:r>
              </a:p>
            </p:txBody>
          </p:sp>
          <p:sp>
            <p:nvSpPr>
              <p:cNvPr id="26" name="Frihåndsform: figur 25">
                <a:extLst>
                  <a:ext uri="{FF2B5EF4-FFF2-40B4-BE49-F238E27FC236}">
                    <a16:creationId xmlns:a16="http://schemas.microsoft.com/office/drawing/2014/main" id="{ECA6DB06-A4DF-46BE-8002-FD3324483216}"/>
                  </a:ext>
                </a:extLst>
              </p:cNvPr>
              <p:cNvSpPr/>
              <p:nvPr/>
            </p:nvSpPr>
            <p:spPr>
              <a:xfrm>
                <a:off x="3515155" y="277971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a:p>
                <a:pPr lvl="0" algn="ctr" defTabSz="488950">
                  <a:lnSpc>
                    <a:spcPct val="90000"/>
                  </a:lnSpc>
                  <a:spcBef>
                    <a:spcPct val="0"/>
                  </a:spcBef>
                  <a:spcAft>
                    <a:spcPct val="35000"/>
                  </a:spcAft>
                </a:pPr>
                <a:r>
                  <a:rPr lang="nb-NO" sz="12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Tore Bjørkli</a:t>
                </a:r>
              </a:p>
            </p:txBody>
          </p:sp>
          <p:sp>
            <p:nvSpPr>
              <p:cNvPr id="27" name="Frihåndsform: figur 26">
                <a:extLst>
                  <a:ext uri="{FF2B5EF4-FFF2-40B4-BE49-F238E27FC236}">
                    <a16:creationId xmlns:a16="http://schemas.microsoft.com/office/drawing/2014/main" id="{814C37CE-EEAD-4788-A492-7F59ADD7C01A}"/>
                  </a:ext>
                </a:extLst>
              </p:cNvPr>
              <p:cNvSpPr/>
              <p:nvPr/>
            </p:nvSpPr>
            <p:spPr>
              <a:xfrm>
                <a:off x="8777028" y="2769414"/>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a:p>
                <a:pPr lvl="0" algn="ctr" defTabSz="533400">
                  <a:lnSpc>
                    <a:spcPct val="90000"/>
                  </a:lnSpc>
                  <a:spcBef>
                    <a:spcPct val="0"/>
                  </a:spcBef>
                  <a:spcAft>
                    <a:spcPct val="35000"/>
                  </a:spcAft>
                </a:pPr>
                <a:r>
                  <a:rPr lang="nb-NO" sz="12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Mari Mogstad</a:t>
                </a:r>
              </a:p>
            </p:txBody>
          </p:sp>
          <p:sp>
            <p:nvSpPr>
              <p:cNvPr id="28" name="Frihåndsform: figur 27">
                <a:extLst>
                  <a:ext uri="{FF2B5EF4-FFF2-40B4-BE49-F238E27FC236}">
                    <a16:creationId xmlns:a16="http://schemas.microsoft.com/office/drawing/2014/main" id="{B59E11CE-588D-4BAD-9C1D-4194010529B9}"/>
                  </a:ext>
                </a:extLst>
              </p:cNvPr>
              <p:cNvSpPr/>
              <p:nvPr/>
            </p:nvSpPr>
            <p:spPr>
              <a:xfrm>
                <a:off x="41135" y="2777428"/>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a:p>
                <a:pPr lvl="0" algn="ctr" defTabSz="533400">
                  <a:lnSpc>
                    <a:spcPct val="90000"/>
                  </a:lnSpc>
                  <a:spcBef>
                    <a:spcPct val="0"/>
                  </a:spcBef>
                  <a:spcAft>
                    <a:spcPct val="35000"/>
                  </a:spcAft>
                </a:pPr>
                <a:r>
                  <a:rPr lang="nb-NO" sz="12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Frode Kvittem</a:t>
                </a:r>
              </a:p>
            </p:txBody>
          </p:sp>
          <p:sp>
            <p:nvSpPr>
              <p:cNvPr id="29" name="Frihåndsform: figur 28">
                <a:extLst>
                  <a:ext uri="{FF2B5EF4-FFF2-40B4-BE49-F238E27FC236}">
                    <a16:creationId xmlns:a16="http://schemas.microsoft.com/office/drawing/2014/main" id="{13956B40-3D36-42B6-B82B-C756D44C44F6}"/>
                  </a:ext>
                </a:extLst>
              </p:cNvPr>
              <p:cNvSpPr/>
              <p:nvPr/>
            </p:nvSpPr>
            <p:spPr>
              <a:xfrm>
                <a:off x="10518800" y="2780284"/>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n-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a:p>
                <a:pPr lvl="0" algn="ctr" defTabSz="533400">
                  <a:lnSpc>
                    <a:spcPct val="90000"/>
                  </a:lnSpc>
                  <a:spcBef>
                    <a:spcPct val="0"/>
                  </a:spcBef>
                  <a:spcAft>
                    <a:spcPct val="35000"/>
                  </a:spcAft>
                </a:pPr>
                <a:r>
                  <a:rPr lang="nn-NO" sz="12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Line Lund Fjellvær</a:t>
                </a:r>
              </a:p>
            </p:txBody>
          </p:sp>
          <p:sp>
            <p:nvSpPr>
              <p:cNvPr id="30" name="Frihåndsform: figur 29">
                <a:extLst>
                  <a:ext uri="{FF2B5EF4-FFF2-40B4-BE49-F238E27FC236}">
                    <a16:creationId xmlns:a16="http://schemas.microsoft.com/office/drawing/2014/main" id="{46D1850E-7CB5-4289-BFA2-AAFF1AC63407}"/>
                  </a:ext>
                </a:extLst>
              </p:cNvPr>
              <p:cNvSpPr/>
              <p:nvPr/>
            </p:nvSpPr>
            <p:spPr>
              <a:xfrm>
                <a:off x="5295826" y="2777428"/>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4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endPar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488950">
                  <a:lnSpc>
                    <a:spcPct val="90000"/>
                  </a:lnSpc>
                  <a:spcBef>
                    <a:spcPct val="0"/>
                  </a:spcBef>
                  <a:spcAft>
                    <a:spcPct val="35000"/>
                  </a:spcAft>
                </a:pPr>
                <a:r>
                  <a:rPr lang="nb-NO" sz="1200" b="1"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Roar Veiseth</a:t>
                </a:r>
              </a:p>
            </p:txBody>
          </p:sp>
          <p:sp>
            <p:nvSpPr>
              <p:cNvPr id="31" name="TekstSylinder 34">
                <a:extLst>
                  <a:ext uri="{FF2B5EF4-FFF2-40B4-BE49-F238E27FC236}">
                    <a16:creationId xmlns:a16="http://schemas.microsoft.com/office/drawing/2014/main" id="{C829A568-B3B2-4FA1-A6FA-BD455B5039C0}"/>
                  </a:ext>
                </a:extLst>
              </p:cNvPr>
              <p:cNvSpPr txBox="1"/>
              <p:nvPr/>
            </p:nvSpPr>
            <p:spPr>
              <a:xfrm>
                <a:off x="126185" y="4168394"/>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TekstSylinder 35">
                <a:extLst>
                  <a:ext uri="{FF2B5EF4-FFF2-40B4-BE49-F238E27FC236}">
                    <a16:creationId xmlns:a16="http://schemas.microsoft.com/office/drawing/2014/main" id="{056744FF-C252-42B6-AC7D-29145EF877F1}"/>
                  </a:ext>
                </a:extLst>
              </p:cNvPr>
              <p:cNvSpPr txBox="1"/>
              <p:nvPr/>
            </p:nvSpPr>
            <p:spPr>
              <a:xfrm>
                <a:off x="123790" y="3578144"/>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TekstSylinder 36">
                <a:extLst>
                  <a:ext uri="{FF2B5EF4-FFF2-40B4-BE49-F238E27FC236}">
                    <a16:creationId xmlns:a16="http://schemas.microsoft.com/office/drawing/2014/main" id="{80D6CA32-25DD-4ED7-A119-B1E93D6AA4C9}"/>
                  </a:ext>
                </a:extLst>
              </p:cNvPr>
              <p:cNvSpPr txBox="1"/>
              <p:nvPr/>
            </p:nvSpPr>
            <p:spPr>
              <a:xfrm>
                <a:off x="126185" y="53623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34" name="TekstSylinder 37">
                <a:extLst>
                  <a:ext uri="{FF2B5EF4-FFF2-40B4-BE49-F238E27FC236}">
                    <a16:creationId xmlns:a16="http://schemas.microsoft.com/office/drawing/2014/main" id="{17716E3A-BAE0-49A7-BE1A-BFCB9DCAA072}"/>
                  </a:ext>
                </a:extLst>
              </p:cNvPr>
              <p:cNvSpPr txBox="1"/>
              <p:nvPr/>
            </p:nvSpPr>
            <p:spPr>
              <a:xfrm>
                <a:off x="126185" y="47678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5" name="TekstSylinder 38">
                <a:extLst>
                  <a:ext uri="{FF2B5EF4-FFF2-40B4-BE49-F238E27FC236}">
                    <a16:creationId xmlns:a16="http://schemas.microsoft.com/office/drawing/2014/main" id="{40E237DD-81AA-4238-9673-E2543DA3EC35}"/>
                  </a:ext>
                </a:extLst>
              </p:cNvPr>
              <p:cNvSpPr txBox="1"/>
              <p:nvPr/>
            </p:nvSpPr>
            <p:spPr>
              <a:xfrm>
                <a:off x="8874612" y="473477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6" name="TekstSylinder 39">
                <a:extLst>
                  <a:ext uri="{FF2B5EF4-FFF2-40B4-BE49-F238E27FC236}">
                    <a16:creationId xmlns:a16="http://schemas.microsoft.com/office/drawing/2014/main" id="{46F2EB01-48A7-4AF0-B7A5-4E237CA26259}"/>
                  </a:ext>
                </a:extLst>
              </p:cNvPr>
              <p:cNvSpPr txBox="1"/>
              <p:nvPr/>
            </p:nvSpPr>
            <p:spPr>
              <a:xfrm>
                <a:off x="8880443" y="415583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7" name="TekstSylinder 40">
                <a:extLst>
                  <a:ext uri="{FF2B5EF4-FFF2-40B4-BE49-F238E27FC236}">
                    <a16:creationId xmlns:a16="http://schemas.microsoft.com/office/drawing/2014/main" id="{213E83F3-7DBD-4C30-BA37-A75E7230AE5D}"/>
                  </a:ext>
                </a:extLst>
              </p:cNvPr>
              <p:cNvSpPr txBox="1"/>
              <p:nvPr/>
            </p:nvSpPr>
            <p:spPr>
              <a:xfrm>
                <a:off x="1867826" y="357590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8" name="TekstSylinder 41">
                <a:extLst>
                  <a:ext uri="{FF2B5EF4-FFF2-40B4-BE49-F238E27FC236}">
                    <a16:creationId xmlns:a16="http://schemas.microsoft.com/office/drawing/2014/main" id="{C4AB71F3-9BB0-460E-B039-9307D61D79D9}"/>
                  </a:ext>
                </a:extLst>
              </p:cNvPr>
              <p:cNvSpPr txBox="1"/>
              <p:nvPr/>
            </p:nvSpPr>
            <p:spPr>
              <a:xfrm>
                <a:off x="8874612" y="531021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9" name="TekstSylinder 42">
                <a:extLst>
                  <a:ext uri="{FF2B5EF4-FFF2-40B4-BE49-F238E27FC236}">
                    <a16:creationId xmlns:a16="http://schemas.microsoft.com/office/drawing/2014/main" id="{4D8F67BC-282D-407A-BD98-05ABD58EFF4C}"/>
                  </a:ext>
                </a:extLst>
              </p:cNvPr>
              <p:cNvSpPr txBox="1"/>
              <p:nvPr/>
            </p:nvSpPr>
            <p:spPr>
              <a:xfrm>
                <a:off x="1867826" y="4162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0" name="TekstSylinder 43">
                <a:extLst>
                  <a:ext uri="{FF2B5EF4-FFF2-40B4-BE49-F238E27FC236}">
                    <a16:creationId xmlns:a16="http://schemas.microsoft.com/office/drawing/2014/main" id="{7503C24E-B5CE-46C0-B332-A26E716429BA}"/>
                  </a:ext>
                </a:extLst>
              </p:cNvPr>
              <p:cNvSpPr txBox="1"/>
              <p:nvPr/>
            </p:nvSpPr>
            <p:spPr>
              <a:xfrm>
                <a:off x="8874612" y="358039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p>
            </p:txBody>
          </p:sp>
          <p:sp>
            <p:nvSpPr>
              <p:cNvPr id="41" name="Frihåndsform: figur 40">
                <a:extLst>
                  <a:ext uri="{FF2B5EF4-FFF2-40B4-BE49-F238E27FC236}">
                    <a16:creationId xmlns:a16="http://schemas.microsoft.com/office/drawing/2014/main" id="{8A80717E-2F99-43A8-86E1-39E4C351AFBB}"/>
                  </a:ext>
                </a:extLst>
              </p:cNvPr>
              <p:cNvSpPr/>
              <p:nvPr/>
            </p:nvSpPr>
            <p:spPr>
              <a:xfrm>
                <a:off x="4883687" y="-75928"/>
                <a:ext cx="3007810" cy="1276316"/>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defRPr/>
                </a:pPr>
                <a:r>
                  <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lvl="0" algn="ctr" defTabSz="533400">
                  <a:lnSpc>
                    <a:spcPct val="90000"/>
                  </a:lnSpc>
                  <a:spcBef>
                    <a:spcPct val="0"/>
                  </a:spcBef>
                  <a:spcAft>
                    <a:spcPct val="35000"/>
                  </a:spcAft>
                  <a:defRPr/>
                </a:pPr>
                <a:r>
                  <a:rPr lang="nb-NO" sz="12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Frank Jenssen</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4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p>
              <a:p>
                <a:pPr lvl="0" algn="ctr" defTabSz="533400">
                  <a:lnSpc>
                    <a:spcPct val="90000"/>
                  </a:lnSpc>
                  <a:spcBef>
                    <a:spcPct val="0"/>
                  </a:spcBef>
                  <a:spcAft>
                    <a:spcPct val="35000"/>
                  </a:spcAft>
                  <a:defRPr/>
                </a:pPr>
                <a:r>
                  <a:rPr lang="nb-NO" sz="12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Øystein Johannessen</a:t>
                </a:r>
              </a:p>
            </p:txBody>
          </p:sp>
          <p:sp>
            <p:nvSpPr>
              <p:cNvPr id="42" name="Frihåndsform: figur 41">
                <a:extLst>
                  <a:ext uri="{FF2B5EF4-FFF2-40B4-BE49-F238E27FC236}">
                    <a16:creationId xmlns:a16="http://schemas.microsoft.com/office/drawing/2014/main" id="{03650508-F923-4B86-B4E9-9218DCC4C3DA}"/>
                  </a:ext>
                </a:extLst>
              </p:cNvPr>
              <p:cNvSpPr/>
              <p:nvPr/>
            </p:nvSpPr>
            <p:spPr>
              <a:xfrm>
                <a:off x="7030946" y="277856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4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200" i="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Siv Merethe G. Belbo</a:t>
                </a:r>
                <a:endParaRPr lang="nb-NO" sz="1200" i="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43" name="Rett linje 42">
                <a:extLst>
                  <a:ext uri="{FF2B5EF4-FFF2-40B4-BE49-F238E27FC236}">
                    <a16:creationId xmlns:a16="http://schemas.microsoft.com/office/drawing/2014/main" id="{0259F9C8-8474-4429-B7D5-F83A38C7A649}"/>
                  </a:ext>
                </a:extLst>
              </p:cNvPr>
              <p:cNvCxnSpPr>
                <a:cxnSpLocks/>
              </p:cNvCxnSpPr>
              <p:nvPr/>
            </p:nvCxnSpPr>
            <p:spPr>
              <a:xfrm flipV="1">
                <a:off x="7820319" y="2563297"/>
                <a:ext cx="0" cy="216415"/>
              </a:xfrm>
              <a:prstGeom prst="line">
                <a:avLst/>
              </a:prstGeom>
              <a:noFill/>
              <a:ln w="9525" cap="flat" cmpd="sng" algn="ctr">
                <a:solidFill>
                  <a:schemeClr val="bg1">
                    <a:lumMod val="75000"/>
                  </a:schemeClr>
                </a:solidFill>
                <a:prstDash val="solid"/>
              </a:ln>
              <a:effectLst/>
            </p:spPr>
          </p:cxnSp>
        </p:grpSp>
        <p:sp>
          <p:nvSpPr>
            <p:cNvPr id="6" name="Frihåndsform: figur 5">
              <a:extLst>
                <a:ext uri="{FF2B5EF4-FFF2-40B4-BE49-F238E27FC236}">
                  <a16:creationId xmlns:a16="http://schemas.microsoft.com/office/drawing/2014/main" id="{32FAEC97-167F-4A55-B8F6-C492EB97B027}"/>
                </a:ext>
              </a:extLst>
            </p:cNvPr>
            <p:cNvSpPr/>
            <p:nvPr/>
          </p:nvSpPr>
          <p:spPr>
            <a:xfrm>
              <a:off x="4498560" y="1767915"/>
              <a:ext cx="1594328" cy="75288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3D6D9"/>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44" name="TekstSylinder 43">
            <a:extLst>
              <a:ext uri="{FF2B5EF4-FFF2-40B4-BE49-F238E27FC236}">
                <a16:creationId xmlns:a16="http://schemas.microsoft.com/office/drawing/2014/main" id="{3BFE7001-D6BC-4D05-839B-7259E8F22443}"/>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3396114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4" name="Gruppe 3">
            <a:extLst>
              <a:ext uri="{FF2B5EF4-FFF2-40B4-BE49-F238E27FC236}">
                <a16:creationId xmlns:a16="http://schemas.microsoft.com/office/drawing/2014/main" id="{CBF77B14-B92F-4978-B136-6EC502F053EC}"/>
              </a:ext>
            </a:extLst>
          </p:cNvPr>
          <p:cNvGrpSpPr/>
          <p:nvPr userDrawn="1"/>
        </p:nvGrpSpPr>
        <p:grpSpPr>
          <a:xfrm>
            <a:off x="139685" y="398585"/>
            <a:ext cx="11912630" cy="5970953"/>
            <a:chOff x="41135" y="218287"/>
            <a:chExt cx="12109730" cy="5650253"/>
          </a:xfrm>
        </p:grpSpPr>
        <p:cxnSp>
          <p:nvCxnSpPr>
            <p:cNvPr id="5" name="Rett linje 4">
              <a:extLst>
                <a:ext uri="{FF2B5EF4-FFF2-40B4-BE49-F238E27FC236}">
                  <a16:creationId xmlns:a16="http://schemas.microsoft.com/office/drawing/2014/main" id="{903100C3-C783-4EDD-A70C-B13CA80FD852}"/>
                </a:ext>
              </a:extLst>
            </p:cNvPr>
            <p:cNvCxnSpPr>
              <a:cxnSpLocks/>
            </p:cNvCxnSpPr>
            <p:nvPr/>
          </p:nvCxnSpPr>
          <p:spPr>
            <a:xfrm>
              <a:off x="6004715" y="1867612"/>
              <a:ext cx="296410" cy="0"/>
            </a:xfrm>
            <a:prstGeom prst="line">
              <a:avLst/>
            </a:prstGeom>
            <a:noFill/>
            <a:ln w="9525" cap="flat" cmpd="sng" algn="ctr">
              <a:solidFill>
                <a:schemeClr val="bg1">
                  <a:lumMod val="75000"/>
                </a:schemeClr>
              </a:solidFill>
              <a:prstDash val="solid"/>
            </a:ln>
            <a:effectLst/>
          </p:spPr>
        </p:cxnSp>
        <p:cxnSp>
          <p:nvCxnSpPr>
            <p:cNvPr id="6" name="Rett linje 5">
              <a:extLst>
                <a:ext uri="{FF2B5EF4-FFF2-40B4-BE49-F238E27FC236}">
                  <a16:creationId xmlns:a16="http://schemas.microsoft.com/office/drawing/2014/main" id="{B746C599-AE80-4899-A5FE-13ADAA2B1475}"/>
                </a:ext>
              </a:extLst>
            </p:cNvPr>
            <p:cNvCxnSpPr>
              <a:cxnSpLocks/>
            </p:cNvCxnSpPr>
            <p:nvPr/>
          </p:nvCxnSpPr>
          <p:spPr>
            <a:xfrm flipV="1">
              <a:off x="857167" y="2540203"/>
              <a:ext cx="10471340" cy="41471"/>
            </a:xfrm>
            <a:prstGeom prst="line">
              <a:avLst/>
            </a:prstGeom>
            <a:noFill/>
            <a:ln w="9525" cap="flat" cmpd="sng" algn="ctr">
              <a:solidFill>
                <a:schemeClr val="bg1">
                  <a:lumMod val="75000"/>
                </a:schemeClr>
              </a:solidFill>
              <a:prstDash val="solid"/>
            </a:ln>
            <a:effectLst/>
          </p:spPr>
        </p:cxnSp>
        <p:cxnSp>
          <p:nvCxnSpPr>
            <p:cNvPr id="7" name="Rett linje 6">
              <a:extLst>
                <a:ext uri="{FF2B5EF4-FFF2-40B4-BE49-F238E27FC236}">
                  <a16:creationId xmlns:a16="http://schemas.microsoft.com/office/drawing/2014/main" id="{BB6863B8-EABD-43C1-AD65-8EF2A89E1235}"/>
                </a:ext>
              </a:extLst>
            </p:cNvPr>
            <p:cNvCxnSpPr>
              <a:cxnSpLocks/>
            </p:cNvCxnSpPr>
            <p:nvPr/>
          </p:nvCxnSpPr>
          <p:spPr>
            <a:xfrm>
              <a:off x="6301126" y="1113493"/>
              <a:ext cx="0" cy="1430923"/>
            </a:xfrm>
            <a:prstGeom prst="line">
              <a:avLst/>
            </a:prstGeom>
            <a:noFill/>
            <a:ln w="9525" cap="flat" cmpd="sng" algn="ctr">
              <a:solidFill>
                <a:schemeClr val="bg1">
                  <a:lumMod val="75000"/>
                </a:schemeClr>
              </a:solidFill>
              <a:prstDash val="solid"/>
            </a:ln>
            <a:effectLst/>
          </p:spPr>
        </p:cxnSp>
        <p:sp>
          <p:nvSpPr>
            <p:cNvPr id="9" name="TekstSylinder 10">
              <a:extLst>
                <a:ext uri="{FF2B5EF4-FFF2-40B4-BE49-F238E27FC236}">
                  <a16:creationId xmlns:a16="http://schemas.microsoft.com/office/drawing/2014/main" id="{E96F4645-9A82-4C94-8FAF-720B7700C0E4}"/>
                </a:ext>
              </a:extLst>
            </p:cNvPr>
            <p:cNvSpPr txBox="1"/>
            <p:nvPr/>
          </p:nvSpPr>
          <p:spPr>
            <a:xfrm>
              <a:off x="5394429" y="3573657"/>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TekstSylinder 11">
              <a:extLst>
                <a:ext uri="{FF2B5EF4-FFF2-40B4-BE49-F238E27FC236}">
                  <a16:creationId xmlns:a16="http://schemas.microsoft.com/office/drawing/2014/main" id="{C5915FD5-1F4A-40CC-B3F8-FA2C7CCB883F}"/>
                </a:ext>
              </a:extLst>
            </p:cNvPr>
            <p:cNvSpPr txBox="1"/>
            <p:nvPr/>
          </p:nvSpPr>
          <p:spPr>
            <a:xfrm>
              <a:off x="5399094" y="4160073"/>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12" name="Rett linje 11">
              <a:extLst>
                <a:ext uri="{FF2B5EF4-FFF2-40B4-BE49-F238E27FC236}">
                  <a16:creationId xmlns:a16="http://schemas.microsoft.com/office/drawing/2014/main" id="{138454C5-9474-410E-AE35-328B9E9CD94E}"/>
                </a:ext>
              </a:extLst>
            </p:cNvPr>
            <p:cNvCxnSpPr/>
            <p:nvPr/>
          </p:nvCxnSpPr>
          <p:spPr>
            <a:xfrm flipV="1">
              <a:off x="857167" y="2581673"/>
              <a:ext cx="0" cy="235294"/>
            </a:xfrm>
            <a:prstGeom prst="line">
              <a:avLst/>
            </a:prstGeom>
            <a:noFill/>
            <a:ln w="9525" cap="flat" cmpd="sng" algn="ctr">
              <a:solidFill>
                <a:schemeClr val="bg1">
                  <a:lumMod val="75000"/>
                </a:schemeClr>
              </a:solidFill>
              <a:prstDash val="solid"/>
            </a:ln>
            <a:effectLst/>
          </p:spPr>
        </p:cxnSp>
        <p:cxnSp>
          <p:nvCxnSpPr>
            <p:cNvPr id="13" name="Rett linje 12">
              <a:extLst>
                <a:ext uri="{FF2B5EF4-FFF2-40B4-BE49-F238E27FC236}">
                  <a16:creationId xmlns:a16="http://schemas.microsoft.com/office/drawing/2014/main" id="{4B2D2077-7C6B-4546-BFC1-A4C845CEAB26}"/>
                </a:ext>
              </a:extLst>
            </p:cNvPr>
            <p:cNvCxnSpPr/>
            <p:nvPr/>
          </p:nvCxnSpPr>
          <p:spPr>
            <a:xfrm flipV="1">
              <a:off x="2597668" y="2563297"/>
              <a:ext cx="0" cy="235294"/>
            </a:xfrm>
            <a:prstGeom prst="line">
              <a:avLst/>
            </a:prstGeom>
            <a:noFill/>
            <a:ln w="9525" cap="flat" cmpd="sng" algn="ctr">
              <a:solidFill>
                <a:schemeClr val="bg1">
                  <a:lumMod val="75000"/>
                </a:schemeClr>
              </a:solidFill>
              <a:prstDash val="solid"/>
            </a:ln>
            <a:effectLst/>
          </p:spPr>
        </p:cxnSp>
        <p:cxnSp>
          <p:nvCxnSpPr>
            <p:cNvPr id="14" name="Rett linje 13">
              <a:extLst>
                <a:ext uri="{FF2B5EF4-FFF2-40B4-BE49-F238E27FC236}">
                  <a16:creationId xmlns:a16="http://schemas.microsoft.com/office/drawing/2014/main" id="{1582A460-EEC4-4A7E-82A5-EAC43EACCF9E}"/>
                </a:ext>
              </a:extLst>
            </p:cNvPr>
            <p:cNvCxnSpPr/>
            <p:nvPr/>
          </p:nvCxnSpPr>
          <p:spPr>
            <a:xfrm flipV="1">
              <a:off x="9593060" y="2535073"/>
              <a:ext cx="0" cy="235294"/>
            </a:xfrm>
            <a:prstGeom prst="line">
              <a:avLst/>
            </a:prstGeom>
            <a:noFill/>
            <a:ln w="9525" cap="flat" cmpd="sng" algn="ctr">
              <a:solidFill>
                <a:schemeClr val="bg1">
                  <a:lumMod val="75000"/>
                </a:schemeClr>
              </a:solidFill>
              <a:prstDash val="solid"/>
            </a:ln>
            <a:effectLst/>
          </p:spPr>
        </p:cxnSp>
        <p:sp>
          <p:nvSpPr>
            <p:cNvPr id="15" name="TekstSylinder 16">
              <a:extLst>
                <a:ext uri="{FF2B5EF4-FFF2-40B4-BE49-F238E27FC236}">
                  <a16:creationId xmlns:a16="http://schemas.microsoft.com/office/drawing/2014/main" id="{C6E644AB-C1B7-4071-9DE1-B83D7D1EA3FF}"/>
                </a:ext>
              </a:extLst>
            </p:cNvPr>
            <p:cNvSpPr txBox="1"/>
            <p:nvPr/>
          </p:nvSpPr>
          <p:spPr>
            <a:xfrm>
              <a:off x="10588079" y="3575053"/>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16" name="TekstSylinder 17">
              <a:extLst>
                <a:ext uri="{FF2B5EF4-FFF2-40B4-BE49-F238E27FC236}">
                  <a16:creationId xmlns:a16="http://schemas.microsoft.com/office/drawing/2014/main" id="{AB8C1323-2DF5-49C7-A996-93CC45126C1B}"/>
                </a:ext>
              </a:extLst>
            </p:cNvPr>
            <p:cNvSpPr txBox="1"/>
            <p:nvPr/>
          </p:nvSpPr>
          <p:spPr>
            <a:xfrm>
              <a:off x="10588079" y="4160861"/>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17" name="TekstSylinder 18">
              <a:extLst>
                <a:ext uri="{FF2B5EF4-FFF2-40B4-BE49-F238E27FC236}">
                  <a16:creationId xmlns:a16="http://schemas.microsoft.com/office/drawing/2014/main" id="{45AA02A1-B967-4F54-8625-43A0F3AE3514}"/>
                </a:ext>
              </a:extLst>
            </p:cNvPr>
            <p:cNvSpPr txBox="1"/>
            <p:nvPr/>
          </p:nvSpPr>
          <p:spPr>
            <a:xfrm>
              <a:off x="10588079" y="4761565"/>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18" name="Rett linje 17">
              <a:extLst>
                <a:ext uri="{FF2B5EF4-FFF2-40B4-BE49-F238E27FC236}">
                  <a16:creationId xmlns:a16="http://schemas.microsoft.com/office/drawing/2014/main" id="{2A6FB36C-AB5C-4468-BB6C-F5F97E4B09F0}"/>
                </a:ext>
              </a:extLst>
            </p:cNvPr>
            <p:cNvCxnSpPr/>
            <p:nvPr/>
          </p:nvCxnSpPr>
          <p:spPr>
            <a:xfrm flipV="1">
              <a:off x="6111858" y="2563297"/>
              <a:ext cx="0" cy="235294"/>
            </a:xfrm>
            <a:prstGeom prst="line">
              <a:avLst/>
            </a:prstGeom>
            <a:noFill/>
            <a:ln w="9525" cap="flat" cmpd="sng" algn="ctr">
              <a:solidFill>
                <a:schemeClr val="bg1">
                  <a:lumMod val="75000"/>
                </a:schemeClr>
              </a:solidFill>
              <a:prstDash val="solid"/>
            </a:ln>
            <a:effectLst/>
          </p:spPr>
        </p:cxnSp>
        <p:sp>
          <p:nvSpPr>
            <p:cNvPr id="19" name="TekstSylinder 21">
              <a:extLst>
                <a:ext uri="{FF2B5EF4-FFF2-40B4-BE49-F238E27FC236}">
                  <a16:creationId xmlns:a16="http://schemas.microsoft.com/office/drawing/2014/main" id="{6A01C627-1174-494A-A6CD-9243FCCD0459}"/>
                </a:ext>
              </a:extLst>
            </p:cNvPr>
            <p:cNvSpPr txBox="1"/>
            <p:nvPr/>
          </p:nvSpPr>
          <p:spPr>
            <a:xfrm>
              <a:off x="3621556" y="357365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 og arealforvaltning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0" name="TekstSylinder 22">
              <a:extLst>
                <a:ext uri="{FF2B5EF4-FFF2-40B4-BE49-F238E27FC236}">
                  <a16:creationId xmlns:a16="http://schemas.microsoft.com/office/drawing/2014/main" id="{72833B10-71AF-4676-8519-2AC1C8189937}"/>
                </a:ext>
              </a:extLst>
            </p:cNvPr>
            <p:cNvSpPr txBox="1"/>
            <p:nvPr/>
          </p:nvSpPr>
          <p:spPr>
            <a:xfrm>
              <a:off x="3621556" y="4164558"/>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21" name="Rett linje 20">
              <a:extLst>
                <a:ext uri="{FF2B5EF4-FFF2-40B4-BE49-F238E27FC236}">
                  <a16:creationId xmlns:a16="http://schemas.microsoft.com/office/drawing/2014/main" id="{1FDDA80B-F427-437D-B275-61E06FC73938}"/>
                </a:ext>
              </a:extLst>
            </p:cNvPr>
            <p:cNvCxnSpPr/>
            <p:nvPr/>
          </p:nvCxnSpPr>
          <p:spPr>
            <a:xfrm flipV="1">
              <a:off x="4332265" y="2563297"/>
              <a:ext cx="0" cy="235294"/>
            </a:xfrm>
            <a:prstGeom prst="line">
              <a:avLst/>
            </a:prstGeom>
            <a:noFill/>
            <a:ln w="9525" cap="flat" cmpd="sng" algn="ctr">
              <a:solidFill>
                <a:schemeClr val="bg1">
                  <a:lumMod val="75000"/>
                </a:schemeClr>
              </a:solidFill>
              <a:prstDash val="solid"/>
            </a:ln>
            <a:effectLst/>
          </p:spPr>
        </p:cxnSp>
        <p:cxnSp>
          <p:nvCxnSpPr>
            <p:cNvPr id="22" name="Rett linje 21">
              <a:extLst>
                <a:ext uri="{FF2B5EF4-FFF2-40B4-BE49-F238E27FC236}">
                  <a16:creationId xmlns:a16="http://schemas.microsoft.com/office/drawing/2014/main" id="{3979DFC2-C574-4A9C-B664-B3B7EBE2DE07}"/>
                </a:ext>
              </a:extLst>
            </p:cNvPr>
            <p:cNvCxnSpPr/>
            <p:nvPr/>
          </p:nvCxnSpPr>
          <p:spPr>
            <a:xfrm flipV="1">
              <a:off x="11328507" y="2533287"/>
              <a:ext cx="0" cy="235294"/>
            </a:xfrm>
            <a:prstGeom prst="line">
              <a:avLst/>
            </a:prstGeom>
            <a:noFill/>
            <a:ln w="9525" cap="flat" cmpd="sng" algn="ctr">
              <a:solidFill>
                <a:schemeClr val="bg1">
                  <a:lumMod val="75000"/>
                </a:schemeClr>
              </a:solidFill>
              <a:prstDash val="solid"/>
            </a:ln>
            <a:effectLst/>
          </p:spPr>
        </p:cxnSp>
        <p:sp>
          <p:nvSpPr>
            <p:cNvPr id="23" name="Frihåndsform: figur 22">
              <a:extLst>
                <a:ext uri="{FF2B5EF4-FFF2-40B4-BE49-F238E27FC236}">
                  <a16:creationId xmlns:a16="http://schemas.microsoft.com/office/drawing/2014/main" id="{48999F2F-E2C3-4835-B94C-2017D94229E7}"/>
                </a:ext>
              </a:extLst>
            </p:cNvPr>
            <p:cNvSpPr/>
            <p:nvPr/>
          </p:nvSpPr>
          <p:spPr>
            <a:xfrm>
              <a:off x="1781636" y="277971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p:txBody>
        </p:sp>
        <p:sp>
          <p:nvSpPr>
            <p:cNvPr id="24" name="Frihåndsform: figur 23">
              <a:extLst>
                <a:ext uri="{FF2B5EF4-FFF2-40B4-BE49-F238E27FC236}">
                  <a16:creationId xmlns:a16="http://schemas.microsoft.com/office/drawing/2014/main" id="{F7D27CB7-4B83-4AB6-AB05-CDB0439174DF}"/>
                </a:ext>
              </a:extLst>
            </p:cNvPr>
            <p:cNvSpPr/>
            <p:nvPr/>
          </p:nvSpPr>
          <p:spPr>
            <a:xfrm>
              <a:off x="3515155" y="277971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sp>
          <p:nvSpPr>
            <p:cNvPr id="25" name="Frihåndsform: figur 24">
              <a:extLst>
                <a:ext uri="{FF2B5EF4-FFF2-40B4-BE49-F238E27FC236}">
                  <a16:creationId xmlns:a16="http://schemas.microsoft.com/office/drawing/2014/main" id="{4E014929-844F-4E88-94E0-512B2C3C02F5}"/>
                </a:ext>
              </a:extLst>
            </p:cNvPr>
            <p:cNvSpPr/>
            <p:nvPr/>
          </p:nvSpPr>
          <p:spPr>
            <a:xfrm>
              <a:off x="8777028" y="2769414"/>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p:txBody>
        </p:sp>
        <p:sp>
          <p:nvSpPr>
            <p:cNvPr id="26" name="Frihåndsform: figur 25">
              <a:extLst>
                <a:ext uri="{FF2B5EF4-FFF2-40B4-BE49-F238E27FC236}">
                  <a16:creationId xmlns:a16="http://schemas.microsoft.com/office/drawing/2014/main" id="{EBF36C41-9951-43BC-961C-6104F9F7071F}"/>
                </a:ext>
              </a:extLst>
            </p:cNvPr>
            <p:cNvSpPr/>
            <p:nvPr/>
          </p:nvSpPr>
          <p:spPr>
            <a:xfrm>
              <a:off x="41135" y="2777428"/>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p:txBody>
        </p:sp>
        <p:sp>
          <p:nvSpPr>
            <p:cNvPr id="27" name="Frihåndsform: figur 26">
              <a:extLst>
                <a:ext uri="{FF2B5EF4-FFF2-40B4-BE49-F238E27FC236}">
                  <a16:creationId xmlns:a16="http://schemas.microsoft.com/office/drawing/2014/main" id="{33DF116F-7248-4FE3-9D03-948FF08FCE54}"/>
                </a:ext>
              </a:extLst>
            </p:cNvPr>
            <p:cNvSpPr/>
            <p:nvPr/>
          </p:nvSpPr>
          <p:spPr>
            <a:xfrm>
              <a:off x="10518800" y="2780284"/>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p:txBody>
        </p:sp>
        <p:sp>
          <p:nvSpPr>
            <p:cNvPr id="28" name="Frihåndsform: figur 27">
              <a:extLst>
                <a:ext uri="{FF2B5EF4-FFF2-40B4-BE49-F238E27FC236}">
                  <a16:creationId xmlns:a16="http://schemas.microsoft.com/office/drawing/2014/main" id="{C2E6D074-3B02-4DAB-B592-C59E3CBC6187}"/>
                </a:ext>
              </a:extLst>
            </p:cNvPr>
            <p:cNvSpPr/>
            <p:nvPr/>
          </p:nvSpPr>
          <p:spPr>
            <a:xfrm>
              <a:off x="5295826" y="2777428"/>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sp>
          <p:nvSpPr>
            <p:cNvPr id="29" name="Frihåndsform: figur 28">
              <a:extLst>
                <a:ext uri="{FF2B5EF4-FFF2-40B4-BE49-F238E27FC236}">
                  <a16:creationId xmlns:a16="http://schemas.microsoft.com/office/drawing/2014/main" id="{4E3A0DE4-84BC-451E-B7B6-A7C590D62176}"/>
                </a:ext>
              </a:extLst>
            </p:cNvPr>
            <p:cNvSpPr/>
            <p:nvPr/>
          </p:nvSpPr>
          <p:spPr>
            <a:xfrm>
              <a:off x="4412086" y="1513054"/>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3D6D9"/>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0" name="TekstSylinder 34">
              <a:extLst>
                <a:ext uri="{FF2B5EF4-FFF2-40B4-BE49-F238E27FC236}">
                  <a16:creationId xmlns:a16="http://schemas.microsoft.com/office/drawing/2014/main" id="{9FC0C5F4-8DEC-47FF-94FE-7B5DD9ACE18D}"/>
                </a:ext>
              </a:extLst>
            </p:cNvPr>
            <p:cNvSpPr txBox="1"/>
            <p:nvPr/>
          </p:nvSpPr>
          <p:spPr>
            <a:xfrm>
              <a:off x="126185" y="4168394"/>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1" name="TekstSylinder 35">
              <a:extLst>
                <a:ext uri="{FF2B5EF4-FFF2-40B4-BE49-F238E27FC236}">
                  <a16:creationId xmlns:a16="http://schemas.microsoft.com/office/drawing/2014/main" id="{E6313B33-A997-473C-8B22-EC2ADAF8053C}"/>
                </a:ext>
              </a:extLst>
            </p:cNvPr>
            <p:cNvSpPr txBox="1"/>
            <p:nvPr/>
          </p:nvSpPr>
          <p:spPr>
            <a:xfrm>
              <a:off x="123790" y="3578144"/>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TekstSylinder 36">
              <a:extLst>
                <a:ext uri="{FF2B5EF4-FFF2-40B4-BE49-F238E27FC236}">
                  <a16:creationId xmlns:a16="http://schemas.microsoft.com/office/drawing/2014/main" id="{867F2261-19D1-480D-A917-CD1853FB93AB}"/>
                </a:ext>
              </a:extLst>
            </p:cNvPr>
            <p:cNvSpPr txBox="1"/>
            <p:nvPr/>
          </p:nvSpPr>
          <p:spPr>
            <a:xfrm>
              <a:off x="126185" y="53623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33" name="TekstSylinder 37">
              <a:extLst>
                <a:ext uri="{FF2B5EF4-FFF2-40B4-BE49-F238E27FC236}">
                  <a16:creationId xmlns:a16="http://schemas.microsoft.com/office/drawing/2014/main" id="{E1677410-5DB4-4ECF-9FF6-FA9633B92A78}"/>
                </a:ext>
              </a:extLst>
            </p:cNvPr>
            <p:cNvSpPr txBox="1"/>
            <p:nvPr/>
          </p:nvSpPr>
          <p:spPr>
            <a:xfrm>
              <a:off x="126185" y="47678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4" name="TekstSylinder 38">
              <a:extLst>
                <a:ext uri="{FF2B5EF4-FFF2-40B4-BE49-F238E27FC236}">
                  <a16:creationId xmlns:a16="http://schemas.microsoft.com/office/drawing/2014/main" id="{CFF13B64-7EDC-447A-93C7-048E6059264B}"/>
                </a:ext>
              </a:extLst>
            </p:cNvPr>
            <p:cNvSpPr txBox="1"/>
            <p:nvPr/>
          </p:nvSpPr>
          <p:spPr>
            <a:xfrm>
              <a:off x="8874612" y="473477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5" name="TekstSylinder 39">
              <a:extLst>
                <a:ext uri="{FF2B5EF4-FFF2-40B4-BE49-F238E27FC236}">
                  <a16:creationId xmlns:a16="http://schemas.microsoft.com/office/drawing/2014/main" id="{E35B571E-DD9B-4A15-B8F4-D72640038A05}"/>
                </a:ext>
              </a:extLst>
            </p:cNvPr>
            <p:cNvSpPr txBox="1"/>
            <p:nvPr/>
          </p:nvSpPr>
          <p:spPr>
            <a:xfrm>
              <a:off x="8880443" y="415583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6" name="TekstSylinder 40">
              <a:extLst>
                <a:ext uri="{FF2B5EF4-FFF2-40B4-BE49-F238E27FC236}">
                  <a16:creationId xmlns:a16="http://schemas.microsoft.com/office/drawing/2014/main" id="{35D5E5E5-1BC8-40E9-B137-D9CF81A0017D}"/>
                </a:ext>
              </a:extLst>
            </p:cNvPr>
            <p:cNvSpPr txBox="1"/>
            <p:nvPr/>
          </p:nvSpPr>
          <p:spPr>
            <a:xfrm>
              <a:off x="1867826" y="357590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7" name="TekstSylinder 41">
              <a:extLst>
                <a:ext uri="{FF2B5EF4-FFF2-40B4-BE49-F238E27FC236}">
                  <a16:creationId xmlns:a16="http://schemas.microsoft.com/office/drawing/2014/main" id="{3D65C523-965B-49CD-AB32-6A58EC2DA47A}"/>
                </a:ext>
              </a:extLst>
            </p:cNvPr>
            <p:cNvSpPr txBox="1"/>
            <p:nvPr/>
          </p:nvSpPr>
          <p:spPr>
            <a:xfrm>
              <a:off x="8874612" y="531021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8" name="TekstSylinder 42">
              <a:extLst>
                <a:ext uri="{FF2B5EF4-FFF2-40B4-BE49-F238E27FC236}">
                  <a16:creationId xmlns:a16="http://schemas.microsoft.com/office/drawing/2014/main" id="{7DBC426B-7D16-4469-B1AA-E623ADD0D76E}"/>
                </a:ext>
              </a:extLst>
            </p:cNvPr>
            <p:cNvSpPr txBox="1"/>
            <p:nvPr/>
          </p:nvSpPr>
          <p:spPr>
            <a:xfrm>
              <a:off x="1867826" y="4162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9" name="TekstSylinder 43">
              <a:extLst>
                <a:ext uri="{FF2B5EF4-FFF2-40B4-BE49-F238E27FC236}">
                  <a16:creationId xmlns:a16="http://schemas.microsoft.com/office/drawing/2014/main" id="{D399781A-70E8-465D-9DC9-637A3E203BA7}"/>
                </a:ext>
              </a:extLst>
            </p:cNvPr>
            <p:cNvSpPr txBox="1"/>
            <p:nvPr/>
          </p:nvSpPr>
          <p:spPr>
            <a:xfrm>
              <a:off x="8874612" y="358039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p>
          </p:txBody>
        </p:sp>
        <p:sp>
          <p:nvSpPr>
            <p:cNvPr id="40" name="Frihåndsform: figur 39">
              <a:extLst>
                <a:ext uri="{FF2B5EF4-FFF2-40B4-BE49-F238E27FC236}">
                  <a16:creationId xmlns:a16="http://schemas.microsoft.com/office/drawing/2014/main" id="{FE7D0BDE-8428-49CA-9157-6C3F2CA23B36}"/>
                </a:ext>
              </a:extLst>
            </p:cNvPr>
            <p:cNvSpPr/>
            <p:nvPr/>
          </p:nvSpPr>
          <p:spPr>
            <a:xfrm>
              <a:off x="4883687" y="218287"/>
              <a:ext cx="3007810" cy="982100"/>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2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1" name="Frihåndsform: figur 40">
              <a:extLst>
                <a:ext uri="{FF2B5EF4-FFF2-40B4-BE49-F238E27FC236}">
                  <a16:creationId xmlns:a16="http://schemas.microsoft.com/office/drawing/2014/main" id="{B2F32824-C53B-4012-83F5-5EC3DA763D64}"/>
                </a:ext>
              </a:extLst>
            </p:cNvPr>
            <p:cNvSpPr/>
            <p:nvPr/>
          </p:nvSpPr>
          <p:spPr>
            <a:xfrm>
              <a:off x="7030946" y="277856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p:txBody>
        </p:sp>
        <p:cxnSp>
          <p:nvCxnSpPr>
            <p:cNvPr id="42" name="Rett linje 41">
              <a:extLst>
                <a:ext uri="{FF2B5EF4-FFF2-40B4-BE49-F238E27FC236}">
                  <a16:creationId xmlns:a16="http://schemas.microsoft.com/office/drawing/2014/main" id="{94B8D406-C48E-4844-9A53-AF164BDA737E}"/>
                </a:ext>
              </a:extLst>
            </p:cNvPr>
            <p:cNvCxnSpPr>
              <a:cxnSpLocks/>
            </p:cNvCxnSpPr>
            <p:nvPr/>
          </p:nvCxnSpPr>
          <p:spPr>
            <a:xfrm flipV="1">
              <a:off x="7820319" y="2563297"/>
              <a:ext cx="0" cy="216415"/>
            </a:xfrm>
            <a:prstGeom prst="line">
              <a:avLst/>
            </a:prstGeom>
            <a:noFill/>
            <a:ln w="9525" cap="flat" cmpd="sng" algn="ctr">
              <a:solidFill>
                <a:schemeClr val="bg1">
                  <a:lumMod val="75000"/>
                </a:schemeClr>
              </a:solidFill>
              <a:prstDash val="solid"/>
            </a:ln>
            <a:effectLst/>
          </p:spPr>
        </p:cxnSp>
      </p:grpSp>
      <p:sp>
        <p:nvSpPr>
          <p:cNvPr id="43" name="TekstSylinder 42">
            <a:extLst>
              <a:ext uri="{FF2B5EF4-FFF2-40B4-BE49-F238E27FC236}">
                <a16:creationId xmlns:a16="http://schemas.microsoft.com/office/drawing/2014/main" id="{3DE541E7-A754-48BE-95A7-7607F0146743}"/>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787489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 name="TekstSylinder 5">
            <a:extLst>
              <a:ext uri="{FF2B5EF4-FFF2-40B4-BE49-F238E27FC236}">
                <a16:creationId xmlns:a16="http://schemas.microsoft.com/office/drawing/2014/main" id="{22EBAE6F-30AE-4E68-86C5-2ACF4BCA932A}"/>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graphicFrame>
        <p:nvGraphicFramePr>
          <p:cNvPr id="7" name="Tabell 5">
            <a:extLst>
              <a:ext uri="{FF2B5EF4-FFF2-40B4-BE49-F238E27FC236}">
                <a16:creationId xmlns:a16="http://schemas.microsoft.com/office/drawing/2014/main" id="{6B56298B-19E5-4F99-BCCD-468D3F5A1053}"/>
              </a:ext>
            </a:extLst>
          </p:cNvPr>
          <p:cNvGraphicFramePr>
            <a:graphicFrameLocks noGrp="1"/>
          </p:cNvGraphicFramePr>
          <p:nvPr userDrawn="1">
            <p:extLst>
              <p:ext uri="{D42A27DB-BD31-4B8C-83A1-F6EECF244321}">
                <p14:modId xmlns:p14="http://schemas.microsoft.com/office/powerpoint/2010/main" val="2324155"/>
              </p:ext>
            </p:extLst>
          </p:nvPr>
        </p:nvGraphicFramePr>
        <p:xfrm>
          <a:off x="1708631" y="5480608"/>
          <a:ext cx="9571960" cy="370840"/>
        </p:xfrm>
        <a:graphic>
          <a:graphicData uri="http://schemas.openxmlformats.org/drawingml/2006/table">
            <a:tbl>
              <a:tblPr bandRow="1">
                <a:tableStyleId>{5C22544A-7EE6-4342-B048-85BDC9FD1C3A}</a:tableStyleId>
              </a:tblPr>
              <a:tblGrid>
                <a:gridCol w="2392990">
                  <a:extLst>
                    <a:ext uri="{9D8B030D-6E8A-4147-A177-3AD203B41FA5}">
                      <a16:colId xmlns:a16="http://schemas.microsoft.com/office/drawing/2014/main" val="4022299606"/>
                    </a:ext>
                  </a:extLst>
                </a:gridCol>
                <a:gridCol w="2392990">
                  <a:extLst>
                    <a:ext uri="{9D8B030D-6E8A-4147-A177-3AD203B41FA5}">
                      <a16:colId xmlns:a16="http://schemas.microsoft.com/office/drawing/2014/main" val="124923326"/>
                    </a:ext>
                  </a:extLst>
                </a:gridCol>
                <a:gridCol w="2392990">
                  <a:extLst>
                    <a:ext uri="{9D8B030D-6E8A-4147-A177-3AD203B41FA5}">
                      <a16:colId xmlns:a16="http://schemas.microsoft.com/office/drawing/2014/main" val="2823436400"/>
                    </a:ext>
                  </a:extLst>
                </a:gridCol>
                <a:gridCol w="2392990">
                  <a:extLst>
                    <a:ext uri="{9D8B030D-6E8A-4147-A177-3AD203B41FA5}">
                      <a16:colId xmlns:a16="http://schemas.microsoft.com/office/drawing/2014/main" val="3886577677"/>
                    </a:ext>
                  </a:extLst>
                </a:gridCol>
              </a:tblGrid>
              <a:tr h="370840">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Kommuneforum</a:t>
                      </a:r>
                    </a:p>
                  </a:txBody>
                  <a:tcPr anchor="ctr">
                    <a:solidFill>
                      <a:schemeClr val="bg2">
                        <a:lumMod val="75000"/>
                      </a:schemeClr>
                    </a:solidFill>
                  </a:tcPr>
                </a:tc>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Planforum</a:t>
                      </a:r>
                    </a:p>
                  </a:txBody>
                  <a:tcPr anchor="ctr">
                    <a:solidFill>
                      <a:schemeClr val="bg2">
                        <a:lumMod val="75000"/>
                      </a:schemeClr>
                    </a:solidFill>
                  </a:tcPr>
                </a:tc>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Tilsynsforum</a:t>
                      </a:r>
                    </a:p>
                  </a:txBody>
                  <a:tcPr anchor="ctr">
                    <a:solidFill>
                      <a:schemeClr val="bg2">
                        <a:lumMod val="75000"/>
                      </a:schemeClr>
                    </a:solidFill>
                  </a:tcPr>
                </a:tc>
                <a:tc>
                  <a:txBody>
                    <a:bodyPr/>
                    <a:lstStyle/>
                    <a:p>
                      <a:pPr algn="ctr"/>
                      <a:r>
                        <a:rPr lang="nb-NO" sz="1300" b="0" i="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Sørsamisk forum</a:t>
                      </a:r>
                    </a:p>
                  </a:txBody>
                  <a:tcPr anchor="ctr">
                    <a:solidFill>
                      <a:schemeClr val="bg2">
                        <a:lumMod val="75000"/>
                      </a:schemeClr>
                    </a:solidFill>
                  </a:tcPr>
                </a:tc>
                <a:extLst>
                  <a:ext uri="{0D108BD9-81ED-4DB2-BD59-A6C34878D82A}">
                    <a16:rowId xmlns:a16="http://schemas.microsoft.com/office/drawing/2014/main" val="2512706743"/>
                  </a:ext>
                </a:extLst>
              </a:tr>
            </a:tbl>
          </a:graphicData>
        </a:graphic>
      </p:graphicFrame>
      <p:graphicFrame>
        <p:nvGraphicFramePr>
          <p:cNvPr id="9" name="Tabell 7">
            <a:extLst>
              <a:ext uri="{FF2B5EF4-FFF2-40B4-BE49-F238E27FC236}">
                <a16:creationId xmlns:a16="http://schemas.microsoft.com/office/drawing/2014/main" id="{8005561D-FBFF-4619-A0AC-750E6EC60E27}"/>
              </a:ext>
            </a:extLst>
          </p:cNvPr>
          <p:cNvGraphicFramePr>
            <a:graphicFrameLocks noGrp="1"/>
          </p:cNvGraphicFramePr>
          <p:nvPr userDrawn="1">
            <p:extLst>
              <p:ext uri="{D42A27DB-BD31-4B8C-83A1-F6EECF244321}">
                <p14:modId xmlns:p14="http://schemas.microsoft.com/office/powerpoint/2010/main" val="3692524236"/>
              </p:ext>
            </p:extLst>
          </p:nvPr>
        </p:nvGraphicFramePr>
        <p:xfrm>
          <a:off x="1708631" y="5909166"/>
          <a:ext cx="9571959" cy="370840"/>
        </p:xfrm>
        <a:graphic>
          <a:graphicData uri="http://schemas.openxmlformats.org/drawingml/2006/table">
            <a:tbl>
              <a:tblPr firstRow="1" bandRow="1">
                <a:tableStyleId>{5C22544A-7EE6-4342-B048-85BDC9FD1C3A}</a:tableStyleId>
              </a:tblPr>
              <a:tblGrid>
                <a:gridCol w="3190653">
                  <a:extLst>
                    <a:ext uri="{9D8B030D-6E8A-4147-A177-3AD203B41FA5}">
                      <a16:colId xmlns:a16="http://schemas.microsoft.com/office/drawing/2014/main" val="2395252981"/>
                    </a:ext>
                  </a:extLst>
                </a:gridCol>
                <a:gridCol w="3190653">
                  <a:extLst>
                    <a:ext uri="{9D8B030D-6E8A-4147-A177-3AD203B41FA5}">
                      <a16:colId xmlns:a16="http://schemas.microsoft.com/office/drawing/2014/main" val="3745066536"/>
                    </a:ext>
                  </a:extLst>
                </a:gridCol>
                <a:gridCol w="3190653">
                  <a:extLst>
                    <a:ext uri="{9D8B030D-6E8A-4147-A177-3AD203B41FA5}">
                      <a16:colId xmlns:a16="http://schemas.microsoft.com/office/drawing/2014/main" val="1419329787"/>
                    </a:ext>
                  </a:extLst>
                </a:gridCol>
              </a:tblGrid>
              <a:tr h="370840">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Kommunikasjonsforum</a:t>
                      </a:r>
                    </a:p>
                  </a:txBody>
                  <a:tcPr anchor="ctr">
                    <a:solidFill>
                      <a:schemeClr val="bg2">
                        <a:lumMod val="75000"/>
                      </a:schemeClr>
                    </a:solidFill>
                  </a:tcPr>
                </a:tc>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Kvalitetsforum</a:t>
                      </a:r>
                    </a:p>
                  </a:txBody>
                  <a:tcPr anchor="ctr">
                    <a:solidFill>
                      <a:schemeClr val="bg2">
                        <a:lumMod val="75000"/>
                      </a:schemeClr>
                    </a:solidFill>
                  </a:tcPr>
                </a:tc>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Økonomiforum</a:t>
                      </a:r>
                    </a:p>
                  </a:txBody>
                  <a:tcPr anchor="ctr">
                    <a:solidFill>
                      <a:schemeClr val="bg2">
                        <a:lumMod val="75000"/>
                      </a:schemeClr>
                    </a:solidFill>
                  </a:tcPr>
                </a:tc>
                <a:extLst>
                  <a:ext uri="{0D108BD9-81ED-4DB2-BD59-A6C34878D82A}">
                    <a16:rowId xmlns:a16="http://schemas.microsoft.com/office/drawing/2014/main" val="46156600"/>
                  </a:ext>
                </a:extLst>
              </a:tr>
            </a:tbl>
          </a:graphicData>
        </a:graphic>
      </p:graphicFrame>
      <p:sp>
        <p:nvSpPr>
          <p:cNvPr id="10" name="TekstSylinder 8">
            <a:extLst>
              <a:ext uri="{FF2B5EF4-FFF2-40B4-BE49-F238E27FC236}">
                <a16:creationId xmlns:a16="http://schemas.microsoft.com/office/drawing/2014/main" id="{22709F40-DE20-4F8F-9DC9-15F55DA1F3A1}"/>
              </a:ext>
            </a:extLst>
          </p:cNvPr>
          <p:cNvSpPr txBox="1"/>
          <p:nvPr userDrawn="1"/>
        </p:nvSpPr>
        <p:spPr>
          <a:xfrm>
            <a:off x="2378209" y="5198933"/>
            <a:ext cx="1429319"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latin typeface="Open Sans" panose="020B0606030504020204" pitchFamily="34" charset="0"/>
                <a:ea typeface="Open Sans" panose="020B0606030504020204" pitchFamily="34" charset="0"/>
                <a:cs typeface="Open Sans" panose="020B0606030504020204" pitchFamily="34" charset="0"/>
              </a:rPr>
              <a:t>Samfunnsutvikling</a:t>
            </a:r>
          </a:p>
        </p:txBody>
      </p:sp>
      <p:sp>
        <p:nvSpPr>
          <p:cNvPr id="12" name="TekstSylinder 8">
            <a:extLst>
              <a:ext uri="{FF2B5EF4-FFF2-40B4-BE49-F238E27FC236}">
                <a16:creationId xmlns:a16="http://schemas.microsoft.com/office/drawing/2014/main" id="{95E9D52F-EA26-4D80-BFCC-D32ABA644250}"/>
              </a:ext>
            </a:extLst>
          </p:cNvPr>
          <p:cNvSpPr txBox="1"/>
          <p:nvPr userDrawn="1"/>
        </p:nvSpPr>
        <p:spPr>
          <a:xfrm>
            <a:off x="2298451" y="6272438"/>
            <a:ext cx="1646187"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latin typeface="Open Sans" panose="020B0606030504020204" pitchFamily="34" charset="0"/>
                <a:ea typeface="Open Sans" panose="020B0606030504020204" pitchFamily="34" charset="0"/>
                <a:cs typeface="Open Sans" panose="020B0606030504020204" pitchFamily="34" charset="0"/>
              </a:rPr>
              <a:t>Virksomhetsutvikling</a:t>
            </a:r>
          </a:p>
        </p:txBody>
      </p:sp>
      <p:sp>
        <p:nvSpPr>
          <p:cNvPr id="13" name="Venstre klammeparentes 199">
            <a:extLst>
              <a:ext uri="{FF2B5EF4-FFF2-40B4-BE49-F238E27FC236}">
                <a16:creationId xmlns:a16="http://schemas.microsoft.com/office/drawing/2014/main" id="{9147C92F-A80C-4D9A-9CDD-8CC8B4556891}"/>
              </a:ext>
            </a:extLst>
          </p:cNvPr>
          <p:cNvSpPr/>
          <p:nvPr userDrawn="1"/>
        </p:nvSpPr>
        <p:spPr>
          <a:xfrm>
            <a:off x="1446339" y="5320308"/>
            <a:ext cx="852112" cy="1098230"/>
          </a:xfrm>
          <a:custGeom>
            <a:avLst/>
            <a:gdLst>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783772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249094 w 1635884"/>
              <a:gd name="connsiteY3" fmla="*/ 655447 h 1098230"/>
              <a:gd name="connsiteX4" fmla="*/ 783772 w 1635884"/>
              <a:gd name="connsiteY4" fmla="*/ 540384 h 1098230"/>
              <a:gd name="connsiteX5" fmla="*/ 817942 w 1635884"/>
              <a:gd name="connsiteY5" fmla="*/ 540373 h 1098230"/>
              <a:gd name="connsiteX6" fmla="*/ 817942 w 1635884"/>
              <a:gd name="connsiteY6" fmla="*/ 11 h 1098230"/>
              <a:gd name="connsiteX7" fmla="*/ 1635884 w 1635884"/>
              <a:gd name="connsiteY7"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783772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726502 w 1544444"/>
              <a:gd name="connsiteY0" fmla="*/ 540373 h 1098230"/>
              <a:gd name="connsiteX1" fmla="*/ 726502 w 1544444"/>
              <a:gd name="connsiteY1" fmla="*/ 11 h 1098230"/>
              <a:gd name="connsiteX2" fmla="*/ 1544444 w 1544444"/>
              <a:gd name="connsiteY2" fmla="*/ 0 h 1098230"/>
              <a:gd name="connsiteX3" fmla="*/ 1544444 w 1544444"/>
              <a:gd name="connsiteY3" fmla="*/ 1098230 h 1098230"/>
              <a:gd name="connsiteX4" fmla="*/ 726502 w 1544444"/>
              <a:gd name="connsiteY4" fmla="*/ 1098219 h 1098230"/>
              <a:gd name="connsiteX5" fmla="*/ 726502 w 1544444"/>
              <a:gd name="connsiteY5" fmla="*/ 540395 h 1098230"/>
              <a:gd name="connsiteX6" fmla="*/ 0 w 1544444"/>
              <a:gd name="connsiteY6" fmla="*/ 631824 h 1098230"/>
              <a:gd name="connsiteX0" fmla="*/ 1544444 w 1544444"/>
              <a:gd name="connsiteY0" fmla="*/ 1098230 h 1098230"/>
              <a:gd name="connsiteX1" fmla="*/ 726502 w 1544444"/>
              <a:gd name="connsiteY1" fmla="*/ 1098219 h 1098230"/>
              <a:gd name="connsiteX2" fmla="*/ 726502 w 1544444"/>
              <a:gd name="connsiteY2" fmla="*/ 540395 h 1098230"/>
              <a:gd name="connsiteX3" fmla="*/ 692332 w 1544444"/>
              <a:gd name="connsiteY3" fmla="*/ 540384 h 1098230"/>
              <a:gd name="connsiteX4" fmla="*/ 726502 w 1544444"/>
              <a:gd name="connsiteY4" fmla="*/ 540373 h 1098230"/>
              <a:gd name="connsiteX5" fmla="*/ 726502 w 1544444"/>
              <a:gd name="connsiteY5" fmla="*/ 11 h 1098230"/>
              <a:gd name="connsiteX6" fmla="*/ 1544444 w 1544444"/>
              <a:gd name="connsiteY6" fmla="*/ 0 h 1098230"/>
              <a:gd name="connsiteX0" fmla="*/ 34170 w 852112"/>
              <a:gd name="connsiteY0" fmla="*/ 540373 h 1098230"/>
              <a:gd name="connsiteX1" fmla="*/ 34170 w 852112"/>
              <a:gd name="connsiteY1" fmla="*/ 11 h 1098230"/>
              <a:gd name="connsiteX2" fmla="*/ 852112 w 852112"/>
              <a:gd name="connsiteY2" fmla="*/ 0 h 1098230"/>
              <a:gd name="connsiteX3" fmla="*/ 852112 w 852112"/>
              <a:gd name="connsiteY3" fmla="*/ 1098230 h 1098230"/>
              <a:gd name="connsiteX4" fmla="*/ 34170 w 852112"/>
              <a:gd name="connsiteY4" fmla="*/ 1098219 h 1098230"/>
              <a:gd name="connsiteX5" fmla="*/ 34170 w 852112"/>
              <a:gd name="connsiteY5" fmla="*/ 540395 h 1098230"/>
              <a:gd name="connsiteX0" fmla="*/ 852112 w 852112"/>
              <a:gd name="connsiteY0" fmla="*/ 1098230 h 1098230"/>
              <a:gd name="connsiteX1" fmla="*/ 34170 w 852112"/>
              <a:gd name="connsiteY1" fmla="*/ 1098219 h 1098230"/>
              <a:gd name="connsiteX2" fmla="*/ 34170 w 852112"/>
              <a:gd name="connsiteY2" fmla="*/ 540395 h 1098230"/>
              <a:gd name="connsiteX3" fmla="*/ 0 w 852112"/>
              <a:gd name="connsiteY3" fmla="*/ 540384 h 1098230"/>
              <a:gd name="connsiteX4" fmla="*/ 34170 w 852112"/>
              <a:gd name="connsiteY4" fmla="*/ 540373 h 1098230"/>
              <a:gd name="connsiteX5" fmla="*/ 34170 w 852112"/>
              <a:gd name="connsiteY5" fmla="*/ 11 h 1098230"/>
              <a:gd name="connsiteX6" fmla="*/ 852112 w 852112"/>
              <a:gd name="connsiteY6" fmla="*/ 0 h 10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112" h="1098230" stroke="0" extrusionOk="0">
                <a:moveTo>
                  <a:pt x="34170" y="540373"/>
                </a:moveTo>
                <a:lnTo>
                  <a:pt x="34170" y="11"/>
                </a:lnTo>
                <a:cubicBezTo>
                  <a:pt x="34170" y="5"/>
                  <a:pt x="400375" y="0"/>
                  <a:pt x="852112" y="0"/>
                </a:cubicBezTo>
                <a:lnTo>
                  <a:pt x="852112" y="1098230"/>
                </a:lnTo>
                <a:lnTo>
                  <a:pt x="34170" y="1098219"/>
                </a:lnTo>
                <a:lnTo>
                  <a:pt x="34170" y="540395"/>
                </a:lnTo>
              </a:path>
              <a:path w="852112" h="1098230" fill="none">
                <a:moveTo>
                  <a:pt x="852112" y="1098230"/>
                </a:moveTo>
                <a:lnTo>
                  <a:pt x="34170" y="1098219"/>
                </a:lnTo>
                <a:lnTo>
                  <a:pt x="34170" y="540395"/>
                </a:lnTo>
                <a:cubicBezTo>
                  <a:pt x="28475" y="447423"/>
                  <a:pt x="0" y="540380"/>
                  <a:pt x="0" y="540384"/>
                </a:cubicBezTo>
                <a:lnTo>
                  <a:pt x="34170" y="540373"/>
                </a:lnTo>
                <a:lnTo>
                  <a:pt x="34170" y="11"/>
                </a:lnTo>
                <a:cubicBezTo>
                  <a:pt x="34170" y="5"/>
                  <a:pt x="400375" y="0"/>
                  <a:pt x="852112" y="0"/>
                </a:cubicBezTo>
              </a:path>
            </a:pathLst>
          </a:custGeom>
          <a:ln>
            <a:headEnd type="diamond"/>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grpSp>
        <p:nvGrpSpPr>
          <p:cNvPr id="14" name="Gruppe 13">
            <a:extLst>
              <a:ext uri="{FF2B5EF4-FFF2-40B4-BE49-F238E27FC236}">
                <a16:creationId xmlns:a16="http://schemas.microsoft.com/office/drawing/2014/main" id="{063B7024-19EC-4D94-8924-A88D97BBB722}"/>
              </a:ext>
            </a:extLst>
          </p:cNvPr>
          <p:cNvGrpSpPr/>
          <p:nvPr userDrawn="1"/>
        </p:nvGrpSpPr>
        <p:grpSpPr>
          <a:xfrm>
            <a:off x="3830395" y="5320308"/>
            <a:ext cx="7590875" cy="1104829"/>
            <a:chOff x="3832863" y="5507840"/>
            <a:chExt cx="7590875" cy="1104829"/>
          </a:xfrm>
        </p:grpSpPr>
        <p:cxnSp>
          <p:nvCxnSpPr>
            <p:cNvPr id="15" name="Rett pilkobling 14">
              <a:extLst>
                <a:ext uri="{FF2B5EF4-FFF2-40B4-BE49-F238E27FC236}">
                  <a16:creationId xmlns:a16="http://schemas.microsoft.com/office/drawing/2014/main" id="{208B0204-1CE2-4B30-9736-59DBB6FC2791}"/>
                </a:ext>
              </a:extLst>
            </p:cNvPr>
            <p:cNvCxnSpPr>
              <a:cxnSpLocks/>
            </p:cNvCxnSpPr>
            <p:nvPr/>
          </p:nvCxnSpPr>
          <p:spPr>
            <a:xfrm flipH="1">
              <a:off x="3832863" y="5507840"/>
              <a:ext cx="7590874"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6" name="Rett pilkobling 15">
              <a:extLst>
                <a:ext uri="{FF2B5EF4-FFF2-40B4-BE49-F238E27FC236}">
                  <a16:creationId xmlns:a16="http://schemas.microsoft.com/office/drawing/2014/main" id="{9B31729B-E414-4F07-9BB6-9F80AB92D593}"/>
                </a:ext>
              </a:extLst>
            </p:cNvPr>
            <p:cNvCxnSpPr>
              <a:cxnSpLocks/>
            </p:cNvCxnSpPr>
            <p:nvPr/>
          </p:nvCxnSpPr>
          <p:spPr>
            <a:xfrm flipH="1">
              <a:off x="3832863" y="6612669"/>
              <a:ext cx="7590875"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9D247234-809B-4EAD-B8A5-9EE0DF7EF234}"/>
                </a:ext>
              </a:extLst>
            </p:cNvPr>
            <p:cNvCxnSpPr/>
            <p:nvPr/>
          </p:nvCxnSpPr>
          <p:spPr>
            <a:xfrm>
              <a:off x="11423737" y="5507840"/>
              <a:ext cx="0" cy="10982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TekstSylinder 17">
            <a:extLst>
              <a:ext uri="{FF2B5EF4-FFF2-40B4-BE49-F238E27FC236}">
                <a16:creationId xmlns:a16="http://schemas.microsoft.com/office/drawing/2014/main" id="{2DD43F3F-43F8-4EA8-9D7A-0C2A9339E8AB}"/>
              </a:ext>
            </a:extLst>
          </p:cNvPr>
          <p:cNvSpPr txBox="1"/>
          <p:nvPr userDrawn="1"/>
        </p:nvSpPr>
        <p:spPr>
          <a:xfrm>
            <a:off x="238235" y="5638590"/>
            <a:ext cx="1208104"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nb-NO" sz="1200" dirty="0">
                <a:latin typeface="Open Sans" panose="020B0606030504020204" pitchFamily="34" charset="0"/>
                <a:ea typeface="Open Sans" panose="020B0606030504020204" pitchFamily="34" charset="0"/>
                <a:cs typeface="Open Sans" panose="020B0606030504020204" pitchFamily="34" charset="0"/>
              </a:rPr>
              <a:t>Samordning på tvers</a:t>
            </a:r>
          </a:p>
        </p:txBody>
      </p:sp>
      <p:grpSp>
        <p:nvGrpSpPr>
          <p:cNvPr id="19" name="Gruppe 18">
            <a:extLst>
              <a:ext uri="{FF2B5EF4-FFF2-40B4-BE49-F238E27FC236}">
                <a16:creationId xmlns:a16="http://schemas.microsoft.com/office/drawing/2014/main" id="{635391E4-7B53-4964-9DAC-5DC3086F9C40}"/>
              </a:ext>
            </a:extLst>
          </p:cNvPr>
          <p:cNvGrpSpPr/>
          <p:nvPr userDrawn="1"/>
        </p:nvGrpSpPr>
        <p:grpSpPr>
          <a:xfrm>
            <a:off x="238235" y="165039"/>
            <a:ext cx="11912630" cy="4929529"/>
            <a:chOff x="41135" y="218287"/>
            <a:chExt cx="12109730" cy="5650253"/>
          </a:xfrm>
        </p:grpSpPr>
        <p:cxnSp>
          <p:nvCxnSpPr>
            <p:cNvPr id="20" name="Rett linje 19">
              <a:extLst>
                <a:ext uri="{FF2B5EF4-FFF2-40B4-BE49-F238E27FC236}">
                  <a16:creationId xmlns:a16="http://schemas.microsoft.com/office/drawing/2014/main" id="{28D4247F-6350-49C9-B31C-52610104D2B2}"/>
                </a:ext>
              </a:extLst>
            </p:cNvPr>
            <p:cNvCxnSpPr>
              <a:cxnSpLocks/>
            </p:cNvCxnSpPr>
            <p:nvPr/>
          </p:nvCxnSpPr>
          <p:spPr>
            <a:xfrm>
              <a:off x="6004715" y="1867612"/>
              <a:ext cx="315177" cy="0"/>
            </a:xfrm>
            <a:prstGeom prst="line">
              <a:avLst/>
            </a:prstGeom>
            <a:noFill/>
            <a:ln w="9525" cap="flat" cmpd="sng" algn="ctr">
              <a:solidFill>
                <a:schemeClr val="bg1">
                  <a:lumMod val="75000"/>
                </a:schemeClr>
              </a:solidFill>
              <a:prstDash val="solid"/>
            </a:ln>
            <a:effectLst/>
          </p:spPr>
        </p:cxnSp>
        <p:cxnSp>
          <p:nvCxnSpPr>
            <p:cNvPr id="21" name="Rett linje 20">
              <a:extLst>
                <a:ext uri="{FF2B5EF4-FFF2-40B4-BE49-F238E27FC236}">
                  <a16:creationId xmlns:a16="http://schemas.microsoft.com/office/drawing/2014/main" id="{9486CA7B-A9FE-47E8-95B7-E1B6C0BD045F}"/>
                </a:ext>
              </a:extLst>
            </p:cNvPr>
            <p:cNvCxnSpPr>
              <a:cxnSpLocks/>
            </p:cNvCxnSpPr>
            <p:nvPr/>
          </p:nvCxnSpPr>
          <p:spPr>
            <a:xfrm flipV="1">
              <a:off x="857167" y="2540203"/>
              <a:ext cx="10471340" cy="41471"/>
            </a:xfrm>
            <a:prstGeom prst="line">
              <a:avLst/>
            </a:prstGeom>
            <a:noFill/>
            <a:ln w="9525" cap="flat" cmpd="sng" algn="ctr">
              <a:solidFill>
                <a:schemeClr val="bg1">
                  <a:lumMod val="75000"/>
                </a:schemeClr>
              </a:solidFill>
              <a:prstDash val="solid"/>
            </a:ln>
            <a:effectLst/>
          </p:spPr>
        </p:cxnSp>
        <p:cxnSp>
          <p:nvCxnSpPr>
            <p:cNvPr id="22" name="Rett linje 21">
              <a:extLst>
                <a:ext uri="{FF2B5EF4-FFF2-40B4-BE49-F238E27FC236}">
                  <a16:creationId xmlns:a16="http://schemas.microsoft.com/office/drawing/2014/main" id="{386724A9-5860-4613-95B8-25FD81A53988}"/>
                </a:ext>
              </a:extLst>
            </p:cNvPr>
            <p:cNvCxnSpPr>
              <a:cxnSpLocks/>
            </p:cNvCxnSpPr>
            <p:nvPr/>
          </p:nvCxnSpPr>
          <p:spPr>
            <a:xfrm>
              <a:off x="6301126" y="1113493"/>
              <a:ext cx="0" cy="1430923"/>
            </a:xfrm>
            <a:prstGeom prst="line">
              <a:avLst/>
            </a:prstGeom>
            <a:noFill/>
            <a:ln w="9525" cap="flat" cmpd="sng" algn="ctr">
              <a:solidFill>
                <a:schemeClr val="bg1">
                  <a:lumMod val="75000"/>
                </a:schemeClr>
              </a:solidFill>
              <a:prstDash val="solid"/>
            </a:ln>
            <a:effectLst/>
          </p:spPr>
        </p:cxnSp>
        <p:sp>
          <p:nvSpPr>
            <p:cNvPr id="23" name="TekstSylinder 10">
              <a:extLst>
                <a:ext uri="{FF2B5EF4-FFF2-40B4-BE49-F238E27FC236}">
                  <a16:creationId xmlns:a16="http://schemas.microsoft.com/office/drawing/2014/main" id="{3502598A-3B4C-49E2-BCFE-F960D37A0C29}"/>
                </a:ext>
              </a:extLst>
            </p:cNvPr>
            <p:cNvSpPr txBox="1"/>
            <p:nvPr/>
          </p:nvSpPr>
          <p:spPr>
            <a:xfrm>
              <a:off x="5394429" y="3573657"/>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TekstSylinder 11">
              <a:extLst>
                <a:ext uri="{FF2B5EF4-FFF2-40B4-BE49-F238E27FC236}">
                  <a16:creationId xmlns:a16="http://schemas.microsoft.com/office/drawing/2014/main" id="{A1157888-25D8-48A0-B9E4-9FA29556CD7E}"/>
                </a:ext>
              </a:extLst>
            </p:cNvPr>
            <p:cNvSpPr txBox="1"/>
            <p:nvPr/>
          </p:nvSpPr>
          <p:spPr>
            <a:xfrm>
              <a:off x="5399094" y="4160073"/>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25" name="Rett linje 24">
              <a:extLst>
                <a:ext uri="{FF2B5EF4-FFF2-40B4-BE49-F238E27FC236}">
                  <a16:creationId xmlns:a16="http://schemas.microsoft.com/office/drawing/2014/main" id="{4B17393B-CE7D-4EFC-866B-A1571E086349}"/>
                </a:ext>
              </a:extLst>
            </p:cNvPr>
            <p:cNvCxnSpPr/>
            <p:nvPr/>
          </p:nvCxnSpPr>
          <p:spPr>
            <a:xfrm flipV="1">
              <a:off x="857167" y="2581673"/>
              <a:ext cx="0" cy="235294"/>
            </a:xfrm>
            <a:prstGeom prst="line">
              <a:avLst/>
            </a:prstGeom>
            <a:noFill/>
            <a:ln w="9525" cap="flat" cmpd="sng" algn="ctr">
              <a:solidFill>
                <a:schemeClr val="bg1">
                  <a:lumMod val="75000"/>
                </a:schemeClr>
              </a:solidFill>
              <a:prstDash val="solid"/>
            </a:ln>
            <a:effectLst/>
          </p:spPr>
        </p:cxnSp>
        <p:cxnSp>
          <p:nvCxnSpPr>
            <p:cNvPr id="26" name="Rett linje 25">
              <a:extLst>
                <a:ext uri="{FF2B5EF4-FFF2-40B4-BE49-F238E27FC236}">
                  <a16:creationId xmlns:a16="http://schemas.microsoft.com/office/drawing/2014/main" id="{7CF408A5-7899-4182-96BB-CD66D48F5E65}"/>
                </a:ext>
              </a:extLst>
            </p:cNvPr>
            <p:cNvCxnSpPr/>
            <p:nvPr/>
          </p:nvCxnSpPr>
          <p:spPr>
            <a:xfrm flipV="1">
              <a:off x="2597668" y="2563297"/>
              <a:ext cx="0" cy="235294"/>
            </a:xfrm>
            <a:prstGeom prst="line">
              <a:avLst/>
            </a:prstGeom>
            <a:noFill/>
            <a:ln w="9525" cap="flat" cmpd="sng" algn="ctr">
              <a:solidFill>
                <a:schemeClr val="bg1">
                  <a:lumMod val="75000"/>
                </a:schemeClr>
              </a:solidFill>
              <a:prstDash val="solid"/>
            </a:ln>
            <a:effectLst/>
          </p:spPr>
        </p:cxnSp>
        <p:cxnSp>
          <p:nvCxnSpPr>
            <p:cNvPr id="27" name="Rett linje 26">
              <a:extLst>
                <a:ext uri="{FF2B5EF4-FFF2-40B4-BE49-F238E27FC236}">
                  <a16:creationId xmlns:a16="http://schemas.microsoft.com/office/drawing/2014/main" id="{9D4555EC-2373-4030-BE3B-6FE10F547380}"/>
                </a:ext>
              </a:extLst>
            </p:cNvPr>
            <p:cNvCxnSpPr/>
            <p:nvPr/>
          </p:nvCxnSpPr>
          <p:spPr>
            <a:xfrm flipV="1">
              <a:off x="9593060" y="2535073"/>
              <a:ext cx="0" cy="235294"/>
            </a:xfrm>
            <a:prstGeom prst="line">
              <a:avLst/>
            </a:prstGeom>
            <a:noFill/>
            <a:ln w="9525" cap="flat" cmpd="sng" algn="ctr">
              <a:solidFill>
                <a:schemeClr val="bg1">
                  <a:lumMod val="75000"/>
                </a:schemeClr>
              </a:solidFill>
              <a:prstDash val="solid"/>
            </a:ln>
            <a:effectLst/>
          </p:spPr>
        </p:cxnSp>
        <p:sp>
          <p:nvSpPr>
            <p:cNvPr id="28" name="TekstSylinder 16">
              <a:extLst>
                <a:ext uri="{FF2B5EF4-FFF2-40B4-BE49-F238E27FC236}">
                  <a16:creationId xmlns:a16="http://schemas.microsoft.com/office/drawing/2014/main" id="{17A26416-5BA8-47DA-BFAB-388D62FD5094}"/>
                </a:ext>
              </a:extLst>
            </p:cNvPr>
            <p:cNvSpPr txBox="1"/>
            <p:nvPr/>
          </p:nvSpPr>
          <p:spPr>
            <a:xfrm>
              <a:off x="10588079" y="3575053"/>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29" name="TekstSylinder 17">
              <a:extLst>
                <a:ext uri="{FF2B5EF4-FFF2-40B4-BE49-F238E27FC236}">
                  <a16:creationId xmlns:a16="http://schemas.microsoft.com/office/drawing/2014/main" id="{BF3DF4FB-EF68-457A-80D8-39EF80BC6194}"/>
                </a:ext>
              </a:extLst>
            </p:cNvPr>
            <p:cNvSpPr txBox="1"/>
            <p:nvPr/>
          </p:nvSpPr>
          <p:spPr>
            <a:xfrm>
              <a:off x="10588079" y="4160861"/>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30" name="TekstSylinder 18">
              <a:extLst>
                <a:ext uri="{FF2B5EF4-FFF2-40B4-BE49-F238E27FC236}">
                  <a16:creationId xmlns:a16="http://schemas.microsoft.com/office/drawing/2014/main" id="{CB50841C-D42A-4CF4-BBA7-32299240DBDF}"/>
                </a:ext>
              </a:extLst>
            </p:cNvPr>
            <p:cNvSpPr txBox="1"/>
            <p:nvPr/>
          </p:nvSpPr>
          <p:spPr>
            <a:xfrm>
              <a:off x="10588079" y="4761565"/>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31" name="Rett linje 30">
              <a:extLst>
                <a:ext uri="{FF2B5EF4-FFF2-40B4-BE49-F238E27FC236}">
                  <a16:creationId xmlns:a16="http://schemas.microsoft.com/office/drawing/2014/main" id="{B36029B2-1AA2-4DF0-BE39-117940EF5FA9}"/>
                </a:ext>
              </a:extLst>
            </p:cNvPr>
            <p:cNvCxnSpPr/>
            <p:nvPr/>
          </p:nvCxnSpPr>
          <p:spPr>
            <a:xfrm flipV="1">
              <a:off x="6111858" y="2563297"/>
              <a:ext cx="0" cy="235294"/>
            </a:xfrm>
            <a:prstGeom prst="line">
              <a:avLst/>
            </a:prstGeom>
            <a:noFill/>
            <a:ln w="9525" cap="flat" cmpd="sng" algn="ctr">
              <a:solidFill>
                <a:schemeClr val="bg1">
                  <a:lumMod val="75000"/>
                </a:schemeClr>
              </a:solidFill>
              <a:prstDash val="solid"/>
            </a:ln>
            <a:effectLst/>
          </p:spPr>
        </p:cxnSp>
        <p:sp>
          <p:nvSpPr>
            <p:cNvPr id="32" name="TekstSylinder 21">
              <a:extLst>
                <a:ext uri="{FF2B5EF4-FFF2-40B4-BE49-F238E27FC236}">
                  <a16:creationId xmlns:a16="http://schemas.microsoft.com/office/drawing/2014/main" id="{D2C97F68-26FA-4B40-981F-519CB6E89701}"/>
                </a:ext>
              </a:extLst>
            </p:cNvPr>
            <p:cNvSpPr txBox="1"/>
            <p:nvPr/>
          </p:nvSpPr>
          <p:spPr>
            <a:xfrm>
              <a:off x="3621556" y="357365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 og arealforvaltning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TekstSylinder 22">
              <a:extLst>
                <a:ext uri="{FF2B5EF4-FFF2-40B4-BE49-F238E27FC236}">
                  <a16:creationId xmlns:a16="http://schemas.microsoft.com/office/drawing/2014/main" id="{70F9CFA9-A3A2-46AC-913B-569EC60DA3DA}"/>
                </a:ext>
              </a:extLst>
            </p:cNvPr>
            <p:cNvSpPr txBox="1"/>
            <p:nvPr/>
          </p:nvSpPr>
          <p:spPr>
            <a:xfrm>
              <a:off x="3621556" y="4164558"/>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34" name="Rett linje 33">
              <a:extLst>
                <a:ext uri="{FF2B5EF4-FFF2-40B4-BE49-F238E27FC236}">
                  <a16:creationId xmlns:a16="http://schemas.microsoft.com/office/drawing/2014/main" id="{A9C96500-43DC-4BB8-B35E-FCB2EB32BCE3}"/>
                </a:ext>
              </a:extLst>
            </p:cNvPr>
            <p:cNvCxnSpPr/>
            <p:nvPr/>
          </p:nvCxnSpPr>
          <p:spPr>
            <a:xfrm flipV="1">
              <a:off x="4332265" y="2563297"/>
              <a:ext cx="0" cy="235294"/>
            </a:xfrm>
            <a:prstGeom prst="line">
              <a:avLst/>
            </a:prstGeom>
            <a:noFill/>
            <a:ln w="9525" cap="flat" cmpd="sng" algn="ctr">
              <a:solidFill>
                <a:schemeClr val="bg1">
                  <a:lumMod val="75000"/>
                </a:schemeClr>
              </a:solidFill>
              <a:prstDash val="solid"/>
            </a:ln>
            <a:effectLst/>
          </p:spPr>
        </p:cxnSp>
        <p:cxnSp>
          <p:nvCxnSpPr>
            <p:cNvPr id="35" name="Rett linje 34">
              <a:extLst>
                <a:ext uri="{FF2B5EF4-FFF2-40B4-BE49-F238E27FC236}">
                  <a16:creationId xmlns:a16="http://schemas.microsoft.com/office/drawing/2014/main" id="{2D2A9E9E-3185-488C-A108-76BED00E46F3}"/>
                </a:ext>
              </a:extLst>
            </p:cNvPr>
            <p:cNvCxnSpPr/>
            <p:nvPr/>
          </p:nvCxnSpPr>
          <p:spPr>
            <a:xfrm flipV="1">
              <a:off x="11328507" y="2533287"/>
              <a:ext cx="0" cy="235294"/>
            </a:xfrm>
            <a:prstGeom prst="line">
              <a:avLst/>
            </a:prstGeom>
            <a:noFill/>
            <a:ln w="9525" cap="flat" cmpd="sng" algn="ctr">
              <a:solidFill>
                <a:schemeClr val="bg1">
                  <a:lumMod val="75000"/>
                </a:schemeClr>
              </a:solidFill>
              <a:prstDash val="solid"/>
            </a:ln>
            <a:effectLst/>
          </p:spPr>
        </p:cxnSp>
        <p:sp>
          <p:nvSpPr>
            <p:cNvPr id="36" name="Frihåndsform: figur 35">
              <a:extLst>
                <a:ext uri="{FF2B5EF4-FFF2-40B4-BE49-F238E27FC236}">
                  <a16:creationId xmlns:a16="http://schemas.microsoft.com/office/drawing/2014/main" id="{BCE2EE35-893A-4995-8772-F4D7A5CFE756}"/>
                </a:ext>
              </a:extLst>
            </p:cNvPr>
            <p:cNvSpPr/>
            <p:nvPr/>
          </p:nvSpPr>
          <p:spPr>
            <a:xfrm>
              <a:off x="1781636" y="277971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p:txBody>
        </p:sp>
        <p:sp>
          <p:nvSpPr>
            <p:cNvPr id="37" name="Frihåndsform: figur 36">
              <a:extLst>
                <a:ext uri="{FF2B5EF4-FFF2-40B4-BE49-F238E27FC236}">
                  <a16:creationId xmlns:a16="http://schemas.microsoft.com/office/drawing/2014/main" id="{481CFA0D-BE24-4EFD-8DB9-32700283C590}"/>
                </a:ext>
              </a:extLst>
            </p:cNvPr>
            <p:cNvSpPr/>
            <p:nvPr/>
          </p:nvSpPr>
          <p:spPr>
            <a:xfrm>
              <a:off x="3515155" y="277971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sp>
          <p:nvSpPr>
            <p:cNvPr id="38" name="Frihåndsform: figur 37">
              <a:extLst>
                <a:ext uri="{FF2B5EF4-FFF2-40B4-BE49-F238E27FC236}">
                  <a16:creationId xmlns:a16="http://schemas.microsoft.com/office/drawing/2014/main" id="{178B221A-4D14-4A39-AB37-3E7C637590B8}"/>
                </a:ext>
              </a:extLst>
            </p:cNvPr>
            <p:cNvSpPr/>
            <p:nvPr/>
          </p:nvSpPr>
          <p:spPr>
            <a:xfrm>
              <a:off x="8777028" y="2769414"/>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p:txBody>
        </p:sp>
        <p:sp>
          <p:nvSpPr>
            <p:cNvPr id="39" name="Frihåndsform: figur 38">
              <a:extLst>
                <a:ext uri="{FF2B5EF4-FFF2-40B4-BE49-F238E27FC236}">
                  <a16:creationId xmlns:a16="http://schemas.microsoft.com/office/drawing/2014/main" id="{4F58D057-A453-4ED4-85EE-D530243CC8E0}"/>
                </a:ext>
              </a:extLst>
            </p:cNvPr>
            <p:cNvSpPr/>
            <p:nvPr/>
          </p:nvSpPr>
          <p:spPr>
            <a:xfrm>
              <a:off x="41135" y="2777428"/>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p:txBody>
        </p:sp>
        <p:sp>
          <p:nvSpPr>
            <p:cNvPr id="40" name="Frihåndsform: figur 39">
              <a:extLst>
                <a:ext uri="{FF2B5EF4-FFF2-40B4-BE49-F238E27FC236}">
                  <a16:creationId xmlns:a16="http://schemas.microsoft.com/office/drawing/2014/main" id="{6537141C-EDA3-4CB1-94AD-917FCD0351DF}"/>
                </a:ext>
              </a:extLst>
            </p:cNvPr>
            <p:cNvSpPr/>
            <p:nvPr/>
          </p:nvSpPr>
          <p:spPr>
            <a:xfrm>
              <a:off x="10518800" y="2780284"/>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p:txBody>
        </p:sp>
        <p:sp>
          <p:nvSpPr>
            <p:cNvPr id="41" name="Frihåndsform: figur 40">
              <a:extLst>
                <a:ext uri="{FF2B5EF4-FFF2-40B4-BE49-F238E27FC236}">
                  <a16:creationId xmlns:a16="http://schemas.microsoft.com/office/drawing/2014/main" id="{93DA96C4-5537-4D80-8137-AF5298E0A94F}"/>
                </a:ext>
              </a:extLst>
            </p:cNvPr>
            <p:cNvSpPr/>
            <p:nvPr/>
          </p:nvSpPr>
          <p:spPr>
            <a:xfrm>
              <a:off x="5295826" y="2777428"/>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sp>
          <p:nvSpPr>
            <p:cNvPr id="42" name="TekstSylinder 34">
              <a:extLst>
                <a:ext uri="{FF2B5EF4-FFF2-40B4-BE49-F238E27FC236}">
                  <a16:creationId xmlns:a16="http://schemas.microsoft.com/office/drawing/2014/main" id="{50A1CAFA-0917-420C-A194-47B24B18B9A0}"/>
                </a:ext>
              </a:extLst>
            </p:cNvPr>
            <p:cNvSpPr txBox="1"/>
            <p:nvPr/>
          </p:nvSpPr>
          <p:spPr>
            <a:xfrm>
              <a:off x="126185" y="4168394"/>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3" name="TekstSylinder 35">
              <a:extLst>
                <a:ext uri="{FF2B5EF4-FFF2-40B4-BE49-F238E27FC236}">
                  <a16:creationId xmlns:a16="http://schemas.microsoft.com/office/drawing/2014/main" id="{26D8E5BC-A3A7-4921-8708-6E9106AB6232}"/>
                </a:ext>
              </a:extLst>
            </p:cNvPr>
            <p:cNvSpPr txBox="1"/>
            <p:nvPr/>
          </p:nvSpPr>
          <p:spPr>
            <a:xfrm>
              <a:off x="123790" y="3578144"/>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4" name="TekstSylinder 36">
              <a:extLst>
                <a:ext uri="{FF2B5EF4-FFF2-40B4-BE49-F238E27FC236}">
                  <a16:creationId xmlns:a16="http://schemas.microsoft.com/office/drawing/2014/main" id="{24DBA23D-012C-495F-A419-5F68D5DF8414}"/>
                </a:ext>
              </a:extLst>
            </p:cNvPr>
            <p:cNvSpPr txBox="1"/>
            <p:nvPr/>
          </p:nvSpPr>
          <p:spPr>
            <a:xfrm>
              <a:off x="126185" y="53623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45" name="TekstSylinder 37">
              <a:extLst>
                <a:ext uri="{FF2B5EF4-FFF2-40B4-BE49-F238E27FC236}">
                  <a16:creationId xmlns:a16="http://schemas.microsoft.com/office/drawing/2014/main" id="{841235C7-2590-427C-B228-71EA12356E7E}"/>
                </a:ext>
              </a:extLst>
            </p:cNvPr>
            <p:cNvSpPr txBox="1"/>
            <p:nvPr/>
          </p:nvSpPr>
          <p:spPr>
            <a:xfrm>
              <a:off x="126185" y="47678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6" name="TekstSylinder 38">
              <a:extLst>
                <a:ext uri="{FF2B5EF4-FFF2-40B4-BE49-F238E27FC236}">
                  <a16:creationId xmlns:a16="http://schemas.microsoft.com/office/drawing/2014/main" id="{16D2FC19-C2C1-4CFA-9A84-A9B2460FCE1D}"/>
                </a:ext>
              </a:extLst>
            </p:cNvPr>
            <p:cNvSpPr txBox="1"/>
            <p:nvPr/>
          </p:nvSpPr>
          <p:spPr>
            <a:xfrm>
              <a:off x="8874612" y="473477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7" name="TekstSylinder 39">
              <a:extLst>
                <a:ext uri="{FF2B5EF4-FFF2-40B4-BE49-F238E27FC236}">
                  <a16:creationId xmlns:a16="http://schemas.microsoft.com/office/drawing/2014/main" id="{4A71EE21-B0DC-422D-B77A-EF55427DC899}"/>
                </a:ext>
              </a:extLst>
            </p:cNvPr>
            <p:cNvSpPr txBox="1"/>
            <p:nvPr/>
          </p:nvSpPr>
          <p:spPr>
            <a:xfrm>
              <a:off x="8880443" y="415583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8" name="TekstSylinder 40">
              <a:extLst>
                <a:ext uri="{FF2B5EF4-FFF2-40B4-BE49-F238E27FC236}">
                  <a16:creationId xmlns:a16="http://schemas.microsoft.com/office/drawing/2014/main" id="{4C4E98B8-2C09-4F3A-83FF-2548DEF43A53}"/>
                </a:ext>
              </a:extLst>
            </p:cNvPr>
            <p:cNvSpPr txBox="1"/>
            <p:nvPr/>
          </p:nvSpPr>
          <p:spPr>
            <a:xfrm>
              <a:off x="1867826" y="357590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9" name="TekstSylinder 41">
              <a:extLst>
                <a:ext uri="{FF2B5EF4-FFF2-40B4-BE49-F238E27FC236}">
                  <a16:creationId xmlns:a16="http://schemas.microsoft.com/office/drawing/2014/main" id="{EE1CED98-CFDC-4842-82AD-6E40814905DD}"/>
                </a:ext>
              </a:extLst>
            </p:cNvPr>
            <p:cNvSpPr txBox="1"/>
            <p:nvPr/>
          </p:nvSpPr>
          <p:spPr>
            <a:xfrm>
              <a:off x="8874612" y="531021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0" name="TekstSylinder 42">
              <a:extLst>
                <a:ext uri="{FF2B5EF4-FFF2-40B4-BE49-F238E27FC236}">
                  <a16:creationId xmlns:a16="http://schemas.microsoft.com/office/drawing/2014/main" id="{8612EBE8-730A-4D16-B22D-3DC9782F54C1}"/>
                </a:ext>
              </a:extLst>
            </p:cNvPr>
            <p:cNvSpPr txBox="1"/>
            <p:nvPr/>
          </p:nvSpPr>
          <p:spPr>
            <a:xfrm>
              <a:off x="1867826" y="4162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1" name="TekstSylinder 43">
              <a:extLst>
                <a:ext uri="{FF2B5EF4-FFF2-40B4-BE49-F238E27FC236}">
                  <a16:creationId xmlns:a16="http://schemas.microsoft.com/office/drawing/2014/main" id="{214B963D-1B84-45D1-85F5-1D74DF2AAA4F}"/>
                </a:ext>
              </a:extLst>
            </p:cNvPr>
            <p:cNvSpPr txBox="1"/>
            <p:nvPr/>
          </p:nvSpPr>
          <p:spPr>
            <a:xfrm>
              <a:off x="8874612" y="358039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p>
          </p:txBody>
        </p:sp>
        <p:sp>
          <p:nvSpPr>
            <p:cNvPr id="52" name="Frihåndsform: figur 51">
              <a:extLst>
                <a:ext uri="{FF2B5EF4-FFF2-40B4-BE49-F238E27FC236}">
                  <a16:creationId xmlns:a16="http://schemas.microsoft.com/office/drawing/2014/main" id="{50F619A4-037C-40FE-A828-90AA98787856}"/>
                </a:ext>
              </a:extLst>
            </p:cNvPr>
            <p:cNvSpPr/>
            <p:nvPr/>
          </p:nvSpPr>
          <p:spPr>
            <a:xfrm>
              <a:off x="4883687" y="218287"/>
              <a:ext cx="3007810" cy="982100"/>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2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3" name="Frihåndsform: figur 52">
              <a:extLst>
                <a:ext uri="{FF2B5EF4-FFF2-40B4-BE49-F238E27FC236}">
                  <a16:creationId xmlns:a16="http://schemas.microsoft.com/office/drawing/2014/main" id="{544D1254-76CA-4D38-BACE-B350AAD19F70}"/>
                </a:ext>
              </a:extLst>
            </p:cNvPr>
            <p:cNvSpPr/>
            <p:nvPr/>
          </p:nvSpPr>
          <p:spPr>
            <a:xfrm>
              <a:off x="7030946" y="277856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p:txBody>
        </p:sp>
        <p:cxnSp>
          <p:nvCxnSpPr>
            <p:cNvPr id="54" name="Rett linje 53">
              <a:extLst>
                <a:ext uri="{FF2B5EF4-FFF2-40B4-BE49-F238E27FC236}">
                  <a16:creationId xmlns:a16="http://schemas.microsoft.com/office/drawing/2014/main" id="{F92AB531-07A3-4582-AA9D-C85E1CA1761B}"/>
                </a:ext>
              </a:extLst>
            </p:cNvPr>
            <p:cNvCxnSpPr/>
            <p:nvPr/>
          </p:nvCxnSpPr>
          <p:spPr>
            <a:xfrm flipV="1">
              <a:off x="7820319" y="2544416"/>
              <a:ext cx="0" cy="235294"/>
            </a:xfrm>
            <a:prstGeom prst="line">
              <a:avLst/>
            </a:prstGeom>
            <a:noFill/>
            <a:ln w="9525" cap="flat" cmpd="sng" algn="ctr">
              <a:solidFill>
                <a:schemeClr val="bg1">
                  <a:lumMod val="75000"/>
                </a:schemeClr>
              </a:solidFill>
              <a:prstDash val="solid"/>
            </a:ln>
            <a:effectLst/>
          </p:spPr>
        </p:cxnSp>
      </p:grpSp>
      <p:sp>
        <p:nvSpPr>
          <p:cNvPr id="55" name="Frihåndsform: figur 54">
            <a:extLst>
              <a:ext uri="{FF2B5EF4-FFF2-40B4-BE49-F238E27FC236}">
                <a16:creationId xmlns:a16="http://schemas.microsoft.com/office/drawing/2014/main" id="{704373E3-6BDB-426E-BE72-162E6BF0B6C2}"/>
              </a:ext>
            </a:extLst>
          </p:cNvPr>
          <p:cNvSpPr/>
          <p:nvPr userDrawn="1"/>
        </p:nvSpPr>
        <p:spPr>
          <a:xfrm>
            <a:off x="4545231" y="1232219"/>
            <a:ext cx="1594328" cy="75288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3D6D9"/>
          </a:solidFill>
          <a:ln w="10795" cap="flat" cmpd="sng" algn="ctr">
            <a:noFill/>
            <a:prstDash val="solid"/>
          </a:ln>
          <a:effectLst/>
        </p:spPr>
        <p:txBody>
          <a:bodyPr spcFirstLastPara="0" vert="horz" wrap="square" lIns="6985" tIns="6985" rIns="6985" bIns="6985" numCol="1" spcCol="1270" anchor="ctr" anchorCtr="0">
            <a:no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130502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9" name="TekstSylinder 18">
            <a:extLst>
              <a:ext uri="{FF2B5EF4-FFF2-40B4-BE49-F238E27FC236}">
                <a16:creationId xmlns:a16="http://schemas.microsoft.com/office/drawing/2014/main" id="{386F416E-DCDD-D943-A517-E77ED9881F89}"/>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500C3C50-FBE4-46EE-B152-E432740BFA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5955" y="4875120"/>
            <a:ext cx="4114798" cy="1246784"/>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5" name="Bilde 14">
            <a:extLst>
              <a:ext uri="{FF2B5EF4-FFF2-40B4-BE49-F238E27FC236}">
                <a16:creationId xmlns:a16="http://schemas.microsoft.com/office/drawing/2014/main" id="{20C5837D-520B-4868-BA06-253D8CD075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2098" y="4875458"/>
            <a:ext cx="4114798" cy="1246784"/>
          </a:xfrm>
          <a:prstGeom prst="rect">
            <a:avLst/>
          </a:prstGeom>
        </p:spPr>
      </p:pic>
      <p:sp>
        <p:nvSpPr>
          <p:cNvPr id="19" name="TekstSylinder 18">
            <a:extLst>
              <a:ext uri="{FF2B5EF4-FFF2-40B4-BE49-F238E27FC236}">
                <a16:creationId xmlns:a16="http://schemas.microsoft.com/office/drawing/2014/main" id="{A1683AB1-BC2F-474F-9D0F-EE2C330A53E1}"/>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21" name="Bilde 20">
            <a:extLst>
              <a:ext uri="{FF2B5EF4-FFF2-40B4-BE49-F238E27FC236}">
                <a16:creationId xmlns:a16="http://schemas.microsoft.com/office/drawing/2014/main" id="{8C4B912C-E1EE-4997-958C-AD2A5BD882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2098" y="4875458"/>
            <a:ext cx="4114798" cy="1246784"/>
          </a:xfrm>
          <a:prstGeom prst="rect">
            <a:avLst/>
          </a:prstGeom>
        </p:spPr>
      </p:pic>
      <p:sp>
        <p:nvSpPr>
          <p:cNvPr id="23" name="TekstSylinder 22">
            <a:extLst>
              <a:ext uri="{FF2B5EF4-FFF2-40B4-BE49-F238E27FC236}">
                <a16:creationId xmlns:a16="http://schemas.microsoft.com/office/drawing/2014/main" id="{237579D3-9443-4C2C-8EAA-7610BDA171DD}"/>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8" name="TekstSylinder 17">
            <a:extLst>
              <a:ext uri="{FF2B5EF4-FFF2-40B4-BE49-F238E27FC236}">
                <a16:creationId xmlns:a16="http://schemas.microsoft.com/office/drawing/2014/main" id="{DE8715DE-5416-9048-B462-7D91320F89F7}"/>
              </a:ext>
            </a:extLst>
          </p:cNvPr>
          <p:cNvSpPr txBox="1"/>
          <p:nvPr userDrawn="1"/>
        </p:nvSpPr>
        <p:spPr>
          <a:xfrm>
            <a:off x="8896396" y="5725022"/>
            <a:ext cx="2571094" cy="400110"/>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8D75634F-8BFE-4890-B40D-AA62743007C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3398" y="5288605"/>
            <a:ext cx="4114798" cy="1246784"/>
          </a:xfrm>
          <a:prstGeom prst="rect">
            <a:avLst/>
          </a:prstGeom>
        </p:spPr>
      </p:pic>
      <p:sp>
        <p:nvSpPr>
          <p:cNvPr id="24" name="TekstSylinder 23">
            <a:extLst>
              <a:ext uri="{FF2B5EF4-FFF2-40B4-BE49-F238E27FC236}">
                <a16:creationId xmlns:a16="http://schemas.microsoft.com/office/drawing/2014/main" id="{0AF33A0F-6BDE-463D-A9CC-DEC8172BA180}"/>
              </a:ext>
            </a:extLst>
          </p:cNvPr>
          <p:cNvSpPr txBox="1"/>
          <p:nvPr userDrawn="1"/>
        </p:nvSpPr>
        <p:spPr>
          <a:xfrm>
            <a:off x="8981697" y="5827752"/>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E6CD2AD2-4AE8-4B49-8657-2C0F8D17C649}" type="datetime1">
              <a:rPr lang="nb-NO" smtClean="0"/>
              <a:t>22.03.2023</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9" name="Bilde 8">
            <a:extLst>
              <a:ext uri="{FF2B5EF4-FFF2-40B4-BE49-F238E27FC236}">
                <a16:creationId xmlns:a16="http://schemas.microsoft.com/office/drawing/2014/main" id="{3A65D8C2-666F-4DAA-B072-B96964B5C2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C122623E-8C13-45F1-9DED-FC77D992358D}" type="datetime1">
              <a:rPr lang="nb-NO" smtClean="0"/>
              <a:t>22.03.2023</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6" name="Bilde 15">
            <a:extLst>
              <a:ext uri="{FF2B5EF4-FFF2-40B4-BE49-F238E27FC236}">
                <a16:creationId xmlns:a16="http://schemas.microsoft.com/office/drawing/2014/main" id="{EC0169C8-CD00-488C-AADD-B00619D9A4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96684D85-A6B5-4CBA-B19F-BD056F6FA14E}" type="datetime1">
              <a:rPr lang="nb-NO" smtClean="0"/>
              <a:t>22.03.2023</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10">
            <a:extLst>
              <a:ext uri="{FF2B5EF4-FFF2-40B4-BE49-F238E27FC236}">
                <a16:creationId xmlns:a16="http://schemas.microsoft.com/office/drawing/2014/main" id="{E5B9E482-612A-4627-ABAB-54CA86C30C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7" name="TekstSylinder 6">
            <a:extLst>
              <a:ext uri="{FF2B5EF4-FFF2-40B4-BE49-F238E27FC236}">
                <a16:creationId xmlns:a16="http://schemas.microsoft.com/office/drawing/2014/main" id="{25EC75F7-6BB1-4101-A61D-05C0E5FFE1C3}"/>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8" name="TekstSylinder 7">
            <a:extLst>
              <a:ext uri="{FF2B5EF4-FFF2-40B4-BE49-F238E27FC236}">
                <a16:creationId xmlns:a16="http://schemas.microsoft.com/office/drawing/2014/main" id="{CC534689-D106-4ECC-82ED-94B5BFFDCDD0}"/>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are tittel">
    <p:bg>
      <p:bgPr>
        <a:solidFill>
          <a:schemeClr val="bg1"/>
        </a:solidFill>
        <a:effectLst/>
      </p:bgPr>
    </p:bg>
    <p:spTree>
      <p:nvGrpSpPr>
        <p:cNvPr id="1" name=""/>
        <p:cNvGrpSpPr/>
        <p:nvPr/>
      </p:nvGrpSpPr>
      <p:grpSpPr>
        <a:xfrm>
          <a:off x="0" y="0"/>
          <a:ext cx="0" cy="0"/>
          <a:chOff x="0" y="0"/>
          <a:chExt cx="0" cy="0"/>
        </a:xfrm>
      </p:grpSpPr>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4" name="TekstSylinder 3">
            <a:extLst>
              <a:ext uri="{FF2B5EF4-FFF2-40B4-BE49-F238E27FC236}">
                <a16:creationId xmlns:a16="http://schemas.microsoft.com/office/drawing/2014/main" id="{78551F1D-07A4-4C98-96C0-57A6FAFA5666}"/>
              </a:ext>
            </a:extLst>
          </p:cNvPr>
          <p:cNvSpPr txBox="1"/>
          <p:nvPr userDrawn="1"/>
        </p:nvSpPr>
        <p:spPr>
          <a:xfrm>
            <a:off x="10462846" y="6483913"/>
            <a:ext cx="1684463" cy="215444"/>
          </a:xfrm>
          <a:prstGeom prst="rect">
            <a:avLst/>
          </a:prstGeom>
          <a:noFill/>
        </p:spPr>
        <p:txBody>
          <a:bodyPr wrap="square" rtlCol="0">
            <a:spAutoFit/>
          </a:bodyPr>
          <a:lstStyle/>
          <a:p>
            <a:pPr algn="r">
              <a:defRPr/>
            </a:pPr>
            <a:r>
              <a:rPr lang="nb-NO" altLang="nb-NO" sz="800" dirty="0">
                <a:solidFill>
                  <a:srgbClr val="00244E">
                    <a:alpha val="30000"/>
                  </a:srgbClr>
                </a:solidFill>
                <a:latin typeface="+mn-lt"/>
                <a:cs typeface="Arial" panose="020B0604020202020204" pitchFamily="34" charset="0"/>
              </a:rPr>
              <a:t>© Statsforvalteren i Trøndelag</a:t>
            </a:r>
          </a:p>
        </p:txBody>
      </p:sp>
    </p:spTree>
    <p:extLst>
      <p:ext uri="{BB962C8B-B14F-4D97-AF65-F5344CB8AC3E}">
        <p14:creationId xmlns:p14="http://schemas.microsoft.com/office/powerpoint/2010/main" val="1986212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664" r:id="rId7"/>
    <p:sldLayoutId id="2147483713" r:id="rId8"/>
    <p:sldLayoutId id="2147483768" r:id="rId9"/>
    <p:sldLayoutId id="2147483769" r:id="rId10"/>
    <p:sldLayoutId id="2147483770" r:id="rId11"/>
    <p:sldLayoutId id="2147483771" r:id="rId12"/>
    <p:sldLayoutId id="2147483685" r:id="rId13"/>
    <p:sldLayoutId id="2147483714" r:id="rId14"/>
    <p:sldLayoutId id="2147483702" r:id="rId15"/>
    <p:sldLayoutId id="2147483736" r:id="rId16"/>
    <p:sldLayoutId id="2147483733" r:id="rId17"/>
    <p:sldLayoutId id="2147483716" r:id="rId18"/>
    <p:sldLayoutId id="2147483707" r:id="rId19"/>
    <p:sldLayoutId id="2147483675" r:id="rId20"/>
    <p:sldLayoutId id="2147483706" r:id="rId21"/>
    <p:sldLayoutId id="2147483709" r:id="rId22"/>
    <p:sldLayoutId id="2147483711" r:id="rId23"/>
    <p:sldLayoutId id="2147483710" r:id="rId24"/>
    <p:sldLayoutId id="2147483712" r:id="rId25"/>
    <p:sldLayoutId id="2147483655" r:id="rId26"/>
    <p:sldLayoutId id="2147483705" r:id="rId27"/>
    <p:sldLayoutId id="2147483773" r:id="rId28"/>
    <p:sldLayoutId id="2147483774" r:id="rId29"/>
    <p:sldLayoutId id="2147483775" r:id="rId30"/>
    <p:sldLayoutId id="2147483776" r:id="rId31"/>
    <p:sldLayoutId id="2147483777" r:id="rId32"/>
    <p:sldLayoutId id="2147483759" r:id="rId33"/>
    <p:sldLayoutId id="2147483758" r:id="rId34"/>
    <p:sldLayoutId id="2147483757" r:id="rId35"/>
    <p:sldLayoutId id="2147483746" r:id="rId36"/>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0.jfif"/><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E0CADBB2-8980-44F7-93F1-DFD4170CD9EE}"/>
              </a:ext>
            </a:extLst>
          </p:cNvPr>
          <p:cNvSpPr>
            <a:spLocks noGrp="1"/>
          </p:cNvSpPr>
          <p:nvPr>
            <p:ph type="body" sz="quarter" idx="10"/>
          </p:nvPr>
        </p:nvSpPr>
        <p:spPr/>
        <p:txBody>
          <a:bodyPr/>
          <a:lstStyle/>
          <a:p>
            <a:r>
              <a:rPr lang="nb-NO" sz="2800" dirty="0"/>
              <a:t>Samarbeidsforum </a:t>
            </a:r>
            <a:r>
              <a:rPr lang="nb-NO" sz="2800" dirty="0" err="1"/>
              <a:t>Rekom</a:t>
            </a:r>
            <a:r>
              <a:rPr lang="nb-NO" sz="2800" dirty="0"/>
              <a:t> 9. mars 2023</a:t>
            </a:r>
          </a:p>
        </p:txBody>
      </p:sp>
      <p:sp>
        <p:nvSpPr>
          <p:cNvPr id="4" name="Plassholder for tekst 3">
            <a:extLst>
              <a:ext uri="{FF2B5EF4-FFF2-40B4-BE49-F238E27FC236}">
                <a16:creationId xmlns:a16="http://schemas.microsoft.com/office/drawing/2014/main" id="{D33E3403-C3F7-4730-B406-B00C458F7F4F}"/>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35794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529BE5-A15A-4C60-9D8A-00A3D2AF03D2}"/>
              </a:ext>
            </a:extLst>
          </p:cNvPr>
          <p:cNvSpPr>
            <a:spLocks noGrp="1"/>
          </p:cNvSpPr>
          <p:nvPr>
            <p:ph type="title"/>
          </p:nvPr>
        </p:nvSpPr>
        <p:spPr/>
        <p:txBody>
          <a:bodyPr/>
          <a:lstStyle/>
          <a:p>
            <a:r>
              <a:rPr lang="nb-NO" sz="4000" b="1" dirty="0">
                <a:solidFill>
                  <a:schemeClr val="bg1"/>
                </a:solidFill>
              </a:rPr>
              <a:t>Hvilke føringer gjelder?</a:t>
            </a:r>
            <a:br>
              <a:rPr lang="nb-NO" dirty="0"/>
            </a:br>
            <a:endParaRPr lang="nb-NO" dirty="0"/>
          </a:p>
        </p:txBody>
      </p:sp>
      <p:sp>
        <p:nvSpPr>
          <p:cNvPr id="3" name="Plassholder for tekst 2">
            <a:extLst>
              <a:ext uri="{FF2B5EF4-FFF2-40B4-BE49-F238E27FC236}">
                <a16:creationId xmlns:a16="http://schemas.microsoft.com/office/drawing/2014/main" id="{3B3BDC4C-D328-4BF0-99CB-7597619A5A53}"/>
              </a:ext>
            </a:extLst>
          </p:cNvPr>
          <p:cNvSpPr>
            <a:spLocks noGrp="1"/>
          </p:cNvSpPr>
          <p:nvPr>
            <p:ph type="body" sz="quarter" idx="11"/>
          </p:nvPr>
        </p:nvSpPr>
        <p:spPr>
          <a:xfrm>
            <a:off x="1057541" y="2164988"/>
            <a:ext cx="5297539" cy="4144259"/>
          </a:xfrm>
        </p:spPr>
        <p:txBody>
          <a:bodyPr/>
          <a:lstStyle/>
          <a:p>
            <a:endParaRPr lang="nb-NO" dirty="0"/>
          </a:p>
        </p:txBody>
      </p:sp>
      <p:sp>
        <p:nvSpPr>
          <p:cNvPr id="4" name="Plassholder for tekst 3">
            <a:extLst>
              <a:ext uri="{FF2B5EF4-FFF2-40B4-BE49-F238E27FC236}">
                <a16:creationId xmlns:a16="http://schemas.microsoft.com/office/drawing/2014/main" id="{B22A9670-7976-498D-AE99-7AD092C50BDB}"/>
              </a:ext>
            </a:extLst>
          </p:cNvPr>
          <p:cNvSpPr>
            <a:spLocks noGrp="1"/>
          </p:cNvSpPr>
          <p:nvPr>
            <p:ph type="body" sz="quarter" idx="12"/>
          </p:nvPr>
        </p:nvSpPr>
        <p:spPr/>
        <p:txBody>
          <a:bodyPr/>
          <a:lstStyle/>
          <a:p>
            <a:endParaRPr lang="nb-NO" dirty="0"/>
          </a:p>
        </p:txBody>
      </p:sp>
      <p:sp>
        <p:nvSpPr>
          <p:cNvPr id="5" name="Prosess 4">
            <a:extLst>
              <a:ext uri="{FF2B5EF4-FFF2-40B4-BE49-F238E27FC236}">
                <a16:creationId xmlns:a16="http://schemas.microsoft.com/office/drawing/2014/main" id="{3CB27CEA-B206-4BEC-B06A-52F57DB87AD8}"/>
              </a:ext>
            </a:extLst>
          </p:cNvPr>
          <p:cNvSpPr/>
          <p:nvPr/>
        </p:nvSpPr>
        <p:spPr>
          <a:xfrm>
            <a:off x="6528701" y="2164988"/>
            <a:ext cx="5297539" cy="4240763"/>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b="1" dirty="0"/>
              <a:t>Midlene kan brukes til: </a:t>
            </a:r>
          </a:p>
          <a:p>
            <a:br>
              <a:rPr lang="nb-NO" sz="2400" dirty="0"/>
            </a:br>
            <a:r>
              <a:rPr lang="nb-NO" sz="2400" dirty="0"/>
              <a:t>1) </a:t>
            </a:r>
            <a:r>
              <a:rPr lang="nb-NO" sz="2400" u="sng" dirty="0"/>
              <a:t>å vurdere </a:t>
            </a:r>
            <a:r>
              <a:rPr lang="nb-NO" sz="2400" dirty="0"/>
              <a:t>kompetansebehov</a:t>
            </a:r>
          </a:p>
          <a:p>
            <a:r>
              <a:rPr lang="nb-NO" sz="2400" dirty="0"/>
              <a:t>2) </a:t>
            </a:r>
            <a:r>
              <a:rPr lang="nb-NO" sz="2400" u="sng" dirty="0"/>
              <a:t>utvikle og planlegge </a:t>
            </a:r>
            <a:r>
              <a:rPr lang="nb-NO" sz="2400" dirty="0"/>
              <a:t>tiltak</a:t>
            </a:r>
          </a:p>
          <a:p>
            <a:r>
              <a:rPr lang="nb-NO" sz="2400" dirty="0"/>
              <a:t>3) </a:t>
            </a:r>
            <a:r>
              <a:rPr lang="nb-NO" sz="2400" u="sng" dirty="0"/>
              <a:t>gjennomføre og vurdere </a:t>
            </a:r>
            <a:r>
              <a:rPr lang="nb-NO" sz="2400" dirty="0"/>
              <a:t>tiltak.</a:t>
            </a:r>
          </a:p>
          <a:p>
            <a:endParaRPr lang="nb-NO" sz="2400" dirty="0"/>
          </a:p>
          <a:p>
            <a:r>
              <a:rPr lang="nb-NO" sz="2000" i="1" dirty="0"/>
              <a:t>Det er anledning til å bruke deler av midlene til en koordinatorfunksjon</a:t>
            </a:r>
            <a:r>
              <a:rPr lang="nb-NO" sz="2000" i="1" u="sng" dirty="0"/>
              <a:t>. I begrenset omfang.</a:t>
            </a:r>
          </a:p>
        </p:txBody>
      </p:sp>
      <p:sp>
        <p:nvSpPr>
          <p:cNvPr id="10" name="Prosess 9">
            <a:extLst>
              <a:ext uri="{FF2B5EF4-FFF2-40B4-BE49-F238E27FC236}">
                <a16:creationId xmlns:a16="http://schemas.microsoft.com/office/drawing/2014/main" id="{81935175-DB8A-44DB-AC19-EC2BFB620936}"/>
              </a:ext>
            </a:extLst>
          </p:cNvPr>
          <p:cNvSpPr/>
          <p:nvPr/>
        </p:nvSpPr>
        <p:spPr>
          <a:xfrm>
            <a:off x="563881" y="2158799"/>
            <a:ext cx="5680888" cy="4144259"/>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b="1" dirty="0"/>
              <a:t>KRITERIER FOR TILDELING:</a:t>
            </a:r>
            <a:br>
              <a:rPr lang="nb-NO" dirty="0"/>
            </a:br>
            <a:br>
              <a:rPr lang="nb-NO" dirty="0"/>
            </a:br>
            <a:r>
              <a:rPr lang="nb-NO" dirty="0"/>
              <a:t>1) Tiltakene skal være </a:t>
            </a:r>
            <a:r>
              <a:rPr lang="nb-NO" u="sng" dirty="0"/>
              <a:t>forankret i lokalt definerte behov</a:t>
            </a:r>
          </a:p>
          <a:p>
            <a:r>
              <a:rPr lang="nb-NO" dirty="0"/>
              <a:t>2) Tiltakene skal </a:t>
            </a:r>
            <a:r>
              <a:rPr lang="nb-NO" u="sng" dirty="0"/>
              <a:t>fremme kollektive prosesser </a:t>
            </a:r>
            <a:r>
              <a:rPr lang="nb-NO" dirty="0"/>
              <a:t>for profesjonsutvikling som utvikler barnehagen og skolen.</a:t>
            </a:r>
            <a:br>
              <a:rPr lang="nb-NO" dirty="0"/>
            </a:br>
            <a:r>
              <a:rPr lang="nb-NO" dirty="0"/>
              <a:t>3) Tiltakene gjennomføres i </a:t>
            </a:r>
            <a:r>
              <a:rPr lang="nb-NO" u="sng" dirty="0"/>
              <a:t>partnerskap </a:t>
            </a:r>
            <a:r>
              <a:rPr lang="nb-NO" dirty="0"/>
              <a:t>mellom barnehage- og skoleeiere og universiteter og høyskoler</a:t>
            </a:r>
          </a:p>
          <a:p>
            <a:r>
              <a:rPr lang="nb-NO" dirty="0"/>
              <a:t>4) Tiltak knyttet til kompetanseløftet for spesialpedagogikk og inkluderende praksis skal rettes mot en </a:t>
            </a:r>
            <a:r>
              <a:rPr lang="nb-NO" u="sng" dirty="0"/>
              <a:t>bredere målgruppe, </a:t>
            </a:r>
          </a:p>
        </p:txBody>
      </p:sp>
    </p:spTree>
    <p:extLst>
      <p:ext uri="{BB962C8B-B14F-4D97-AF65-F5344CB8AC3E}">
        <p14:creationId xmlns:p14="http://schemas.microsoft.com/office/powerpoint/2010/main" val="230964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33EA190-A72B-210C-7BBA-3FB24814BB9A}"/>
              </a:ext>
            </a:extLst>
          </p:cNvPr>
          <p:cNvSpPr>
            <a:spLocks noGrp="1"/>
          </p:cNvSpPr>
          <p:nvPr>
            <p:ph type="title"/>
          </p:nvPr>
        </p:nvSpPr>
        <p:spPr/>
        <p:txBody>
          <a:bodyPr/>
          <a:lstStyle/>
          <a:p>
            <a:r>
              <a:rPr lang="nb-NO" dirty="0"/>
              <a:t>Det følger av langsiktig plan (2022-2025)</a:t>
            </a:r>
          </a:p>
        </p:txBody>
      </p:sp>
      <p:sp>
        <p:nvSpPr>
          <p:cNvPr id="2" name="Plassholder for tekst 1">
            <a:extLst>
              <a:ext uri="{FF2B5EF4-FFF2-40B4-BE49-F238E27FC236}">
                <a16:creationId xmlns:a16="http://schemas.microsoft.com/office/drawing/2014/main" id="{D2629666-2171-0EA5-7FBF-5D56C57F8A2D}"/>
              </a:ext>
            </a:extLst>
          </p:cNvPr>
          <p:cNvSpPr>
            <a:spLocks noGrp="1"/>
          </p:cNvSpPr>
          <p:nvPr>
            <p:ph type="body" sz="quarter" idx="11"/>
          </p:nvPr>
        </p:nvSpPr>
        <p:spPr/>
        <p:txBody>
          <a:bodyPr/>
          <a:lstStyle/>
          <a:p>
            <a:pPr marL="0" indent="0">
              <a:buNone/>
            </a:pPr>
            <a:r>
              <a:rPr lang="nb-NO" sz="1400" b="1" u="sng" dirty="0"/>
              <a:t>Faste årlige beløp</a:t>
            </a:r>
            <a:r>
              <a:rPr lang="nb-NO" sz="1400" dirty="0"/>
              <a:t>:</a:t>
            </a:r>
          </a:p>
          <a:p>
            <a:pPr marL="0" indent="0">
              <a:buNone/>
            </a:pPr>
            <a:r>
              <a:rPr lang="nb-NO" sz="1400" u="sng" dirty="0"/>
              <a:t>Leder/koordinator på nettverksnivå:</a:t>
            </a:r>
          </a:p>
          <a:p>
            <a:pPr marL="0" indent="0">
              <a:buNone/>
            </a:pPr>
            <a:r>
              <a:rPr lang="nb-NO" sz="1400" dirty="0"/>
              <a:t>kr. 100 000,- til hver nettverk = 1 000 000 til ledelse/koordinering på nettverksnivå</a:t>
            </a:r>
          </a:p>
          <a:p>
            <a:pPr marL="0" indent="0">
              <a:buNone/>
            </a:pPr>
            <a:endParaRPr lang="nb-NO" sz="1400" u="sng" dirty="0"/>
          </a:p>
          <a:p>
            <a:pPr marL="0" indent="0">
              <a:buNone/>
            </a:pPr>
            <a:r>
              <a:rPr lang="nb-NO" sz="1400" u="sng" dirty="0"/>
              <a:t>Frikjøp for barnehageeiere:</a:t>
            </a:r>
          </a:p>
          <a:p>
            <a:pPr marL="0" indent="0">
              <a:buNone/>
            </a:pPr>
            <a:r>
              <a:rPr lang="nb-NO" sz="1400" dirty="0"/>
              <a:t>Handlingsrom for de regionale kompetansenettverkene </a:t>
            </a:r>
          </a:p>
          <a:p>
            <a:pPr marL="0" indent="0">
              <a:buNone/>
            </a:pPr>
            <a:r>
              <a:rPr lang="nb-NO" sz="1400" dirty="0"/>
              <a:t>Total sum kr. 500 000,- for hele fylket (utbetales ut fra pro rata)</a:t>
            </a:r>
          </a:p>
          <a:p>
            <a:pPr>
              <a:buAutoNum type="alphaLcParenR"/>
            </a:pPr>
            <a:r>
              <a:rPr lang="nb-NO" sz="1400" dirty="0"/>
              <a:t>Midler kan brukes til frikjøp til barnehageeiere som er med i tiltak</a:t>
            </a:r>
          </a:p>
          <a:p>
            <a:pPr>
              <a:buAutoNum type="alphaLcParenR"/>
            </a:pPr>
            <a:r>
              <a:rPr lang="nb-NO" sz="1400" dirty="0"/>
              <a:t>Midler kan brukes for å sikre representasjon fra alle barnehageeierne i kompetansenettverket </a:t>
            </a:r>
          </a:p>
          <a:p>
            <a:pPr marL="0" indent="0">
              <a:buNone/>
            </a:pPr>
            <a:endParaRPr lang="nb-NO" sz="1400" u="sng" dirty="0"/>
          </a:p>
          <a:p>
            <a:pPr marL="0" indent="0">
              <a:buNone/>
            </a:pPr>
            <a:r>
              <a:rPr lang="nb-NO" sz="1400" u="sng" dirty="0"/>
              <a:t>Møter i samarbeidsforum:</a:t>
            </a:r>
          </a:p>
          <a:p>
            <a:pPr marL="0" indent="0">
              <a:buNone/>
            </a:pPr>
            <a:r>
              <a:rPr lang="nb-NO" sz="1400" dirty="0" err="1"/>
              <a:t>Rekom</a:t>
            </a:r>
            <a:r>
              <a:rPr lang="nb-NO" sz="1400" dirty="0"/>
              <a:t>: 200 000,- til møter og samlinger</a:t>
            </a:r>
          </a:p>
        </p:txBody>
      </p:sp>
    </p:spTree>
    <p:extLst>
      <p:ext uri="{BB962C8B-B14F-4D97-AF65-F5344CB8AC3E}">
        <p14:creationId xmlns:p14="http://schemas.microsoft.com/office/powerpoint/2010/main" val="110682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D4A4C99-DBE2-B2ED-EAC7-B9CFC26FE436}"/>
              </a:ext>
            </a:extLst>
          </p:cNvPr>
          <p:cNvSpPr>
            <a:spLocks noGrp="1"/>
          </p:cNvSpPr>
          <p:nvPr>
            <p:ph type="title"/>
          </p:nvPr>
        </p:nvSpPr>
        <p:spPr/>
        <p:txBody>
          <a:bodyPr/>
          <a:lstStyle/>
          <a:p>
            <a:r>
              <a:rPr lang="nb-NO" dirty="0"/>
              <a:t>Det følger av langsiktig plan (2022-2025)</a:t>
            </a:r>
          </a:p>
        </p:txBody>
      </p:sp>
      <p:sp>
        <p:nvSpPr>
          <p:cNvPr id="2" name="Plassholder for tekst 1">
            <a:extLst>
              <a:ext uri="{FF2B5EF4-FFF2-40B4-BE49-F238E27FC236}">
                <a16:creationId xmlns:a16="http://schemas.microsoft.com/office/drawing/2014/main" id="{69D93DEF-2830-6C70-E82D-F8EFF749C83E}"/>
              </a:ext>
            </a:extLst>
          </p:cNvPr>
          <p:cNvSpPr>
            <a:spLocks noGrp="1"/>
          </p:cNvSpPr>
          <p:nvPr>
            <p:ph type="body" sz="quarter" idx="11"/>
          </p:nvPr>
        </p:nvSpPr>
        <p:spPr/>
        <p:txBody>
          <a:bodyPr/>
          <a:lstStyle/>
          <a:p>
            <a:pPr marL="0" indent="0">
              <a:buNone/>
            </a:pPr>
            <a:r>
              <a:rPr lang="nb-NO" b="1" dirty="0"/>
              <a:t>Individuelle tiltak: </a:t>
            </a:r>
            <a:r>
              <a:rPr lang="nb-NO" dirty="0"/>
              <a:t>Inntil 30% av midlene kan brukes til individuelle tiltak</a:t>
            </a:r>
          </a:p>
          <a:p>
            <a:pPr marL="0" indent="0">
              <a:buNone/>
            </a:pPr>
            <a:r>
              <a:rPr lang="nb-NO" dirty="0"/>
              <a:t>Arbeidsplassbasert barnehagelærerutdanning, samisk profil:</a:t>
            </a:r>
          </a:p>
          <a:p>
            <a:pPr marL="0" indent="0">
              <a:buNone/>
            </a:pPr>
            <a:r>
              <a:rPr lang="nb-NO" dirty="0"/>
              <a:t>For 2021-2025 settes det av 80 000,- pr student, 16 studenter = 1 280 000,- </a:t>
            </a:r>
          </a:p>
          <a:p>
            <a:pPr marL="0" indent="0">
              <a:buNone/>
            </a:pPr>
            <a:r>
              <a:rPr lang="nb-NO" i="1" dirty="0"/>
              <a:t>Det vurderes årlig om det er behov for andre individuelle tiltak som fellestiltak på fylkesnivå, og om 30% av midlene ikke er brukt på fylkesnivå vurderes det om midler til individuelle tiltak kan brukes lokalt (i de regionale nettverkene)</a:t>
            </a:r>
          </a:p>
        </p:txBody>
      </p:sp>
    </p:spTree>
    <p:extLst>
      <p:ext uri="{BB962C8B-B14F-4D97-AF65-F5344CB8AC3E}">
        <p14:creationId xmlns:p14="http://schemas.microsoft.com/office/powerpoint/2010/main" val="404872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47E1686-5ABD-4D0E-A35E-DDC868783213}"/>
              </a:ext>
            </a:extLst>
          </p:cNvPr>
          <p:cNvSpPr>
            <a:spLocks noGrp="1"/>
          </p:cNvSpPr>
          <p:nvPr>
            <p:ph type="title"/>
          </p:nvPr>
        </p:nvSpPr>
        <p:spPr/>
        <p:txBody>
          <a:bodyPr/>
          <a:lstStyle/>
          <a:p>
            <a:r>
              <a:rPr lang="nb-NO" dirty="0"/>
              <a:t>Det følger av langsiktig plan (2022-2025)</a:t>
            </a:r>
          </a:p>
        </p:txBody>
      </p:sp>
      <p:sp>
        <p:nvSpPr>
          <p:cNvPr id="2" name="Plassholder for tekst 1">
            <a:extLst>
              <a:ext uri="{FF2B5EF4-FFF2-40B4-BE49-F238E27FC236}">
                <a16:creationId xmlns:a16="http://schemas.microsoft.com/office/drawing/2014/main" id="{ECC3CC6A-840A-C984-618E-5E200BBD4297}"/>
              </a:ext>
            </a:extLst>
          </p:cNvPr>
          <p:cNvSpPr>
            <a:spLocks noGrp="1"/>
          </p:cNvSpPr>
          <p:nvPr>
            <p:ph type="body" sz="quarter" idx="11"/>
          </p:nvPr>
        </p:nvSpPr>
        <p:spPr/>
        <p:txBody>
          <a:bodyPr/>
          <a:lstStyle/>
          <a:p>
            <a:pPr marL="0" indent="0">
              <a:buNone/>
            </a:pPr>
            <a:r>
              <a:rPr lang="nb-NO" dirty="0"/>
              <a:t>Resterende beløp utbetales til kollektive tiltak (barnehagebasert kompetanseutviklingstiltak) etter en flat tildeling, samt pro rata-fordeling. </a:t>
            </a:r>
          </a:p>
          <a:p>
            <a:pPr marL="0" indent="0">
              <a:buNone/>
            </a:pPr>
            <a:endParaRPr lang="nb-NO" dirty="0"/>
          </a:p>
          <a:p>
            <a:pPr marL="0" indent="0">
              <a:buNone/>
            </a:pPr>
            <a:r>
              <a:rPr lang="nb-NO" dirty="0"/>
              <a:t>I beregningsgrunnlaget for de kollektive tiltakene må de regionale kompetansenettverkene og UH i partnerskap stipulere beløp som skal tildeles de regionale kompetansenettverkene og UH. UH mottar midlene for sitt bidrag i eget tilsagnsbrev. </a:t>
            </a:r>
          </a:p>
        </p:txBody>
      </p:sp>
    </p:spTree>
    <p:extLst>
      <p:ext uri="{BB962C8B-B14F-4D97-AF65-F5344CB8AC3E}">
        <p14:creationId xmlns:p14="http://schemas.microsoft.com/office/powerpoint/2010/main" val="259670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9F872B-3766-46B0-AE40-1460CD608AC5}"/>
              </a:ext>
            </a:extLst>
          </p:cNvPr>
          <p:cNvSpPr>
            <a:spLocks noGrp="1"/>
          </p:cNvSpPr>
          <p:nvPr>
            <p:ph type="title"/>
          </p:nvPr>
        </p:nvSpPr>
        <p:spPr/>
        <p:txBody>
          <a:bodyPr/>
          <a:lstStyle/>
          <a:p>
            <a:r>
              <a:rPr lang="nb-NO" dirty="0">
                <a:solidFill>
                  <a:schemeClr val="bg1"/>
                </a:solidFill>
              </a:rPr>
              <a:t>Koordinering?</a:t>
            </a:r>
            <a:br>
              <a:rPr lang="nb-NO" dirty="0"/>
            </a:br>
            <a:endParaRPr lang="nb-NO" dirty="0"/>
          </a:p>
        </p:txBody>
      </p:sp>
      <p:sp>
        <p:nvSpPr>
          <p:cNvPr id="3" name="Plassholder for tekst 2">
            <a:extLst>
              <a:ext uri="{FF2B5EF4-FFF2-40B4-BE49-F238E27FC236}">
                <a16:creationId xmlns:a16="http://schemas.microsoft.com/office/drawing/2014/main" id="{FC059F6D-0064-41F2-B197-6564387F0C76}"/>
              </a:ext>
            </a:extLst>
          </p:cNvPr>
          <p:cNvSpPr>
            <a:spLocks noGrp="1"/>
          </p:cNvSpPr>
          <p:nvPr>
            <p:ph type="body" sz="quarter" idx="11"/>
          </p:nvPr>
        </p:nvSpPr>
        <p:spPr/>
        <p:txBody>
          <a:bodyPr/>
          <a:lstStyle/>
          <a:p>
            <a:r>
              <a:rPr lang="nb-NO" sz="1800" dirty="0">
                <a:effectLst/>
                <a:latin typeface="Calibri" panose="020F0502020204030204" pitchFamily="34" charset="0"/>
                <a:ea typeface="Calibri" panose="020F0502020204030204" pitchFamily="34" charset="0"/>
              </a:rPr>
              <a:t> «</a:t>
            </a:r>
            <a:r>
              <a:rPr lang="nb-NO" sz="1800" i="1" dirty="0">
                <a:solidFill>
                  <a:srgbClr val="333333"/>
                </a:solidFill>
                <a:effectLst/>
                <a:latin typeface="Calibri" panose="020F0502020204030204" pitchFamily="34" charset="0"/>
                <a:ea typeface="Calibri" panose="020F0502020204030204" pitchFamily="34" charset="0"/>
              </a:rPr>
              <a:t>Det er anledning til å bruke deler av midlene til en koordinatorfunksjon. I </a:t>
            </a:r>
            <a:r>
              <a:rPr lang="nb-NO" sz="1800" b="1" i="1" u="sng" dirty="0">
                <a:solidFill>
                  <a:srgbClr val="333333"/>
                </a:solidFill>
                <a:effectLst/>
                <a:latin typeface="Calibri" panose="020F0502020204030204" pitchFamily="34" charset="0"/>
                <a:ea typeface="Calibri" panose="020F0502020204030204" pitchFamily="34" charset="0"/>
              </a:rPr>
              <a:t>begrenset omfang.»</a:t>
            </a:r>
            <a:endParaRPr lang="nb-NO" sz="1800" b="1" u="sng" dirty="0">
              <a:effectLst/>
              <a:latin typeface="Calibri" panose="020F0502020204030204" pitchFamily="34" charset="0"/>
              <a:ea typeface="Calibri" panose="020F0502020204030204" pitchFamily="34" charset="0"/>
            </a:endParaRPr>
          </a:p>
          <a:p>
            <a:r>
              <a:rPr lang="nb-NO" sz="1800" dirty="0">
                <a:solidFill>
                  <a:srgbClr val="333333"/>
                </a:solidFill>
                <a:effectLst/>
                <a:latin typeface="Calibri" panose="020F0502020204030204" pitchFamily="34" charset="0"/>
                <a:ea typeface="Calibri" panose="020F0502020204030204" pitchFamily="34" charset="0"/>
              </a:rPr>
              <a:t>I tillegg er dette omtalt på Udir.no, under overskriften «Hvordan kan tilskuddsmidlene brukes?» Der står det:</a:t>
            </a:r>
            <a:endParaRPr lang="nb-NO" sz="1800" dirty="0">
              <a:effectLst/>
              <a:latin typeface="Calibri" panose="020F0502020204030204" pitchFamily="34" charset="0"/>
              <a:ea typeface="Calibri" panose="020F0502020204030204" pitchFamily="34" charset="0"/>
            </a:endParaRPr>
          </a:p>
          <a:p>
            <a:r>
              <a:rPr lang="nb-NO" sz="1800" i="1" dirty="0">
                <a:solidFill>
                  <a:srgbClr val="303030"/>
                </a:solidFill>
                <a:effectLst/>
                <a:latin typeface="Calibri" panose="020F0502020204030204" pitchFamily="34" charset="0"/>
                <a:ea typeface="Calibri" panose="020F0502020204030204" pitchFamily="34" charset="0"/>
              </a:rPr>
              <a:t>«Det er også anledning til å bruke deler av midlene til en koordinatorfunksjon for partnerskapet. Dette kan være aktuelt </a:t>
            </a:r>
            <a:r>
              <a:rPr lang="nb-NO" sz="1800" b="1" i="1" u="sng" dirty="0">
                <a:solidFill>
                  <a:srgbClr val="303030"/>
                </a:solidFill>
                <a:effectLst/>
                <a:latin typeface="Calibri" panose="020F0502020204030204" pitchFamily="34" charset="0"/>
                <a:ea typeface="Calibri" panose="020F0502020204030204" pitchFamily="34" charset="0"/>
              </a:rPr>
              <a:t>i forbindelse med tiltak som er særlig komplekse</a:t>
            </a:r>
            <a:r>
              <a:rPr lang="nb-NO" sz="1800" i="1" dirty="0">
                <a:solidFill>
                  <a:srgbClr val="303030"/>
                </a:solidFill>
                <a:effectLst/>
                <a:latin typeface="Calibri" panose="020F0502020204030204" pitchFamily="34" charset="0"/>
                <a:ea typeface="Calibri" panose="020F0502020204030204" pitchFamily="34" charset="0"/>
              </a:rPr>
              <a:t>, og </a:t>
            </a:r>
            <a:r>
              <a:rPr lang="nb-NO" sz="1800" b="1" i="1" u="sng" dirty="0">
                <a:solidFill>
                  <a:srgbClr val="303030"/>
                </a:solidFill>
                <a:effectLst/>
                <a:latin typeface="Calibri" panose="020F0502020204030204" pitchFamily="34" charset="0"/>
                <a:ea typeface="Calibri" panose="020F0502020204030204" pitchFamily="34" charset="0"/>
              </a:rPr>
              <a:t>som for eksempel omfatter mange virksomheter og går over lengre tid.</a:t>
            </a:r>
            <a:r>
              <a:rPr lang="nb-NO" sz="1800" i="1" dirty="0">
                <a:solidFill>
                  <a:srgbClr val="303030"/>
                </a:solidFill>
                <a:effectLst/>
                <a:latin typeface="Calibri" panose="020F0502020204030204" pitchFamily="34" charset="0"/>
                <a:ea typeface="Calibri" panose="020F0502020204030204" pitchFamily="34" charset="0"/>
              </a:rPr>
              <a:t> Dersom midler skal brukes til en koordinator må det være forankret i samarbeidsforum</a:t>
            </a:r>
            <a:endParaRPr lang="nb-NO" dirty="0"/>
          </a:p>
        </p:txBody>
      </p:sp>
      <p:pic>
        <p:nvPicPr>
          <p:cNvPr id="5" name="Bilde 4">
            <a:extLst>
              <a:ext uri="{FF2B5EF4-FFF2-40B4-BE49-F238E27FC236}">
                <a16:creationId xmlns:a16="http://schemas.microsoft.com/office/drawing/2014/main" id="{1F35286F-EB81-4925-BACB-1931D5F04CD5}"/>
              </a:ext>
            </a:extLst>
          </p:cNvPr>
          <p:cNvPicPr>
            <a:picLocks noChangeAspect="1"/>
          </p:cNvPicPr>
          <p:nvPr/>
        </p:nvPicPr>
        <p:blipFill>
          <a:blip r:embed="rId2"/>
          <a:stretch>
            <a:fillRect/>
          </a:stretch>
        </p:blipFill>
        <p:spPr>
          <a:xfrm>
            <a:off x="6477000" y="2211124"/>
            <a:ext cx="5461000" cy="3773751"/>
          </a:xfrm>
          <a:prstGeom prst="rect">
            <a:avLst/>
          </a:prstGeom>
        </p:spPr>
      </p:pic>
      <p:sp>
        <p:nvSpPr>
          <p:cNvPr id="4" name="Plassholder for tekst 3">
            <a:extLst>
              <a:ext uri="{FF2B5EF4-FFF2-40B4-BE49-F238E27FC236}">
                <a16:creationId xmlns:a16="http://schemas.microsoft.com/office/drawing/2014/main" id="{9E520B37-ED44-4AD3-965D-60CF10338B6E}"/>
              </a:ext>
            </a:extLst>
          </p:cNvPr>
          <p:cNvSpPr>
            <a:spLocks noGrp="1"/>
          </p:cNvSpPr>
          <p:nvPr>
            <p:ph type="body" sz="quarter" idx="12"/>
          </p:nvPr>
        </p:nvSpPr>
        <p:spPr>
          <a:xfrm>
            <a:off x="6705600" y="2158800"/>
            <a:ext cx="4420719" cy="3826076"/>
          </a:xfrm>
        </p:spPr>
        <p:txBody>
          <a:bodyPr/>
          <a:lstStyle/>
          <a:p>
            <a:endParaRPr lang="nb-NO" dirty="0"/>
          </a:p>
        </p:txBody>
      </p:sp>
    </p:spTree>
    <p:extLst>
      <p:ext uri="{BB962C8B-B14F-4D97-AF65-F5344CB8AC3E}">
        <p14:creationId xmlns:p14="http://schemas.microsoft.com/office/powerpoint/2010/main" val="364596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810723-0F54-4031-80FF-B86AF79CDDED}"/>
              </a:ext>
            </a:extLst>
          </p:cNvPr>
          <p:cNvSpPr>
            <a:spLocks noGrp="1"/>
          </p:cNvSpPr>
          <p:nvPr>
            <p:ph type="title"/>
          </p:nvPr>
        </p:nvSpPr>
        <p:spPr/>
        <p:txBody>
          <a:bodyPr/>
          <a:lstStyle/>
          <a:p>
            <a:r>
              <a:rPr lang="nb-NO" sz="2400" dirty="0">
                <a:solidFill>
                  <a:schemeClr val="bg1"/>
                </a:solidFill>
              </a:rPr>
              <a:t>Klipp fra Frode </a:t>
            </a:r>
            <a:r>
              <a:rPr lang="nb-NO" sz="2400" dirty="0" err="1">
                <a:solidFill>
                  <a:schemeClr val="bg1"/>
                </a:solidFill>
              </a:rPr>
              <a:t>Kvittems</a:t>
            </a:r>
            <a:r>
              <a:rPr lang="nb-NO" sz="2400" dirty="0">
                <a:solidFill>
                  <a:schemeClr val="bg1"/>
                </a:solidFill>
              </a:rPr>
              <a:t> lysark i forrige møte  (oppdaterte tall)</a:t>
            </a:r>
            <a:br>
              <a:rPr lang="nb-NO" sz="2400" dirty="0">
                <a:solidFill>
                  <a:schemeClr val="bg1"/>
                </a:solidFill>
              </a:rPr>
            </a:br>
            <a:endParaRPr lang="nb-NO" sz="2400" dirty="0">
              <a:solidFill>
                <a:schemeClr val="bg1"/>
              </a:solidFill>
            </a:endParaRPr>
          </a:p>
        </p:txBody>
      </p:sp>
      <p:sp>
        <p:nvSpPr>
          <p:cNvPr id="4" name="Plassholder for tekst 3">
            <a:extLst>
              <a:ext uri="{FF2B5EF4-FFF2-40B4-BE49-F238E27FC236}">
                <a16:creationId xmlns:a16="http://schemas.microsoft.com/office/drawing/2014/main" id="{0AD84C1C-0F3C-4C7F-99B4-4BAF9E0C73AD}"/>
              </a:ext>
            </a:extLst>
          </p:cNvPr>
          <p:cNvSpPr>
            <a:spLocks noGrp="1"/>
          </p:cNvSpPr>
          <p:nvPr>
            <p:ph type="body" sz="quarter" idx="12"/>
          </p:nvPr>
        </p:nvSpPr>
        <p:spPr/>
        <p:txBody>
          <a:bodyPr/>
          <a:lstStyle/>
          <a:p>
            <a:endParaRPr lang="nb-NO" dirty="0"/>
          </a:p>
        </p:txBody>
      </p:sp>
      <p:graphicFrame>
        <p:nvGraphicFramePr>
          <p:cNvPr id="5" name="Tabell 5">
            <a:extLst>
              <a:ext uri="{FF2B5EF4-FFF2-40B4-BE49-F238E27FC236}">
                <a16:creationId xmlns:a16="http://schemas.microsoft.com/office/drawing/2014/main" id="{82C60FCC-E4A4-40E7-8CFA-9BBDFA6437F9}"/>
              </a:ext>
            </a:extLst>
          </p:cNvPr>
          <p:cNvGraphicFramePr>
            <a:graphicFrameLocks noGrp="1"/>
          </p:cNvGraphicFramePr>
          <p:nvPr/>
        </p:nvGraphicFramePr>
        <p:xfrm>
          <a:off x="1438779" y="2176661"/>
          <a:ext cx="8528183" cy="1198812"/>
        </p:xfrm>
        <a:graphic>
          <a:graphicData uri="http://schemas.openxmlformats.org/drawingml/2006/table">
            <a:tbl>
              <a:tblPr firstRow="1" bandRow="1">
                <a:tableStyleId>{5C22544A-7EE6-4342-B048-85BDC9FD1C3A}</a:tableStyleId>
              </a:tblPr>
              <a:tblGrid>
                <a:gridCol w="1724667">
                  <a:extLst>
                    <a:ext uri="{9D8B030D-6E8A-4147-A177-3AD203B41FA5}">
                      <a16:colId xmlns:a16="http://schemas.microsoft.com/office/drawing/2014/main" val="2396729542"/>
                    </a:ext>
                  </a:extLst>
                </a:gridCol>
                <a:gridCol w="1118060">
                  <a:extLst>
                    <a:ext uri="{9D8B030D-6E8A-4147-A177-3AD203B41FA5}">
                      <a16:colId xmlns:a16="http://schemas.microsoft.com/office/drawing/2014/main" val="2314985397"/>
                    </a:ext>
                  </a:extLst>
                </a:gridCol>
                <a:gridCol w="1421364">
                  <a:extLst>
                    <a:ext uri="{9D8B030D-6E8A-4147-A177-3AD203B41FA5}">
                      <a16:colId xmlns:a16="http://schemas.microsoft.com/office/drawing/2014/main" val="378659231"/>
                    </a:ext>
                  </a:extLst>
                </a:gridCol>
                <a:gridCol w="1421364">
                  <a:extLst>
                    <a:ext uri="{9D8B030D-6E8A-4147-A177-3AD203B41FA5}">
                      <a16:colId xmlns:a16="http://schemas.microsoft.com/office/drawing/2014/main" val="2417888033"/>
                    </a:ext>
                  </a:extLst>
                </a:gridCol>
                <a:gridCol w="1421364">
                  <a:extLst>
                    <a:ext uri="{9D8B030D-6E8A-4147-A177-3AD203B41FA5}">
                      <a16:colId xmlns:a16="http://schemas.microsoft.com/office/drawing/2014/main" val="2006558725"/>
                    </a:ext>
                  </a:extLst>
                </a:gridCol>
                <a:gridCol w="1421364">
                  <a:extLst>
                    <a:ext uri="{9D8B030D-6E8A-4147-A177-3AD203B41FA5}">
                      <a16:colId xmlns:a16="http://schemas.microsoft.com/office/drawing/2014/main" val="4014962784"/>
                    </a:ext>
                  </a:extLst>
                </a:gridCol>
              </a:tblGrid>
              <a:tr h="399604">
                <a:tc>
                  <a:txBody>
                    <a:bodyPr/>
                    <a:lstStyle/>
                    <a:p>
                      <a:endParaRPr lang="nb-NO"/>
                    </a:p>
                  </a:txBody>
                  <a:tcPr/>
                </a:tc>
                <a:tc>
                  <a:txBody>
                    <a:bodyPr/>
                    <a:lstStyle/>
                    <a:p>
                      <a:r>
                        <a:rPr lang="nb-NO" dirty="0"/>
                        <a:t>2018</a:t>
                      </a:r>
                    </a:p>
                  </a:txBody>
                  <a:tcPr/>
                </a:tc>
                <a:tc>
                  <a:txBody>
                    <a:bodyPr/>
                    <a:lstStyle/>
                    <a:p>
                      <a:r>
                        <a:rPr lang="nb-NO" dirty="0"/>
                        <a:t>2019</a:t>
                      </a:r>
                    </a:p>
                  </a:txBody>
                  <a:tcPr/>
                </a:tc>
                <a:tc>
                  <a:txBody>
                    <a:bodyPr/>
                    <a:lstStyle/>
                    <a:p>
                      <a:r>
                        <a:rPr lang="nb-NO" dirty="0"/>
                        <a:t>2020</a:t>
                      </a:r>
                    </a:p>
                  </a:txBody>
                  <a:tcPr/>
                </a:tc>
                <a:tc>
                  <a:txBody>
                    <a:bodyPr/>
                    <a:lstStyle/>
                    <a:p>
                      <a:r>
                        <a:rPr lang="nb-NO" dirty="0"/>
                        <a:t>2021</a:t>
                      </a:r>
                    </a:p>
                  </a:txBody>
                  <a:tcPr/>
                </a:tc>
                <a:tc>
                  <a:txBody>
                    <a:bodyPr/>
                    <a:lstStyle/>
                    <a:p>
                      <a:r>
                        <a:rPr lang="nb-NO" dirty="0"/>
                        <a:t>2022</a:t>
                      </a:r>
                    </a:p>
                  </a:txBody>
                  <a:tcPr/>
                </a:tc>
                <a:extLst>
                  <a:ext uri="{0D108BD9-81ED-4DB2-BD59-A6C34878D82A}">
                    <a16:rowId xmlns:a16="http://schemas.microsoft.com/office/drawing/2014/main" val="2909102917"/>
                  </a:ext>
                </a:extLst>
              </a:tr>
              <a:tr h="399604">
                <a:tc>
                  <a:txBody>
                    <a:bodyPr/>
                    <a:lstStyle/>
                    <a:p>
                      <a:r>
                        <a:rPr lang="nb-NO" dirty="0"/>
                        <a:t>Skjønnsmidler</a:t>
                      </a:r>
                    </a:p>
                  </a:txBody>
                  <a:tcPr/>
                </a:tc>
                <a:tc>
                  <a:txBody>
                    <a:bodyPr/>
                    <a:lstStyle/>
                    <a:p>
                      <a:r>
                        <a:rPr lang="nb-NO" dirty="0"/>
                        <a:t>150 000</a:t>
                      </a:r>
                    </a:p>
                  </a:txBody>
                  <a:tcPr/>
                </a:tc>
                <a:tc>
                  <a:txBody>
                    <a:bodyPr/>
                    <a:lstStyle/>
                    <a:p>
                      <a:r>
                        <a:rPr lang="nb-NO" dirty="0"/>
                        <a:t>150 000</a:t>
                      </a:r>
                    </a:p>
                  </a:txBody>
                  <a:tcPr/>
                </a:tc>
                <a:tc>
                  <a:txBody>
                    <a:bodyPr/>
                    <a:lstStyle/>
                    <a:p>
                      <a:r>
                        <a:rPr lang="nb-NO" dirty="0"/>
                        <a:t>150 000</a:t>
                      </a:r>
                    </a:p>
                  </a:txBody>
                  <a:tcPr/>
                </a:tc>
                <a:tc>
                  <a:txBody>
                    <a:bodyPr/>
                    <a:lstStyle/>
                    <a:p>
                      <a:r>
                        <a:rPr lang="nb-NO" dirty="0"/>
                        <a:t>150 000</a:t>
                      </a:r>
                    </a:p>
                  </a:txBody>
                  <a:tcPr/>
                </a:tc>
                <a:tc>
                  <a:txBody>
                    <a:bodyPr/>
                    <a:lstStyle/>
                    <a:p>
                      <a:r>
                        <a:rPr lang="nb-NO" dirty="0"/>
                        <a:t>150 000 </a:t>
                      </a:r>
                    </a:p>
                  </a:txBody>
                  <a:tcPr/>
                </a:tc>
                <a:extLst>
                  <a:ext uri="{0D108BD9-81ED-4DB2-BD59-A6C34878D82A}">
                    <a16:rowId xmlns:a16="http://schemas.microsoft.com/office/drawing/2014/main" val="3084396630"/>
                  </a:ext>
                </a:extLst>
              </a:tr>
              <a:tr h="399604">
                <a:tc>
                  <a:txBody>
                    <a:bodyPr/>
                    <a:lstStyle/>
                    <a:p>
                      <a:r>
                        <a:rPr lang="nb-NO" dirty="0"/>
                        <a:t>Rekom-midler</a:t>
                      </a:r>
                    </a:p>
                  </a:txBody>
                  <a:tcPr/>
                </a:tc>
                <a:tc>
                  <a:txBody>
                    <a:bodyPr/>
                    <a:lstStyle/>
                    <a:p>
                      <a:endParaRPr lang="nb-NO" dirty="0"/>
                    </a:p>
                  </a:txBody>
                  <a:tcPr/>
                </a:tc>
                <a:tc>
                  <a:txBody>
                    <a:bodyPr/>
                    <a:lstStyle/>
                    <a:p>
                      <a:endParaRPr lang="nb-NO" dirty="0"/>
                    </a:p>
                  </a:txBody>
                  <a:tcPr/>
                </a:tc>
                <a:tc>
                  <a:txBody>
                    <a:bodyPr/>
                    <a:lstStyle/>
                    <a:p>
                      <a:r>
                        <a:rPr lang="nb-NO" dirty="0"/>
                        <a:t>100 000</a:t>
                      </a:r>
                    </a:p>
                  </a:txBody>
                  <a:tcPr/>
                </a:tc>
                <a:tc>
                  <a:txBody>
                    <a:bodyPr/>
                    <a:lstStyle/>
                    <a:p>
                      <a:r>
                        <a:rPr lang="nb-NO" dirty="0"/>
                        <a:t>100 000</a:t>
                      </a:r>
                    </a:p>
                  </a:txBody>
                  <a:tcPr/>
                </a:tc>
                <a:tc>
                  <a:txBody>
                    <a:bodyPr/>
                    <a:lstStyle/>
                    <a:p>
                      <a:r>
                        <a:rPr lang="nb-NO" dirty="0"/>
                        <a:t>100 000</a:t>
                      </a:r>
                    </a:p>
                  </a:txBody>
                  <a:tcPr/>
                </a:tc>
                <a:extLst>
                  <a:ext uri="{0D108BD9-81ED-4DB2-BD59-A6C34878D82A}">
                    <a16:rowId xmlns:a16="http://schemas.microsoft.com/office/drawing/2014/main" val="3991134315"/>
                  </a:ext>
                </a:extLst>
              </a:tr>
            </a:tbl>
          </a:graphicData>
        </a:graphic>
      </p:graphicFrame>
      <p:pic>
        <p:nvPicPr>
          <p:cNvPr id="7" name="Picture 2" descr="THE ROLE AND USES OF MONEY: LIVE WITHOUT MONEY?? — Steemit">
            <a:extLst>
              <a:ext uri="{FF2B5EF4-FFF2-40B4-BE49-F238E27FC236}">
                <a16:creationId xmlns:a16="http://schemas.microsoft.com/office/drawing/2014/main" id="{5598484D-5F9B-4F06-898D-418780E9B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3416" y="4206774"/>
            <a:ext cx="1987783" cy="1778101"/>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descr="Et bilde som inneholder leke, dukke, utklipp&#10;&#10;Automatisk generert beskrivelse">
            <a:extLst>
              <a:ext uri="{FF2B5EF4-FFF2-40B4-BE49-F238E27FC236}">
                <a16:creationId xmlns:a16="http://schemas.microsoft.com/office/drawing/2014/main" id="{50DFB5D7-98EF-4E5E-BADF-CBA64E92B5F4}"/>
              </a:ext>
            </a:extLst>
          </p:cNvPr>
          <p:cNvPicPr>
            <a:picLocks noChangeAspect="1"/>
          </p:cNvPicPr>
          <p:nvPr/>
        </p:nvPicPr>
        <p:blipFill rotWithShape="1">
          <a:blip r:embed="rId4">
            <a:extLst>
              <a:ext uri="{28A0092B-C50C-407E-A947-70E740481C1C}">
                <a14:useLocalDpi xmlns:a14="http://schemas.microsoft.com/office/drawing/2010/main" val="0"/>
              </a:ext>
            </a:extLst>
          </a:blip>
          <a:srcRect t="10687" b="13119"/>
          <a:stretch/>
        </p:blipFill>
        <p:spPr>
          <a:xfrm>
            <a:off x="4641353" y="3825853"/>
            <a:ext cx="3609975" cy="2750581"/>
          </a:xfrm>
          <a:prstGeom prst="rect">
            <a:avLst/>
          </a:prstGeom>
        </p:spPr>
      </p:pic>
      <p:pic>
        <p:nvPicPr>
          <p:cNvPr id="9" name="Bilde 8" descr="Et bilde som inneholder utklipp, vektorgrafikk&#10;&#10;Automatisk generert beskrivelse">
            <a:extLst>
              <a:ext uri="{FF2B5EF4-FFF2-40B4-BE49-F238E27FC236}">
                <a16:creationId xmlns:a16="http://schemas.microsoft.com/office/drawing/2014/main" id="{38F8CAFB-A642-4DA5-84BD-FF714516EA90}"/>
              </a:ext>
            </a:extLst>
          </p:cNvPr>
          <p:cNvPicPr>
            <a:picLocks noChangeAspect="1"/>
          </p:cNvPicPr>
          <p:nvPr/>
        </p:nvPicPr>
        <p:blipFill rotWithShape="1">
          <a:blip r:embed="rId5">
            <a:extLst>
              <a:ext uri="{28A0092B-C50C-407E-A947-70E740481C1C}">
                <a14:useLocalDpi xmlns:a14="http://schemas.microsoft.com/office/drawing/2010/main" val="0"/>
              </a:ext>
            </a:extLst>
          </a:blip>
          <a:srcRect t="12692" b="13081"/>
          <a:stretch/>
        </p:blipFill>
        <p:spPr>
          <a:xfrm>
            <a:off x="234124" y="3914714"/>
            <a:ext cx="3294362" cy="2445311"/>
          </a:xfrm>
          <a:prstGeom prst="rect">
            <a:avLst/>
          </a:prstGeom>
        </p:spPr>
      </p:pic>
    </p:spTree>
    <p:extLst>
      <p:ext uri="{BB962C8B-B14F-4D97-AF65-F5344CB8AC3E}">
        <p14:creationId xmlns:p14="http://schemas.microsoft.com/office/powerpoint/2010/main" val="152980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B5F126-7FDD-E4D2-40D2-9C2AE091AD25}"/>
              </a:ext>
            </a:extLst>
          </p:cNvPr>
          <p:cNvSpPr>
            <a:spLocks noGrp="1"/>
          </p:cNvSpPr>
          <p:nvPr>
            <p:ph type="title"/>
          </p:nvPr>
        </p:nvSpPr>
        <p:spPr/>
        <p:txBody>
          <a:bodyPr/>
          <a:lstStyle/>
          <a:p>
            <a:r>
              <a:rPr lang="nb-NO" dirty="0"/>
              <a:t>Beregning </a:t>
            </a:r>
          </a:p>
        </p:txBody>
      </p:sp>
      <p:sp>
        <p:nvSpPr>
          <p:cNvPr id="3" name="Plassholder for tekst 2">
            <a:extLst>
              <a:ext uri="{FF2B5EF4-FFF2-40B4-BE49-F238E27FC236}">
                <a16:creationId xmlns:a16="http://schemas.microsoft.com/office/drawing/2014/main" id="{18B0F4DF-F790-8B15-864A-C06EFFA43117}"/>
              </a:ext>
            </a:extLst>
          </p:cNvPr>
          <p:cNvSpPr>
            <a:spLocks noGrp="1"/>
          </p:cNvSpPr>
          <p:nvPr>
            <p:ph type="body" sz="quarter" idx="11"/>
          </p:nvPr>
        </p:nvSpPr>
        <p:spPr/>
        <p:txBody>
          <a:bodyPr/>
          <a:lstStyle/>
          <a:p>
            <a:endParaRPr lang="nb-NO" dirty="0"/>
          </a:p>
        </p:txBody>
      </p:sp>
      <p:graphicFrame>
        <p:nvGraphicFramePr>
          <p:cNvPr id="4" name="Tabell 3">
            <a:extLst>
              <a:ext uri="{FF2B5EF4-FFF2-40B4-BE49-F238E27FC236}">
                <a16:creationId xmlns:a16="http://schemas.microsoft.com/office/drawing/2014/main" id="{080CE258-CD98-2AA0-BB96-623CF661A5CF}"/>
              </a:ext>
            </a:extLst>
          </p:cNvPr>
          <p:cNvGraphicFramePr>
            <a:graphicFrameLocks noGrp="1"/>
          </p:cNvGraphicFramePr>
          <p:nvPr>
            <p:extLst>
              <p:ext uri="{D42A27DB-BD31-4B8C-83A1-F6EECF244321}">
                <p14:modId xmlns:p14="http://schemas.microsoft.com/office/powerpoint/2010/main" val="839193350"/>
              </p:ext>
            </p:extLst>
          </p:nvPr>
        </p:nvGraphicFramePr>
        <p:xfrm>
          <a:off x="1055687" y="2164989"/>
          <a:ext cx="10078772" cy="4144257"/>
        </p:xfrm>
        <a:graphic>
          <a:graphicData uri="http://schemas.openxmlformats.org/drawingml/2006/table">
            <a:tbl>
              <a:tblPr/>
              <a:tblGrid>
                <a:gridCol w="7009095">
                  <a:extLst>
                    <a:ext uri="{9D8B030D-6E8A-4147-A177-3AD203B41FA5}">
                      <a16:colId xmlns:a16="http://schemas.microsoft.com/office/drawing/2014/main" val="4243036369"/>
                    </a:ext>
                  </a:extLst>
                </a:gridCol>
                <a:gridCol w="3069677">
                  <a:extLst>
                    <a:ext uri="{9D8B030D-6E8A-4147-A177-3AD203B41FA5}">
                      <a16:colId xmlns:a16="http://schemas.microsoft.com/office/drawing/2014/main" val="21788710"/>
                    </a:ext>
                  </a:extLst>
                </a:gridCol>
              </a:tblGrid>
              <a:tr h="318789">
                <a:tc>
                  <a:txBody>
                    <a:bodyPr/>
                    <a:lstStyle/>
                    <a:p>
                      <a:pPr algn="l" fontAlgn="b"/>
                      <a:r>
                        <a:rPr lang="nb-NO" sz="1800" b="1" i="0" u="none" strike="noStrike" dirty="0">
                          <a:solidFill>
                            <a:srgbClr val="000000"/>
                          </a:solidFill>
                          <a:effectLst/>
                          <a:latin typeface="Calibri" panose="020F0502020204030204" pitchFamily="34" charset="0"/>
                        </a:rPr>
                        <a:t>Ramme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23 018 000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364487"/>
                  </a:ext>
                </a:extLst>
              </a:tr>
              <a:tr h="318789">
                <a:tc>
                  <a:txBody>
                    <a:bodyPr/>
                    <a:lstStyle/>
                    <a:p>
                      <a:pPr algn="l" fontAlgn="b"/>
                      <a:r>
                        <a:rPr lang="nb-NO" sz="1800" b="1" i="0" u="none" strike="noStrike" dirty="0">
                          <a:solidFill>
                            <a:srgbClr val="000000"/>
                          </a:solidFill>
                          <a:effectLst/>
                          <a:latin typeface="Calibri" panose="020F0502020204030204" pitchFamily="34" charset="0"/>
                        </a:rPr>
                        <a:t> Individuelle tiltak (30%)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254967"/>
                  </a:ext>
                </a:extLst>
              </a:tr>
              <a:tr h="318789">
                <a:tc>
                  <a:txBody>
                    <a:bodyPr/>
                    <a:lstStyle/>
                    <a:p>
                      <a:pPr algn="r" fontAlgn="b"/>
                      <a:endParaRPr lang="nb-NO" sz="18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670 000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93307"/>
                  </a:ext>
                </a:extLst>
              </a:tr>
              <a:tr h="318789">
                <a:tc>
                  <a:txBody>
                    <a:bodyPr/>
                    <a:lstStyle/>
                    <a:p>
                      <a:pPr algn="l" fontAlgn="b"/>
                      <a:r>
                        <a:rPr lang="nb-NO" sz="1800" b="0" i="0" u="none" strike="noStrike" dirty="0">
                          <a:solidFill>
                            <a:srgbClr val="000000"/>
                          </a:solidFill>
                          <a:effectLst/>
                          <a:latin typeface="Calibri" panose="020F0502020204030204" pitchFamily="34" charset="0"/>
                        </a:rPr>
                        <a:t>ABLU - 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1 200 000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740664"/>
                  </a:ext>
                </a:extLst>
              </a:tr>
              <a:tr h="318789">
                <a:tc>
                  <a:txBody>
                    <a:bodyPr/>
                    <a:lstStyle/>
                    <a:p>
                      <a:pPr algn="l" fontAlgn="b"/>
                      <a:r>
                        <a:rPr lang="nb-NO" sz="1800" b="1" i="0" u="none" strike="noStrike" dirty="0">
                          <a:solidFill>
                            <a:srgbClr val="000000"/>
                          </a:solidFill>
                          <a:effectLst/>
                          <a:latin typeface="Calibri" panose="020F0502020204030204" pitchFamily="34" charset="0"/>
                        </a:rPr>
                        <a:t>Fellestiltak til fratrekk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881672"/>
                  </a:ext>
                </a:extLst>
              </a:tr>
              <a:tr h="318789">
                <a:tc>
                  <a:txBody>
                    <a:bodyPr/>
                    <a:lstStyle/>
                    <a:p>
                      <a:pPr algn="l" fontAlgn="b"/>
                      <a:r>
                        <a:rPr lang="nb-NO" sz="1800" b="0" i="0" u="none" strike="noStrike" dirty="0">
                          <a:solidFill>
                            <a:srgbClr val="000000"/>
                          </a:solidFill>
                          <a:effectLst/>
                          <a:latin typeface="Calibri" panose="020F0502020204030204" pitchFamily="34" charset="0"/>
                        </a:rPr>
                        <a:t>Møter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200 000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36231"/>
                  </a:ext>
                </a:extLst>
              </a:tr>
              <a:tr h="318789">
                <a:tc>
                  <a:txBody>
                    <a:bodyPr/>
                    <a:lstStyle/>
                    <a:p>
                      <a:pPr algn="l" fontAlgn="b"/>
                      <a:r>
                        <a:rPr lang="nb-NO" sz="1800" b="0" i="0" u="none" strike="noStrike" dirty="0">
                          <a:solidFill>
                            <a:srgbClr val="000000"/>
                          </a:solidFill>
                          <a:effectLst/>
                          <a:latin typeface="Calibri" panose="020F0502020204030204" pitchFamily="34" charset="0"/>
                        </a:rPr>
                        <a:t>Frikjøp eiere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500 000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694557"/>
                  </a:ext>
                </a:extLst>
              </a:tr>
              <a:tr h="318789">
                <a:tc>
                  <a:txBody>
                    <a:bodyPr/>
                    <a:lstStyle/>
                    <a:p>
                      <a:pPr algn="l" fontAlgn="b"/>
                      <a:r>
                        <a:rPr lang="nb-NO" sz="1800" b="0" i="0" u="none" strike="noStrike" dirty="0">
                          <a:solidFill>
                            <a:srgbClr val="000000"/>
                          </a:solidFill>
                          <a:effectLst/>
                          <a:latin typeface="Calibri" panose="020F0502020204030204" pitchFamily="34" charset="0"/>
                        </a:rPr>
                        <a:t>Prosjekt kompetansenettverk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2 700 000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632678"/>
                  </a:ext>
                </a:extLst>
              </a:tr>
              <a:tr h="318789">
                <a:tc>
                  <a:txBody>
                    <a:bodyPr/>
                    <a:lstStyle/>
                    <a:p>
                      <a:pPr algn="l" fontAlgn="b"/>
                      <a:r>
                        <a:rPr lang="nb-NO" sz="1800" b="0" i="0" u="none" strike="noStrike" dirty="0">
                          <a:solidFill>
                            <a:srgbClr val="000000"/>
                          </a:solidFill>
                          <a:effectLst/>
                          <a:latin typeface="Calibri" panose="020F0502020204030204" pitchFamily="34" charset="0"/>
                        </a:rPr>
                        <a:t>MIB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150 000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580338"/>
                  </a:ext>
                </a:extLst>
              </a:tr>
              <a:tr h="318789">
                <a:tc>
                  <a:txBody>
                    <a:bodyPr/>
                    <a:lstStyle/>
                    <a:p>
                      <a:pPr algn="l" fontAlgn="b"/>
                      <a:r>
                        <a:rPr lang="nb-NO" sz="1800" b="1" i="0" u="none" strike="noStrike" dirty="0">
                          <a:solidFill>
                            <a:srgbClr val="000000"/>
                          </a:solidFill>
                          <a:effectLst/>
                          <a:latin typeface="Calibri" panose="020F0502020204030204" pitchFamily="34" charset="0"/>
                        </a:rPr>
                        <a:t> Samisk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dirty="0">
                          <a:solidFill>
                            <a:srgbClr val="000000"/>
                          </a:solidFill>
                          <a:effectLst/>
                          <a:latin typeface="Calibri" panose="020F0502020204030204" pitchFamily="34" charset="0"/>
                        </a:rPr>
                        <a:t> 500 000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34375"/>
                  </a:ext>
                </a:extLst>
              </a:tr>
              <a:tr h="318789">
                <a:tc>
                  <a:txBody>
                    <a:bodyPr/>
                    <a:lstStyle/>
                    <a:p>
                      <a:pPr algn="l" fontAlgn="b"/>
                      <a:r>
                        <a:rPr lang="nb-NO" sz="1800" b="1" i="0" u="none" strike="noStrike" dirty="0">
                          <a:solidFill>
                            <a:srgbClr val="000000"/>
                          </a:solidFill>
                          <a:effectLst/>
                          <a:latin typeface="Calibri" panose="020F0502020204030204" pitchFamily="34" charset="0"/>
                        </a:rPr>
                        <a:t>REST KOLLEKTIVE TILTAK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17 098 000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223318"/>
                  </a:ext>
                </a:extLst>
              </a:tr>
              <a:tr h="318789">
                <a:tc>
                  <a:txBody>
                    <a:bodyPr/>
                    <a:lstStyle/>
                    <a:p>
                      <a:pPr algn="l" fontAlgn="b"/>
                      <a:r>
                        <a:rPr lang="nb-NO" sz="1800" b="1" i="0" u="none" strike="noStrike" dirty="0">
                          <a:solidFill>
                            <a:srgbClr val="000000"/>
                          </a:solidFill>
                          <a:effectLst/>
                          <a:latin typeface="Calibri" panose="020F0502020204030204" pitchFamily="34" charset="0"/>
                        </a:rPr>
                        <a:t>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1 759 800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297860"/>
                  </a:ext>
                </a:extLst>
              </a:tr>
              <a:tr h="318789">
                <a:tc>
                  <a:txBody>
                    <a:bodyPr/>
                    <a:lstStyle/>
                    <a:p>
                      <a:pPr algn="l" fontAlgn="b"/>
                      <a:r>
                        <a:rPr lang="nb-NO" sz="1800" b="1" i="0" u="none" strike="noStrike">
                          <a:solidFill>
                            <a:srgbClr val="000000"/>
                          </a:solidFill>
                          <a:effectLst/>
                          <a:latin typeface="Calibri" panose="020F0502020204030204" pitchFamily="34" charset="0"/>
                        </a:rPr>
                        <a:t>REST ÅRSVERSKBEREGNING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15 838 200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813029"/>
                  </a:ext>
                </a:extLst>
              </a:tr>
            </a:tbl>
          </a:graphicData>
        </a:graphic>
      </p:graphicFrame>
    </p:spTree>
    <p:extLst>
      <p:ext uri="{BB962C8B-B14F-4D97-AF65-F5344CB8AC3E}">
        <p14:creationId xmlns:p14="http://schemas.microsoft.com/office/powerpoint/2010/main" val="3528834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D880D031-600C-13F6-DE64-DEE52B90C2D0}"/>
              </a:ext>
            </a:extLst>
          </p:cNvPr>
          <p:cNvSpPr>
            <a:spLocks noGrp="1"/>
          </p:cNvSpPr>
          <p:nvPr>
            <p:ph type="pic" sz="quarter" idx="15"/>
          </p:nvPr>
        </p:nvSpPr>
        <p:spPr/>
      </p:sp>
      <p:sp>
        <p:nvSpPr>
          <p:cNvPr id="8" name="Plassholder for bilde 7">
            <a:extLst>
              <a:ext uri="{FF2B5EF4-FFF2-40B4-BE49-F238E27FC236}">
                <a16:creationId xmlns:a16="http://schemas.microsoft.com/office/drawing/2014/main" id="{8C6DDFA5-DDFF-D6CC-70C6-DCDE909A54B8}"/>
              </a:ext>
            </a:extLst>
          </p:cNvPr>
          <p:cNvSpPr>
            <a:spLocks noGrp="1"/>
          </p:cNvSpPr>
          <p:nvPr>
            <p:ph type="pic" sz="quarter" idx="16"/>
          </p:nvPr>
        </p:nvSpPr>
        <p:spPr/>
      </p:sp>
      <p:sp>
        <p:nvSpPr>
          <p:cNvPr id="9" name="Plassholder for tekst 8">
            <a:extLst>
              <a:ext uri="{FF2B5EF4-FFF2-40B4-BE49-F238E27FC236}">
                <a16:creationId xmlns:a16="http://schemas.microsoft.com/office/drawing/2014/main" id="{663BB717-B8DB-F169-42C0-FC77A3234F1D}"/>
              </a:ext>
            </a:extLst>
          </p:cNvPr>
          <p:cNvSpPr>
            <a:spLocks noGrp="1"/>
          </p:cNvSpPr>
          <p:nvPr>
            <p:ph type="body" sz="quarter" idx="24"/>
          </p:nvPr>
        </p:nvSpPr>
        <p:spPr/>
        <p:txBody>
          <a:bodyPr/>
          <a:lstStyle/>
          <a:p>
            <a:endParaRPr lang="nb-NO"/>
          </a:p>
        </p:txBody>
      </p:sp>
      <p:sp>
        <p:nvSpPr>
          <p:cNvPr id="2" name="Tittel 1">
            <a:extLst>
              <a:ext uri="{FF2B5EF4-FFF2-40B4-BE49-F238E27FC236}">
                <a16:creationId xmlns:a16="http://schemas.microsoft.com/office/drawing/2014/main" id="{F2E0FAA4-40C8-CDA0-A720-6F54DDE65F53}"/>
              </a:ext>
            </a:extLst>
          </p:cNvPr>
          <p:cNvSpPr>
            <a:spLocks noGrp="1"/>
          </p:cNvSpPr>
          <p:nvPr>
            <p:ph type="title" idx="4294967295"/>
          </p:nvPr>
        </p:nvSpPr>
        <p:spPr>
          <a:xfrm>
            <a:off x="0" y="873125"/>
            <a:ext cx="10080625" cy="1077913"/>
          </a:xfrm>
          <a:prstGeom prst="rect">
            <a:avLst/>
          </a:prstGeom>
        </p:spPr>
        <p:txBody>
          <a:bodyPr/>
          <a:lstStyle/>
          <a:p>
            <a:r>
              <a:rPr lang="nb-NO" dirty="0"/>
              <a:t>Rammer 2023                          Rammer 2022</a:t>
            </a:r>
          </a:p>
        </p:txBody>
      </p:sp>
      <p:graphicFrame>
        <p:nvGraphicFramePr>
          <p:cNvPr id="5" name="Tabell 4">
            <a:extLst>
              <a:ext uri="{FF2B5EF4-FFF2-40B4-BE49-F238E27FC236}">
                <a16:creationId xmlns:a16="http://schemas.microsoft.com/office/drawing/2014/main" id="{F857D751-4402-FEA4-F046-C3D6051C55D5}"/>
              </a:ext>
            </a:extLst>
          </p:cNvPr>
          <p:cNvGraphicFramePr>
            <a:graphicFrameLocks noGrp="1"/>
          </p:cNvGraphicFramePr>
          <p:nvPr>
            <p:extLst>
              <p:ext uri="{D42A27DB-BD31-4B8C-83A1-F6EECF244321}">
                <p14:modId xmlns:p14="http://schemas.microsoft.com/office/powerpoint/2010/main" val="2895934027"/>
              </p:ext>
            </p:extLst>
          </p:nvPr>
        </p:nvGraphicFramePr>
        <p:xfrm>
          <a:off x="219075" y="1951038"/>
          <a:ext cx="5724525" cy="4162915"/>
        </p:xfrm>
        <a:graphic>
          <a:graphicData uri="http://schemas.openxmlformats.org/drawingml/2006/table">
            <a:tbl>
              <a:tblPr/>
              <a:tblGrid>
                <a:gridCol w="1740076">
                  <a:extLst>
                    <a:ext uri="{9D8B030D-6E8A-4147-A177-3AD203B41FA5}">
                      <a16:colId xmlns:a16="http://schemas.microsoft.com/office/drawing/2014/main" val="3233048762"/>
                    </a:ext>
                  </a:extLst>
                </a:gridCol>
                <a:gridCol w="355424">
                  <a:extLst>
                    <a:ext uri="{9D8B030D-6E8A-4147-A177-3AD203B41FA5}">
                      <a16:colId xmlns:a16="http://schemas.microsoft.com/office/drawing/2014/main" val="335862301"/>
                    </a:ext>
                  </a:extLst>
                </a:gridCol>
                <a:gridCol w="810671">
                  <a:extLst>
                    <a:ext uri="{9D8B030D-6E8A-4147-A177-3AD203B41FA5}">
                      <a16:colId xmlns:a16="http://schemas.microsoft.com/office/drawing/2014/main" val="3945756057"/>
                    </a:ext>
                  </a:extLst>
                </a:gridCol>
                <a:gridCol w="701303">
                  <a:extLst>
                    <a:ext uri="{9D8B030D-6E8A-4147-A177-3AD203B41FA5}">
                      <a16:colId xmlns:a16="http://schemas.microsoft.com/office/drawing/2014/main" val="1266489544"/>
                    </a:ext>
                  </a:extLst>
                </a:gridCol>
                <a:gridCol w="599166">
                  <a:extLst>
                    <a:ext uri="{9D8B030D-6E8A-4147-A177-3AD203B41FA5}">
                      <a16:colId xmlns:a16="http://schemas.microsoft.com/office/drawing/2014/main" val="2516620223"/>
                    </a:ext>
                  </a:extLst>
                </a:gridCol>
                <a:gridCol w="768928">
                  <a:extLst>
                    <a:ext uri="{9D8B030D-6E8A-4147-A177-3AD203B41FA5}">
                      <a16:colId xmlns:a16="http://schemas.microsoft.com/office/drawing/2014/main" val="3877882460"/>
                    </a:ext>
                  </a:extLst>
                </a:gridCol>
                <a:gridCol w="748957">
                  <a:extLst>
                    <a:ext uri="{9D8B030D-6E8A-4147-A177-3AD203B41FA5}">
                      <a16:colId xmlns:a16="http://schemas.microsoft.com/office/drawing/2014/main" val="2375777859"/>
                    </a:ext>
                  </a:extLst>
                </a:gridCol>
              </a:tblGrid>
              <a:tr h="572165">
                <a:tc>
                  <a:txBody>
                    <a:bodyPr/>
                    <a:lstStyle/>
                    <a:p>
                      <a:pPr algn="l" fontAlgn="b"/>
                      <a:r>
                        <a:rPr lang="nb-NO" sz="11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a:solidFill>
                            <a:srgbClr val="000000"/>
                          </a:solidFill>
                          <a:effectLst/>
                          <a:latin typeface="Calibri" panose="020F0502020204030204" pitchFamily="34" charset="0"/>
                        </a:rPr>
                        <a:t>Årsverk 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dirty="0">
                          <a:solidFill>
                            <a:srgbClr val="000000"/>
                          </a:solidFill>
                          <a:effectLst/>
                          <a:latin typeface="Calibri" panose="020F050202020403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a:solidFill>
                            <a:srgbClr val="000000"/>
                          </a:solidFill>
                          <a:effectLst/>
                          <a:latin typeface="Calibri" panose="020F0502020204030204" pitchFamily="34" charset="0"/>
                        </a:rPr>
                        <a:t>Sum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a:solidFill>
                            <a:srgbClr val="000000"/>
                          </a:solidFill>
                          <a:effectLst/>
                          <a:latin typeface="Calibri" panose="020F0502020204030204" pitchFamily="34" charset="0"/>
                        </a:rPr>
                        <a:t>TOTAL pro rata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432788"/>
                  </a:ext>
                </a:extLst>
              </a:tr>
              <a:tr h="308416">
                <a:tc>
                  <a:txBody>
                    <a:bodyPr/>
                    <a:lstStyle/>
                    <a:p>
                      <a:pPr algn="l" fontAlgn="b"/>
                      <a:r>
                        <a:rPr lang="nb-NO" sz="1100" b="0" i="0" u="none" strike="noStrike">
                          <a:solidFill>
                            <a:srgbClr val="000000"/>
                          </a:solidFill>
                          <a:effectLst/>
                          <a:latin typeface="Calibri" panose="020F0502020204030204" pitchFamily="34" charset="0"/>
                        </a:rPr>
                        <a:t>Indre Namdal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231 553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74,5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dirty="0">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190 058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421 611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300848"/>
                  </a:ext>
                </a:extLst>
              </a:tr>
              <a:tr h="308416">
                <a:tc>
                  <a:txBody>
                    <a:bodyPr/>
                    <a:lstStyle/>
                    <a:p>
                      <a:pPr algn="l" fontAlgn="b"/>
                      <a:r>
                        <a:rPr lang="nb-NO" sz="1100" b="0" i="0" u="none" strike="noStrike">
                          <a:solidFill>
                            <a:srgbClr val="000000"/>
                          </a:solidFill>
                          <a:effectLst/>
                          <a:latin typeface="Calibri" panose="020F0502020204030204" pitchFamily="34" charset="0"/>
                        </a:rPr>
                        <a:t>Ytre Namdal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92 621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153,8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395 955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488 576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167307"/>
                  </a:ext>
                </a:extLst>
              </a:tr>
              <a:tr h="308416">
                <a:tc>
                  <a:txBody>
                    <a:bodyPr/>
                    <a:lstStyle/>
                    <a:p>
                      <a:pPr algn="l" fontAlgn="b"/>
                      <a:r>
                        <a:rPr lang="nb-NO" sz="1100" b="0" i="0" u="none" strike="noStrike">
                          <a:solidFill>
                            <a:srgbClr val="000000"/>
                          </a:solidFill>
                          <a:effectLst/>
                          <a:latin typeface="Calibri" panose="020F0502020204030204" pitchFamily="34" charset="0"/>
                        </a:rPr>
                        <a:t>Midtre Namdal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138 932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255,1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649 366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788 298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274343"/>
                  </a:ext>
                </a:extLst>
              </a:tr>
              <a:tr h="308416">
                <a:tc>
                  <a:txBody>
                    <a:bodyPr/>
                    <a:lstStyle/>
                    <a:p>
                      <a:pPr algn="l" fontAlgn="b"/>
                      <a:r>
                        <a:rPr lang="nb-NO" sz="1100" b="0" i="0" u="none" strike="noStrike">
                          <a:solidFill>
                            <a:srgbClr val="000000"/>
                          </a:solidFill>
                          <a:effectLst/>
                          <a:latin typeface="Calibri" panose="020F0502020204030204" pitchFamily="34" charset="0"/>
                        </a:rPr>
                        <a:t>Innherred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138 932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407,8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1 045 321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1 184 253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978437"/>
                  </a:ext>
                </a:extLst>
              </a:tr>
              <a:tr h="308416">
                <a:tc>
                  <a:txBody>
                    <a:bodyPr/>
                    <a:lstStyle/>
                    <a:p>
                      <a:pPr algn="l" fontAlgn="b"/>
                      <a:r>
                        <a:rPr lang="nb-NO" sz="1100" b="0" i="0" u="none" strike="noStrike">
                          <a:solidFill>
                            <a:srgbClr val="000000"/>
                          </a:solidFill>
                          <a:effectLst/>
                          <a:latin typeface="Calibri" panose="020F0502020204030204" pitchFamily="34" charset="0"/>
                        </a:rPr>
                        <a:t>Levanger/Verdal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92 621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dirty="0">
                          <a:solidFill>
                            <a:srgbClr val="000000"/>
                          </a:solidFill>
                          <a:effectLst/>
                          <a:latin typeface="Calibri" panose="020F0502020204030204" pitchFamily="34" charset="0"/>
                        </a:rPr>
                        <a:t>458,2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1 187 865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1 280 486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616054"/>
                  </a:ext>
                </a:extLst>
              </a:tr>
              <a:tr h="308416">
                <a:tc>
                  <a:txBody>
                    <a:bodyPr/>
                    <a:lstStyle/>
                    <a:p>
                      <a:pPr algn="l" fontAlgn="b"/>
                      <a:r>
                        <a:rPr lang="nb-NO" sz="1100" b="0" i="0" u="none" strike="noStrike">
                          <a:solidFill>
                            <a:srgbClr val="000000"/>
                          </a:solidFill>
                          <a:effectLst/>
                          <a:latin typeface="Calibri" panose="020F0502020204030204" pitchFamily="34" charset="0"/>
                        </a:rPr>
                        <a:t>Fosen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185 242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312,5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807 748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992 990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70409"/>
                  </a:ext>
                </a:extLst>
              </a:tr>
              <a:tr h="308416">
                <a:tc>
                  <a:txBody>
                    <a:bodyPr/>
                    <a:lstStyle/>
                    <a:p>
                      <a:pPr algn="l" fontAlgn="b"/>
                      <a:r>
                        <a:rPr lang="nb-NO" sz="1100" b="0" i="0" u="none" strike="noStrike">
                          <a:solidFill>
                            <a:srgbClr val="000000"/>
                          </a:solidFill>
                          <a:effectLst/>
                          <a:latin typeface="Calibri" panose="020F0502020204030204" pitchFamily="34" charset="0"/>
                        </a:rPr>
                        <a:t>Værnes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231 553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433,1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1 108 674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1 340 227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792001"/>
                  </a:ext>
                </a:extLst>
              </a:tr>
              <a:tr h="308416">
                <a:tc>
                  <a:txBody>
                    <a:bodyPr/>
                    <a:lstStyle/>
                    <a:p>
                      <a:pPr algn="l" fontAlgn="b"/>
                      <a:r>
                        <a:rPr lang="nb-NO" sz="1100" b="0" i="0" u="none" strike="noStrike">
                          <a:solidFill>
                            <a:srgbClr val="000000"/>
                          </a:solidFill>
                          <a:effectLst/>
                          <a:latin typeface="Calibri" panose="020F0502020204030204" pitchFamily="34" charset="0"/>
                        </a:rPr>
                        <a:t>Trondheim/Malvik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92 621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2910,2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7 507 307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7 599 928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040177"/>
                  </a:ext>
                </a:extLst>
              </a:tr>
              <a:tr h="308416">
                <a:tc>
                  <a:txBody>
                    <a:bodyPr/>
                    <a:lstStyle/>
                    <a:p>
                      <a:pPr algn="l" fontAlgn="b"/>
                      <a:r>
                        <a:rPr lang="nb-NO" sz="1100" b="0" i="0" u="none" strike="noStrike">
                          <a:solidFill>
                            <a:srgbClr val="000000"/>
                          </a:solidFill>
                          <a:effectLst/>
                          <a:latin typeface="Calibri" panose="020F0502020204030204" pitchFamily="34" charset="0"/>
                        </a:rPr>
                        <a:t>Gauldal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277 863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dirty="0">
                          <a:solidFill>
                            <a:srgbClr val="000000"/>
                          </a:solidFill>
                          <a:effectLst/>
                          <a:latin typeface="Calibri" panose="020F0502020204030204" pitchFamily="34" charset="0"/>
                        </a:rPr>
                        <a:t>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1 409 600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1 687 463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365236"/>
                  </a:ext>
                </a:extLst>
              </a:tr>
              <a:tr h="308416">
                <a:tc>
                  <a:txBody>
                    <a:bodyPr/>
                    <a:lstStyle/>
                    <a:p>
                      <a:pPr algn="l" fontAlgn="b"/>
                      <a:r>
                        <a:rPr lang="nb-NO" sz="1100" b="0" i="0" u="none" strike="noStrike">
                          <a:solidFill>
                            <a:srgbClr val="000000"/>
                          </a:solidFill>
                          <a:effectLst/>
                          <a:latin typeface="Calibri" panose="020F0502020204030204" pitchFamily="34" charset="0"/>
                        </a:rPr>
                        <a:t>Trøndelag sørvest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277 862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593,6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1 536 306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1 814 168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86599"/>
                  </a:ext>
                </a:extLst>
              </a:tr>
              <a:tr h="506590">
                <a:tc>
                  <a:txBody>
                    <a:bodyPr/>
                    <a:lstStyle/>
                    <a:p>
                      <a:pPr algn="l" fontAlgn="b"/>
                      <a:r>
                        <a:rPr lang="nb-NO" sz="11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panose="020F0502020204030204" pitchFamily="34" charset="0"/>
                        </a:rPr>
                        <a:t>1 759 800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panose="020F0502020204030204" pitchFamily="34" charset="0"/>
                        </a:rPr>
                        <a:t>6148,8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panose="020F0502020204030204" pitchFamily="34" charset="0"/>
                        </a:rPr>
                        <a:t>15 838 200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dirty="0">
                          <a:solidFill>
                            <a:srgbClr val="000000"/>
                          </a:solidFill>
                          <a:effectLst/>
                          <a:latin typeface="Calibri" panose="020F0502020204030204" pitchFamily="34" charset="0"/>
                        </a:rPr>
                        <a:t>17 598 000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546189"/>
                  </a:ext>
                </a:extLst>
              </a:tr>
            </a:tbl>
          </a:graphicData>
        </a:graphic>
      </p:graphicFrame>
      <p:graphicFrame>
        <p:nvGraphicFramePr>
          <p:cNvPr id="6" name="Tabell 5">
            <a:extLst>
              <a:ext uri="{FF2B5EF4-FFF2-40B4-BE49-F238E27FC236}">
                <a16:creationId xmlns:a16="http://schemas.microsoft.com/office/drawing/2014/main" id="{2D149343-14BA-5DB5-9315-385FA5D69E2D}"/>
              </a:ext>
            </a:extLst>
          </p:cNvPr>
          <p:cNvGraphicFramePr>
            <a:graphicFrameLocks noGrp="1"/>
          </p:cNvGraphicFramePr>
          <p:nvPr>
            <p:extLst>
              <p:ext uri="{D42A27DB-BD31-4B8C-83A1-F6EECF244321}">
                <p14:modId xmlns:p14="http://schemas.microsoft.com/office/powerpoint/2010/main" val="57569499"/>
              </p:ext>
            </p:extLst>
          </p:nvPr>
        </p:nvGraphicFramePr>
        <p:xfrm>
          <a:off x="6248401" y="1846752"/>
          <a:ext cx="5638800" cy="4602480"/>
        </p:xfrm>
        <a:graphic>
          <a:graphicData uri="http://schemas.openxmlformats.org/drawingml/2006/table">
            <a:tbl>
              <a:tblPr/>
              <a:tblGrid>
                <a:gridCol w="1066799">
                  <a:extLst>
                    <a:ext uri="{9D8B030D-6E8A-4147-A177-3AD203B41FA5}">
                      <a16:colId xmlns:a16="http://schemas.microsoft.com/office/drawing/2014/main" val="1702845994"/>
                    </a:ext>
                  </a:extLst>
                </a:gridCol>
                <a:gridCol w="333375">
                  <a:extLst>
                    <a:ext uri="{9D8B030D-6E8A-4147-A177-3AD203B41FA5}">
                      <a16:colId xmlns:a16="http://schemas.microsoft.com/office/drawing/2014/main" val="437618234"/>
                    </a:ext>
                  </a:extLst>
                </a:gridCol>
                <a:gridCol w="958215">
                  <a:extLst>
                    <a:ext uri="{9D8B030D-6E8A-4147-A177-3AD203B41FA5}">
                      <a16:colId xmlns:a16="http://schemas.microsoft.com/office/drawing/2014/main" val="2841911657"/>
                    </a:ext>
                  </a:extLst>
                </a:gridCol>
                <a:gridCol w="594360">
                  <a:extLst>
                    <a:ext uri="{9D8B030D-6E8A-4147-A177-3AD203B41FA5}">
                      <a16:colId xmlns:a16="http://schemas.microsoft.com/office/drawing/2014/main" val="1218834688"/>
                    </a:ext>
                  </a:extLst>
                </a:gridCol>
                <a:gridCol w="765810">
                  <a:extLst>
                    <a:ext uri="{9D8B030D-6E8A-4147-A177-3AD203B41FA5}">
                      <a16:colId xmlns:a16="http://schemas.microsoft.com/office/drawing/2014/main" val="1515273431"/>
                    </a:ext>
                  </a:extLst>
                </a:gridCol>
                <a:gridCol w="811530">
                  <a:extLst>
                    <a:ext uri="{9D8B030D-6E8A-4147-A177-3AD203B41FA5}">
                      <a16:colId xmlns:a16="http://schemas.microsoft.com/office/drawing/2014/main" val="2642425392"/>
                    </a:ext>
                  </a:extLst>
                </a:gridCol>
                <a:gridCol w="1108711">
                  <a:extLst>
                    <a:ext uri="{9D8B030D-6E8A-4147-A177-3AD203B41FA5}">
                      <a16:colId xmlns:a16="http://schemas.microsoft.com/office/drawing/2014/main" val="849457938"/>
                    </a:ext>
                  </a:extLst>
                </a:gridCol>
              </a:tblGrid>
              <a:tr h="783027">
                <a:tc>
                  <a:txBody>
                    <a:bodyPr/>
                    <a:lstStyle/>
                    <a:p>
                      <a:pPr algn="l" fontAlgn="b"/>
                      <a:r>
                        <a:rPr lang="nb-NO"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a:solidFill>
                            <a:srgbClr val="000000"/>
                          </a:solidFill>
                          <a:effectLst/>
                          <a:latin typeface="Calibri" panose="020F0502020204030204" pitchFamily="34" charset="0"/>
                        </a:rPr>
                        <a:t>Antall kommuner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nb-NO" sz="1100" b="1" i="0" u="none" strike="noStrike" dirty="0">
                          <a:solidFill>
                            <a:srgbClr val="000000"/>
                          </a:solidFill>
                          <a:effectLst/>
                          <a:latin typeface="Calibri" panose="020F0502020204030204" pitchFamily="34" charset="0"/>
                        </a:rPr>
                        <a:t>Sats 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nb-NO" sz="1100" b="1" i="0" u="none" strike="noStrike" dirty="0">
                          <a:solidFill>
                            <a:srgbClr val="000000"/>
                          </a:solidFill>
                          <a:effectLst/>
                          <a:latin typeface="Calibri" panose="020F0502020204030204" pitchFamily="34" charset="0"/>
                        </a:rPr>
                        <a:t>Årsverk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nb-NO" sz="1100" b="1" i="0" u="none" strike="noStrike" dirty="0">
                          <a:solidFill>
                            <a:srgbClr val="000000"/>
                          </a:solidFill>
                          <a:effectLst/>
                          <a:latin typeface="Calibri" panose="020F0502020204030204" pitchFamily="34" charset="0"/>
                        </a:rPr>
                        <a:t>Andel % av årsverk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nb-NO" sz="1100" b="1" i="0" u="none" strike="noStrike">
                          <a:solidFill>
                            <a:srgbClr val="000000"/>
                          </a:solidFill>
                          <a:effectLst/>
                          <a:latin typeface="Calibri" panose="020F0502020204030204" pitchFamily="34" charset="0"/>
                        </a:rPr>
                        <a:t>Årsverk tildeling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nb-NO" sz="1100" b="1" i="0" u="none" strike="noStrike">
                          <a:solidFill>
                            <a:srgbClr val="000000"/>
                          </a:solidFill>
                          <a:effectLst/>
                          <a:latin typeface="Calibri" panose="020F0502020204030204" pitchFamily="34" charset="0"/>
                        </a:rPr>
                        <a:t>Sum tildeling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03673270"/>
                  </a:ext>
                </a:extLst>
              </a:tr>
              <a:tr h="316743">
                <a:tc>
                  <a:txBody>
                    <a:bodyPr/>
                    <a:lstStyle/>
                    <a:p>
                      <a:pPr algn="l" fontAlgn="b"/>
                      <a:r>
                        <a:rPr lang="nb-NO" sz="1100" b="0" i="0" u="none" strike="noStrike">
                          <a:solidFill>
                            <a:srgbClr val="000000"/>
                          </a:solidFill>
                          <a:effectLst/>
                          <a:latin typeface="Calibri" panose="020F0502020204030204" pitchFamily="34" charset="0"/>
                        </a:rPr>
                        <a:t>Midtre Namdal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91 484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228,1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391 634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483 118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404171"/>
                  </a:ext>
                </a:extLst>
              </a:tr>
              <a:tr h="316743">
                <a:tc>
                  <a:txBody>
                    <a:bodyPr/>
                    <a:lstStyle/>
                    <a:p>
                      <a:pPr algn="l" fontAlgn="b"/>
                      <a:r>
                        <a:rPr lang="nb-NO" sz="1100" b="0" i="0" u="none" strike="noStrike">
                          <a:solidFill>
                            <a:srgbClr val="000000"/>
                          </a:solidFill>
                          <a:effectLst/>
                          <a:latin typeface="Calibri" panose="020F0502020204030204" pitchFamily="34" charset="0"/>
                        </a:rPr>
                        <a:t>Indre Namdal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152 474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78,4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134 608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287 082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5129"/>
                  </a:ext>
                </a:extLst>
              </a:tr>
              <a:tr h="316743">
                <a:tc>
                  <a:txBody>
                    <a:bodyPr/>
                    <a:lstStyle/>
                    <a:p>
                      <a:pPr algn="l" fontAlgn="b"/>
                      <a:r>
                        <a:rPr lang="nb-NO" sz="1100" b="0" i="0" u="none" strike="noStrike">
                          <a:solidFill>
                            <a:srgbClr val="000000"/>
                          </a:solidFill>
                          <a:effectLst/>
                          <a:latin typeface="Calibri" panose="020F0502020204030204" pitchFamily="34" charset="0"/>
                        </a:rPr>
                        <a:t>Ytre Namdal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60 989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145,6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249 986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310 976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754615"/>
                  </a:ext>
                </a:extLst>
              </a:tr>
              <a:tr h="316743">
                <a:tc>
                  <a:txBody>
                    <a:bodyPr/>
                    <a:lstStyle/>
                    <a:p>
                      <a:pPr algn="l" fontAlgn="b"/>
                      <a:r>
                        <a:rPr lang="nb-NO" sz="1100" b="0" i="0" u="none" strike="noStrike">
                          <a:solidFill>
                            <a:srgbClr val="000000"/>
                          </a:solidFill>
                          <a:effectLst/>
                          <a:latin typeface="Calibri" panose="020F0502020204030204" pitchFamily="34" charset="0"/>
                        </a:rPr>
                        <a:t>Innherred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91 484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405,8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6,7 %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696 734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788 218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049980"/>
                  </a:ext>
                </a:extLst>
              </a:tr>
              <a:tr h="316743">
                <a:tc>
                  <a:txBody>
                    <a:bodyPr/>
                    <a:lstStyle/>
                    <a:p>
                      <a:pPr algn="l" fontAlgn="b"/>
                      <a:r>
                        <a:rPr lang="nb-NO" sz="1100" b="0" i="0" u="none" strike="noStrike">
                          <a:solidFill>
                            <a:srgbClr val="000000"/>
                          </a:solidFill>
                          <a:effectLst/>
                          <a:latin typeface="Calibri" panose="020F0502020204030204" pitchFamily="34" charset="0"/>
                        </a:rPr>
                        <a:t>LevangerVerdal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60 989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460,8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791 165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852 155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143394"/>
                  </a:ext>
                </a:extLst>
              </a:tr>
              <a:tr h="316743">
                <a:tc>
                  <a:txBody>
                    <a:bodyPr/>
                    <a:lstStyle/>
                    <a:p>
                      <a:pPr algn="l" fontAlgn="b"/>
                      <a:r>
                        <a:rPr lang="nb-NO" sz="1100" b="0" i="0" u="none" strike="noStrike">
                          <a:solidFill>
                            <a:srgbClr val="000000"/>
                          </a:solidFill>
                          <a:effectLst/>
                          <a:latin typeface="Calibri" panose="020F0502020204030204" pitchFamily="34" charset="0"/>
                        </a:rPr>
                        <a:t>Værnes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152 474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427,6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7,0 %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734 163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886 637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116546"/>
                  </a:ext>
                </a:extLst>
              </a:tr>
              <a:tr h="316743">
                <a:tc>
                  <a:txBody>
                    <a:bodyPr/>
                    <a:lstStyle/>
                    <a:p>
                      <a:pPr algn="l" fontAlgn="b"/>
                      <a:r>
                        <a:rPr lang="nb-NO" sz="1100" b="0" i="0" u="none" strike="noStrike">
                          <a:solidFill>
                            <a:srgbClr val="000000"/>
                          </a:solidFill>
                          <a:effectLst/>
                          <a:latin typeface="Calibri" panose="020F0502020204030204" pitchFamily="34" charset="0"/>
                        </a:rPr>
                        <a:t>TrondheimMalvik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60 989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2903,5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4 985 131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5 046 121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48843"/>
                  </a:ext>
                </a:extLst>
              </a:tr>
              <a:tr h="316743">
                <a:tc>
                  <a:txBody>
                    <a:bodyPr/>
                    <a:lstStyle/>
                    <a:p>
                      <a:pPr algn="l" fontAlgn="b"/>
                      <a:r>
                        <a:rPr lang="nb-NO" sz="1100" b="0" i="0" u="none" strike="noStrike">
                          <a:solidFill>
                            <a:srgbClr val="000000"/>
                          </a:solidFill>
                          <a:effectLst/>
                          <a:latin typeface="Calibri" panose="020F0502020204030204" pitchFamily="34" charset="0"/>
                        </a:rPr>
                        <a:t>Gauldal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182 968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515,3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8,5 %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884 738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1 067 707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214117"/>
                  </a:ext>
                </a:extLst>
              </a:tr>
              <a:tr h="316743">
                <a:tc>
                  <a:txBody>
                    <a:bodyPr/>
                    <a:lstStyle/>
                    <a:p>
                      <a:pPr algn="l" fontAlgn="b"/>
                      <a:r>
                        <a:rPr lang="nb-NO" sz="1100" b="0" i="0" u="none" strike="noStrike">
                          <a:solidFill>
                            <a:srgbClr val="000000"/>
                          </a:solidFill>
                          <a:effectLst/>
                          <a:latin typeface="Calibri" panose="020F0502020204030204" pitchFamily="34" charset="0"/>
                        </a:rPr>
                        <a:t>SørVest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182 968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591,1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1 014 882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1 197 851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225027"/>
                  </a:ext>
                </a:extLst>
              </a:tr>
              <a:tr h="316743">
                <a:tc>
                  <a:txBody>
                    <a:bodyPr/>
                    <a:lstStyle/>
                    <a:p>
                      <a:pPr algn="l" fontAlgn="b"/>
                      <a:r>
                        <a:rPr lang="nb-NO" sz="1100" b="0" i="0" u="none" strike="noStrike">
                          <a:solidFill>
                            <a:srgbClr val="000000"/>
                          </a:solidFill>
                          <a:effectLst/>
                          <a:latin typeface="Calibri" panose="020F0502020204030204" pitchFamily="34" charset="0"/>
                        </a:rPr>
                        <a:t>Fosen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121 979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Calibri" panose="020F0502020204030204" pitchFamily="34" charset="0"/>
                        </a:rPr>
                        <a:t>318,1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dirty="0">
                          <a:solidFill>
                            <a:srgbClr val="000000"/>
                          </a:solidFill>
                          <a:effectLst/>
                          <a:latin typeface="Calibri" panose="020F0502020204030204" pitchFamily="34" charset="0"/>
                        </a:rPr>
                        <a:t>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panose="020F0502020204030204" pitchFamily="34" charset="0"/>
                        </a:rPr>
                        <a:t>                 546 158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dirty="0">
                          <a:solidFill>
                            <a:srgbClr val="000000"/>
                          </a:solidFill>
                          <a:effectLst/>
                          <a:latin typeface="Calibri" panose="020F0502020204030204" pitchFamily="34" charset="0"/>
                        </a:rPr>
                        <a:t>                   668 137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502454"/>
                  </a:ext>
                </a:extLst>
              </a:tr>
              <a:tr h="316743">
                <a:tc>
                  <a:txBody>
                    <a:bodyPr/>
                    <a:lstStyle/>
                    <a:p>
                      <a:pPr algn="l" fontAlgn="b"/>
                      <a:r>
                        <a:rPr lang="nb-NO"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a:solidFill>
                            <a:srgbClr val="000000"/>
                          </a:solidFill>
                          <a:effectLst/>
                          <a:latin typeface="Calibri" panose="020F0502020204030204" pitchFamily="34" charset="0"/>
                        </a:rPr>
                        <a:t>         1 158 800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panose="020F0502020204030204" pitchFamily="34" charset="0"/>
                        </a:rPr>
                        <a:t>6074,3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1" i="0" u="none" strike="noStrike">
                          <a:solidFill>
                            <a:srgbClr val="000000"/>
                          </a:solidFill>
                          <a:effectLst/>
                          <a:latin typeface="Calibri" panose="020F0502020204030204" pitchFamily="34" charset="0"/>
                        </a:rPr>
                        <a:t>100 %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a:solidFill>
                            <a:srgbClr val="000000"/>
                          </a:solidFill>
                          <a:effectLst/>
                          <a:latin typeface="Calibri" panose="020F0502020204030204" pitchFamily="34" charset="0"/>
                        </a:rPr>
                        <a:t>            10 429 200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1" i="0" u="none" strike="noStrike" dirty="0">
                          <a:solidFill>
                            <a:srgbClr val="000000"/>
                          </a:solidFill>
                          <a:effectLst/>
                          <a:latin typeface="Calibri" panose="020F0502020204030204" pitchFamily="34" charset="0"/>
                        </a:rPr>
                        <a:t>              11 588 000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631070"/>
                  </a:ext>
                </a:extLst>
              </a:tr>
            </a:tbl>
          </a:graphicData>
        </a:graphic>
      </p:graphicFrame>
    </p:spTree>
    <p:extLst>
      <p:ext uri="{BB962C8B-B14F-4D97-AF65-F5344CB8AC3E}">
        <p14:creationId xmlns:p14="http://schemas.microsoft.com/office/powerpoint/2010/main" val="289767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4ABFD7-8355-E100-B217-3A147D2CD569}"/>
              </a:ext>
            </a:extLst>
          </p:cNvPr>
          <p:cNvSpPr>
            <a:spLocks noGrp="1"/>
          </p:cNvSpPr>
          <p:nvPr>
            <p:ph type="title"/>
          </p:nvPr>
        </p:nvSpPr>
        <p:spPr/>
        <p:txBody>
          <a:bodyPr/>
          <a:lstStyle/>
          <a:p>
            <a:r>
              <a:rPr lang="nb-NO" dirty="0"/>
              <a:t>Fordeling </a:t>
            </a:r>
          </a:p>
        </p:txBody>
      </p:sp>
      <p:sp>
        <p:nvSpPr>
          <p:cNvPr id="3" name="Plassholder for tekst 2">
            <a:extLst>
              <a:ext uri="{FF2B5EF4-FFF2-40B4-BE49-F238E27FC236}">
                <a16:creationId xmlns:a16="http://schemas.microsoft.com/office/drawing/2014/main" id="{31D069E3-37C3-16CE-368E-D00CBC857F0F}"/>
              </a:ext>
            </a:extLst>
          </p:cNvPr>
          <p:cNvSpPr>
            <a:spLocks noGrp="1"/>
          </p:cNvSpPr>
          <p:nvPr>
            <p:ph type="body" sz="quarter" idx="11"/>
          </p:nvPr>
        </p:nvSpPr>
        <p:spPr/>
        <p:txBody>
          <a:bodyPr/>
          <a:lstStyle/>
          <a:p>
            <a:endParaRPr lang="nb-NO" dirty="0"/>
          </a:p>
        </p:txBody>
      </p:sp>
      <p:graphicFrame>
        <p:nvGraphicFramePr>
          <p:cNvPr id="4" name="Tabell 3">
            <a:extLst>
              <a:ext uri="{FF2B5EF4-FFF2-40B4-BE49-F238E27FC236}">
                <a16:creationId xmlns:a16="http://schemas.microsoft.com/office/drawing/2014/main" id="{B93E80BE-062D-B0AE-20E1-9B80DD1052F3}"/>
              </a:ext>
            </a:extLst>
          </p:cNvPr>
          <p:cNvGraphicFramePr>
            <a:graphicFrameLocks noGrp="1"/>
          </p:cNvGraphicFramePr>
          <p:nvPr>
            <p:extLst>
              <p:ext uri="{D42A27DB-BD31-4B8C-83A1-F6EECF244321}">
                <p14:modId xmlns:p14="http://schemas.microsoft.com/office/powerpoint/2010/main" val="2270989134"/>
              </p:ext>
            </p:extLst>
          </p:nvPr>
        </p:nvGraphicFramePr>
        <p:xfrm>
          <a:off x="502920" y="2164987"/>
          <a:ext cx="11269980" cy="4144265"/>
        </p:xfrm>
        <a:graphic>
          <a:graphicData uri="http://schemas.openxmlformats.org/drawingml/2006/table">
            <a:tbl>
              <a:tblPr/>
              <a:tblGrid>
                <a:gridCol w="2880573">
                  <a:extLst>
                    <a:ext uri="{9D8B030D-6E8A-4147-A177-3AD203B41FA5}">
                      <a16:colId xmlns:a16="http://schemas.microsoft.com/office/drawing/2014/main" val="3635267362"/>
                    </a:ext>
                  </a:extLst>
                </a:gridCol>
                <a:gridCol w="1261565">
                  <a:extLst>
                    <a:ext uri="{9D8B030D-6E8A-4147-A177-3AD203B41FA5}">
                      <a16:colId xmlns:a16="http://schemas.microsoft.com/office/drawing/2014/main" val="3071333291"/>
                    </a:ext>
                  </a:extLst>
                </a:gridCol>
                <a:gridCol w="1261565">
                  <a:extLst>
                    <a:ext uri="{9D8B030D-6E8A-4147-A177-3AD203B41FA5}">
                      <a16:colId xmlns:a16="http://schemas.microsoft.com/office/drawing/2014/main" val="3917816131"/>
                    </a:ext>
                  </a:extLst>
                </a:gridCol>
                <a:gridCol w="1408747">
                  <a:extLst>
                    <a:ext uri="{9D8B030D-6E8A-4147-A177-3AD203B41FA5}">
                      <a16:colId xmlns:a16="http://schemas.microsoft.com/office/drawing/2014/main" val="1262571208"/>
                    </a:ext>
                  </a:extLst>
                </a:gridCol>
                <a:gridCol w="1261565">
                  <a:extLst>
                    <a:ext uri="{9D8B030D-6E8A-4147-A177-3AD203B41FA5}">
                      <a16:colId xmlns:a16="http://schemas.microsoft.com/office/drawing/2014/main" val="2105082108"/>
                    </a:ext>
                  </a:extLst>
                </a:gridCol>
                <a:gridCol w="1619009">
                  <a:extLst>
                    <a:ext uri="{9D8B030D-6E8A-4147-A177-3AD203B41FA5}">
                      <a16:colId xmlns:a16="http://schemas.microsoft.com/office/drawing/2014/main" val="2316408088"/>
                    </a:ext>
                  </a:extLst>
                </a:gridCol>
                <a:gridCol w="1576956">
                  <a:extLst>
                    <a:ext uri="{9D8B030D-6E8A-4147-A177-3AD203B41FA5}">
                      <a16:colId xmlns:a16="http://schemas.microsoft.com/office/drawing/2014/main" val="1463327972"/>
                    </a:ext>
                  </a:extLst>
                </a:gridCol>
              </a:tblGrid>
              <a:tr h="888056">
                <a:tc>
                  <a:txBody>
                    <a:bodyPr/>
                    <a:lstStyle/>
                    <a:p>
                      <a:pPr algn="l" fontAlgn="t"/>
                      <a:r>
                        <a:rPr lang="nb-NO" sz="1800" b="1"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800" b="1" i="0" u="none" strike="noStrike">
                          <a:solidFill>
                            <a:srgbClr val="000000"/>
                          </a:solidFill>
                          <a:effectLst/>
                          <a:latin typeface="Calibri" panose="020F0502020204030204" pitchFamily="34" charset="0"/>
                        </a:rPr>
                        <a:t>Meldt behov totalt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800" b="1" i="0" u="none" strike="noStrike">
                          <a:solidFill>
                            <a:srgbClr val="000000"/>
                          </a:solidFill>
                          <a:effectLst/>
                          <a:latin typeface="Calibri" panose="020F0502020204030204" pitchFamily="34" charset="0"/>
                        </a:rPr>
                        <a:t>Beløp til tiltak i nettverket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800" b="1" i="0" u="none" strike="noStrike">
                          <a:solidFill>
                            <a:srgbClr val="000000"/>
                          </a:solidFill>
                          <a:effectLst/>
                          <a:latin typeface="Calibri" panose="020F0502020204030204" pitchFamily="34" charset="0"/>
                        </a:rPr>
                        <a:t>Beløp til koordinator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800" b="1" i="0" u="none" strike="noStrike">
                          <a:solidFill>
                            <a:srgbClr val="000000"/>
                          </a:solidFill>
                          <a:effectLst/>
                          <a:latin typeface="Calibri" panose="020F0502020204030204" pitchFamily="34" charset="0"/>
                        </a:rPr>
                        <a:t>Beløp til UH</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800" b="1" i="0" u="none" strike="noStrike">
                          <a:solidFill>
                            <a:srgbClr val="000000"/>
                          </a:solidFill>
                          <a:effectLst/>
                          <a:latin typeface="Calibri" panose="020F0502020204030204" pitchFamily="34" charset="0"/>
                        </a:rPr>
                        <a:t>Pro rata 2022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800" b="1" i="0" u="none" strike="noStrike">
                          <a:solidFill>
                            <a:srgbClr val="000000"/>
                          </a:solidFill>
                          <a:effectLst/>
                          <a:latin typeface="Calibri" panose="020F0502020204030204" pitchFamily="34" charset="0"/>
                        </a:rPr>
                        <a:t>Pro rata 2023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497463"/>
                  </a:ext>
                </a:extLst>
              </a:tr>
              <a:tr h="296019">
                <a:tc>
                  <a:txBody>
                    <a:bodyPr/>
                    <a:lstStyle/>
                    <a:p>
                      <a:pPr algn="l" fontAlgn="b"/>
                      <a:r>
                        <a:rPr lang="nb-NO" sz="1800" b="0" i="0" u="none" strike="noStrike" dirty="0">
                          <a:solidFill>
                            <a:srgbClr val="000000"/>
                          </a:solidFill>
                          <a:effectLst/>
                          <a:latin typeface="Calibri" panose="020F0502020204030204" pitchFamily="34" charset="0"/>
                        </a:rPr>
                        <a:t>Indre Namdal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00FF00"/>
                          </a:highlight>
                          <a:latin typeface="Calibri" panose="020F0502020204030204" pitchFamily="34" charset="0"/>
                        </a:rPr>
                        <a:t>300 000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200 000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310 976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421 611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601616"/>
                  </a:ext>
                </a:extLst>
              </a:tr>
              <a:tr h="296019">
                <a:tc>
                  <a:txBody>
                    <a:bodyPr/>
                    <a:lstStyle/>
                    <a:p>
                      <a:pPr algn="l" fontAlgn="b"/>
                      <a:r>
                        <a:rPr lang="nb-NO" sz="1800" b="0" i="0" u="none" strike="noStrike" dirty="0">
                          <a:solidFill>
                            <a:srgbClr val="000000"/>
                          </a:solidFill>
                          <a:effectLst/>
                          <a:latin typeface="Calibri" panose="020F0502020204030204" pitchFamily="34" charset="0"/>
                        </a:rPr>
                        <a:t>Ytre Namdal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00FF00"/>
                          </a:highlight>
                          <a:latin typeface="Calibri" panose="020F0502020204030204" pitchFamily="34" charset="0"/>
                        </a:rPr>
                        <a:t>450 000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100 000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350 000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287 028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488 576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043329"/>
                  </a:ext>
                </a:extLst>
              </a:tr>
              <a:tr h="296019">
                <a:tc>
                  <a:txBody>
                    <a:bodyPr/>
                    <a:lstStyle/>
                    <a:p>
                      <a:pPr algn="l" fontAlgn="b"/>
                      <a:r>
                        <a:rPr lang="nb-NO" sz="1800" b="0" i="0" u="none" strike="noStrike" dirty="0">
                          <a:solidFill>
                            <a:srgbClr val="000000"/>
                          </a:solidFill>
                          <a:effectLst/>
                          <a:latin typeface="Calibri" panose="020F0502020204030204" pitchFamily="34" charset="0"/>
                        </a:rPr>
                        <a:t>Midtre Namdal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FF0000"/>
                          </a:highlight>
                          <a:latin typeface="Calibri" panose="020F0502020204030204" pitchFamily="34" charset="0"/>
                        </a:rPr>
                        <a:t>1 110 000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230 000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880 000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483 118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788 298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555191"/>
                  </a:ext>
                </a:extLst>
              </a:tr>
              <a:tr h="296019">
                <a:tc>
                  <a:txBody>
                    <a:bodyPr/>
                    <a:lstStyle/>
                    <a:p>
                      <a:pPr algn="l" fontAlgn="b"/>
                      <a:r>
                        <a:rPr lang="nb-NO" sz="1800" b="0" i="0" u="none" strike="noStrike" dirty="0">
                          <a:solidFill>
                            <a:srgbClr val="000000"/>
                          </a:solidFill>
                          <a:effectLst/>
                          <a:latin typeface="Calibri" panose="020F0502020204030204" pitchFamily="34" charset="0"/>
                        </a:rPr>
                        <a:t>Innherred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00FF00"/>
                          </a:highlight>
                          <a:latin typeface="Calibri" panose="020F0502020204030204" pitchFamily="34" charset="0"/>
                        </a:rPr>
                        <a:t>801 000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701 000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788 281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1 184 253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049559"/>
                  </a:ext>
                </a:extLst>
              </a:tr>
              <a:tr h="296019">
                <a:tc>
                  <a:txBody>
                    <a:bodyPr/>
                    <a:lstStyle/>
                    <a:p>
                      <a:pPr algn="l" fontAlgn="b"/>
                      <a:r>
                        <a:rPr lang="nb-NO" sz="1800" b="0" i="0" u="none" strike="noStrike" dirty="0">
                          <a:solidFill>
                            <a:srgbClr val="000000"/>
                          </a:solidFill>
                          <a:effectLst/>
                          <a:latin typeface="Calibri" panose="020F0502020204030204" pitchFamily="34" charset="0"/>
                        </a:rPr>
                        <a:t>Levanger/Verdal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FF0000"/>
                          </a:highlight>
                          <a:latin typeface="Calibri" panose="020F0502020204030204" pitchFamily="34" charset="0"/>
                        </a:rPr>
                        <a:t>1 560 000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700 000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860 000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852 155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1 280 486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831449"/>
                  </a:ext>
                </a:extLst>
              </a:tr>
              <a:tr h="296019">
                <a:tc>
                  <a:txBody>
                    <a:bodyPr/>
                    <a:lstStyle/>
                    <a:p>
                      <a:pPr algn="l" fontAlgn="b"/>
                      <a:r>
                        <a:rPr lang="nb-NO" sz="1800" b="0" i="0" u="none" strike="noStrike">
                          <a:solidFill>
                            <a:srgbClr val="000000"/>
                          </a:solidFill>
                          <a:effectLst/>
                          <a:latin typeface="Calibri" panose="020F0502020204030204" pitchFamily="34" charset="0"/>
                        </a:rPr>
                        <a:t>Værnes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00FF00"/>
                          </a:highlight>
                          <a:latin typeface="Calibri" panose="020F0502020204030204" pitchFamily="34" charset="0"/>
                        </a:rPr>
                        <a:t>1 280 000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400 000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880 000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886 627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1 340 227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306716"/>
                  </a:ext>
                </a:extLst>
              </a:tr>
              <a:tr h="296019">
                <a:tc>
                  <a:txBody>
                    <a:bodyPr/>
                    <a:lstStyle/>
                    <a:p>
                      <a:pPr algn="l" fontAlgn="b"/>
                      <a:r>
                        <a:rPr lang="nb-NO" sz="1800" b="0" i="0" u="none" strike="noStrike">
                          <a:solidFill>
                            <a:srgbClr val="000000"/>
                          </a:solidFill>
                          <a:effectLst/>
                          <a:latin typeface="Calibri" panose="020F0502020204030204" pitchFamily="34" charset="0"/>
                        </a:rPr>
                        <a:t>Fosen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00FF00"/>
                          </a:highlight>
                          <a:latin typeface="Calibri" panose="020F0502020204030204" pitchFamily="34" charset="0"/>
                        </a:rPr>
                        <a:t>885 000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885 000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668 137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992 990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415243"/>
                  </a:ext>
                </a:extLst>
              </a:tr>
              <a:tr h="296019">
                <a:tc>
                  <a:txBody>
                    <a:bodyPr/>
                    <a:lstStyle/>
                    <a:p>
                      <a:pPr algn="l" fontAlgn="b"/>
                      <a:r>
                        <a:rPr lang="nb-NO" sz="1800" b="0" i="0" u="none" strike="noStrike">
                          <a:solidFill>
                            <a:srgbClr val="000000"/>
                          </a:solidFill>
                          <a:effectLst/>
                          <a:latin typeface="Calibri" panose="020F0502020204030204" pitchFamily="34" charset="0"/>
                        </a:rPr>
                        <a:t>Trondheim/Malvik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00FF00"/>
                          </a:highlight>
                          <a:latin typeface="Calibri" panose="020F0502020204030204" pitchFamily="34" charset="0"/>
                        </a:rPr>
                        <a:t>7 010 000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1 895 000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400 000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4 715 000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5 046 121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7 599 928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634708"/>
                  </a:ext>
                </a:extLst>
              </a:tr>
              <a:tr h="296019">
                <a:tc>
                  <a:txBody>
                    <a:bodyPr/>
                    <a:lstStyle/>
                    <a:p>
                      <a:pPr algn="l" fontAlgn="b"/>
                      <a:r>
                        <a:rPr lang="nb-NO" sz="1800" b="0" i="0" u="none" strike="noStrike">
                          <a:solidFill>
                            <a:srgbClr val="000000"/>
                          </a:solidFill>
                          <a:effectLst/>
                          <a:latin typeface="Calibri" panose="020F0502020204030204" pitchFamily="34" charset="0"/>
                        </a:rPr>
                        <a:t>Gauldal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00FF00"/>
                          </a:highlight>
                          <a:latin typeface="Calibri" panose="020F0502020204030204" pitchFamily="34" charset="0"/>
                        </a:rPr>
                        <a:t>1 468 000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400 000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1 068 000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1 067 707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1 687 463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732576"/>
                  </a:ext>
                </a:extLst>
              </a:tr>
              <a:tr h="296019">
                <a:tc>
                  <a:txBody>
                    <a:bodyPr/>
                    <a:lstStyle/>
                    <a:p>
                      <a:pPr algn="l" fontAlgn="b"/>
                      <a:r>
                        <a:rPr lang="nb-NO" sz="1800" b="0" i="0" u="none" strike="noStrike">
                          <a:solidFill>
                            <a:srgbClr val="000000"/>
                          </a:solidFill>
                          <a:effectLst/>
                          <a:latin typeface="Calibri" panose="020F0502020204030204" pitchFamily="34" charset="0"/>
                        </a:rPr>
                        <a:t>Trøndelag sørvest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highlight>
                            <a:srgbClr val="00FF00"/>
                          </a:highlight>
                          <a:latin typeface="Calibri" panose="020F0502020204030204" pitchFamily="34" charset="0"/>
                        </a:rPr>
                        <a:t>1 200 000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panose="020F0502020204030204" pitchFamily="34" charset="0"/>
                        </a:rPr>
                        <a:t>1 200 000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1 197 857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dirty="0">
                          <a:solidFill>
                            <a:srgbClr val="000000"/>
                          </a:solidFill>
                          <a:effectLst/>
                          <a:latin typeface="Calibri" panose="020F0502020204030204" pitchFamily="34" charset="0"/>
                        </a:rPr>
                        <a:t>1 814 168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725709"/>
                  </a:ext>
                </a:extLst>
              </a:tr>
              <a:tr h="296019">
                <a:tc>
                  <a:txBody>
                    <a:bodyPr/>
                    <a:lstStyle/>
                    <a:p>
                      <a:pPr algn="l" fontAlgn="b"/>
                      <a:r>
                        <a:rPr lang="nb-NO" sz="1800" b="1" i="0" u="none" strike="noStrike">
                          <a:solidFill>
                            <a:srgbClr val="000000"/>
                          </a:solidFill>
                          <a:effectLst/>
                          <a:latin typeface="Calibri" panose="020F0502020204030204" pitchFamily="34" charset="0"/>
                        </a:rPr>
                        <a:t>SUM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1" i="0" u="none" strike="noStrike">
                          <a:solidFill>
                            <a:srgbClr val="000000"/>
                          </a:solidFill>
                          <a:effectLst/>
                          <a:latin typeface="Calibri" panose="020F0502020204030204" pitchFamily="34" charset="0"/>
                        </a:rPr>
                        <a:t>16 064 000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1" i="0" u="none" strike="noStrike">
                          <a:solidFill>
                            <a:srgbClr val="000000"/>
                          </a:solidFill>
                          <a:effectLst/>
                          <a:latin typeface="Calibri" panose="020F0502020204030204" pitchFamily="34" charset="0"/>
                        </a:rPr>
                        <a:t>3 925 000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1" i="0" u="none" strike="noStrike">
                          <a:solidFill>
                            <a:srgbClr val="000000"/>
                          </a:solidFill>
                          <a:effectLst/>
                          <a:latin typeface="Calibri" panose="020F0502020204030204" pitchFamily="34" charset="0"/>
                        </a:rPr>
                        <a:t>400000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1" i="0" u="none" strike="noStrike">
                          <a:solidFill>
                            <a:srgbClr val="000000"/>
                          </a:solidFill>
                          <a:effectLst/>
                          <a:latin typeface="Calibri" panose="020F0502020204030204" pitchFamily="34" charset="0"/>
                        </a:rPr>
                        <a:t>11 739 000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1" i="0" u="none" strike="noStrike">
                          <a:solidFill>
                            <a:srgbClr val="000000"/>
                          </a:solidFill>
                          <a:effectLst/>
                          <a:latin typeface="Calibri" panose="020F0502020204030204" pitchFamily="34" charset="0"/>
                        </a:rPr>
                        <a:t>11 588 007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1" i="0" u="none" strike="noStrike" dirty="0">
                          <a:solidFill>
                            <a:srgbClr val="000000"/>
                          </a:solidFill>
                          <a:effectLst/>
                          <a:latin typeface="Calibri" panose="020F0502020204030204" pitchFamily="34" charset="0"/>
                        </a:rPr>
                        <a:t>17 598 000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890533"/>
                  </a:ext>
                </a:extLst>
              </a:tr>
            </a:tbl>
          </a:graphicData>
        </a:graphic>
      </p:graphicFrame>
    </p:spTree>
    <p:extLst>
      <p:ext uri="{BB962C8B-B14F-4D97-AF65-F5344CB8AC3E}">
        <p14:creationId xmlns:p14="http://schemas.microsoft.com/office/powerpoint/2010/main" val="197735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3C24CE-9EA4-DA81-2AE8-794B064D0F9C}"/>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F0FE435A-F576-80AC-0962-55E362D69CB0}"/>
              </a:ext>
            </a:extLst>
          </p:cNvPr>
          <p:cNvSpPr>
            <a:spLocks noGrp="1"/>
          </p:cNvSpPr>
          <p:nvPr>
            <p:ph type="body" sz="quarter" idx="11"/>
          </p:nvPr>
        </p:nvSpPr>
        <p:spPr/>
        <p:txBody>
          <a:bodyPr/>
          <a:lstStyle/>
          <a:p>
            <a:endParaRPr lang="nb-NO" dirty="0"/>
          </a:p>
        </p:txBody>
      </p:sp>
      <p:graphicFrame>
        <p:nvGraphicFramePr>
          <p:cNvPr id="9" name="Diagram 8">
            <a:extLst>
              <a:ext uri="{FF2B5EF4-FFF2-40B4-BE49-F238E27FC236}">
                <a16:creationId xmlns:a16="http://schemas.microsoft.com/office/drawing/2014/main" id="{7510C329-20C5-43AE-5295-A1F33396EE6B}"/>
              </a:ext>
            </a:extLst>
          </p:cNvPr>
          <p:cNvGraphicFramePr/>
          <p:nvPr>
            <p:extLst>
              <p:ext uri="{D42A27DB-BD31-4B8C-83A1-F6EECF244321}">
                <p14:modId xmlns:p14="http://schemas.microsoft.com/office/powerpoint/2010/main" val="3285456635"/>
              </p:ext>
            </p:extLst>
          </p:nvPr>
        </p:nvGraphicFramePr>
        <p:xfrm>
          <a:off x="2495550" y="2164988"/>
          <a:ext cx="7664450" cy="39733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843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933F1451-9935-BC31-F6F2-F5DEDE862420}"/>
              </a:ext>
            </a:extLst>
          </p:cNvPr>
          <p:cNvSpPr>
            <a:spLocks noGrp="1"/>
          </p:cNvSpPr>
          <p:nvPr>
            <p:ph type="body" sz="quarter" idx="11"/>
          </p:nvPr>
        </p:nvSpPr>
        <p:spPr/>
        <p:txBody>
          <a:bodyPr/>
          <a:lstStyle/>
          <a:p>
            <a:r>
              <a:rPr lang="nb-NO" sz="1200" dirty="0"/>
              <a:t>Kari-Lise Stensby 		Trondheim og Malvik</a:t>
            </a:r>
          </a:p>
          <a:p>
            <a:r>
              <a:rPr lang="nb-NO" sz="1200" dirty="0"/>
              <a:t>Gørill Dønheim-Nilsen		Fosen   </a:t>
            </a:r>
          </a:p>
          <a:p>
            <a:r>
              <a:rPr lang="nb-NO" sz="1200" dirty="0"/>
              <a:t>Cecilie Beske Eide 		Gauldal</a:t>
            </a:r>
          </a:p>
          <a:p>
            <a:r>
              <a:rPr lang="nb-NO" sz="1200" dirty="0"/>
              <a:t>Robert </a:t>
            </a:r>
            <a:r>
              <a:rPr lang="nb-NO" sz="1200" dirty="0" err="1"/>
              <a:t>Øyum</a:t>
            </a:r>
            <a:r>
              <a:rPr lang="nb-NO" sz="1200" dirty="0"/>
              <a:t>-Jacobsen		Trøndelag sørvest</a:t>
            </a:r>
          </a:p>
          <a:p>
            <a:r>
              <a:rPr lang="nb-NO" sz="1200" dirty="0"/>
              <a:t>Marthe Hatland		Midtre Namdal </a:t>
            </a:r>
          </a:p>
          <a:p>
            <a:r>
              <a:rPr lang="nb-NO" sz="1200" dirty="0"/>
              <a:t>Eva Bruvoll Bach		Indre Namdal </a:t>
            </a:r>
          </a:p>
          <a:p>
            <a:r>
              <a:rPr lang="nb-NO" sz="1200" dirty="0"/>
              <a:t>Anne Haugskott Bjugan		Levanger og Verdal </a:t>
            </a:r>
          </a:p>
          <a:p>
            <a:r>
              <a:rPr lang="nb-NO" sz="1200" dirty="0"/>
              <a:t>Heidi Ruth Alstad		Innherred </a:t>
            </a:r>
          </a:p>
          <a:p>
            <a:r>
              <a:rPr lang="nb-NO" sz="1200" dirty="0"/>
              <a:t>Tove Furunes			Værdal </a:t>
            </a:r>
          </a:p>
          <a:p>
            <a:r>
              <a:rPr lang="nb-NO" sz="1200" dirty="0"/>
              <a:t>Kitt Sagmo			Ytre Namdal </a:t>
            </a:r>
          </a:p>
          <a:p>
            <a:r>
              <a:rPr lang="nb-NO" sz="1200" dirty="0"/>
              <a:t>Elin Børve			Nord Universitet</a:t>
            </a:r>
          </a:p>
          <a:p>
            <a:r>
              <a:rPr lang="nb-NO" sz="1200" dirty="0"/>
              <a:t>Jeanett Pettersen		Nord Universitet</a:t>
            </a:r>
          </a:p>
          <a:p>
            <a:r>
              <a:rPr lang="nb-NO" sz="1200" dirty="0"/>
              <a:t>Anne Lise Holmvik		DMMH</a:t>
            </a:r>
          </a:p>
          <a:p>
            <a:endParaRPr lang="nb-NO" sz="1000" dirty="0"/>
          </a:p>
          <a:p>
            <a:endParaRPr lang="nb-NO" sz="1000" dirty="0"/>
          </a:p>
          <a:p>
            <a:endParaRPr lang="nb-NO" sz="1000" dirty="0"/>
          </a:p>
          <a:p>
            <a:endParaRPr lang="nb-NO" dirty="0"/>
          </a:p>
          <a:p>
            <a:r>
              <a:rPr lang="nb-NO" dirty="0"/>
              <a:t>		</a:t>
            </a:r>
          </a:p>
          <a:p>
            <a:r>
              <a:rPr lang="nb-NO" dirty="0"/>
              <a:t>		</a:t>
            </a:r>
          </a:p>
          <a:p>
            <a:endParaRPr lang="nb-NO" dirty="0"/>
          </a:p>
        </p:txBody>
      </p:sp>
      <p:sp>
        <p:nvSpPr>
          <p:cNvPr id="4" name="Plassholder for tekst 3">
            <a:extLst>
              <a:ext uri="{FF2B5EF4-FFF2-40B4-BE49-F238E27FC236}">
                <a16:creationId xmlns:a16="http://schemas.microsoft.com/office/drawing/2014/main" id="{1C096F12-7A9B-0A8E-B9FA-107EFFD8EED1}"/>
              </a:ext>
            </a:extLst>
          </p:cNvPr>
          <p:cNvSpPr>
            <a:spLocks noGrp="1"/>
          </p:cNvSpPr>
          <p:nvPr>
            <p:ph type="body" sz="quarter" idx="12"/>
          </p:nvPr>
        </p:nvSpPr>
        <p:spPr/>
        <p:txBody>
          <a:bodyPr/>
          <a:lstStyle/>
          <a:p>
            <a:r>
              <a:rPr lang="nb-NO" sz="1200" dirty="0"/>
              <a:t>Ann-Kathrin </a:t>
            </a:r>
            <a:r>
              <a:rPr lang="nb-NO" sz="1200" dirty="0" err="1"/>
              <a:t>Mulstad</a:t>
            </a:r>
            <a:r>
              <a:rPr lang="nb-NO" sz="1200" dirty="0"/>
              <a:t>		Utdanningsforbundet</a:t>
            </a:r>
          </a:p>
          <a:p>
            <a:r>
              <a:rPr lang="nb-NO" sz="1200" dirty="0"/>
              <a:t>Janne Kristin Bjørnerås		Fagforbundet</a:t>
            </a:r>
          </a:p>
          <a:p>
            <a:r>
              <a:rPr lang="nb-NO" sz="1200" dirty="0"/>
              <a:t>Svein Harald Nygård		</a:t>
            </a:r>
            <a:r>
              <a:rPr lang="nb-NO" sz="1200" dirty="0" err="1"/>
              <a:t>Statped</a:t>
            </a:r>
            <a:endParaRPr lang="nb-NO" sz="1200" dirty="0"/>
          </a:p>
          <a:p>
            <a:r>
              <a:rPr lang="nb-NO" sz="1200" dirty="0"/>
              <a:t>Elisabeth Myhre Johansen 		PPT</a:t>
            </a:r>
          </a:p>
          <a:p>
            <a:r>
              <a:rPr lang="nb-NO" sz="1200" dirty="0"/>
              <a:t>Tone Dahl			PPT</a:t>
            </a:r>
          </a:p>
          <a:p>
            <a:r>
              <a:rPr lang="nb-NO" sz="1200" dirty="0"/>
              <a:t>Anne </a:t>
            </a:r>
            <a:r>
              <a:rPr lang="nb-NO" sz="1200" dirty="0" err="1"/>
              <a:t>Jannok</a:t>
            </a:r>
            <a:r>
              <a:rPr lang="nb-NO" sz="1200" dirty="0"/>
              <a:t> Eira		Sametinget</a:t>
            </a:r>
          </a:p>
          <a:p>
            <a:endParaRPr lang="nb-NO" sz="1200" dirty="0"/>
          </a:p>
          <a:p>
            <a:r>
              <a:rPr lang="nb-NO" sz="1200" b="1" dirty="0"/>
              <a:t>Forfall</a:t>
            </a:r>
          </a:p>
          <a:p>
            <a:r>
              <a:rPr lang="nb-NO" sz="1200" dirty="0"/>
              <a:t>Paal Christian Bjønnes 		Private barnehager</a:t>
            </a:r>
          </a:p>
          <a:p>
            <a:r>
              <a:rPr lang="nb-NO" sz="1200" dirty="0"/>
              <a:t>May-Iren </a:t>
            </a:r>
            <a:r>
              <a:rPr lang="nb-NO" sz="1200" dirty="0" err="1"/>
              <a:t>Evenmo</a:t>
            </a:r>
            <a:r>
              <a:rPr lang="nb-NO" sz="1200" dirty="0"/>
              <a:t>		KS</a:t>
            </a:r>
          </a:p>
          <a:p>
            <a:r>
              <a:rPr lang="nb-NO" sz="1200" dirty="0" err="1"/>
              <a:t>Geoffery</a:t>
            </a:r>
            <a:r>
              <a:rPr lang="nb-NO" sz="1200" dirty="0"/>
              <a:t> Armstrong		PBL</a:t>
            </a:r>
          </a:p>
          <a:p>
            <a:r>
              <a:rPr lang="nb-NO" sz="1200" dirty="0"/>
              <a:t>Kris </a:t>
            </a:r>
            <a:r>
              <a:rPr lang="nb-NO" sz="1200" dirty="0" err="1"/>
              <a:t>Kalkman</a:t>
            </a:r>
            <a:r>
              <a:rPr lang="nb-NO" sz="1200" dirty="0"/>
              <a:t> 		DMMH</a:t>
            </a:r>
          </a:p>
          <a:p>
            <a:endParaRPr lang="nb-NO" sz="1100" dirty="0"/>
          </a:p>
          <a:p>
            <a:endParaRPr lang="nb-NO" sz="1100" dirty="0"/>
          </a:p>
        </p:txBody>
      </p:sp>
      <p:sp>
        <p:nvSpPr>
          <p:cNvPr id="2" name="Tittel 1">
            <a:extLst>
              <a:ext uri="{FF2B5EF4-FFF2-40B4-BE49-F238E27FC236}">
                <a16:creationId xmlns:a16="http://schemas.microsoft.com/office/drawing/2014/main" id="{12FCE375-33CD-4B2D-EED3-CD3778981B2E}"/>
              </a:ext>
            </a:extLst>
          </p:cNvPr>
          <p:cNvSpPr>
            <a:spLocks noGrp="1"/>
          </p:cNvSpPr>
          <p:nvPr>
            <p:ph type="title"/>
          </p:nvPr>
        </p:nvSpPr>
        <p:spPr/>
        <p:txBody>
          <a:bodyPr/>
          <a:lstStyle/>
          <a:p>
            <a:r>
              <a:rPr lang="nb-NO" dirty="0"/>
              <a:t>Deltakere </a:t>
            </a:r>
          </a:p>
        </p:txBody>
      </p:sp>
    </p:spTree>
    <p:extLst>
      <p:ext uri="{BB962C8B-B14F-4D97-AF65-F5344CB8AC3E}">
        <p14:creationId xmlns:p14="http://schemas.microsoft.com/office/powerpoint/2010/main" val="88179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1649AFE-7BD1-F6E8-56D9-AD442B24CB08}"/>
              </a:ext>
            </a:extLst>
          </p:cNvPr>
          <p:cNvGraphicFramePr/>
          <p:nvPr>
            <p:extLst>
              <p:ext uri="{D42A27DB-BD31-4B8C-83A1-F6EECF244321}">
                <p14:modId xmlns:p14="http://schemas.microsoft.com/office/powerpoint/2010/main" val="3968357927"/>
              </p:ext>
            </p:extLst>
          </p:nvPr>
        </p:nvGraphicFramePr>
        <p:xfrm>
          <a:off x="944880" y="1493520"/>
          <a:ext cx="4318000" cy="47173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a:extLst>
              <a:ext uri="{FF2B5EF4-FFF2-40B4-BE49-F238E27FC236}">
                <a16:creationId xmlns:a16="http://schemas.microsoft.com/office/drawing/2014/main" id="{12963908-4751-FF6C-3EDE-4205353BF6E4}"/>
              </a:ext>
            </a:extLst>
          </p:cNvPr>
          <p:cNvGraphicFramePr/>
          <p:nvPr>
            <p:extLst>
              <p:ext uri="{D42A27DB-BD31-4B8C-83A1-F6EECF244321}">
                <p14:modId xmlns:p14="http://schemas.microsoft.com/office/powerpoint/2010/main" val="2072008634"/>
              </p:ext>
            </p:extLst>
          </p:nvPr>
        </p:nvGraphicFramePr>
        <p:xfrm>
          <a:off x="5984240" y="1483360"/>
          <a:ext cx="5262880" cy="4808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904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8E09BF-5093-80FD-F89B-E7231E56DD01}"/>
              </a:ext>
            </a:extLst>
          </p:cNvPr>
          <p:cNvSpPr>
            <a:spLocks noGrp="1"/>
          </p:cNvSpPr>
          <p:nvPr>
            <p:ph type="title"/>
          </p:nvPr>
        </p:nvSpPr>
        <p:spPr/>
        <p:txBody>
          <a:bodyPr/>
          <a:lstStyle/>
          <a:p>
            <a:r>
              <a:rPr lang="nb-NO" dirty="0"/>
              <a:t>«Restmidler»</a:t>
            </a:r>
          </a:p>
        </p:txBody>
      </p:sp>
      <p:sp>
        <p:nvSpPr>
          <p:cNvPr id="3" name="Plassholder for tekst 2">
            <a:extLst>
              <a:ext uri="{FF2B5EF4-FFF2-40B4-BE49-F238E27FC236}">
                <a16:creationId xmlns:a16="http://schemas.microsoft.com/office/drawing/2014/main" id="{61B8954C-659A-D8B9-1DA8-5E833857DD74}"/>
              </a:ext>
            </a:extLst>
          </p:cNvPr>
          <p:cNvSpPr>
            <a:spLocks noGrp="1"/>
          </p:cNvSpPr>
          <p:nvPr>
            <p:ph type="body" sz="quarter" idx="11"/>
          </p:nvPr>
        </p:nvSpPr>
        <p:spPr/>
        <p:txBody>
          <a:bodyPr/>
          <a:lstStyle/>
          <a:p>
            <a:r>
              <a:rPr lang="nb-NO" dirty="0"/>
              <a:t>Ulike alternativ:</a:t>
            </a:r>
          </a:p>
          <a:p>
            <a:pPr marL="342900" indent="-342900">
              <a:buFontTx/>
              <a:buChar char="-"/>
            </a:pPr>
            <a:r>
              <a:rPr lang="nb-NO" dirty="0"/>
              <a:t>Samarbeidsforum innstiller i tråd med nettverkenes behov (der tiltakene er i tråd med kriteriene) ut fra den nye beregningen av rammen – nettverkene som ikke har meldt inn behov justert i forhold til ny ramme tar en ny runde og melder inn et evt. merbehov opp til ny ramme</a:t>
            </a:r>
          </a:p>
          <a:p>
            <a:pPr marL="342900" indent="-342900">
              <a:buFontTx/>
              <a:buChar char="-"/>
            </a:pPr>
            <a:r>
              <a:rPr lang="nb-NO" dirty="0"/>
              <a:t>Samarbeidsforum innstiller innenfor pro rata-fordelingen som var utgangspunktet for beslutningsgrunnlagene (2022-ramme) (der tiltakene er i tråd med kriteriene) - nettverkene tar en ny runde og melder inn evt. merbehov opp til ny ramme</a:t>
            </a:r>
          </a:p>
          <a:p>
            <a:pPr marL="342900" indent="-342900">
              <a:buFontTx/>
              <a:buChar char="-"/>
            </a:pPr>
            <a:r>
              <a:rPr lang="nb-NO" dirty="0"/>
              <a:t>Andre tiltak som påvirker beregning av ny ramme</a:t>
            </a:r>
          </a:p>
        </p:txBody>
      </p:sp>
    </p:spTree>
    <p:extLst>
      <p:ext uri="{BB962C8B-B14F-4D97-AF65-F5344CB8AC3E}">
        <p14:creationId xmlns:p14="http://schemas.microsoft.com/office/powerpoint/2010/main" val="247317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AC3026-910D-9A1C-57F5-42D6F0DB3F94}"/>
              </a:ext>
            </a:extLst>
          </p:cNvPr>
          <p:cNvSpPr>
            <a:spLocks noGrp="1"/>
          </p:cNvSpPr>
          <p:nvPr>
            <p:ph type="title"/>
          </p:nvPr>
        </p:nvSpPr>
        <p:spPr>
          <a:xfrm>
            <a:off x="1055687" y="353699"/>
            <a:ext cx="10080625" cy="1077209"/>
          </a:xfrm>
        </p:spPr>
        <p:txBody>
          <a:bodyPr/>
          <a:lstStyle/>
          <a:p>
            <a:r>
              <a:rPr lang="nb-NO"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Prosessbeskrivelse</a:t>
            </a:r>
            <a:endParaRPr lang="nb-NO" dirty="0">
              <a:solidFill>
                <a:schemeClr val="bg1"/>
              </a:solidFill>
            </a:endParaRPr>
          </a:p>
        </p:txBody>
      </p:sp>
      <p:sp>
        <p:nvSpPr>
          <p:cNvPr id="6" name="TekstSylinder 5">
            <a:extLst>
              <a:ext uri="{FF2B5EF4-FFF2-40B4-BE49-F238E27FC236}">
                <a16:creationId xmlns:a16="http://schemas.microsoft.com/office/drawing/2014/main" id="{2ED10013-16A9-853C-F065-3F7D19955177}"/>
              </a:ext>
            </a:extLst>
          </p:cNvPr>
          <p:cNvSpPr txBox="1"/>
          <p:nvPr/>
        </p:nvSpPr>
        <p:spPr>
          <a:xfrm>
            <a:off x="1389888" y="2230750"/>
            <a:ext cx="9131808" cy="4081182"/>
          </a:xfrm>
          <a:prstGeom prst="rect">
            <a:avLst/>
          </a:prstGeom>
          <a:noFill/>
        </p:spPr>
        <p:txBody>
          <a:bodyPr wrap="square">
            <a:spAutoFit/>
          </a:bodyPr>
          <a:lstStyle/>
          <a:p>
            <a:pPr>
              <a:lnSpc>
                <a:spcPct val="107000"/>
              </a:lnSpc>
              <a:spcAft>
                <a:spcPts val="800"/>
              </a:spcAft>
            </a:pPr>
            <a:br>
              <a:rPr lang="nb-NO" sz="1100" b="1" dirty="0">
                <a:effectLst/>
                <a:latin typeface="Calibri" panose="020F0502020204030204" pitchFamily="34" charset="0"/>
                <a:ea typeface="Calibri" panose="020F0502020204030204" pitchFamily="34" charset="0"/>
                <a:cs typeface="Times New Roman" panose="02020603050405020304" pitchFamily="18" charset="0"/>
              </a:rPr>
            </a:br>
            <a:r>
              <a:rPr lang="nb-NO" sz="1300" dirty="0">
                <a:effectLst/>
                <a:latin typeface="Calibri" panose="020F0502020204030204" pitchFamily="34" charset="0"/>
                <a:ea typeface="Calibri" panose="020F0502020204030204" pitchFamily="34" charset="0"/>
                <a:cs typeface="Times New Roman" panose="02020603050405020304" pitchFamily="18" charset="0"/>
              </a:rPr>
              <a:t>Representantene fra hvert kompetansenettverk får 10 minutter til å legge fram nettverkets prioriteringer/beslutningsgrunnlag i gruppe – og beskriver følgende for de andre:</a:t>
            </a:r>
          </a:p>
          <a:p>
            <a:pPr marL="342900" lvl="0" indent="-342900">
              <a:lnSpc>
                <a:spcPct val="107000"/>
              </a:lnSpc>
              <a:spcAft>
                <a:spcPts val="800"/>
              </a:spcAft>
              <a:buFont typeface="+mj-lt"/>
              <a:buAutoNum type="alphaLcParenR"/>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Hvordan tiltaket/tiltakene er planlagt og tenkes gjennomført i </a:t>
            </a:r>
            <a:r>
              <a:rPr lang="nb-NO" sz="1300" b="1" dirty="0">
                <a:effectLst/>
                <a:latin typeface="Calibri" panose="020F0502020204030204" pitchFamily="34" charset="0"/>
                <a:ea typeface="Times New Roman" panose="02020603050405020304" pitchFamily="18" charset="0"/>
                <a:cs typeface="Times New Roman" panose="02020603050405020304" pitchFamily="18" charset="0"/>
              </a:rPr>
              <a:t>partnerskap </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med UH</a:t>
            </a: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Hvordan tiltakene er </a:t>
            </a:r>
            <a:r>
              <a:rPr lang="nb-NO" sz="1300" b="1" dirty="0">
                <a:effectLst/>
                <a:latin typeface="Calibri" panose="020F0502020204030204" pitchFamily="34" charset="0"/>
                <a:ea typeface="Times New Roman" panose="02020603050405020304" pitchFamily="18" charset="0"/>
                <a:cs typeface="Times New Roman" panose="02020603050405020304" pitchFamily="18" charset="0"/>
              </a:rPr>
              <a:t>forankret i lokale behov</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 og hvordan den er i </a:t>
            </a:r>
            <a:r>
              <a:rPr lang="nb-NO" sz="1300" b="1" dirty="0">
                <a:effectLst/>
                <a:latin typeface="Calibri" panose="020F0502020204030204" pitchFamily="34" charset="0"/>
                <a:ea typeface="Times New Roman" panose="02020603050405020304" pitchFamily="18" charset="0"/>
                <a:cs typeface="Times New Roman" panose="02020603050405020304" pitchFamily="18" charset="0"/>
              </a:rPr>
              <a:t>tråd med nettverkets lokale kompetanseutviklingsplan</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(Vi oppfordrer til at dere tar med de langsiktige kompetanseutviklingsplanene, og kan vise/dele med resten av gruppa)</a:t>
            </a: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Hvordan tiltakene bidrar til </a:t>
            </a:r>
            <a:r>
              <a:rPr lang="nb-NO" sz="1300" b="1" dirty="0">
                <a:effectLst/>
                <a:latin typeface="Calibri" panose="020F0502020204030204" pitchFamily="34" charset="0"/>
                <a:ea typeface="Times New Roman" panose="02020603050405020304" pitchFamily="18" charset="0"/>
                <a:cs typeface="Times New Roman" panose="02020603050405020304" pitchFamily="18" charset="0"/>
              </a:rPr>
              <a:t>kollektiv læring</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som vil gi praksisforbedring slik at barn får et bedre tilbud</a:t>
            </a: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nb-NO" sz="1300" b="1" dirty="0">
                <a:effectLst/>
                <a:latin typeface="Calibri" panose="020F0502020204030204" pitchFamily="34" charset="0"/>
                <a:ea typeface="Times New Roman" panose="02020603050405020304" pitchFamily="18" charset="0"/>
                <a:cs typeface="Times New Roman" panose="02020603050405020304" pitchFamily="18" charset="0"/>
              </a:rPr>
              <a:t>Økonomisk fordeling</a:t>
            </a: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mellom UH og nettverk. Beskriv hvordan nettverket disponerer midlene. </a:t>
            </a: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Hvis nettverket har gått utover forhåndsskissert økonomisk ramme – hvordan er finansieringen tenkt? </a:t>
            </a: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arenR"/>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Hvor mye midler fra tidligere år står igjen i nettverket? Skal disse midlene inngå i planene som er skissert i den langsiktige kompetanseutviklingsplanen?</a:t>
            </a: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300" dirty="0">
                <a:effectLst/>
                <a:latin typeface="Calibri" panose="020F0502020204030204" pitchFamily="34" charset="0"/>
                <a:ea typeface="Times New Roman" panose="02020603050405020304" pitchFamily="18" charset="0"/>
                <a:cs typeface="Times New Roman" panose="02020603050405020304" pitchFamily="18" charset="0"/>
              </a:rPr>
              <a:t>Resten av gruppa lytter. Når alle representanter har fått presentert sitt beslutningsgrunnlag/prioriteringer med begrunnelser, gir tilhørerne respons ut fra kriteriearket. Gruppa blir enige om hvorvidt hvert enkelt beslutningsgrunnlag skal innstilles for, delvis innstilles for eller avslås.</a:t>
            </a:r>
            <a:endParaRPr lang="nb-NO"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78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F9BB46-7D7F-9E24-DD74-CE86A76F88C2}"/>
              </a:ext>
            </a:extLst>
          </p:cNvPr>
          <p:cNvSpPr>
            <a:spLocks noGrp="1"/>
          </p:cNvSpPr>
          <p:nvPr>
            <p:ph type="title"/>
          </p:nvPr>
        </p:nvSpPr>
        <p:spPr/>
        <p:txBody>
          <a:bodyPr/>
          <a:lstStyle/>
          <a:p>
            <a:r>
              <a:rPr lang="nb-NO" dirty="0"/>
              <a:t>Kriterieark </a:t>
            </a:r>
          </a:p>
        </p:txBody>
      </p:sp>
      <p:sp>
        <p:nvSpPr>
          <p:cNvPr id="5" name="Plassholder for tekst 4">
            <a:extLst>
              <a:ext uri="{FF2B5EF4-FFF2-40B4-BE49-F238E27FC236}">
                <a16:creationId xmlns:a16="http://schemas.microsoft.com/office/drawing/2014/main" id="{AD476813-4310-73BA-4841-A5CA68499D70}"/>
              </a:ext>
            </a:extLst>
          </p:cNvPr>
          <p:cNvSpPr>
            <a:spLocks noGrp="1"/>
          </p:cNvSpPr>
          <p:nvPr>
            <p:ph type="body" sz="quarter" idx="11"/>
          </p:nvPr>
        </p:nvSpPr>
        <p:spPr/>
        <p:txBody>
          <a:bodyPr/>
          <a:lstStyle/>
          <a:p>
            <a:endParaRPr lang="nb-NO" dirty="0"/>
          </a:p>
        </p:txBody>
      </p:sp>
      <p:pic>
        <p:nvPicPr>
          <p:cNvPr id="7" name="Bilde 6">
            <a:extLst>
              <a:ext uri="{FF2B5EF4-FFF2-40B4-BE49-F238E27FC236}">
                <a16:creationId xmlns:a16="http://schemas.microsoft.com/office/drawing/2014/main" id="{E692C339-71D0-61DE-0D80-EBDAE9D6E955}"/>
              </a:ext>
            </a:extLst>
          </p:cNvPr>
          <p:cNvPicPr>
            <a:picLocks noChangeAspect="1"/>
          </p:cNvPicPr>
          <p:nvPr/>
        </p:nvPicPr>
        <p:blipFill rotWithShape="1">
          <a:blip r:embed="rId2"/>
          <a:srcRect l="5234" t="26250" r="13593" b="9166"/>
          <a:stretch/>
        </p:blipFill>
        <p:spPr>
          <a:xfrm>
            <a:off x="828675" y="2115072"/>
            <a:ext cx="9896475" cy="4429126"/>
          </a:xfrm>
          <a:prstGeom prst="rect">
            <a:avLst/>
          </a:prstGeom>
        </p:spPr>
      </p:pic>
    </p:spTree>
    <p:extLst>
      <p:ext uri="{BB962C8B-B14F-4D97-AF65-F5344CB8AC3E}">
        <p14:creationId xmlns:p14="http://schemas.microsoft.com/office/powerpoint/2010/main" val="16553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ED94EC45-3EE7-3556-023E-A3EB5DDC90AD}"/>
              </a:ext>
            </a:extLst>
          </p:cNvPr>
          <p:cNvSpPr>
            <a:spLocks noGrp="1"/>
          </p:cNvSpPr>
          <p:nvPr>
            <p:ph type="body" sz="quarter" idx="22"/>
          </p:nvPr>
        </p:nvSpPr>
        <p:spPr/>
        <p:txBody>
          <a:bodyPr/>
          <a:lstStyle/>
          <a:p>
            <a:r>
              <a:rPr lang="nb-NO" dirty="0"/>
              <a:t>Gruppe 1</a:t>
            </a:r>
          </a:p>
        </p:txBody>
      </p:sp>
      <p:sp>
        <p:nvSpPr>
          <p:cNvPr id="8" name="Plassholder for tekst 7">
            <a:extLst>
              <a:ext uri="{FF2B5EF4-FFF2-40B4-BE49-F238E27FC236}">
                <a16:creationId xmlns:a16="http://schemas.microsoft.com/office/drawing/2014/main" id="{9BCDE904-783B-F895-108F-91D302387C4A}"/>
              </a:ext>
            </a:extLst>
          </p:cNvPr>
          <p:cNvSpPr>
            <a:spLocks noGrp="1"/>
          </p:cNvSpPr>
          <p:nvPr>
            <p:ph type="body" sz="quarter" idx="23"/>
          </p:nvPr>
        </p:nvSpPr>
        <p:spPr/>
        <p:txBody>
          <a:bodyPr/>
          <a:lstStyle/>
          <a:p>
            <a:r>
              <a:rPr lang="nb-NO" dirty="0"/>
              <a:t>Gruppe 2</a:t>
            </a:r>
          </a:p>
        </p:txBody>
      </p:sp>
      <p:sp>
        <p:nvSpPr>
          <p:cNvPr id="9" name="Plassholder for tekst 8">
            <a:extLst>
              <a:ext uri="{FF2B5EF4-FFF2-40B4-BE49-F238E27FC236}">
                <a16:creationId xmlns:a16="http://schemas.microsoft.com/office/drawing/2014/main" id="{37F0722D-D502-C35A-7022-8C884DBA9DBF}"/>
              </a:ext>
            </a:extLst>
          </p:cNvPr>
          <p:cNvSpPr>
            <a:spLocks noGrp="1"/>
          </p:cNvSpPr>
          <p:nvPr>
            <p:ph type="body" sz="quarter" idx="24"/>
          </p:nvPr>
        </p:nvSpPr>
        <p:spPr/>
        <p:txBody>
          <a:bodyPr/>
          <a:lstStyle/>
          <a:p>
            <a:r>
              <a:rPr lang="nb-NO" dirty="0"/>
              <a:t>Gruppe 3</a:t>
            </a:r>
          </a:p>
        </p:txBody>
      </p:sp>
      <p:sp>
        <p:nvSpPr>
          <p:cNvPr id="3" name="Plassholder for tekst 2">
            <a:extLst>
              <a:ext uri="{FF2B5EF4-FFF2-40B4-BE49-F238E27FC236}">
                <a16:creationId xmlns:a16="http://schemas.microsoft.com/office/drawing/2014/main" id="{B0D7F8F8-88C3-CA19-BA86-6A517E2A14FB}"/>
              </a:ext>
            </a:extLst>
          </p:cNvPr>
          <p:cNvSpPr>
            <a:spLocks noGrp="1"/>
          </p:cNvSpPr>
          <p:nvPr>
            <p:ph type="body" sz="quarter" idx="19"/>
          </p:nvPr>
        </p:nvSpPr>
        <p:spPr/>
        <p:txBody>
          <a:bodyPr>
            <a:normAutofit/>
          </a:bodyPr>
          <a:lstStyle/>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Indre Namdal</a:t>
            </a:r>
          </a:p>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Gauldal</a:t>
            </a:r>
          </a:p>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Levanger og Verdal</a:t>
            </a:r>
          </a:p>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Nord Universitet (Elin)</a:t>
            </a:r>
          </a:p>
          <a:p>
            <a:pPr marL="0" indent="0">
              <a:buNone/>
            </a:pPr>
            <a:r>
              <a:rPr lang="nb-NO" sz="1800" dirty="0">
                <a:effectLst/>
                <a:latin typeface="Calibri" panose="020F0502020204030204" pitchFamily="34" charset="0"/>
                <a:ea typeface="Calibri" panose="020F0502020204030204" pitchFamily="34" charset="0"/>
                <a:cs typeface="Times New Roman" panose="02020603050405020304" pitchFamily="18" charset="0"/>
              </a:rPr>
              <a:t>Utdanningsforbundet </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Sametinget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ssholder for tekst 4">
            <a:extLst>
              <a:ext uri="{FF2B5EF4-FFF2-40B4-BE49-F238E27FC236}">
                <a16:creationId xmlns:a16="http://schemas.microsoft.com/office/drawing/2014/main" id="{F2FA7762-07B5-1D2E-DF15-74EDA655FAEF}"/>
              </a:ext>
            </a:extLst>
          </p:cNvPr>
          <p:cNvSpPr>
            <a:spLocks noGrp="1"/>
          </p:cNvSpPr>
          <p:nvPr>
            <p:ph type="body" sz="quarter" idx="20"/>
          </p:nvPr>
        </p:nvSpPr>
        <p:spPr/>
        <p:txBody>
          <a:bodyPr/>
          <a:lstStyle/>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Innherred </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Fosen</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Ytre Namdal</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Trøndelag sørvest </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Nord Universitet (Jeanett)</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PPT (Elisabeth)</a:t>
            </a:r>
          </a:p>
          <a:p>
            <a:pPr marL="0" indent="0">
              <a:buNone/>
            </a:pPr>
            <a:r>
              <a:rPr lang="nb-NO" dirty="0">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6" name="Plassholder for tekst 5">
            <a:extLst>
              <a:ext uri="{FF2B5EF4-FFF2-40B4-BE49-F238E27FC236}">
                <a16:creationId xmlns:a16="http://schemas.microsoft.com/office/drawing/2014/main" id="{BF6B03EA-ED21-5B95-1C23-0E364813C098}"/>
              </a:ext>
            </a:extLst>
          </p:cNvPr>
          <p:cNvSpPr>
            <a:spLocks noGrp="1"/>
          </p:cNvSpPr>
          <p:nvPr>
            <p:ph type="body" sz="quarter" idx="21"/>
          </p:nvPr>
        </p:nvSpPr>
        <p:spPr/>
        <p:txBody>
          <a:bodyPr/>
          <a:lstStyle/>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Midtre Namdal</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Værnes</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Trondheim og Malvik </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DMMH </a:t>
            </a:r>
          </a:p>
          <a:p>
            <a:pPr marL="0" indent="0">
              <a:buNone/>
            </a:pPr>
            <a:r>
              <a:rPr lang="nb-NO" sz="1800" dirty="0">
                <a:latin typeface="Calibri" panose="020F0502020204030204" pitchFamily="34" charset="0"/>
                <a:ea typeface="Calibri" panose="020F0502020204030204" pitchFamily="34" charset="0"/>
                <a:cs typeface="Times New Roman" panose="02020603050405020304" pitchFamily="18" charset="0"/>
              </a:rPr>
              <a:t>Fagforbundet</a:t>
            </a:r>
          </a:p>
          <a:p>
            <a:pPr marL="0" indent="0">
              <a:buNone/>
            </a:pPr>
            <a:r>
              <a:rPr lang="nb-NO" sz="1800" dirty="0" err="1">
                <a:latin typeface="Calibri" panose="020F0502020204030204" pitchFamily="34" charset="0"/>
                <a:ea typeface="Calibri" panose="020F0502020204030204" pitchFamily="34" charset="0"/>
                <a:cs typeface="Times New Roman" panose="02020603050405020304" pitchFamily="18" charset="0"/>
              </a:rPr>
              <a:t>Statped</a:t>
            </a:r>
            <a:endParaRPr lang="nb-NO" sz="1800" dirty="0">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11092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160E95-EA29-48B4-E910-F10553A1BF43}"/>
              </a:ext>
            </a:extLst>
          </p:cNvPr>
          <p:cNvSpPr>
            <a:spLocks noGrp="1"/>
          </p:cNvSpPr>
          <p:nvPr>
            <p:ph type="title"/>
          </p:nvPr>
        </p:nvSpPr>
        <p:spPr/>
        <p:txBody>
          <a:bodyPr/>
          <a:lstStyle/>
          <a:p>
            <a:r>
              <a:rPr lang="nb-NO" dirty="0"/>
              <a:t>Forslag til vedtak </a:t>
            </a:r>
          </a:p>
        </p:txBody>
      </p:sp>
      <p:sp>
        <p:nvSpPr>
          <p:cNvPr id="3" name="Plassholder for tekst 2">
            <a:extLst>
              <a:ext uri="{FF2B5EF4-FFF2-40B4-BE49-F238E27FC236}">
                <a16:creationId xmlns:a16="http://schemas.microsoft.com/office/drawing/2014/main" id="{FDF6A169-16D7-211F-2FDF-7346974BDDB6}"/>
              </a:ext>
            </a:extLst>
          </p:cNvPr>
          <p:cNvSpPr>
            <a:spLocks noGrp="1"/>
          </p:cNvSpPr>
          <p:nvPr>
            <p:ph type="body" sz="quarter" idx="11"/>
          </p:nvPr>
        </p:nvSpPr>
        <p:spPr/>
        <p:txBody>
          <a:bodyPr/>
          <a:lstStyle/>
          <a:p>
            <a:r>
              <a:rPr lang="nb-NO" dirty="0"/>
              <a:t>1. I tråd med Langsiktig plan innstiller samarbeidsforum som følger</a:t>
            </a:r>
          </a:p>
          <a:p>
            <a:pPr marL="1143000" lvl="1" indent="-457200">
              <a:buAutoNum type="alphaLcParenR"/>
            </a:pPr>
            <a:r>
              <a:rPr lang="nb-NO" dirty="0"/>
              <a:t>Leder/koordinator på nettverksnivå, kr. 100 000,- per nettverk, kr. 400 000,-til Trondheim og Malvik kompetansenettverk og kr. 100 000,- per nettverk til koordinering hos UH. Samlet utgjør denne delen av innstillingene kr. 2 700 000,- </a:t>
            </a:r>
          </a:p>
          <a:p>
            <a:pPr marL="1143000" lvl="1" indent="-457200">
              <a:buAutoNum type="alphaLcParenR"/>
            </a:pPr>
            <a:r>
              <a:rPr lang="nb-NO" dirty="0"/>
              <a:t>Frikjøp for barnehageeiere, kr. 500 000,- Utbetales kompetansenettverkene ut fra pro rata</a:t>
            </a:r>
          </a:p>
          <a:p>
            <a:pPr marL="1143000" lvl="1" indent="-457200">
              <a:buAutoNum type="alphaLcParenR"/>
            </a:pPr>
            <a:r>
              <a:rPr lang="nb-NO" dirty="0"/>
              <a:t>Kr. 200 000,- til møter og samlinger</a:t>
            </a:r>
          </a:p>
          <a:p>
            <a:r>
              <a:rPr lang="nb-NO" dirty="0"/>
              <a:t>I tillegg innstiller samarbeidsforum som følger</a:t>
            </a:r>
          </a:p>
          <a:p>
            <a:pPr marL="1143000" lvl="1" indent="-457200">
              <a:buAutoNum type="alphaLcParenR"/>
            </a:pPr>
            <a:r>
              <a:rPr lang="nb-NO" dirty="0"/>
              <a:t>Kr. 150 000,- til fellestiltaket «Menn i barnehage»</a:t>
            </a:r>
          </a:p>
          <a:p>
            <a:pPr marL="1143000" lvl="1" indent="-457200">
              <a:buAutoNum type="alphaLcParenR"/>
            </a:pPr>
            <a:r>
              <a:rPr lang="nb-NO" dirty="0"/>
              <a:t>Kr. 500 000,- til prosjekt analyseverktøy og kompetanseutvikling i barnehagene i samisk språk og kultur</a:t>
            </a:r>
          </a:p>
          <a:p>
            <a:pPr marL="1143000" lvl="1" indent="-457200">
              <a:buAutoNum type="alphaLcParenR"/>
            </a:pPr>
            <a:endParaRPr lang="nb-NO" dirty="0"/>
          </a:p>
          <a:p>
            <a:pPr marL="1028700" lvl="1" indent="-342900"/>
            <a:endParaRPr lang="nb-NO" dirty="0"/>
          </a:p>
        </p:txBody>
      </p:sp>
    </p:spTree>
    <p:extLst>
      <p:ext uri="{BB962C8B-B14F-4D97-AF65-F5344CB8AC3E}">
        <p14:creationId xmlns:p14="http://schemas.microsoft.com/office/powerpoint/2010/main" val="3353710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F17179-1657-3FB3-8844-558608855FA5}"/>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4C203A86-947B-C5FB-9427-1152C2BC7361}"/>
              </a:ext>
            </a:extLst>
          </p:cNvPr>
          <p:cNvSpPr>
            <a:spLocks noGrp="1"/>
          </p:cNvSpPr>
          <p:nvPr>
            <p:ph type="body" sz="quarter" idx="11"/>
          </p:nvPr>
        </p:nvSpPr>
        <p:spPr/>
        <p:txBody>
          <a:bodyPr/>
          <a:lstStyle/>
          <a:p>
            <a:r>
              <a:rPr lang="nb-NO" dirty="0"/>
              <a:t>2. Samarbeidsforum innstiller med utgangspunkt i nettverkenes behovsmelding innenfor 30% til individuelle tiltak. I tillegg innstilles det i tråd med langsiktig plan kr. 1 200 000,- til arbeidsplassbasert barnehagelærerutdanning, samisk profil </a:t>
            </a:r>
          </a:p>
          <a:p>
            <a:r>
              <a:rPr lang="nb-NO" dirty="0"/>
              <a:t>3. Samarbeidsforum vurderte hvert enkelt partnerskaps beslutningsgrunnlag ut fra kriteriene for tilskuddsordningen. Samarbeidsforum innstiller i tråd med nettverkenes beslutningsgrunnlag innenfor pro rata-rammen for 2023. Samlet utgjør denne delen av innstillingene kr. XXXX. </a:t>
            </a:r>
          </a:p>
          <a:p>
            <a:endParaRPr lang="nb-NO" dirty="0"/>
          </a:p>
        </p:txBody>
      </p:sp>
    </p:spTree>
    <p:extLst>
      <p:ext uri="{BB962C8B-B14F-4D97-AF65-F5344CB8AC3E}">
        <p14:creationId xmlns:p14="http://schemas.microsoft.com/office/powerpoint/2010/main" val="3623325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2818F0-9B8A-19C5-9B2A-56F4C700255E}"/>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FF7CEEB1-1192-1176-6031-B9966AC162D5}"/>
              </a:ext>
            </a:extLst>
          </p:cNvPr>
          <p:cNvSpPr>
            <a:spLocks noGrp="1"/>
          </p:cNvSpPr>
          <p:nvPr>
            <p:ph type="body" sz="quarter" idx="11"/>
          </p:nvPr>
        </p:nvSpPr>
        <p:spPr/>
        <p:txBody>
          <a:bodyPr/>
          <a:lstStyle/>
          <a:p>
            <a:r>
              <a:rPr lang="nb-NO" dirty="0"/>
              <a:t>4. Langsiktig plan revideres </a:t>
            </a:r>
          </a:p>
          <a:p>
            <a:pPr marL="1028700" lvl="1" indent="-342900"/>
            <a:r>
              <a:rPr lang="nb-NO" dirty="0" err="1"/>
              <a:t>Årshjulet</a:t>
            </a:r>
            <a:r>
              <a:rPr lang="nb-NO" dirty="0"/>
              <a:t> oppdateres</a:t>
            </a:r>
          </a:p>
          <a:p>
            <a:pPr marL="1028700" lvl="1" indent="-342900"/>
            <a:r>
              <a:rPr lang="nb-NO" dirty="0"/>
              <a:t>Summen på kr. 400 000,- til Trondheim og Malvik kompetansenettverk legges inn</a:t>
            </a:r>
          </a:p>
          <a:p>
            <a:pPr marL="1028700" lvl="1" indent="-342900"/>
            <a:r>
              <a:rPr lang="nb-NO" dirty="0"/>
              <a:t>Summen på kr. 100 000,- per nettverk til koordinering hos UH legges inn</a:t>
            </a:r>
          </a:p>
          <a:p>
            <a:pPr marL="1028700" lvl="1" indent="-342900"/>
            <a:r>
              <a:rPr lang="nb-NO" dirty="0"/>
              <a:t>Kr. 150 000,- til tiltaket «Mangfold i barnehagen</a:t>
            </a:r>
            <a:r>
              <a:rPr lang="nb-NO"/>
              <a:t>» («Menn i barnehagen») </a:t>
            </a:r>
            <a:r>
              <a:rPr lang="nb-NO" dirty="0"/>
              <a:t>(</a:t>
            </a:r>
            <a:r>
              <a:rPr lang="nb-NO" dirty="0" err="1"/>
              <a:t>MiB</a:t>
            </a:r>
            <a:r>
              <a:rPr lang="nb-NO" dirty="0"/>
              <a:t>) legges inn</a:t>
            </a:r>
          </a:p>
          <a:p>
            <a:endParaRPr lang="nb-NO" dirty="0"/>
          </a:p>
        </p:txBody>
      </p:sp>
    </p:spTree>
    <p:extLst>
      <p:ext uri="{BB962C8B-B14F-4D97-AF65-F5344CB8AC3E}">
        <p14:creationId xmlns:p14="http://schemas.microsoft.com/office/powerpoint/2010/main" val="427776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99D4AC-4398-4674-0436-D124954FE3F5}"/>
              </a:ext>
            </a:extLst>
          </p:cNvPr>
          <p:cNvSpPr>
            <a:spLocks noGrp="1"/>
          </p:cNvSpPr>
          <p:nvPr>
            <p:ph type="title"/>
          </p:nvPr>
        </p:nvSpPr>
        <p:spPr/>
        <p:txBody>
          <a:bodyPr/>
          <a:lstStyle/>
          <a:p>
            <a:r>
              <a:rPr lang="nb-NO" dirty="0"/>
              <a:t>Saksliste  </a:t>
            </a:r>
          </a:p>
        </p:txBody>
      </p:sp>
      <p:sp>
        <p:nvSpPr>
          <p:cNvPr id="3" name="Plassholder for tekst 2">
            <a:extLst>
              <a:ext uri="{FF2B5EF4-FFF2-40B4-BE49-F238E27FC236}">
                <a16:creationId xmlns:a16="http://schemas.microsoft.com/office/drawing/2014/main" id="{2E41F985-7BDF-DB51-C5F4-8B199324E355}"/>
              </a:ext>
            </a:extLst>
          </p:cNvPr>
          <p:cNvSpPr>
            <a:spLocks noGrp="1"/>
          </p:cNvSpPr>
          <p:nvPr>
            <p:ph type="body" sz="quarter" idx="11"/>
          </p:nvPr>
        </p:nvSpPr>
        <p:spPr>
          <a:xfrm>
            <a:off x="414655" y="2112010"/>
            <a:ext cx="11115040" cy="4572000"/>
          </a:xfrm>
        </p:spPr>
        <p:txBody>
          <a:bodyPr/>
          <a:lstStyle/>
          <a:p>
            <a:r>
              <a:rPr lang="nb-NO" sz="1400" dirty="0"/>
              <a:t>Kl. 09.00		Velkommen </a:t>
            </a:r>
          </a:p>
          <a:p>
            <a:r>
              <a:rPr lang="nb-NO" sz="1400" dirty="0"/>
              <a:t>Sak 4/23 og 5/23 utgår</a:t>
            </a:r>
          </a:p>
          <a:p>
            <a:r>
              <a:rPr lang="nb-NO" sz="1400" dirty="0"/>
              <a:t>Kl. 09.05 – 09.20	</a:t>
            </a:r>
            <a:r>
              <a:rPr lang="nb-NO" sz="1400" b="1" dirty="0"/>
              <a:t>Sak 6/23 </a:t>
            </a:r>
            <a:r>
              <a:rPr lang="nb-NO" sz="1400" dirty="0">
                <a:ea typeface="Calibri" panose="020F0502020204030204" pitchFamily="34" charset="0"/>
                <a:cs typeface="Times New Roman" panose="02020603050405020304" pitchFamily="18" charset="0"/>
              </a:rPr>
              <a:t>Representasjon i samarbeidsforum </a:t>
            </a:r>
            <a:r>
              <a:rPr lang="nb-NO" sz="1400" dirty="0" err="1">
                <a:ea typeface="Calibri" panose="020F0502020204030204" pitchFamily="34" charset="0"/>
                <a:cs typeface="Times New Roman" panose="02020603050405020304" pitchFamily="18" charset="0"/>
              </a:rPr>
              <a:t>Rekom</a:t>
            </a:r>
            <a:r>
              <a:rPr lang="nb-NO" sz="1400" dirty="0">
                <a:ea typeface="Calibri" panose="020F0502020204030204" pitchFamily="34" charset="0"/>
                <a:cs typeface="Times New Roman" panose="02020603050405020304" pitchFamily="18" charset="0"/>
              </a:rPr>
              <a:t> fra Trondheim/Malvik nettverket 				(beslutningssak) </a:t>
            </a:r>
            <a:endParaRPr lang="nb-NO" sz="1400" dirty="0"/>
          </a:p>
          <a:p>
            <a:r>
              <a:rPr lang="nb-NO" sz="1400" dirty="0"/>
              <a:t>Kl. 09.20 – 11.30	</a:t>
            </a:r>
            <a:r>
              <a:rPr lang="nb-NO" sz="1400" b="1" dirty="0">
                <a:effectLst/>
                <a:ea typeface="Calibri" panose="020F0502020204030204" pitchFamily="34" charset="0"/>
                <a:cs typeface="Times New Roman" panose="02020603050405020304" pitchFamily="18" charset="0"/>
              </a:rPr>
              <a:t>Sak 7/23 </a:t>
            </a:r>
            <a:r>
              <a:rPr lang="nb-NO" sz="1400" dirty="0">
                <a:effectLst/>
                <a:ea typeface="Calibri" panose="020F0502020204030204" pitchFamily="34" charset="0"/>
                <a:cs typeface="Times New Roman" panose="02020603050405020304" pitchFamily="18" charset="0"/>
              </a:rPr>
              <a:t>Felles årlig innstilling for bruk av midler til </a:t>
            </a:r>
            <a:r>
              <a:rPr lang="nb-NO" sz="1400" dirty="0" err="1">
                <a:effectLst/>
                <a:ea typeface="Calibri" panose="020F0502020204030204" pitchFamily="34" charset="0"/>
                <a:cs typeface="Times New Roman" panose="02020603050405020304" pitchFamily="18" charset="0"/>
              </a:rPr>
              <a:t>Rekom</a:t>
            </a:r>
            <a:r>
              <a:rPr lang="nb-NO" sz="1400" dirty="0">
                <a:effectLst/>
                <a:ea typeface="Calibri" panose="020F0502020204030204" pitchFamily="34" charset="0"/>
                <a:cs typeface="Times New Roman" panose="02020603050405020304" pitchFamily="18" charset="0"/>
              </a:rPr>
              <a:t> (beslutningssak)</a:t>
            </a:r>
          </a:p>
          <a:p>
            <a:pPr marL="2400300" lvl="4"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Innledning med saksgang og arbeidsprosess</a:t>
            </a:r>
          </a:p>
          <a:p>
            <a:pPr marL="2400300" lvl="4"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Arbeid i grupper (</a:t>
            </a:r>
            <a:r>
              <a:rPr lang="nb-NO" sz="1400" dirty="0" err="1">
                <a:effectLst/>
                <a:ea typeface="Calibri" panose="020F0502020204030204" pitchFamily="34" charset="0"/>
                <a:cs typeface="Times New Roman" panose="02020603050405020304" pitchFamily="18" charset="0"/>
              </a:rPr>
              <a:t>ink</a:t>
            </a:r>
            <a:r>
              <a:rPr lang="nb-NO" sz="1400" dirty="0">
                <a:effectLst/>
                <a:ea typeface="Calibri" panose="020F0502020204030204" pitchFamily="34" charset="0"/>
                <a:cs typeface="Times New Roman" panose="02020603050405020304" pitchFamily="18" charset="0"/>
              </a:rPr>
              <a:t>. </a:t>
            </a:r>
            <a:r>
              <a:rPr lang="nb-NO" sz="1400" dirty="0">
                <a:ea typeface="Calibri" panose="020F0502020204030204" pitchFamily="34" charset="0"/>
                <a:cs typeface="Times New Roman" panose="02020603050405020304" pitchFamily="18" charset="0"/>
              </a:rPr>
              <a:t>p</a:t>
            </a:r>
            <a:r>
              <a:rPr lang="nb-NO" sz="1400" dirty="0">
                <a:effectLst/>
                <a:ea typeface="Calibri" panose="020F0502020204030204" pitchFamily="34" charset="0"/>
                <a:cs typeface="Times New Roman" panose="02020603050405020304" pitchFamily="18" charset="0"/>
              </a:rPr>
              <a:t>ause)</a:t>
            </a:r>
          </a:p>
          <a:p>
            <a:pPr marL="2857500" lvl="5" indent="-342900">
              <a:lnSpc>
                <a:spcPct val="107000"/>
              </a:lnSpc>
              <a:buFont typeface="Calibri" panose="020F0502020204030204" pitchFamily="34" charset="0"/>
              <a:buChar char="-"/>
            </a:pPr>
            <a:r>
              <a:rPr lang="nb-NO" sz="1400" dirty="0">
                <a:effectLst/>
                <a:latin typeface="+mj-lt"/>
                <a:ea typeface="Calibri" panose="020F0502020204030204" pitchFamily="34" charset="0"/>
                <a:cs typeface="Times New Roman" panose="02020603050405020304" pitchFamily="18" charset="0"/>
              </a:rPr>
              <a:t>Presentasjon fra hver enkelt nettverksrepresentant (jfr. prosessbeskrivelse)</a:t>
            </a:r>
          </a:p>
          <a:p>
            <a:pPr marL="2857500" lvl="5" indent="-342900">
              <a:lnSpc>
                <a:spcPct val="107000"/>
              </a:lnSpc>
              <a:buFont typeface="Calibri" panose="020F0502020204030204" pitchFamily="34" charset="0"/>
              <a:buChar char="-"/>
            </a:pPr>
            <a:r>
              <a:rPr lang="nb-NO" sz="1400" dirty="0">
                <a:effectLst/>
                <a:latin typeface="+mj-lt"/>
                <a:ea typeface="Calibri" panose="020F0502020204030204" pitchFamily="34" charset="0"/>
                <a:cs typeface="Times New Roman" panose="02020603050405020304" pitchFamily="18" charset="0"/>
              </a:rPr>
              <a:t>Hvert beslutningsgrunnlag vurderes fra de de andre ved hjelp av vurderingskriteriene som er vedlagt</a:t>
            </a:r>
          </a:p>
          <a:p>
            <a:r>
              <a:rPr lang="nb-NO" sz="1400" dirty="0"/>
              <a:t>Kl. 11.30 - 12.30 	Lunsj</a:t>
            </a:r>
          </a:p>
          <a:p>
            <a:r>
              <a:rPr lang="nb-NO" sz="1400" dirty="0"/>
              <a:t>Kl. 12.30 – 14.00	</a:t>
            </a:r>
            <a:r>
              <a:rPr lang="nb-NO" sz="1400" b="1" dirty="0"/>
              <a:t>Sak 7/23 </a:t>
            </a:r>
            <a:r>
              <a:rPr lang="nb-NO" sz="1400" dirty="0"/>
              <a:t>fort. Gruppene presenterer innstillingen i plenum</a:t>
            </a:r>
          </a:p>
          <a:p>
            <a:r>
              <a:rPr lang="nb-NO" sz="1400" dirty="0"/>
              <a:t>Kl. 14.00 – 14.15	Pause</a:t>
            </a:r>
          </a:p>
          <a:p>
            <a:r>
              <a:rPr lang="nb-NO" sz="1400" dirty="0"/>
              <a:t>Kl. 14.15 – 15.00	</a:t>
            </a:r>
            <a:r>
              <a:rPr lang="nb-NO" sz="1400" b="1" dirty="0"/>
              <a:t>Sak 7/23 </a:t>
            </a:r>
            <a:r>
              <a:rPr lang="nb-NO" sz="1400" dirty="0"/>
              <a:t>forts. Samarbeidsforum vedtar innstilling </a:t>
            </a:r>
          </a:p>
          <a:p>
            <a:endParaRPr lang="nb-NO" dirty="0"/>
          </a:p>
        </p:txBody>
      </p:sp>
    </p:spTree>
    <p:extLst>
      <p:ext uri="{BB962C8B-B14F-4D97-AF65-F5344CB8AC3E}">
        <p14:creationId xmlns:p14="http://schemas.microsoft.com/office/powerpoint/2010/main" val="133809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EEC6C7-6B53-7551-3295-7D97270247BE}"/>
              </a:ext>
            </a:extLst>
          </p:cNvPr>
          <p:cNvSpPr>
            <a:spLocks noGrp="1"/>
          </p:cNvSpPr>
          <p:nvPr>
            <p:ph type="title"/>
          </p:nvPr>
        </p:nvSpPr>
        <p:spPr/>
        <p:txBody>
          <a:bodyPr/>
          <a:lstStyle/>
          <a:p>
            <a:r>
              <a:rPr lang="nb-NO" sz="1400" dirty="0"/>
              <a:t>Sak 6/23 Representasjon i samarbeidsforum </a:t>
            </a:r>
            <a:r>
              <a:rPr lang="nb-NO" sz="1400" dirty="0" err="1"/>
              <a:t>Rekom</a:t>
            </a:r>
            <a:r>
              <a:rPr lang="nb-NO" sz="1400" dirty="0"/>
              <a:t> fra Trondheim og Malvik kompetansenettverk (beslutningssak) </a:t>
            </a:r>
          </a:p>
        </p:txBody>
      </p:sp>
      <p:sp>
        <p:nvSpPr>
          <p:cNvPr id="3" name="Plassholder for tekst 2">
            <a:extLst>
              <a:ext uri="{FF2B5EF4-FFF2-40B4-BE49-F238E27FC236}">
                <a16:creationId xmlns:a16="http://schemas.microsoft.com/office/drawing/2014/main" id="{AFC1B058-B723-BA6A-25A9-CE906C26E3B6}"/>
              </a:ext>
            </a:extLst>
          </p:cNvPr>
          <p:cNvSpPr>
            <a:spLocks noGrp="1"/>
          </p:cNvSpPr>
          <p:nvPr>
            <p:ph type="body" sz="quarter" idx="11"/>
          </p:nvPr>
        </p:nvSpPr>
        <p:spPr>
          <a:xfrm>
            <a:off x="704850" y="2133600"/>
            <a:ext cx="10431463" cy="4467225"/>
          </a:xfrm>
        </p:spPr>
        <p:txBody>
          <a:bodyPr/>
          <a:lstStyle/>
          <a:p>
            <a:r>
              <a:rPr lang="nb-NO" sz="1400" dirty="0"/>
              <a:t>Kl. 09.00		Velkommen </a:t>
            </a:r>
          </a:p>
          <a:p>
            <a:r>
              <a:rPr lang="nb-NO" sz="1400" dirty="0"/>
              <a:t>Sak 4/23 og 5/23 utgår</a:t>
            </a:r>
          </a:p>
          <a:p>
            <a:r>
              <a:rPr lang="nb-NO" sz="1400" b="1" dirty="0"/>
              <a:t>Kl. 09.15 – 09.30	Sak 6/23 </a:t>
            </a:r>
            <a:r>
              <a:rPr lang="nb-NO" sz="1400" b="1" dirty="0">
                <a:effectLst/>
                <a:ea typeface="Calibri" panose="020F0502020204030204" pitchFamily="34" charset="0"/>
                <a:cs typeface="Times New Roman" panose="02020603050405020304" pitchFamily="18" charset="0"/>
              </a:rPr>
              <a:t>Representasjon i samarbeidsforum </a:t>
            </a:r>
            <a:r>
              <a:rPr lang="nb-NO" sz="1400" b="1" dirty="0" err="1">
                <a:effectLst/>
                <a:ea typeface="Calibri" panose="020F0502020204030204" pitchFamily="34" charset="0"/>
                <a:cs typeface="Times New Roman" panose="02020603050405020304" pitchFamily="18" charset="0"/>
              </a:rPr>
              <a:t>Rekom</a:t>
            </a:r>
            <a:r>
              <a:rPr lang="nb-NO" sz="1400" b="1" dirty="0">
                <a:effectLst/>
                <a:ea typeface="Calibri" panose="020F0502020204030204" pitchFamily="34" charset="0"/>
                <a:cs typeface="Times New Roman" panose="02020603050405020304" pitchFamily="18" charset="0"/>
              </a:rPr>
              <a:t> fra Trondheim/Malvik kompetansenettverket 			(beslutningssak) </a:t>
            </a:r>
          </a:p>
          <a:p>
            <a:pPr marL="899160" indent="-899160">
              <a:lnSpc>
                <a:spcPct val="107000"/>
              </a:lnSpc>
              <a:spcAft>
                <a:spcPts val="800"/>
              </a:spcAft>
            </a:pPr>
            <a:r>
              <a:rPr lang="nb-NO" sz="1400" dirty="0">
                <a:effectLst/>
                <a:ea typeface="Calibri" panose="020F0502020204030204" pitchFamily="34" charset="0"/>
                <a:cs typeface="Times New Roman" panose="02020603050405020304" pitchFamily="18" charset="0"/>
              </a:rPr>
              <a:t>Kl. 09.30 – 11.30	Sak 7/23 Felles årlig innstilling for bruk av midler til </a:t>
            </a:r>
            <a:r>
              <a:rPr lang="nb-NO" sz="1400" dirty="0" err="1">
                <a:effectLst/>
                <a:ea typeface="Calibri" panose="020F0502020204030204" pitchFamily="34" charset="0"/>
                <a:cs typeface="Times New Roman" panose="02020603050405020304" pitchFamily="18" charset="0"/>
              </a:rPr>
              <a:t>Rekom</a:t>
            </a:r>
            <a:r>
              <a:rPr lang="nb-NO" sz="1400" dirty="0">
                <a:effectLst/>
                <a:ea typeface="Calibri" panose="020F0502020204030204" pitchFamily="34" charset="0"/>
                <a:cs typeface="Times New Roman" panose="02020603050405020304" pitchFamily="18" charset="0"/>
              </a:rPr>
              <a:t> (beslutningssak)</a:t>
            </a:r>
          </a:p>
          <a:p>
            <a:pPr marL="1943100" lvl="3"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Innledning med saksgang og arbeidsprosess</a:t>
            </a:r>
          </a:p>
          <a:p>
            <a:pPr marL="1943100" lvl="3"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Arbeid i grupper</a:t>
            </a:r>
          </a:p>
          <a:p>
            <a:pPr marL="2400300" lvl="4"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Presentasjon fra hver enkelt nettverksrepresentant (jfr. prosessbeskrivelse)</a:t>
            </a:r>
          </a:p>
          <a:p>
            <a:pPr marL="2400300" lvl="4"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Hvert beslutningsgrunnlag vurderes fra de de andre ved hjelp av vurderingskriteriene som er vedlagt</a:t>
            </a:r>
          </a:p>
          <a:p>
            <a:r>
              <a:rPr lang="nb-NO" sz="1400" dirty="0"/>
              <a:t>Kl. 11.30 - 12.30 	Lunsj</a:t>
            </a:r>
          </a:p>
          <a:p>
            <a:r>
              <a:rPr lang="nb-NO" sz="1400" dirty="0"/>
              <a:t>Kl. 12.30 – 14.00	Gruppene presenterer innstillingen i plenum</a:t>
            </a:r>
          </a:p>
          <a:p>
            <a:r>
              <a:rPr lang="nb-NO" sz="1400" dirty="0"/>
              <a:t>Kl. 14.00 – 14.15	Pause</a:t>
            </a:r>
          </a:p>
          <a:p>
            <a:r>
              <a:rPr lang="nb-NO" sz="1400" dirty="0"/>
              <a:t>Kl. 14.15 – 15.00	Samarbeidsforum vedtar innstilling </a:t>
            </a:r>
          </a:p>
          <a:p>
            <a:endParaRPr lang="nb-NO" dirty="0"/>
          </a:p>
        </p:txBody>
      </p:sp>
    </p:spTree>
    <p:extLst>
      <p:ext uri="{BB962C8B-B14F-4D97-AF65-F5344CB8AC3E}">
        <p14:creationId xmlns:p14="http://schemas.microsoft.com/office/powerpoint/2010/main" val="142270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D758D3-27E6-9677-2EED-DC66396448E4}"/>
              </a:ext>
            </a:extLst>
          </p:cNvPr>
          <p:cNvSpPr>
            <a:spLocks noGrp="1"/>
          </p:cNvSpPr>
          <p:nvPr>
            <p:ph type="title"/>
          </p:nvPr>
        </p:nvSpPr>
        <p:spPr/>
        <p:txBody>
          <a:bodyPr/>
          <a:lstStyle/>
          <a:p>
            <a:r>
              <a:rPr lang="nb-NO" sz="1400" dirty="0"/>
              <a:t>Sak 6/23 Representasjon i samarbeidsforum </a:t>
            </a:r>
            <a:r>
              <a:rPr lang="nb-NO" sz="1400" dirty="0" err="1"/>
              <a:t>Rekom</a:t>
            </a:r>
            <a:r>
              <a:rPr lang="nb-NO" sz="1400" dirty="0"/>
              <a:t> fra Trondheim og Malvik kompetansenettverk (beslutningssak) </a:t>
            </a:r>
          </a:p>
        </p:txBody>
      </p:sp>
      <p:sp>
        <p:nvSpPr>
          <p:cNvPr id="3" name="Plassholder for tekst 2">
            <a:extLst>
              <a:ext uri="{FF2B5EF4-FFF2-40B4-BE49-F238E27FC236}">
                <a16:creationId xmlns:a16="http://schemas.microsoft.com/office/drawing/2014/main" id="{9B915D9A-A3FF-DDC0-F95D-FB7A1CBC1106}"/>
              </a:ext>
            </a:extLst>
          </p:cNvPr>
          <p:cNvSpPr>
            <a:spLocks noGrp="1"/>
          </p:cNvSpPr>
          <p:nvPr>
            <p:ph type="body" sz="quarter" idx="11"/>
          </p:nvPr>
        </p:nvSpPr>
        <p:spPr/>
        <p:txBody>
          <a:bodyPr/>
          <a:lstStyle/>
          <a:p>
            <a:r>
              <a:rPr lang="nb-NO" sz="1200" b="1" dirty="0"/>
              <a:t>Bakgrunn</a:t>
            </a:r>
          </a:p>
          <a:p>
            <a:pPr marL="342900" indent="-342900">
              <a:buFont typeface="Arial" panose="020B0604020202020204" pitchFamily="34" charset="0"/>
              <a:buChar char="•"/>
            </a:pPr>
            <a:r>
              <a:rPr lang="nb-NO" sz="1200" dirty="0"/>
              <a:t>Trondheim og Malvik kompetansenettverk har i en periode hatt to representanter i samarbeidsforum </a:t>
            </a:r>
            <a:r>
              <a:rPr lang="nb-NO" sz="1200" dirty="0" err="1"/>
              <a:t>Rekom</a:t>
            </a:r>
            <a:r>
              <a:rPr lang="nb-NO" sz="1200" dirty="0"/>
              <a:t>, dette i forbindelse med bytte av representant (møtt med to representanter 31.3.22 og 7.9.22)</a:t>
            </a:r>
          </a:p>
          <a:p>
            <a:pPr marL="342900" indent="-342900">
              <a:buFont typeface="Arial" panose="020B0604020202020204" pitchFamily="34" charset="0"/>
              <a:buChar char="•"/>
            </a:pPr>
            <a:r>
              <a:rPr lang="nb-NO" sz="1200" b="1" dirty="0">
                <a:effectLst/>
                <a:ea typeface="Calibri" panose="020F0502020204030204" pitchFamily="34" charset="0"/>
                <a:cs typeface="Open Sans" panose="020B0606030504020204" pitchFamily="34" charset="0"/>
              </a:rPr>
              <a:t>Sak 18/2021:B:</a:t>
            </a:r>
            <a:r>
              <a:rPr lang="nb-NO" sz="1200" dirty="0">
                <a:effectLst/>
                <a:ea typeface="Calibri" panose="020F0502020204030204" pitchFamily="34" charset="0"/>
                <a:cs typeface="Open Sans" panose="020B0606030504020204" pitchFamily="34" charset="0"/>
              </a:rPr>
              <a:t> det ble satt av tid til drøftinger knyttet til dokumentene; </a:t>
            </a:r>
            <a:r>
              <a:rPr lang="nb-NO" sz="1200" i="1" dirty="0">
                <a:effectLst/>
                <a:ea typeface="Calibri" panose="020F0502020204030204" pitchFamily="34" charset="0"/>
                <a:cs typeface="Open Sans" panose="020B0606030504020204" pitchFamily="34" charset="0"/>
              </a:rPr>
              <a:t>Mandat for samarbeidsforum</a:t>
            </a:r>
            <a:r>
              <a:rPr lang="nb-NO" sz="1200" dirty="0">
                <a:effectLst/>
                <a:ea typeface="Calibri" panose="020F0502020204030204" pitchFamily="34" charset="0"/>
                <a:cs typeface="Open Sans" panose="020B0606030504020204" pitchFamily="34" charset="0"/>
              </a:rPr>
              <a:t> og </a:t>
            </a:r>
            <a:r>
              <a:rPr lang="nb-NO" sz="1200" i="1" dirty="0">
                <a:effectLst/>
                <a:ea typeface="Calibri" panose="020F0502020204030204" pitchFamily="34" charset="0"/>
                <a:cs typeface="Open Sans" panose="020B0606030504020204" pitchFamily="34" charset="0"/>
              </a:rPr>
              <a:t>Langsiktig plan</a:t>
            </a:r>
            <a:r>
              <a:rPr lang="nb-NO" sz="1200" dirty="0">
                <a:effectLst/>
                <a:ea typeface="Calibri" panose="020F0502020204030204" pitchFamily="34" charset="0"/>
                <a:cs typeface="Open Sans" panose="020B0606030504020204" pitchFamily="34" charset="0"/>
              </a:rPr>
              <a:t> med vedlegg, samt supplerende tildelingsbrev. Saken ble ledet av Berit og Anne Kirsti hos Statsforvalteren. </a:t>
            </a:r>
            <a:r>
              <a:rPr lang="nb-NO" sz="1200" b="1" dirty="0">
                <a:effectLst/>
                <a:ea typeface="Calibri" panose="020F0502020204030204" pitchFamily="34" charset="0"/>
                <a:cs typeface="Open Sans" panose="020B0606030504020204" pitchFamily="34" charset="0"/>
              </a:rPr>
              <a:t>Se foiler</a:t>
            </a:r>
            <a:r>
              <a:rPr lang="nb-NO" sz="1200" dirty="0">
                <a:effectLst/>
                <a:ea typeface="Calibri" panose="020F0502020204030204" pitchFamily="34" charset="0"/>
                <a:cs typeface="Open Sans" panose="020B0606030504020204" pitchFamily="34" charset="0"/>
              </a:rPr>
              <a:t>.</a:t>
            </a:r>
            <a:endParaRPr lang="nb-NO" sz="1200" dirty="0">
              <a:effectLst/>
              <a:ea typeface="Calibri" panose="020F0502020204030204" pitchFamily="34" charset="0"/>
              <a:cs typeface="Times New Roman" panose="02020603050405020304" pitchFamily="18" charset="0"/>
            </a:endParaRPr>
          </a:p>
          <a:p>
            <a:r>
              <a:rPr lang="nb-NO" sz="1200" dirty="0">
                <a:effectLst/>
                <a:ea typeface="Calibri" panose="020F0502020204030204" pitchFamily="34" charset="0"/>
                <a:cs typeface="Open Sans" panose="020B0606030504020204" pitchFamily="34" charset="0"/>
              </a:rPr>
              <a:t>Tema som ble drøftet spesielt var: rollen som leder av de regionale kompetansenettverkene, individuelle tiltak, fordeling av supplerende tildelingsbrev.</a:t>
            </a:r>
            <a:endParaRPr lang="nb-NO" sz="1200" dirty="0">
              <a:effectLst/>
              <a:ea typeface="Calibri" panose="020F0502020204030204" pitchFamily="34" charset="0"/>
              <a:cs typeface="Times New Roman" panose="02020603050405020304" pitchFamily="18" charset="0"/>
            </a:endParaRPr>
          </a:p>
          <a:p>
            <a:r>
              <a:rPr lang="nb-NO" sz="1200" dirty="0">
                <a:effectLst/>
                <a:ea typeface="Calibri" panose="020F0502020204030204" pitchFamily="34" charset="0"/>
                <a:cs typeface="Open Sans" panose="020B0606030504020204" pitchFamily="34" charset="0"/>
              </a:rPr>
              <a:t> </a:t>
            </a:r>
            <a:r>
              <a:rPr lang="nb-NO" sz="1200" u="sng" dirty="0">
                <a:effectLst/>
                <a:ea typeface="Calibri" panose="020F0502020204030204" pitchFamily="34" charset="0"/>
                <a:cs typeface="Open Sans" panose="020B0606030504020204" pitchFamily="34" charset="0"/>
              </a:rPr>
              <a:t>Rollen som leder av de regionale kompetansenettverkene</a:t>
            </a:r>
            <a:r>
              <a:rPr lang="nb-NO" sz="1200" dirty="0">
                <a:effectLst/>
                <a:ea typeface="Calibri" panose="020F0502020204030204" pitchFamily="34" charset="0"/>
                <a:cs typeface="Open Sans" panose="020B0606030504020204" pitchFamily="34" charset="0"/>
              </a:rPr>
              <a:t>: innretningen for </a:t>
            </a:r>
            <a:r>
              <a:rPr lang="nb-NO" sz="1200" dirty="0" err="1">
                <a:effectLst/>
                <a:ea typeface="Calibri" panose="020F0502020204030204" pitchFamily="34" charset="0"/>
                <a:cs typeface="Open Sans" panose="020B0606030504020204" pitchFamily="34" charset="0"/>
              </a:rPr>
              <a:t>Rekom</a:t>
            </a:r>
            <a:r>
              <a:rPr lang="nb-NO" sz="1200" dirty="0">
                <a:effectLst/>
                <a:ea typeface="Calibri" panose="020F0502020204030204" pitchFamily="34" charset="0"/>
                <a:cs typeface="Open Sans" panose="020B0606030504020204" pitchFamily="34" charset="0"/>
              </a:rPr>
              <a:t> i Trøndelag er at den som er representant i samarbeidsforum fra det regionale kompetansenettverket er den som leder/koordinerer nettverkene. Det er noen få regionale kompetansenettverk som har koordinator i tillegg til den som representerer i samarbeidsforum. Det er viktig at kompetansenettverk som har en slik koordinator i tillegg til representant i samarbeidsforum sikrer tilstrekkelig kommunikasjon i egen region slik at leder/koordinator sin rolle, ansvar og oppgaver blir ivaretatt i de ulike fora. </a:t>
            </a:r>
            <a:endParaRPr lang="nb-NO" sz="1200" dirty="0">
              <a:effectLst/>
              <a:ea typeface="Calibri" panose="020F0502020204030204" pitchFamily="34" charset="0"/>
              <a:cs typeface="Times New Roman" panose="02020603050405020304" pitchFamily="18" charset="0"/>
            </a:endParaRPr>
          </a:p>
          <a:p>
            <a:r>
              <a:rPr lang="nb-NO" sz="1200" dirty="0">
                <a:effectLst/>
                <a:ea typeface="Calibri" panose="020F0502020204030204" pitchFamily="34" charset="0"/>
                <a:cs typeface="Open Sans" panose="020B0606030504020204" pitchFamily="34" charset="0"/>
              </a:rPr>
              <a:t> Det er et ønske fra noen kompetansenettverk å kunne ha med både koordinatorer og leder av de regionale kompetansenettverkene i samarbeidsforum. Spesielt krevende er rollen etter at Kompetanseløftet kom. </a:t>
            </a:r>
          </a:p>
          <a:p>
            <a:r>
              <a:rPr lang="nb-NO" sz="1200" u="sng" dirty="0">
                <a:effectLst/>
                <a:ea typeface="Calibri" panose="020F0502020204030204" pitchFamily="34" charset="0"/>
                <a:cs typeface="Open Sans" panose="020B0606030504020204" pitchFamily="34" charset="0"/>
              </a:rPr>
              <a:t>Konklusjonen</a:t>
            </a:r>
            <a:r>
              <a:rPr lang="nb-NO" sz="1200" dirty="0">
                <a:effectLst/>
                <a:ea typeface="Calibri" panose="020F0502020204030204" pitchFamily="34" charset="0"/>
                <a:cs typeface="Open Sans" panose="020B0606030504020204" pitchFamily="34" charset="0"/>
              </a:rPr>
              <a:t> her er at det blir for mange å ha med 2 personer fra hvert kompetansenettverk i møtene i Samarbeidsforum, da vi vil bli 35 personer. Men det er viktig at alle har en vara slik at hvert kompetansenettverk sikrer seg med å være representert. Når vi har fellesmøter i samarbeidsforum med </a:t>
            </a:r>
            <a:r>
              <a:rPr lang="nb-NO" sz="1200" dirty="0" err="1">
                <a:effectLst/>
                <a:ea typeface="Calibri" panose="020F0502020204030204" pitchFamily="34" charset="0"/>
                <a:cs typeface="Open Sans" panose="020B0606030504020204" pitchFamily="34" charset="0"/>
              </a:rPr>
              <a:t>Dekom</a:t>
            </a:r>
            <a:r>
              <a:rPr lang="nb-NO" sz="1200" dirty="0">
                <a:effectLst/>
                <a:ea typeface="Calibri" panose="020F0502020204030204" pitchFamily="34" charset="0"/>
                <a:cs typeface="Open Sans" panose="020B0606030504020204" pitchFamily="34" charset="0"/>
              </a:rPr>
              <a:t> og </a:t>
            </a:r>
            <a:r>
              <a:rPr lang="nb-NO" sz="1200" dirty="0" err="1">
                <a:effectLst/>
                <a:ea typeface="Calibri" panose="020F0502020204030204" pitchFamily="34" charset="0"/>
                <a:cs typeface="Open Sans" panose="020B0606030504020204" pitchFamily="34" charset="0"/>
              </a:rPr>
              <a:t>Rekom</a:t>
            </a:r>
            <a:r>
              <a:rPr lang="nb-NO" sz="1200" dirty="0">
                <a:effectLst/>
                <a:ea typeface="Calibri" panose="020F0502020204030204" pitchFamily="34" charset="0"/>
                <a:cs typeface="Open Sans" panose="020B0606030504020204" pitchFamily="34" charset="0"/>
              </a:rPr>
              <a:t> (som vi skal ha 3 av i 2022) kan alle kompetansenettverk ha med 2 representanter fra hvert kompetansenettverk (1 fra </a:t>
            </a:r>
            <a:r>
              <a:rPr lang="nb-NO" sz="1200" dirty="0" err="1">
                <a:effectLst/>
                <a:ea typeface="Calibri" panose="020F0502020204030204" pitchFamily="34" charset="0"/>
                <a:cs typeface="Open Sans" panose="020B0606030504020204" pitchFamily="34" charset="0"/>
              </a:rPr>
              <a:t>Rekom</a:t>
            </a:r>
            <a:r>
              <a:rPr lang="nb-NO" sz="1200" dirty="0">
                <a:effectLst/>
                <a:ea typeface="Calibri" panose="020F0502020204030204" pitchFamily="34" charset="0"/>
                <a:cs typeface="Open Sans" panose="020B0606030504020204" pitchFamily="34" charset="0"/>
              </a:rPr>
              <a:t> og 1 fra </a:t>
            </a:r>
            <a:r>
              <a:rPr lang="nb-NO" sz="1200" dirty="0" err="1">
                <a:effectLst/>
                <a:ea typeface="Calibri" panose="020F0502020204030204" pitchFamily="34" charset="0"/>
                <a:cs typeface="Open Sans" panose="020B0606030504020204" pitchFamily="34" charset="0"/>
              </a:rPr>
              <a:t>Dekom</a:t>
            </a:r>
            <a:r>
              <a:rPr lang="nb-NO" sz="1200" dirty="0">
                <a:effectLst/>
                <a:ea typeface="Calibri" panose="020F0502020204030204" pitchFamily="34" charset="0"/>
                <a:cs typeface="Open Sans" panose="020B0606030504020204" pitchFamily="34" charset="0"/>
              </a:rPr>
              <a:t>). </a:t>
            </a:r>
            <a:endParaRPr lang="nb-NO" sz="12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153589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6BD872-FD1A-927A-78A8-2B3286CCC390}"/>
              </a:ext>
            </a:extLst>
          </p:cNvPr>
          <p:cNvSpPr>
            <a:spLocks noGrp="1"/>
          </p:cNvSpPr>
          <p:nvPr>
            <p:ph type="title"/>
          </p:nvPr>
        </p:nvSpPr>
        <p:spPr/>
        <p:txBody>
          <a:bodyPr/>
          <a:lstStyle/>
          <a:p>
            <a:r>
              <a:rPr lang="nb-NO" dirty="0"/>
              <a:t>Forslag til vedtak i sak 6/23</a:t>
            </a:r>
          </a:p>
        </p:txBody>
      </p:sp>
      <p:sp>
        <p:nvSpPr>
          <p:cNvPr id="3" name="Plassholder for tekst 2">
            <a:extLst>
              <a:ext uri="{FF2B5EF4-FFF2-40B4-BE49-F238E27FC236}">
                <a16:creationId xmlns:a16="http://schemas.microsoft.com/office/drawing/2014/main" id="{7270A005-C8AE-A3B8-96E5-28225E67CA16}"/>
              </a:ext>
            </a:extLst>
          </p:cNvPr>
          <p:cNvSpPr>
            <a:spLocks noGrp="1"/>
          </p:cNvSpPr>
          <p:nvPr>
            <p:ph type="body" sz="quarter" idx="11"/>
          </p:nvPr>
        </p:nvSpPr>
        <p:spPr/>
        <p:txBody>
          <a:bodyPr/>
          <a:lstStyle/>
          <a:p>
            <a:endParaRPr lang="nb-NO" i="1" dirty="0"/>
          </a:p>
          <a:p>
            <a:r>
              <a:rPr lang="nb-NO" i="1" dirty="0"/>
              <a:t>Trondheim og Malvik kompetansenettverk møter med to representanter i samarbeidsforum </a:t>
            </a:r>
            <a:r>
              <a:rPr lang="nb-NO" i="1" dirty="0" err="1"/>
              <a:t>Rekom</a:t>
            </a:r>
            <a:r>
              <a:rPr lang="nb-NO" i="1" dirty="0"/>
              <a:t>, representantene er likeverdige medlemmer i forumet. Samarbeidsforum har vektlagt antall barn i barnehagene i nettverket som begrunnelsen for vedtaket.</a:t>
            </a:r>
          </a:p>
        </p:txBody>
      </p:sp>
    </p:spTree>
    <p:extLst>
      <p:ext uri="{BB962C8B-B14F-4D97-AF65-F5344CB8AC3E}">
        <p14:creationId xmlns:p14="http://schemas.microsoft.com/office/powerpoint/2010/main" val="21892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EEC6C7-6B53-7551-3295-7D97270247BE}"/>
              </a:ext>
            </a:extLst>
          </p:cNvPr>
          <p:cNvSpPr>
            <a:spLocks noGrp="1"/>
          </p:cNvSpPr>
          <p:nvPr>
            <p:ph type="title"/>
          </p:nvPr>
        </p:nvSpPr>
        <p:spPr/>
        <p:txBody>
          <a:bodyPr/>
          <a:lstStyle/>
          <a:p>
            <a:r>
              <a:rPr lang="nb-NO" sz="1400" b="1" dirty="0">
                <a:ea typeface="Calibri" panose="020F0502020204030204" pitchFamily="34" charset="0"/>
                <a:cs typeface="Times New Roman" panose="02020603050405020304" pitchFamily="18" charset="0"/>
              </a:rPr>
              <a:t>Sak 7/23 </a:t>
            </a:r>
            <a:r>
              <a:rPr lang="nb-NO" sz="1400" dirty="0">
                <a:ea typeface="Calibri" panose="020F0502020204030204" pitchFamily="34" charset="0"/>
                <a:cs typeface="Times New Roman" panose="02020603050405020304" pitchFamily="18" charset="0"/>
              </a:rPr>
              <a:t>Felles årlig innstilling for bruk av midler til </a:t>
            </a:r>
            <a:r>
              <a:rPr lang="nb-NO" sz="1400" dirty="0" err="1">
                <a:ea typeface="Calibri" panose="020F0502020204030204" pitchFamily="34" charset="0"/>
                <a:cs typeface="Times New Roman" panose="02020603050405020304" pitchFamily="18" charset="0"/>
              </a:rPr>
              <a:t>Rekom</a:t>
            </a:r>
            <a:r>
              <a:rPr lang="nb-NO" sz="1400" dirty="0">
                <a:ea typeface="Calibri" panose="020F0502020204030204" pitchFamily="34" charset="0"/>
                <a:cs typeface="Times New Roman" panose="02020603050405020304" pitchFamily="18" charset="0"/>
              </a:rPr>
              <a:t> (beslutningssak)</a:t>
            </a:r>
            <a:br>
              <a:rPr lang="nb-NO" sz="1400" dirty="0">
                <a:ea typeface="Calibri" panose="020F0502020204030204" pitchFamily="34" charset="0"/>
                <a:cs typeface="Times New Roman" panose="02020603050405020304" pitchFamily="18" charset="0"/>
              </a:rPr>
            </a:br>
            <a:r>
              <a:rPr lang="nb-NO" sz="1400" dirty="0"/>
              <a:t> </a:t>
            </a:r>
          </a:p>
        </p:txBody>
      </p:sp>
      <p:sp>
        <p:nvSpPr>
          <p:cNvPr id="3" name="Plassholder for tekst 2">
            <a:extLst>
              <a:ext uri="{FF2B5EF4-FFF2-40B4-BE49-F238E27FC236}">
                <a16:creationId xmlns:a16="http://schemas.microsoft.com/office/drawing/2014/main" id="{AFC1B058-B723-BA6A-25A9-CE906C26E3B6}"/>
              </a:ext>
            </a:extLst>
          </p:cNvPr>
          <p:cNvSpPr>
            <a:spLocks noGrp="1"/>
          </p:cNvSpPr>
          <p:nvPr>
            <p:ph type="body" sz="quarter" idx="11"/>
          </p:nvPr>
        </p:nvSpPr>
        <p:spPr>
          <a:xfrm>
            <a:off x="704850" y="2133600"/>
            <a:ext cx="10431463" cy="4467225"/>
          </a:xfrm>
        </p:spPr>
        <p:txBody>
          <a:bodyPr/>
          <a:lstStyle/>
          <a:p>
            <a:r>
              <a:rPr lang="nb-NO" sz="1400" dirty="0"/>
              <a:t>Kl. 09.00		Velkommen </a:t>
            </a:r>
          </a:p>
          <a:p>
            <a:r>
              <a:rPr lang="nb-NO" sz="1400" dirty="0"/>
              <a:t>Sak 4/23 og 5/23 utgår</a:t>
            </a:r>
          </a:p>
          <a:p>
            <a:r>
              <a:rPr lang="nb-NO" sz="1400" dirty="0"/>
              <a:t>Kl. 09.15 – 09.30	Sak 6/23 </a:t>
            </a:r>
            <a:r>
              <a:rPr lang="nb-NO" sz="1400" dirty="0">
                <a:effectLst/>
                <a:ea typeface="Calibri" panose="020F0502020204030204" pitchFamily="34" charset="0"/>
                <a:cs typeface="Times New Roman" panose="02020603050405020304" pitchFamily="18" charset="0"/>
              </a:rPr>
              <a:t>Representasjon i samarbeidsforum </a:t>
            </a:r>
            <a:r>
              <a:rPr lang="nb-NO" sz="1400" dirty="0" err="1">
                <a:effectLst/>
                <a:ea typeface="Calibri" panose="020F0502020204030204" pitchFamily="34" charset="0"/>
                <a:cs typeface="Times New Roman" panose="02020603050405020304" pitchFamily="18" charset="0"/>
              </a:rPr>
              <a:t>Rekom</a:t>
            </a:r>
            <a:r>
              <a:rPr lang="nb-NO" sz="1400" dirty="0">
                <a:effectLst/>
                <a:ea typeface="Calibri" panose="020F0502020204030204" pitchFamily="34" charset="0"/>
                <a:cs typeface="Times New Roman" panose="02020603050405020304" pitchFamily="18" charset="0"/>
              </a:rPr>
              <a:t> fra Trondheim/Malvik kompetansenettverket 			(beslutningssak) </a:t>
            </a:r>
          </a:p>
          <a:p>
            <a:pPr marL="899160" indent="-899160">
              <a:lnSpc>
                <a:spcPct val="107000"/>
              </a:lnSpc>
              <a:spcAft>
                <a:spcPts val="800"/>
              </a:spcAft>
            </a:pPr>
            <a:r>
              <a:rPr lang="nb-NO" sz="1400" b="1" dirty="0">
                <a:effectLst/>
                <a:ea typeface="Calibri" panose="020F0502020204030204" pitchFamily="34" charset="0"/>
                <a:cs typeface="Times New Roman" panose="02020603050405020304" pitchFamily="18" charset="0"/>
              </a:rPr>
              <a:t>Kl. 09.30 – 11.30	Sak 7/23 Felles årlig innstilling for bruk av midler til </a:t>
            </a:r>
            <a:r>
              <a:rPr lang="nb-NO" sz="1400" b="1" dirty="0" err="1">
                <a:effectLst/>
                <a:ea typeface="Calibri" panose="020F0502020204030204" pitchFamily="34" charset="0"/>
                <a:cs typeface="Times New Roman" panose="02020603050405020304" pitchFamily="18" charset="0"/>
              </a:rPr>
              <a:t>Rekom</a:t>
            </a:r>
            <a:r>
              <a:rPr lang="nb-NO" sz="1400" b="1" dirty="0">
                <a:effectLst/>
                <a:ea typeface="Calibri" panose="020F0502020204030204" pitchFamily="34" charset="0"/>
                <a:cs typeface="Times New Roman" panose="02020603050405020304" pitchFamily="18" charset="0"/>
              </a:rPr>
              <a:t> (beslutningssak)</a:t>
            </a:r>
          </a:p>
          <a:p>
            <a:pPr marL="1943100" lvl="3"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Innledning med saksgang og arbeidsprosess</a:t>
            </a:r>
          </a:p>
          <a:p>
            <a:pPr marL="1943100" lvl="3"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Arbeid i grupper</a:t>
            </a:r>
          </a:p>
          <a:p>
            <a:pPr marL="2400300" lvl="4"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Presentasjon fra hver enkelt nettverksrepresentant (jfr. prosessbeskrivelse)</a:t>
            </a:r>
          </a:p>
          <a:p>
            <a:pPr marL="2400300" lvl="4" indent="-342900">
              <a:lnSpc>
                <a:spcPct val="107000"/>
              </a:lnSpc>
              <a:buFont typeface="Calibri" panose="020F0502020204030204" pitchFamily="34" charset="0"/>
              <a:buChar char="-"/>
            </a:pPr>
            <a:r>
              <a:rPr lang="nb-NO" sz="1400" dirty="0">
                <a:effectLst/>
                <a:ea typeface="Calibri" panose="020F0502020204030204" pitchFamily="34" charset="0"/>
                <a:cs typeface="Times New Roman" panose="02020603050405020304" pitchFamily="18" charset="0"/>
              </a:rPr>
              <a:t>Hvert beslutningsgrunnlag vurderes fra de de andre ved hjelp av vurderingskriteriene som er vedlagt</a:t>
            </a:r>
          </a:p>
          <a:p>
            <a:r>
              <a:rPr lang="nb-NO" sz="1400" dirty="0"/>
              <a:t>Kl. 11.30 - 12.30 	Lunsj</a:t>
            </a:r>
          </a:p>
          <a:p>
            <a:r>
              <a:rPr lang="nb-NO" sz="1400" dirty="0"/>
              <a:t>Kl. 12.30 – 14.00	Gruppene presenterer innstillingen i plenum</a:t>
            </a:r>
          </a:p>
          <a:p>
            <a:r>
              <a:rPr lang="nb-NO" sz="1400" dirty="0"/>
              <a:t>Kl. 14.00 – 14.15	Pause</a:t>
            </a:r>
          </a:p>
          <a:p>
            <a:r>
              <a:rPr lang="nb-NO" sz="1400" dirty="0"/>
              <a:t>Kl. 14.15 – 15.00	Samarbeidsforum vedtar innstilling </a:t>
            </a:r>
          </a:p>
          <a:p>
            <a:endParaRPr lang="nb-NO" dirty="0"/>
          </a:p>
        </p:txBody>
      </p:sp>
    </p:spTree>
    <p:extLst>
      <p:ext uri="{BB962C8B-B14F-4D97-AF65-F5344CB8AC3E}">
        <p14:creationId xmlns:p14="http://schemas.microsoft.com/office/powerpoint/2010/main" val="4368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A2710F-4A09-EE0B-6874-808086C80F76}"/>
              </a:ext>
            </a:extLst>
          </p:cNvPr>
          <p:cNvSpPr>
            <a:spLocks noGrp="1"/>
          </p:cNvSpPr>
          <p:nvPr>
            <p:ph type="title"/>
          </p:nvPr>
        </p:nvSpPr>
        <p:spPr/>
        <p:txBody>
          <a:bodyPr/>
          <a:lstStyle/>
          <a:p>
            <a:r>
              <a:rPr lang="nb-NO" sz="1800" b="1" dirty="0">
                <a:ea typeface="Calibri" panose="020F0502020204030204" pitchFamily="34" charset="0"/>
                <a:cs typeface="Times New Roman" panose="02020603050405020304" pitchFamily="18" charset="0"/>
              </a:rPr>
              <a:t>Sak 7/23 </a:t>
            </a:r>
            <a:r>
              <a:rPr lang="nb-NO" sz="1800" dirty="0">
                <a:ea typeface="Calibri" panose="020F0502020204030204" pitchFamily="34" charset="0"/>
                <a:cs typeface="Times New Roman" panose="02020603050405020304" pitchFamily="18" charset="0"/>
              </a:rPr>
              <a:t>Felles årlig innstilling for bruk av midler til </a:t>
            </a:r>
            <a:r>
              <a:rPr lang="nb-NO" sz="1800" dirty="0" err="1">
                <a:ea typeface="Calibri" panose="020F0502020204030204" pitchFamily="34" charset="0"/>
                <a:cs typeface="Times New Roman" panose="02020603050405020304" pitchFamily="18" charset="0"/>
              </a:rPr>
              <a:t>Rekom</a:t>
            </a:r>
            <a:r>
              <a:rPr lang="nb-NO" sz="1800" dirty="0">
                <a:ea typeface="Calibri" panose="020F0502020204030204" pitchFamily="34" charset="0"/>
                <a:cs typeface="Times New Roman" panose="02020603050405020304" pitchFamily="18" charset="0"/>
              </a:rPr>
              <a:t> (beslutningssak)</a:t>
            </a:r>
            <a:br>
              <a:rPr lang="nb-NO" sz="1800" dirty="0">
                <a:ea typeface="Calibri" panose="020F0502020204030204" pitchFamily="34" charset="0"/>
                <a:cs typeface="Times New Roman" panose="02020603050405020304" pitchFamily="18" charset="0"/>
              </a:rPr>
            </a:br>
            <a:endParaRPr lang="nb-NO" sz="1800" dirty="0"/>
          </a:p>
        </p:txBody>
      </p:sp>
      <p:sp>
        <p:nvSpPr>
          <p:cNvPr id="3" name="Plassholder for tekst 2">
            <a:extLst>
              <a:ext uri="{FF2B5EF4-FFF2-40B4-BE49-F238E27FC236}">
                <a16:creationId xmlns:a16="http://schemas.microsoft.com/office/drawing/2014/main" id="{BF517239-A9D1-972D-03C1-292F770CB64D}"/>
              </a:ext>
            </a:extLst>
          </p:cNvPr>
          <p:cNvSpPr>
            <a:spLocks noGrp="1"/>
          </p:cNvSpPr>
          <p:nvPr>
            <p:ph type="body" sz="quarter" idx="11"/>
          </p:nvPr>
        </p:nvSpPr>
        <p:spPr/>
        <p:txBody>
          <a:bodyPr/>
          <a:lstStyle/>
          <a:p>
            <a:pPr marL="285750" indent="-285750">
              <a:lnSpc>
                <a:spcPct val="107000"/>
              </a:lnSpc>
              <a:buFont typeface="Arial" panose="020B0604020202020204" pitchFamily="34" charset="0"/>
              <a:buChar char="•"/>
            </a:pPr>
            <a:r>
              <a:rPr lang="nb-NO" sz="1400" dirty="0">
                <a:effectLst/>
                <a:ea typeface="Calibri" panose="020F0502020204030204" pitchFamily="34" charset="0"/>
                <a:cs typeface="Times New Roman" panose="02020603050405020304" pitchFamily="18" charset="0"/>
              </a:rPr>
              <a:t>Innledning med saksgang og arbeidsprosess</a:t>
            </a:r>
          </a:p>
          <a:p>
            <a:pPr marL="285750" indent="-285750">
              <a:lnSpc>
                <a:spcPct val="107000"/>
              </a:lnSpc>
              <a:buFont typeface="Arial" panose="020B0604020202020204" pitchFamily="34" charset="0"/>
              <a:buChar char="•"/>
            </a:pPr>
            <a:r>
              <a:rPr lang="nb-NO" sz="1400" dirty="0">
                <a:effectLst/>
                <a:ea typeface="Calibri" panose="020F0502020204030204" pitchFamily="34" charset="0"/>
                <a:cs typeface="Times New Roman" panose="02020603050405020304" pitchFamily="18" charset="0"/>
              </a:rPr>
              <a:t>Arbeid i grupper</a:t>
            </a:r>
          </a:p>
          <a:p>
            <a:pPr marL="971550" lvl="1" indent="-285750">
              <a:lnSpc>
                <a:spcPct val="107000"/>
              </a:lnSpc>
              <a:buFont typeface="Courier New" panose="02070309020205020404" pitchFamily="49" charset="0"/>
              <a:buChar char="o"/>
            </a:pPr>
            <a:r>
              <a:rPr lang="nb-NO" sz="1400" dirty="0">
                <a:effectLst/>
                <a:ea typeface="Calibri" panose="020F0502020204030204" pitchFamily="34" charset="0"/>
                <a:cs typeface="Times New Roman" panose="02020603050405020304" pitchFamily="18" charset="0"/>
              </a:rPr>
              <a:t>Presentasjon fra hver enkelt nettverksrepresentant (jfr. prosessbeskrivelse)</a:t>
            </a:r>
          </a:p>
          <a:p>
            <a:pPr marL="971550" lvl="1" indent="-285750">
              <a:lnSpc>
                <a:spcPct val="107000"/>
              </a:lnSpc>
              <a:buFont typeface="Courier New" panose="02070309020205020404" pitchFamily="49" charset="0"/>
              <a:buChar char="o"/>
            </a:pPr>
            <a:r>
              <a:rPr lang="nb-NO" sz="1400" dirty="0">
                <a:effectLst/>
                <a:ea typeface="Calibri" panose="020F0502020204030204" pitchFamily="34" charset="0"/>
                <a:cs typeface="Times New Roman" panose="02020603050405020304" pitchFamily="18" charset="0"/>
              </a:rPr>
              <a:t>Hvert beslutningsgrunnlag vurderes fra de de andre ved hjelp av vurderingskriteriene som er vedlagt</a:t>
            </a:r>
          </a:p>
          <a:p>
            <a:pPr marL="971550" lvl="1" indent="-285750">
              <a:lnSpc>
                <a:spcPct val="107000"/>
              </a:lnSpc>
              <a:buFont typeface="Courier New" panose="02070309020205020404" pitchFamily="49" charset="0"/>
              <a:buChar char="o"/>
            </a:pPr>
            <a:r>
              <a:rPr lang="nb-NO" sz="1400" dirty="0"/>
              <a:t>Gruppene presenterer innstillingen i plenum</a:t>
            </a:r>
          </a:p>
          <a:p>
            <a:pPr lvl="1" indent="0">
              <a:lnSpc>
                <a:spcPct val="107000"/>
              </a:lnSpc>
              <a:buNone/>
            </a:pPr>
            <a:endParaRPr lang="nb-NO" sz="1400" dirty="0"/>
          </a:p>
          <a:p>
            <a:endParaRPr lang="nb-NO" dirty="0"/>
          </a:p>
        </p:txBody>
      </p:sp>
      <p:sp>
        <p:nvSpPr>
          <p:cNvPr id="5" name="Rektangel 4">
            <a:extLst>
              <a:ext uri="{FF2B5EF4-FFF2-40B4-BE49-F238E27FC236}">
                <a16:creationId xmlns:a16="http://schemas.microsoft.com/office/drawing/2014/main" id="{96250C2A-63C3-66C2-00D2-EBAFA776D138}"/>
              </a:ext>
            </a:extLst>
          </p:cNvPr>
          <p:cNvSpPr/>
          <p:nvPr/>
        </p:nvSpPr>
        <p:spPr>
          <a:xfrm>
            <a:off x="819150" y="4305299"/>
            <a:ext cx="10382249" cy="1790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nb-NO" dirty="0"/>
              <a:t>Det viktigste er:</a:t>
            </a:r>
          </a:p>
          <a:p>
            <a:pPr marL="285750" indent="-285750">
              <a:lnSpc>
                <a:spcPct val="107000"/>
              </a:lnSpc>
              <a:buFont typeface="Arial" panose="020B0604020202020204" pitchFamily="34" charset="0"/>
              <a:buChar char="•"/>
            </a:pPr>
            <a:r>
              <a:rPr lang="nb-NO" dirty="0"/>
              <a:t>at samarbeidsforum vurderer om beslutningsgrunnlagene fra nettverkene er i tråd med kriteriene for tilskuddsordningen og vedtar en innstilling som skal sendes Statsforvalteren </a:t>
            </a:r>
          </a:p>
          <a:p>
            <a:pPr marL="285750" indent="-285750">
              <a:lnSpc>
                <a:spcPct val="107000"/>
              </a:lnSpc>
              <a:buFont typeface="Arial" panose="020B0604020202020204" pitchFamily="34" charset="0"/>
              <a:buChar char="•"/>
            </a:pPr>
            <a:r>
              <a:rPr lang="nb-NO" dirty="0"/>
              <a:t>at samarbeidsforum tar stilling til prosessen videre i forbindelse med økt tilskudd for 2023</a:t>
            </a:r>
            <a:endParaRPr lang="nb-NO" dirty="0">
              <a:ea typeface="Calibri" panose="020F0502020204030204" pitchFamily="34" charset="0"/>
              <a:cs typeface="Times New Roman" panose="02020603050405020304" pitchFamily="18" charset="0"/>
            </a:endParaRPr>
          </a:p>
          <a:p>
            <a:pPr algn="ctr"/>
            <a:endParaRPr lang="nb-NO" dirty="0"/>
          </a:p>
        </p:txBody>
      </p:sp>
    </p:spTree>
    <p:extLst>
      <p:ext uri="{BB962C8B-B14F-4D97-AF65-F5344CB8AC3E}">
        <p14:creationId xmlns:p14="http://schemas.microsoft.com/office/powerpoint/2010/main" val="248924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E12BF5-584E-74FA-BB69-A6E62AB9D47B}"/>
              </a:ext>
            </a:extLst>
          </p:cNvPr>
          <p:cNvSpPr>
            <a:spLocks noGrp="1"/>
          </p:cNvSpPr>
          <p:nvPr>
            <p:ph type="title"/>
          </p:nvPr>
        </p:nvSpPr>
        <p:spPr/>
        <p:txBody>
          <a:bodyPr/>
          <a:lstStyle/>
          <a:p>
            <a:r>
              <a:rPr lang="nb-NO" dirty="0">
                <a:solidFill>
                  <a:schemeClr val="bg1"/>
                </a:solidFill>
              </a:rPr>
              <a:t>Samarbeidsforums to ansvarsoppgaver</a:t>
            </a:r>
          </a:p>
        </p:txBody>
      </p:sp>
      <p:sp>
        <p:nvSpPr>
          <p:cNvPr id="3" name="Plassholder for tekst 2">
            <a:extLst>
              <a:ext uri="{FF2B5EF4-FFF2-40B4-BE49-F238E27FC236}">
                <a16:creationId xmlns:a16="http://schemas.microsoft.com/office/drawing/2014/main" id="{5137F9FC-15AF-2AEB-526E-82C3E43E03C1}"/>
              </a:ext>
            </a:extLst>
          </p:cNvPr>
          <p:cNvSpPr>
            <a:spLocks noGrp="1"/>
          </p:cNvSpPr>
          <p:nvPr>
            <p:ph type="body" sz="quarter" idx="11"/>
          </p:nvPr>
        </p:nvSpPr>
        <p:spPr/>
        <p:txBody>
          <a:bodyPr>
            <a:normAutofit/>
          </a:bodyPr>
          <a:lstStyle/>
          <a:p>
            <a:r>
              <a:rPr lang="nb-NO" dirty="0"/>
              <a:t>Samarbeidsforum har to primære oppgaver: å bli enige om en felles årlig innstilling og bli enige om en overordnet, langsiktig plan.</a:t>
            </a:r>
          </a:p>
          <a:p>
            <a:endParaRPr lang="nb-NO" dirty="0"/>
          </a:p>
          <a:p>
            <a:r>
              <a:rPr lang="nb-NO" dirty="0"/>
              <a:t>Hovedprinsippet er at samarbeidsforum drøfter seg frem til en enighet om felles innstilling. Dersom man ikke klarer å oppnå enighet, kan medlemmene i samarbeidsforum vurdere en avstemming. I så tilfelle kan statsforvalteren ikke stemme</a:t>
            </a:r>
          </a:p>
        </p:txBody>
      </p:sp>
      <p:sp>
        <p:nvSpPr>
          <p:cNvPr id="4" name="Plassholder for tekst 3">
            <a:extLst>
              <a:ext uri="{FF2B5EF4-FFF2-40B4-BE49-F238E27FC236}">
                <a16:creationId xmlns:a16="http://schemas.microsoft.com/office/drawing/2014/main" id="{5045FE4A-D5B6-5708-71ED-82831364B5A8}"/>
              </a:ext>
            </a:extLst>
          </p:cNvPr>
          <p:cNvSpPr>
            <a:spLocks noGrp="1"/>
          </p:cNvSpPr>
          <p:nvPr>
            <p:ph type="body" sz="quarter" idx="12"/>
          </p:nvPr>
        </p:nvSpPr>
        <p:spPr/>
        <p:txBody>
          <a:bodyPr/>
          <a:lstStyle/>
          <a:p>
            <a:endParaRPr lang="nb-NO" dirty="0"/>
          </a:p>
        </p:txBody>
      </p:sp>
      <p:pic>
        <p:nvPicPr>
          <p:cNvPr id="6" name="Bilde 5">
            <a:extLst>
              <a:ext uri="{FF2B5EF4-FFF2-40B4-BE49-F238E27FC236}">
                <a16:creationId xmlns:a16="http://schemas.microsoft.com/office/drawing/2014/main" id="{206FC070-6873-9131-9318-CD17E146BB75}"/>
              </a:ext>
            </a:extLst>
          </p:cNvPr>
          <p:cNvPicPr>
            <a:picLocks noChangeAspect="1"/>
          </p:cNvPicPr>
          <p:nvPr/>
        </p:nvPicPr>
        <p:blipFill>
          <a:blip r:embed="rId3"/>
          <a:stretch>
            <a:fillRect/>
          </a:stretch>
        </p:blipFill>
        <p:spPr>
          <a:xfrm>
            <a:off x="6298159" y="2446338"/>
            <a:ext cx="5698660" cy="2976267"/>
          </a:xfrm>
          <a:prstGeom prst="rect">
            <a:avLst/>
          </a:prstGeom>
        </p:spPr>
      </p:pic>
    </p:spTree>
    <p:extLst>
      <p:ext uri="{BB962C8B-B14F-4D97-AF65-F5344CB8AC3E}">
        <p14:creationId xmlns:p14="http://schemas.microsoft.com/office/powerpoint/2010/main" val="403193290"/>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250C5F18-368F-4EE6-A082-206F31F3657E}" vid="{33AC187B-8BCF-4526-A733-4403B76A633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SFTL PowerPoint-mal</Template>
  <TotalTime>13268</TotalTime>
  <Words>2981</Words>
  <Application>Microsoft Office PowerPoint</Application>
  <PresentationFormat>Widescreen</PresentationFormat>
  <Paragraphs>507</Paragraphs>
  <Slides>27</Slides>
  <Notes>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27</vt:i4>
      </vt:variant>
    </vt:vector>
  </HeadingPairs>
  <TitlesOfParts>
    <vt:vector size="34" baseType="lpstr">
      <vt:lpstr>Arial</vt:lpstr>
      <vt:lpstr>Calibri</vt:lpstr>
      <vt:lpstr>Courier New</vt:lpstr>
      <vt:lpstr>Open Sans</vt:lpstr>
      <vt:lpstr>Open Sans Light</vt:lpstr>
      <vt:lpstr>Open Sans SemiBold</vt:lpstr>
      <vt:lpstr>Office-tema</vt:lpstr>
      <vt:lpstr>PowerPoint-presentasjon</vt:lpstr>
      <vt:lpstr>Deltakere </vt:lpstr>
      <vt:lpstr>Saksliste  </vt:lpstr>
      <vt:lpstr>Sak 6/23 Representasjon i samarbeidsforum Rekom fra Trondheim og Malvik kompetansenettverk (beslutningssak) </vt:lpstr>
      <vt:lpstr>Sak 6/23 Representasjon i samarbeidsforum Rekom fra Trondheim og Malvik kompetansenettverk (beslutningssak) </vt:lpstr>
      <vt:lpstr>Forslag til vedtak i sak 6/23</vt:lpstr>
      <vt:lpstr>Sak 7/23 Felles årlig innstilling for bruk av midler til Rekom (beslutningssak)  </vt:lpstr>
      <vt:lpstr>Sak 7/23 Felles årlig innstilling for bruk av midler til Rekom (beslutningssak) </vt:lpstr>
      <vt:lpstr>Samarbeidsforums to ansvarsoppgaver</vt:lpstr>
      <vt:lpstr>Hvilke føringer gjelder? </vt:lpstr>
      <vt:lpstr>Det følger av langsiktig plan (2022-2025)</vt:lpstr>
      <vt:lpstr>Det følger av langsiktig plan (2022-2025)</vt:lpstr>
      <vt:lpstr>Det følger av langsiktig plan (2022-2025)</vt:lpstr>
      <vt:lpstr>Koordinering? </vt:lpstr>
      <vt:lpstr>Klipp fra Frode Kvittems lysark i forrige møte  (oppdaterte tall) </vt:lpstr>
      <vt:lpstr>Beregning </vt:lpstr>
      <vt:lpstr>Rammer 2023                          Rammer 2022</vt:lpstr>
      <vt:lpstr>Fordeling </vt:lpstr>
      <vt:lpstr>PowerPoint-presentasjon</vt:lpstr>
      <vt:lpstr>PowerPoint-presentasjon</vt:lpstr>
      <vt:lpstr>«Restmidler»</vt:lpstr>
      <vt:lpstr>Prosessbeskrivelse</vt:lpstr>
      <vt:lpstr>Kriterieark </vt:lpstr>
      <vt:lpstr>PowerPoint-presentasjon</vt:lpstr>
      <vt:lpstr>Forslag til vedtak </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Taule, Margrethe</dc:creator>
  <cp:lastModifiedBy>Taule, Margrethe</cp:lastModifiedBy>
  <cp:revision>5</cp:revision>
  <dcterms:created xsi:type="dcterms:W3CDTF">2023-02-28T08:17:53Z</dcterms:created>
  <dcterms:modified xsi:type="dcterms:W3CDTF">2023-03-22T19:39:59Z</dcterms:modified>
</cp:coreProperties>
</file>